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8" r:id="rId4"/>
    <p:sldId id="279" r:id="rId5"/>
    <p:sldId id="268" r:id="rId6"/>
    <p:sldId id="258" r:id="rId7"/>
    <p:sldId id="270" r:id="rId8"/>
    <p:sldId id="280" r:id="rId9"/>
    <p:sldId id="272" r:id="rId10"/>
    <p:sldId id="267" r:id="rId11"/>
    <p:sldId id="265" r:id="rId12"/>
    <p:sldId id="266" r:id="rId13"/>
    <p:sldId id="28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17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neeDGMMt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3916"/>
            <a:ext cx="9144000" cy="986944"/>
          </a:xfrm>
        </p:spPr>
        <p:txBody>
          <a:bodyPr/>
          <a:lstStyle/>
          <a:p>
            <a:r>
              <a:rPr lang="en-US" dirty="0"/>
              <a:t>11. Inequality and capital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3855"/>
            <a:ext cx="9144000" cy="508568"/>
          </a:xfrm>
        </p:spPr>
        <p:txBody>
          <a:bodyPr/>
          <a:lstStyle/>
          <a:p>
            <a:r>
              <a:rPr lang="en-US" dirty="0"/>
              <a:t>ESOn4022: Inequality and Society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3EB455-63B5-4AE4-9F76-E943C6AE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0" y="2476637"/>
            <a:ext cx="3645060" cy="43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93DCF-0A32-40E1-89E2-C8D734FF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2" y="0"/>
            <a:ext cx="6354927" cy="895070"/>
          </a:xfrm>
        </p:spPr>
        <p:txBody>
          <a:bodyPr>
            <a:normAutofit/>
          </a:bodyPr>
          <a:lstStyle/>
          <a:p>
            <a:r>
              <a:rPr lang="cs-CZ" dirty="0" err="1"/>
              <a:t>Income-based</a:t>
            </a:r>
            <a:r>
              <a:rPr lang="en-US" dirty="0"/>
              <a:t> billionaires?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B42FDC-7D11-4A66-8032-A9DBE672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7" y="2640029"/>
            <a:ext cx="3960818" cy="25992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2E238EA-D315-4EB9-BF0C-1FCA37F8D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57" y="415560"/>
            <a:ext cx="3954611" cy="22244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5664C17-B7CB-4741-8C0D-B3DA86713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748" y="5314818"/>
            <a:ext cx="5084127" cy="15431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2B23C9B-849C-4221-AAEB-EBFB31B6F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624" y="3026548"/>
            <a:ext cx="3581575" cy="383145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EAFABE-2CE8-4955-9EAF-DC354818A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624" y="932356"/>
            <a:ext cx="3798290" cy="20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77CAD-749A-4D88-B1CC-DC26BE8B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Capital and politics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5B858B1-27AF-4803-9576-7C181498A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01" y="1413851"/>
            <a:ext cx="8856198" cy="5167312"/>
          </a:xfrm>
        </p:spPr>
      </p:pic>
    </p:spTree>
    <p:extLst>
      <p:ext uri="{BB962C8B-B14F-4D97-AF65-F5344CB8AC3E}">
        <p14:creationId xmlns:p14="http://schemas.microsoft.com/office/powerpoint/2010/main" val="418319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C9C24-50C9-4572-BAE8-D7547D7D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404038"/>
            <a:ext cx="11392249" cy="866020"/>
          </a:xfrm>
        </p:spPr>
        <p:txBody>
          <a:bodyPr/>
          <a:lstStyle/>
          <a:p>
            <a:pPr algn="ctr"/>
            <a:r>
              <a:rPr lang="en-US"/>
              <a:t>U.S. presidential elections 2012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A196A-0ED2-4EDD-92DB-729F15B9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50" y="1270057"/>
            <a:ext cx="6100270" cy="55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7D2EB-D008-41B2-A031-C7FCDD18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Inequality and its discontents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629A4-2544-4BAA-B763-99533E9C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1851" cy="4351338"/>
          </a:xfrm>
        </p:spPr>
        <p:txBody>
          <a:bodyPr/>
          <a:lstStyle/>
          <a:p>
            <a:r>
              <a:rPr lang="en-US" dirty="0"/>
              <a:t>Very high inequality closer to that of </a:t>
            </a:r>
            <a:r>
              <a:rPr lang="en-US" dirty="0" err="1"/>
              <a:t>labour</a:t>
            </a:r>
            <a:r>
              <a:rPr lang="en-US" dirty="0"/>
              <a:t> income inequality</a:t>
            </a:r>
          </a:p>
          <a:p>
            <a:r>
              <a:rPr lang="en-US" dirty="0"/>
              <a:t>Too high wealth concentration – revolution</a:t>
            </a:r>
          </a:p>
          <a:p>
            <a:r>
              <a:rPr lang="en-US" dirty="0"/>
              <a:t>Depends on the legitimation of the system + repression</a:t>
            </a:r>
          </a:p>
          <a:p>
            <a:r>
              <a:rPr lang="en-US" dirty="0"/>
              <a:t>Two ways to inequal society (may coexist): </a:t>
            </a:r>
            <a:r>
              <a:rPr lang="cs-CZ" dirty="0"/>
              <a:t>S</a:t>
            </a:r>
            <a:r>
              <a:rPr lang="en-US" dirty="0" err="1"/>
              <a:t>ociety</a:t>
            </a:r>
            <a:r>
              <a:rPr lang="en-US" dirty="0"/>
              <a:t> of rentiers vs. Society of superhero</a:t>
            </a:r>
            <a:r>
              <a:rPr lang="cs-CZ" dirty="0"/>
              <a:t>e</a:t>
            </a:r>
            <a:r>
              <a:rPr lang="en-US" dirty="0"/>
              <a:t>s</a:t>
            </a:r>
          </a:p>
          <a:p>
            <a:r>
              <a:rPr lang="en-US" dirty="0"/>
              <a:t>Globalization cleavage (winners x losers of globalization), Great Recession protests, OWS...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D36492-7F61-4038-A1F8-A1A9154CD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49" y="2997912"/>
            <a:ext cx="2693391" cy="16160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7603EB-2347-49B5-8024-F9AF952D0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62" y="859490"/>
            <a:ext cx="2697378" cy="17973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278433-6E92-4496-AD7E-75330693A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61" y="4876840"/>
            <a:ext cx="2697053" cy="1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C1E65C99-F4B7-4DF3-9C6A-048B7C7CAC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00547-AD2F-4DE8-84FA-22A814B6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Inequality of income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AE73F7-421D-4D9A-9A40-44223DB9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level (organizations, states)</a:t>
            </a:r>
          </a:p>
          <a:p>
            <a:r>
              <a:rPr lang="en-US" dirty="0"/>
              <a:t>Artificial phenomenon, not „natural“, not moral</a:t>
            </a:r>
          </a:p>
          <a:p>
            <a:r>
              <a:rPr lang="en-US" dirty="0"/>
              <a:t>Consists of income from </a:t>
            </a:r>
            <a:r>
              <a:rPr lang="en-US" dirty="0" err="1"/>
              <a:t>labour</a:t>
            </a:r>
            <a:r>
              <a:rPr lang="en-US" dirty="0"/>
              <a:t> + income from capital (+ their interaction)</a:t>
            </a:r>
          </a:p>
          <a:p>
            <a:r>
              <a:rPr lang="en-US" dirty="0"/>
              <a:t>Legitimization – personal effort vs. Inheritance, meritocracy vs. Plutocracy</a:t>
            </a:r>
          </a:p>
          <a:p>
            <a:r>
              <a:rPr lang="en-US" dirty="0"/>
              <a:t>What is the relative importance of inequality</a:t>
            </a:r>
            <a:r>
              <a:rPr lang="cs-CZ" dirty="0"/>
              <a:t> </a:t>
            </a:r>
            <a:r>
              <a:rPr lang="en-US" dirty="0"/>
              <a:t>of income from </a:t>
            </a:r>
            <a:r>
              <a:rPr lang="en-US" dirty="0" err="1"/>
              <a:t>labour</a:t>
            </a:r>
            <a:r>
              <a:rPr lang="en-US" dirty="0"/>
              <a:t> vs. </a:t>
            </a:r>
            <a:r>
              <a:rPr lang="cs-CZ" dirty="0" err="1"/>
              <a:t>of</a:t>
            </a:r>
            <a:r>
              <a:rPr lang="en-US" dirty="0"/>
              <a:t> income from capital? How has it changed?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EB286-763F-45BF-86BC-DD5055E4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inequality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C3F8A-050B-4846-9FC8-5B7BD604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Inequality of income from capital always bigger</a:t>
            </a:r>
          </a:p>
          <a:p>
            <a:r>
              <a:rPr lang="en-US" dirty="0"/>
              <a:t>May be reduced via public policies (two world wars)</a:t>
            </a:r>
          </a:p>
          <a:p>
            <a:r>
              <a:rPr lang="en-US" dirty="0"/>
              <a:t>Rise since 1970´s and 1980´s </a:t>
            </a:r>
          </a:p>
          <a:p>
            <a:r>
              <a:rPr lang="en-US" dirty="0"/>
              <a:t>What mechanisms are in play? Inherited wealth – cumulative effects / different effects on wage in different settings</a:t>
            </a:r>
          </a:p>
          <a:p>
            <a:r>
              <a:rPr lang="en-US" dirty="0"/>
              <a:t>Which social class is dominant? Which one is lower, middle, upper?</a:t>
            </a:r>
          </a:p>
          <a:p>
            <a:r>
              <a:rPr lang="en-US" dirty="0"/>
              <a:t>Top centile – large groups with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1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D304998-C123-4399-A396-BA1492FEC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5" y="0"/>
            <a:ext cx="1010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2B08E-0F39-4B23-B1E4-BA734BFB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74941" cy="1325563"/>
          </a:xfrm>
        </p:spPr>
        <p:txBody>
          <a:bodyPr/>
          <a:lstStyle/>
          <a:p>
            <a:r>
              <a:rPr lang="en-US" dirty="0"/>
              <a:t>Which type of inequality?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ABAFA0-F588-49A3-BB2F-20CDD8E2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0" y="2540760"/>
            <a:ext cx="7172280" cy="34671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4EB740-ABC6-4957-8FF4-AEAF49E86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01" y="13441"/>
            <a:ext cx="2017061" cy="68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34A41-45F8-4CF7-B07E-86CED853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53"/>
            <a:ext cx="10515600" cy="861135"/>
          </a:xfrm>
        </p:spPr>
        <p:txBody>
          <a:bodyPr/>
          <a:lstStyle/>
          <a:p>
            <a:pPr algn="ctr"/>
            <a:r>
              <a:rPr lang="en-US"/>
              <a:t>Income inequalities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6DA93F-34EE-4635-B103-805D2E26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2" y="1226260"/>
            <a:ext cx="6064615" cy="26726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10FEB8D-4F2D-4F0C-B84B-F7ED0248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3" y="3898421"/>
            <a:ext cx="6064615" cy="29595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88B45E-2D88-43D8-9B67-05335ADE3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245" y="1082789"/>
            <a:ext cx="3923555" cy="29595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FE1594-9472-4445-980E-C3AE4F0D6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989" y="3970394"/>
            <a:ext cx="3920107" cy="28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50476-D9E4-4A87-BDC9-A0780343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of inequality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CC134E-09FB-44BE-8704-6A518072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Traditional societies – negative correlation bwetween income from capital and income from labour</a:t>
            </a:r>
          </a:p>
          <a:p>
            <a:r>
              <a:rPr lang="en-US"/>
              <a:t>Modern societies - positive correlation bwetween income from capital and income from labour</a:t>
            </a:r>
          </a:p>
          <a:p>
            <a:r>
              <a:rPr lang="en-US"/>
              <a:t>Income from labour more important (2/3 – ¾ of national income)</a:t>
            </a:r>
          </a:p>
          <a:p>
            <a:r>
              <a:rPr lang="en-US"/>
              <a:t>Rise of patrimonial middle class/fell of the share of top class – transformation of the distribution conflict (decline of the society based on inheritance of capital)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7D768-AC3E-4168-9C86-CA6860E6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en-US"/>
              <a:t>Aristocracy vs. capital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4800A4-19C5-4C8E-9AD8-005EE505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5" y="1690688"/>
            <a:ext cx="4251345" cy="26148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D65913-E514-4F15-B6A4-B5693EE9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73" y="4395960"/>
            <a:ext cx="3279422" cy="2470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714C07-917A-4874-A0B9-5F0BB1D61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946" y="1621726"/>
            <a:ext cx="2566108" cy="25524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7186C4-D151-480B-A66D-AC0B68840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4847"/>
            <a:ext cx="3762383" cy="24702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B25B92-16F5-49C8-B68C-C321B6B61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646" y="1586441"/>
            <a:ext cx="4918354" cy="51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7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308</Words>
  <Application>Microsoft Office PowerPoint</Application>
  <PresentationFormat>Širokoúhlá obrazovka</PresentationFormat>
  <Paragraphs>32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11. Inequality and capital </vt:lpstr>
      <vt:lpstr>Prezentace aplikace PowerPoint</vt:lpstr>
      <vt:lpstr>Inequality of income</vt:lpstr>
      <vt:lpstr>Evolution of inequality</vt:lpstr>
      <vt:lpstr>Prezentace aplikace PowerPoint</vt:lpstr>
      <vt:lpstr>Which type of inequality?</vt:lpstr>
      <vt:lpstr>Income inequalities</vt:lpstr>
      <vt:lpstr>Logic of inequality</vt:lpstr>
      <vt:lpstr>Aristocracy vs. capital</vt:lpstr>
      <vt:lpstr>Income-based billionaires?</vt:lpstr>
      <vt:lpstr>Capital and politics</vt:lpstr>
      <vt:lpstr>U.S. presidential elections 2012</vt:lpstr>
      <vt:lpstr>Inequality and its discontents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Navrátil Jiří</cp:lastModifiedBy>
  <cp:revision>82</cp:revision>
  <dcterms:created xsi:type="dcterms:W3CDTF">2020-03-08T22:43:29Z</dcterms:created>
  <dcterms:modified xsi:type="dcterms:W3CDTF">2022-05-04T07:56:10Z</dcterms:modified>
</cp:coreProperties>
</file>