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306" r:id="rId7"/>
    <p:sldId id="307" r:id="rId8"/>
    <p:sldId id="305" r:id="rId9"/>
    <p:sldId id="260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6" r:id="rId20"/>
    <p:sldId id="275" r:id="rId21"/>
    <p:sldId id="277" r:id="rId22"/>
    <p:sldId id="278" r:id="rId23"/>
    <p:sldId id="279" r:id="rId24"/>
    <p:sldId id="280" r:id="rId25"/>
    <p:sldId id="281" r:id="rId26"/>
    <p:sldId id="289" r:id="rId27"/>
    <p:sldId id="282" r:id="rId28"/>
    <p:sldId id="283" r:id="rId29"/>
    <p:sldId id="284" r:id="rId30"/>
    <p:sldId id="285" r:id="rId31"/>
    <p:sldId id="287" r:id="rId32"/>
    <p:sldId id="288" r:id="rId33"/>
    <p:sldId id="290" r:id="rId34"/>
    <p:sldId id="293" r:id="rId35"/>
    <p:sldId id="291" r:id="rId36"/>
    <p:sldId id="292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3" r:id="rId46"/>
    <p:sldId id="302" r:id="rId47"/>
    <p:sldId id="265" r:id="rId4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735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79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5889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11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1688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819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759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6769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577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6996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08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9E3E7-EEC9-4578-9AFB-2D4AB0625B39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05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evataterova@gmail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111408"/>
            <a:ext cx="9144000" cy="2387600"/>
          </a:xfrm>
        </p:spPr>
        <p:txBody>
          <a:bodyPr/>
          <a:lstStyle/>
          <a:p>
            <a:r>
              <a:rPr lang="cs-CZ" dirty="0"/>
              <a:t>MIDDLE EAST CROSSROADS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768364"/>
            <a:ext cx="9144000" cy="1655762"/>
          </a:xfrm>
        </p:spPr>
        <p:txBody>
          <a:bodyPr/>
          <a:lstStyle/>
          <a:p>
            <a:r>
              <a:rPr lang="cs-CZ" dirty="0"/>
              <a:t>Mgr. Eva Taterova, M.A., Ph.D.</a:t>
            </a:r>
          </a:p>
          <a:p>
            <a:r>
              <a:rPr lang="cs-CZ" dirty="0" err="1"/>
              <a:t>Faculty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Studies</a:t>
            </a:r>
            <a:endParaRPr lang="cs-CZ" dirty="0"/>
          </a:p>
          <a:p>
            <a:r>
              <a:rPr lang="cs-CZ" dirty="0"/>
              <a:t>Masaryk University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235" y="0"/>
            <a:ext cx="4501765" cy="3237722"/>
          </a:xfrm>
          <a:prstGeom prst="rect">
            <a:avLst/>
          </a:prstGeom>
        </p:spPr>
      </p:pic>
      <p:pic>
        <p:nvPicPr>
          <p:cNvPr id="9" name="Picture 12" descr="https://encrypted-tbn2.google.com/images?q=tbn:ANd9GcTi3nSmfhsryuMOZ6N_fTA7Ah6ROma6obv1e7EvoKjkKXryJR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941" y="0"/>
            <a:ext cx="4475176" cy="323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70" y="0"/>
            <a:ext cx="3069771" cy="331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8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 descr="Obsah obrázku exteriér, hora, tráva, příroda&#10;&#10;Popis byl vytvořen automaticky">
            <a:extLst>
              <a:ext uri="{FF2B5EF4-FFF2-40B4-BE49-F238E27FC236}">
                <a16:creationId xmlns:a16="http://schemas.microsoft.com/office/drawing/2014/main" id="{41692B80-0464-4EB6-B537-2B618B15D9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LEBANON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921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Zástupný obsah 4" descr="Obsah obrázku voda, exteriér, příroda, hora&#10;&#10;Popis byl vytvořen automaticky">
            <a:extLst>
              <a:ext uri="{FF2B5EF4-FFF2-40B4-BE49-F238E27FC236}">
                <a16:creationId xmlns:a16="http://schemas.microsoft.com/office/drawing/2014/main" id="{E44A2AB0-45F3-4CBA-B24D-1998E838A3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5" b="1269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04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budova, exteriér, velké, město&#10;&#10;Popis byl vytvořen automaticky">
            <a:extLst>
              <a:ext uri="{FF2B5EF4-FFF2-40B4-BE49-F238E27FC236}">
                <a16:creationId xmlns:a16="http://schemas.microsoft.com/office/drawing/2014/main" id="{DAC85A71-F9FF-4256-94D3-3CAAB43E48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813271" y="643467"/>
            <a:ext cx="4952058" cy="5571066"/>
          </a:xfrm>
          <a:prstGeom prst="rect">
            <a:avLst/>
          </a:prstGeom>
        </p:spPr>
      </p:pic>
      <p:pic>
        <p:nvPicPr>
          <p:cNvPr id="5" name="Zástupný obsah 4" descr="Obsah obrázku exteriér, budova, auto, silnice&#10;&#10;Popis byl vytvořen automaticky">
            <a:extLst>
              <a:ext uri="{FF2B5EF4-FFF2-40B4-BE49-F238E27FC236}">
                <a16:creationId xmlns:a16="http://schemas.microsoft.com/office/drawing/2014/main" id="{69EEC228-DB4D-40C0-9CC0-C93EB934C9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5" b="780"/>
          <a:stretch/>
        </p:blipFill>
        <p:spPr>
          <a:xfrm>
            <a:off x="6426669" y="643467"/>
            <a:ext cx="495205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03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 descr="Obsah obrázku strop, stůl, interiér, tráva&#10;&#10;Popis byl vytvořen automaticky">
            <a:extLst>
              <a:ext uri="{FF2B5EF4-FFF2-40B4-BE49-F238E27FC236}">
                <a16:creationId xmlns:a16="http://schemas.microsoft.com/office/drawing/2014/main" id="{B75A4F73-A7EC-4FBC-A0E0-C51979FFF8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35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exteriér, budova, velké, vpředu&#10;&#10;Popis byl vytvořen automaticky">
            <a:extLst>
              <a:ext uri="{FF2B5EF4-FFF2-40B4-BE49-F238E27FC236}">
                <a16:creationId xmlns:a16="http://schemas.microsoft.com/office/drawing/2014/main" id="{1719DA9A-6422-4CFC-A101-9C99223E1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643467"/>
            <a:ext cx="4178299" cy="5571066"/>
          </a:xfrm>
          <a:prstGeom prst="rect">
            <a:avLst/>
          </a:prstGeom>
        </p:spPr>
      </p:pic>
      <p:pic>
        <p:nvPicPr>
          <p:cNvPr id="5" name="Obrázek 4" descr="Obsah obrázku budova, exteriér, kámen, velké&#10;&#10;Popis byl vytvořen automaticky">
            <a:extLst>
              <a:ext uri="{FF2B5EF4-FFF2-40B4-BE49-F238E27FC236}">
                <a16:creationId xmlns:a16="http://schemas.microsoft.com/office/drawing/2014/main" id="{4C143186-1A47-40AD-9DD3-002DB219D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549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69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01B3CC-B49F-4CE0-B198-228D1D428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 descr="Obsah obrázku budova, exteriér, vsedě, muž&#10;&#10;Popis byl vytvořen automaticky">
            <a:extLst>
              <a:ext uri="{FF2B5EF4-FFF2-40B4-BE49-F238E27FC236}">
                <a16:creationId xmlns:a16="http://schemas.microsoft.com/office/drawing/2014/main" id="{89BBC418-80BB-4699-BBF1-E737204789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"/>
          <a:stretch/>
        </p:blipFill>
        <p:spPr>
          <a:xfrm>
            <a:off x="321734" y="557189"/>
            <a:ext cx="4276956" cy="5743616"/>
          </a:xfrm>
          <a:prstGeom prst="rect">
            <a:avLst/>
          </a:prstGeom>
        </p:spPr>
      </p:pic>
      <p:pic>
        <p:nvPicPr>
          <p:cNvPr id="5" name="Obrázek 4" descr="Obsah obrázku jídlo, stůl, osoba, vsedě&#10;&#10;Popis byl vytvořen automaticky">
            <a:extLst>
              <a:ext uri="{FF2B5EF4-FFF2-40B4-BE49-F238E27FC236}">
                <a16:creationId xmlns:a16="http://schemas.microsoft.com/office/drawing/2014/main" id="{17F78847-243E-4CAD-9DD3-35FB458E86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" r="-2" b="-2"/>
          <a:stretch/>
        </p:blipFill>
        <p:spPr>
          <a:xfrm>
            <a:off x="4772525" y="557189"/>
            <a:ext cx="7097742" cy="574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82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01B3CC-B49F-4CE0-B198-228D1D428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 descr="Obsah obrázku exteriér, stojící, budova, muž&#10;&#10;Popis byl vytvořen automaticky">
            <a:extLst>
              <a:ext uri="{FF2B5EF4-FFF2-40B4-BE49-F238E27FC236}">
                <a16:creationId xmlns:a16="http://schemas.microsoft.com/office/drawing/2014/main" id="{63AC5637-E10A-40A4-B11C-07BB2C2316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"/>
          <a:stretch/>
        </p:blipFill>
        <p:spPr>
          <a:xfrm>
            <a:off x="321734" y="557189"/>
            <a:ext cx="4276956" cy="5743616"/>
          </a:xfrm>
          <a:prstGeom prst="rect">
            <a:avLst/>
          </a:prstGeom>
        </p:spPr>
      </p:pic>
      <p:pic>
        <p:nvPicPr>
          <p:cNvPr id="5" name="Obrázek 4" descr="Obsah obrázku exteriér, podepsat, text, ulice&#10;&#10;Popis byl vytvořen automaticky">
            <a:extLst>
              <a:ext uri="{FF2B5EF4-FFF2-40B4-BE49-F238E27FC236}">
                <a16:creationId xmlns:a16="http://schemas.microsoft.com/office/drawing/2014/main" id="{49657FB9-ED1C-41EF-B8A0-67A408C563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4" r="-1" b="32904"/>
          <a:stretch/>
        </p:blipFill>
        <p:spPr>
          <a:xfrm>
            <a:off x="4772525" y="557189"/>
            <a:ext cx="7097742" cy="574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84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exteriér, tráva, budova, zřícenina&#10;&#10;Popis byl vytvořen automaticky">
            <a:extLst>
              <a:ext uri="{FF2B5EF4-FFF2-40B4-BE49-F238E27FC236}">
                <a16:creationId xmlns:a16="http://schemas.microsoft.com/office/drawing/2014/main" id="{EC7BCA91-BA8F-485B-99A7-00B2B6F76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5" y="643466"/>
            <a:ext cx="742808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88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8B09288-7C79-4D79-A934-B47C06814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0" b="704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SYRIA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586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Zástupný obsah 4" descr="Obsah obrázku tráva, exteriér, budova, kopec&#10;&#10;Popis byl vytvořen automaticky">
            <a:extLst>
              <a:ext uri="{FF2B5EF4-FFF2-40B4-BE49-F238E27FC236}">
                <a16:creationId xmlns:a16="http://schemas.microsoft.com/office/drawing/2014/main" id="{4DC1DC6C-98CB-4D85-BED9-06A6BB1EB6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4" b="103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92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COURSE OVERVIEW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Credits</a:t>
            </a:r>
            <a:r>
              <a:rPr lang="cs-CZ" dirty="0"/>
              <a:t>: 4 ECTS</a:t>
            </a:r>
          </a:p>
          <a:p>
            <a:endParaRPr lang="cs-CZ" dirty="0"/>
          </a:p>
          <a:p>
            <a:r>
              <a:rPr lang="cs-CZ" dirty="0" err="1"/>
              <a:t>Lecturer</a:t>
            </a:r>
            <a:r>
              <a:rPr lang="cs-CZ" dirty="0"/>
              <a:t>: Mgr. Eva Taterova, M.A., Ph.D. (</a:t>
            </a:r>
            <a:r>
              <a:rPr lang="cs-CZ" dirty="0">
                <a:hlinkClick r:id="rId2"/>
              </a:rPr>
              <a:t>evataterova@gmail.com</a:t>
            </a:r>
            <a:r>
              <a:rPr lang="cs-CZ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693399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01B3CC-B49F-4CE0-B198-228D1D428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 descr="Obsah obrázku objekt, voda, exteriér, řeka&#10;&#10;Popis byl vytvořen automaticky">
            <a:extLst>
              <a:ext uri="{FF2B5EF4-FFF2-40B4-BE49-F238E27FC236}">
                <a16:creationId xmlns:a16="http://schemas.microsoft.com/office/drawing/2014/main" id="{818876C5-27B7-40EA-821A-06DC56F351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"/>
          <a:stretch/>
        </p:blipFill>
        <p:spPr>
          <a:xfrm>
            <a:off x="321734" y="557189"/>
            <a:ext cx="4276956" cy="5743616"/>
          </a:xfrm>
          <a:prstGeom prst="rect">
            <a:avLst/>
          </a:prstGeom>
        </p:spPr>
      </p:pic>
      <p:pic>
        <p:nvPicPr>
          <p:cNvPr id="7" name="Obrázek 6" descr="Obsah obrázku budova, exteriér, vsedě, velké&#10;&#10;Popis byl vytvořen automaticky">
            <a:extLst>
              <a:ext uri="{FF2B5EF4-FFF2-40B4-BE49-F238E27FC236}">
                <a16:creationId xmlns:a16="http://schemas.microsoft.com/office/drawing/2014/main" id="{19689347-63B5-4DFA-AA29-919CE8B320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" r="3251" b="-2"/>
          <a:stretch/>
        </p:blipFill>
        <p:spPr>
          <a:xfrm>
            <a:off x="4772525" y="557189"/>
            <a:ext cx="7097742" cy="574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18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D1FD2A-2BBA-4B7A-80E4-09314FE25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 descr="Obsah obrázku osoba, jídlo, interiér, stojící&#10;&#10;Popis byl vytvořen automaticky">
            <a:extLst>
              <a:ext uri="{FF2B5EF4-FFF2-40B4-BE49-F238E27FC236}">
                <a16:creationId xmlns:a16="http://schemas.microsoft.com/office/drawing/2014/main" id="{42C5FDE2-BDE6-4AB7-9F5C-BE112C5260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9216"/>
          <a:stretch/>
        </p:blipFill>
        <p:spPr>
          <a:xfrm>
            <a:off x="321731" y="557189"/>
            <a:ext cx="7086768" cy="5743618"/>
          </a:xfrm>
          <a:prstGeom prst="rect">
            <a:avLst/>
          </a:prstGeom>
        </p:spPr>
      </p:pic>
      <p:pic>
        <p:nvPicPr>
          <p:cNvPr id="5" name="Obrázek 4" descr="Obsah obrázku oblečení, šátek, dívka, skupina&#10;&#10;Popis byl vytvořen automaticky">
            <a:extLst>
              <a:ext uri="{FF2B5EF4-FFF2-40B4-BE49-F238E27FC236}">
                <a16:creationId xmlns:a16="http://schemas.microsoft.com/office/drawing/2014/main" id="{191C4746-AFD9-4049-BFD7-0FA2014FFE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5" r="18136" b="-2"/>
          <a:stretch/>
        </p:blipFill>
        <p:spPr>
          <a:xfrm>
            <a:off x="7601026" y="557189"/>
            <a:ext cx="4269242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50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 descr="Obsah obrázku tráva, exteriér, pole, stojící&#10;&#10;Popis byl vytvořen automaticky">
            <a:extLst>
              <a:ext uri="{FF2B5EF4-FFF2-40B4-BE49-F238E27FC236}">
                <a16:creationId xmlns:a16="http://schemas.microsoft.com/office/drawing/2014/main" id="{951EC7FF-5D58-43AB-BA44-92572FEEE3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61" b="535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94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99D1FD2A-2BBA-4B7A-80E4-09314FE25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54283C25-BFCF-43B3-9DAE-8AF32E0624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9" b="-2"/>
          <a:stretch/>
        </p:blipFill>
        <p:spPr>
          <a:xfrm>
            <a:off x="321731" y="557189"/>
            <a:ext cx="7086768" cy="5743618"/>
          </a:xfrm>
          <a:prstGeom prst="rect">
            <a:avLst/>
          </a:prstGeom>
        </p:spPr>
      </p:pic>
      <p:pic>
        <p:nvPicPr>
          <p:cNvPr id="5" name="Obrázek 4" descr="Obsah obrázku exteriér, budova, kostel, staré&#10;&#10;Popis byl vytvořen automaticky">
            <a:extLst>
              <a:ext uri="{FF2B5EF4-FFF2-40B4-BE49-F238E27FC236}">
                <a16:creationId xmlns:a16="http://schemas.microsoft.com/office/drawing/2014/main" id="{EB9C3038-6B8C-46E5-B5E1-C215610F6E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"/>
          <a:stretch/>
        </p:blipFill>
        <p:spPr>
          <a:xfrm>
            <a:off x="7601026" y="557189"/>
            <a:ext cx="4269242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41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 descr="Obsah obrázku tráva, exteriér, pole, pastviny&#10;&#10;Popis byl vytvořen automaticky">
            <a:extLst>
              <a:ext uri="{FF2B5EF4-FFF2-40B4-BE49-F238E27FC236}">
                <a16:creationId xmlns:a16="http://schemas.microsoft.com/office/drawing/2014/main" id="{DDB4A7C6-FA41-4CE5-A653-4BD9B344D0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5" b="1379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14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obsah 2" descr="Obsah obrázku budova, exteriér, hora, staré&#10;&#10;Popis byl vytvořen automaticky">
            <a:extLst>
              <a:ext uri="{FF2B5EF4-FFF2-40B4-BE49-F238E27FC236}">
                <a16:creationId xmlns:a16="http://schemas.microsoft.com/office/drawing/2014/main" id="{9F027127-C28A-49F8-8BDD-368005B88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1" b="108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705B78D-FA1A-4984-A88E-5CFA993FF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JORDAN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695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Zástupný obsah 4" descr="Obsah obrázku skříňka, kuchyně, lednička, dřevěné&#10;&#10;Popis byl vytvořen automaticky">
            <a:extLst>
              <a:ext uri="{FF2B5EF4-FFF2-40B4-BE49-F238E27FC236}">
                <a16:creationId xmlns:a16="http://schemas.microsoft.com/office/drawing/2014/main" id="{B2BD0EA2-E005-40C3-B5E6-5BF41C6341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57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Zástupný obsah 4" descr="Obsah obrázku tráva, exteriér, pole, jezdectví&#10;&#10;Popis byl vytvořen automaticky">
            <a:extLst>
              <a:ext uri="{FF2B5EF4-FFF2-40B4-BE49-F238E27FC236}">
                <a16:creationId xmlns:a16="http://schemas.microsoft.com/office/drawing/2014/main" id="{251C957C-5589-44ED-A03F-9EF8268500A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628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 descr="Obsah obrázku hora, exteriér, příroda, pohled&#10;&#10;Popis byl vytvořen automaticky">
            <a:extLst>
              <a:ext uri="{FF2B5EF4-FFF2-40B4-BE49-F238E27FC236}">
                <a16:creationId xmlns:a16="http://schemas.microsoft.com/office/drawing/2014/main" id="{49A36B02-B9F8-4737-B79A-BF58672C88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414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 descr="Obsah obrázku exteriér, ovce, stádo, savci&#10;&#10;Popis byl vytvořen automaticky">
            <a:extLst>
              <a:ext uri="{FF2B5EF4-FFF2-40B4-BE49-F238E27FC236}">
                <a16:creationId xmlns:a16="http://schemas.microsoft.com/office/drawing/2014/main" id="{A062463E-4DF3-4EC5-9A53-9D4E23754C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5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COURSE SCHEDULE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February 17: Introduction: scope of the course, organization of the course, and course requirements</a:t>
            </a:r>
            <a:endParaRPr lang="cs-CZ" sz="22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February 24: Looking Back: Middle East in last 100 years.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March 3: Carving up the Middle East in and after WWI: Was Europe lucky, evil, or smart?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March 10: The Pragmatic Superpowers: Winning the Cold War in the Middle East.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March 17: The Suez Crisis: New Saladin of the Arab World and a final confirmation of European decline.</a:t>
            </a:r>
            <a:endParaRPr lang="cs-CZ" sz="2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March 24: Iranian Revolution 1978: Great Satan, Little Satan demonizing epithets and the spread of anti-western propaganda in the Middle East.</a:t>
            </a:r>
            <a:endParaRPr lang="cs-CZ" sz="22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5943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01B3CC-B49F-4CE0-B198-228D1D428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 descr="Obsah obrázku budova, exteriér, lidé, skupina&#10;&#10;Popis byl vytvořen automaticky">
            <a:extLst>
              <a:ext uri="{FF2B5EF4-FFF2-40B4-BE49-F238E27FC236}">
                <a16:creationId xmlns:a16="http://schemas.microsoft.com/office/drawing/2014/main" id="{B667633E-2DF1-4D6E-8C2A-CDCB1ACF5E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6" r="1" b="1"/>
          <a:stretch/>
        </p:blipFill>
        <p:spPr>
          <a:xfrm>
            <a:off x="321734" y="557189"/>
            <a:ext cx="4276956" cy="5743616"/>
          </a:xfrm>
          <a:prstGeom prst="rect">
            <a:avLst/>
          </a:prstGeom>
        </p:spPr>
      </p:pic>
      <p:pic>
        <p:nvPicPr>
          <p:cNvPr id="3" name="Obrázek 2" descr="Obsah obrázku skála, jídlo, sendvič&#10;&#10;Popis byl vytvořen automaticky">
            <a:extLst>
              <a:ext uri="{FF2B5EF4-FFF2-40B4-BE49-F238E27FC236}">
                <a16:creationId xmlns:a16="http://schemas.microsoft.com/office/drawing/2014/main" id="{52C846E8-12BE-4E94-A89B-F20B9004FE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7" r="6547" b="2"/>
          <a:stretch/>
        </p:blipFill>
        <p:spPr>
          <a:xfrm>
            <a:off x="4772525" y="557189"/>
            <a:ext cx="7097742" cy="574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356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ráva, exteriér, pole, vysoký&#10;&#10;Popis byl vytvořen automaticky">
            <a:extLst>
              <a:ext uri="{FF2B5EF4-FFF2-40B4-BE49-F238E27FC236}">
                <a16:creationId xmlns:a16="http://schemas.microsoft.com/office/drawing/2014/main" id="{B2008653-9F92-4496-957A-A8D29E0CB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676" y="197757"/>
            <a:ext cx="8616648" cy="646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9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 descr="Obsah obrázku plot, muž, lavice, skákání&#10;&#10;Popis byl vytvořen automaticky">
            <a:extLst>
              <a:ext uri="{FF2B5EF4-FFF2-40B4-BE49-F238E27FC236}">
                <a16:creationId xmlns:a16="http://schemas.microsoft.com/office/drawing/2014/main" id="{35453DD5-8CF6-4152-A58C-76C8AF4596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2" b="1725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922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obsah 2" descr="Obsah obrázku exteriér, budova, město, stojící&#10;&#10;Popis byl vytvořen automaticky">
            <a:extLst>
              <a:ext uri="{FF2B5EF4-FFF2-40B4-BE49-F238E27FC236}">
                <a16:creationId xmlns:a16="http://schemas.microsoft.com/office/drawing/2014/main" id="{C22A5A15-55C7-424F-A220-8F26DE970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8" b="9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5B95D91-7F7A-4C5C-855E-42C76EDFD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ISRAEL/PALESTINIAN TERRITORIES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0720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1">
            <a:extLst>
              <a:ext uri="{FF2B5EF4-FFF2-40B4-BE49-F238E27FC236}">
                <a16:creationId xmlns:a16="http://schemas.microsoft.com/office/drawing/2014/main" id="{F101B3CC-B49F-4CE0-B198-228D1D428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Zástupný obsah 4" descr="Obsah obrázku budova, vpředu, velké, vsedě&#10;&#10;Popis byl vytvořen automaticky">
            <a:extLst>
              <a:ext uri="{FF2B5EF4-FFF2-40B4-BE49-F238E27FC236}">
                <a16:creationId xmlns:a16="http://schemas.microsoft.com/office/drawing/2014/main" id="{28C88345-B35B-48E3-9723-87DBA50C1A7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6" r="1" b="1"/>
          <a:stretch/>
        </p:blipFill>
        <p:spPr>
          <a:xfrm>
            <a:off x="321734" y="557189"/>
            <a:ext cx="4276956" cy="5743616"/>
          </a:xfrm>
          <a:prstGeom prst="rect">
            <a:avLst/>
          </a:prstGeom>
        </p:spPr>
      </p:pic>
      <p:pic>
        <p:nvPicPr>
          <p:cNvPr id="7" name="Obrázek 6" descr="Obsah obrázku budova, exteriér, kámen, skála&#10;&#10;Popis byl vytvořen automaticky">
            <a:extLst>
              <a:ext uri="{FF2B5EF4-FFF2-40B4-BE49-F238E27FC236}">
                <a16:creationId xmlns:a16="http://schemas.microsoft.com/office/drawing/2014/main" id="{B14F525A-66A2-473A-A18E-2A6136068E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0" r="10143" b="2"/>
          <a:stretch/>
        </p:blipFill>
        <p:spPr>
          <a:xfrm>
            <a:off x="4772525" y="557189"/>
            <a:ext cx="7097742" cy="574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345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01B3CC-B49F-4CE0-B198-228D1D428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 descr="Obsah obrázku budova, exteriér, osoba, chodník&#10;&#10;Popis byl vytvořen automaticky">
            <a:extLst>
              <a:ext uri="{FF2B5EF4-FFF2-40B4-BE49-F238E27FC236}">
                <a16:creationId xmlns:a16="http://schemas.microsoft.com/office/drawing/2014/main" id="{66E4FE69-1235-47C9-8FED-480AC5090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"/>
          <a:stretch/>
        </p:blipFill>
        <p:spPr>
          <a:xfrm>
            <a:off x="321734" y="557189"/>
            <a:ext cx="4276956" cy="5743616"/>
          </a:xfrm>
          <a:prstGeom prst="rect">
            <a:avLst/>
          </a:prstGeom>
        </p:spPr>
      </p:pic>
      <p:pic>
        <p:nvPicPr>
          <p:cNvPr id="9" name="Obrázek 8" descr="Obsah obrázku exteriér, silnice, budova, ulice&#10;&#10;Popis byl vytvořen automaticky">
            <a:extLst>
              <a:ext uri="{FF2B5EF4-FFF2-40B4-BE49-F238E27FC236}">
                <a16:creationId xmlns:a16="http://schemas.microsoft.com/office/drawing/2014/main" id="{70152EBC-E395-4D8B-8B6B-AABE87D1A9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 b="2"/>
          <a:stretch/>
        </p:blipFill>
        <p:spPr>
          <a:xfrm>
            <a:off x="4772525" y="557189"/>
            <a:ext cx="7097742" cy="574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973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 descr="Obsah obrázku osoba, budova, exteriér, muž&#10;&#10;Popis byl vytvořen automaticky">
            <a:extLst>
              <a:ext uri="{FF2B5EF4-FFF2-40B4-BE49-F238E27FC236}">
                <a16:creationId xmlns:a16="http://schemas.microsoft.com/office/drawing/2014/main" id="{38E14F51-9213-4AFC-A83C-8C030282D9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8" r="1" b="23023"/>
          <a:stretch/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5" name="Obrázek 4" descr="Obsah obrázku osoba, budova, exteriér, lidé&#10;&#10;Popis byl vytvořen automaticky">
            <a:extLst>
              <a:ext uri="{FF2B5EF4-FFF2-40B4-BE49-F238E27FC236}">
                <a16:creationId xmlns:a16="http://schemas.microsoft.com/office/drawing/2014/main" id="{56669FC7-187C-43E8-B28C-7DEF4B9A89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7" r="12810" b="2"/>
          <a:stretch/>
        </p:blipFill>
        <p:spPr>
          <a:xfrm>
            <a:off x="6195375" y="557189"/>
            <a:ext cx="5674893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459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D1FD2A-2BBA-4B7A-80E4-09314FE25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 descr="Obsah obrázku exteriér, tráva, hora, velké&#10;&#10;Popis byl vytvořen automaticky">
            <a:extLst>
              <a:ext uri="{FF2B5EF4-FFF2-40B4-BE49-F238E27FC236}">
                <a16:creationId xmlns:a16="http://schemas.microsoft.com/office/drawing/2014/main" id="{5684C372-103E-40DF-8BD1-CEE8C979DF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4" r="6367" b="2"/>
          <a:stretch/>
        </p:blipFill>
        <p:spPr>
          <a:xfrm>
            <a:off x="321731" y="557189"/>
            <a:ext cx="7086768" cy="5743618"/>
          </a:xfrm>
          <a:prstGeom prst="rect">
            <a:avLst/>
          </a:prstGeom>
        </p:spPr>
      </p:pic>
      <p:pic>
        <p:nvPicPr>
          <p:cNvPr id="5" name="Obrázek 4" descr="Obsah obrázku exteriér, budova, středisko, dort&#10;&#10;Popis byl vytvořen automaticky">
            <a:extLst>
              <a:ext uri="{FF2B5EF4-FFF2-40B4-BE49-F238E27FC236}">
                <a16:creationId xmlns:a16="http://schemas.microsoft.com/office/drawing/2014/main" id="{509B4618-AE2E-4097-99FF-80AB671C86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4" r="1" b="1"/>
          <a:stretch/>
        </p:blipFill>
        <p:spPr>
          <a:xfrm>
            <a:off x="7601026" y="557189"/>
            <a:ext cx="4269242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94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 descr="Obsah obrázku exteriér, savci, tráva, pole&#10;&#10;Popis byl vytvořen automaticky">
            <a:extLst>
              <a:ext uri="{FF2B5EF4-FFF2-40B4-BE49-F238E27FC236}">
                <a16:creationId xmlns:a16="http://schemas.microsoft.com/office/drawing/2014/main" id="{E69FE326-82B5-4592-94BE-838EC548B3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9" r="15458" b="-2"/>
          <a:stretch/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3" name="Obrázek 2" descr="Obsah obrázku exteriér, voda, město, budova&#10;&#10;Popis byl vytvořen automaticky">
            <a:extLst>
              <a:ext uri="{FF2B5EF4-FFF2-40B4-BE49-F238E27FC236}">
                <a16:creationId xmlns:a16="http://schemas.microsoft.com/office/drawing/2014/main" id="{76FDCB24-2B0D-4F6F-8F42-0B40124BC5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5" r="9741" b="-2"/>
          <a:stretch/>
        </p:blipFill>
        <p:spPr>
          <a:xfrm>
            <a:off x="6195375" y="557189"/>
            <a:ext cx="5674893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297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 descr="Obsah obrázku exteriér, hora, poušť, tráva&#10;&#10;Popis byl vytvořen automaticky">
            <a:extLst>
              <a:ext uri="{FF2B5EF4-FFF2-40B4-BE49-F238E27FC236}">
                <a16:creationId xmlns:a16="http://schemas.microsoft.com/office/drawing/2014/main" id="{A0C2BAF5-E65F-4D06-AED5-9DE66D923F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8" b="1038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62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COURSE SCHEDULE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March 31: 1990s as the Decade of Hope: Does peace even have a chance in the Middle East?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April 7: Kurdish Issue and Palestinian Issue: Do all nations deserve their own state?</a:t>
            </a:r>
            <a:endParaRPr lang="cs-CZ" sz="22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April 14: Online essay</a:t>
            </a:r>
            <a:endParaRPr lang="cs-CZ" sz="2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April 21: Interpreting the Arab Spring: Can democracy work in the Middle East?</a:t>
            </a:r>
            <a:endParaRPr lang="cs-CZ" sz="22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April 28: Global Jihadism: Clash of civilization confirmed?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 5: Current events in the Middle East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 12: Final exam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3363437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 descr="Obsah obrázku osoba, uniforma, exteriér, oblečení&#10;&#10;Popis byl vytvořen automaticky">
            <a:extLst>
              <a:ext uri="{FF2B5EF4-FFF2-40B4-BE49-F238E27FC236}">
                <a16:creationId xmlns:a16="http://schemas.microsoft.com/office/drawing/2014/main" id="{5D0B9054-354D-48BB-B9E0-01873EFEF5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2621"/>
          <a:stretch/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3" name="Obrázek 2" descr="Obsah obrázku exteriér, skála, skalní, kopec&#10;&#10;Popis byl vytvořen automaticky">
            <a:extLst>
              <a:ext uri="{FF2B5EF4-FFF2-40B4-BE49-F238E27FC236}">
                <a16:creationId xmlns:a16="http://schemas.microsoft.com/office/drawing/2014/main" id="{0A0F080A-0D99-40BB-8CBE-3AFBE12AB3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3" r="11824" b="2"/>
          <a:stretch/>
        </p:blipFill>
        <p:spPr>
          <a:xfrm>
            <a:off x="6195375" y="557189"/>
            <a:ext cx="5674893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024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 descr="Obsah obrázku exteriér, budova, silnice, auto&#10;&#10;Popis byl vytvořen automaticky">
            <a:extLst>
              <a:ext uri="{FF2B5EF4-FFF2-40B4-BE49-F238E27FC236}">
                <a16:creationId xmlns:a16="http://schemas.microsoft.com/office/drawing/2014/main" id="{55C58104-F8D0-4C00-B5D3-FFAF3BF71A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685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6826D89-F495-4611-B6CC-7DA6BAD3E1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5000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exteriér, budova, velké, věž&#10;&#10;Popis byl vytvořen automaticky">
            <a:extLst>
              <a:ext uri="{FF2B5EF4-FFF2-40B4-BE49-F238E27FC236}">
                <a16:creationId xmlns:a16="http://schemas.microsoft.com/office/drawing/2014/main" id="{0CCA623D-9FA7-41AC-AC01-D2D7B1E65C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9" r="2" b="2"/>
          <a:stretch/>
        </p:blipFill>
        <p:spPr>
          <a:xfrm>
            <a:off x="2068286" y="164638"/>
            <a:ext cx="8055428" cy="652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058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8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 descr="Obsah obrázku budova, exteriér, lidé, chůze&#10;&#10;Popis byl vytvořen automaticky">
            <a:extLst>
              <a:ext uri="{FF2B5EF4-FFF2-40B4-BE49-F238E27FC236}">
                <a16:creationId xmlns:a16="http://schemas.microsoft.com/office/drawing/2014/main" id="{257CE0BC-3FD2-4E99-9E88-FF59362A4E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4" r="1" b="26997"/>
          <a:stretch/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5" name="Obrázek 4" descr="Obsah obrázku osoba, interiér, stojící, muž&#10;&#10;Popis byl vytvořen automaticky">
            <a:extLst>
              <a:ext uri="{FF2B5EF4-FFF2-40B4-BE49-F238E27FC236}">
                <a16:creationId xmlns:a16="http://schemas.microsoft.com/office/drawing/2014/main" id="{C0773396-92A5-4DC3-A8D9-254858D1A7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2" r="-1" b="11332"/>
          <a:stretch/>
        </p:blipFill>
        <p:spPr>
          <a:xfrm>
            <a:off x="6195375" y="557189"/>
            <a:ext cx="5674893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987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482004F-5992-4B17-9D09-3683401EF8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3770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1BC67CD-3BD7-4ABE-B97D-A4E117C953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0" r="-1" b="11586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38887817-BFB4-4764-B48E-F31DEC5065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7" r="-1" b="14419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0596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4000" dirty="0"/>
          </a:p>
          <a:p>
            <a:pPr marL="0" indent="0" algn="ctr">
              <a:buNone/>
            </a:pPr>
            <a:endParaRPr lang="cs-CZ" sz="4000" dirty="0"/>
          </a:p>
          <a:p>
            <a:pPr marL="0" indent="0" algn="ctr">
              <a:buNone/>
            </a:pPr>
            <a:r>
              <a:rPr lang="cs-CZ" sz="4000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279154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COURSE ACTIVITIES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Presentation</a:t>
            </a:r>
            <a:r>
              <a:rPr lang="cs-CZ" dirty="0"/>
              <a:t>: </a:t>
            </a:r>
            <a:r>
              <a:rPr lang="en-US" dirty="0"/>
              <a:t>The topics will be chosen by the students from the list available in IS.</a:t>
            </a:r>
            <a:r>
              <a:rPr lang="cs-CZ" dirty="0"/>
              <a:t> (30 </a:t>
            </a:r>
            <a:r>
              <a:rPr lang="cs-CZ" dirty="0" err="1"/>
              <a:t>points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Online </a:t>
            </a:r>
            <a:r>
              <a:rPr lang="cs-CZ" dirty="0" err="1"/>
              <a:t>essay</a:t>
            </a:r>
            <a:r>
              <a:rPr lang="cs-CZ" dirty="0"/>
              <a:t>: </a:t>
            </a:r>
            <a:r>
              <a:rPr lang="cs-CZ" dirty="0" err="1"/>
              <a:t>April</a:t>
            </a:r>
            <a:r>
              <a:rPr lang="cs-CZ" dirty="0"/>
              <a:t> 14, 2022 (20 </a:t>
            </a:r>
            <a:r>
              <a:rPr lang="cs-CZ" dirty="0" err="1"/>
              <a:t>points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 err="1"/>
              <a:t>Final</a:t>
            </a:r>
            <a:r>
              <a:rPr lang="cs-CZ" dirty="0"/>
              <a:t> </a:t>
            </a:r>
            <a:r>
              <a:rPr lang="cs-CZ" dirty="0" err="1"/>
              <a:t>Exam</a:t>
            </a:r>
            <a:r>
              <a:rPr lang="cs-CZ" dirty="0"/>
              <a:t>: May-June, 5 open </a:t>
            </a:r>
            <a:r>
              <a:rPr lang="cs-CZ" dirty="0" err="1"/>
              <a:t>questions</a:t>
            </a:r>
            <a:r>
              <a:rPr lang="cs-CZ" dirty="0"/>
              <a:t> (60 </a:t>
            </a:r>
            <a:r>
              <a:rPr lang="cs-CZ" dirty="0" err="1"/>
              <a:t>points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5823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PRESENTATION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presentation is about 20 minutes long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C</a:t>
            </a:r>
            <a:r>
              <a:rPr lang="en-US" dirty="0" err="1"/>
              <a:t>onsists</a:t>
            </a:r>
            <a:r>
              <a:rPr lang="en-US" dirty="0"/>
              <a:t> of a short summary/background to the given topic, critical analysis of the problem, questions for in-class discussion, and </a:t>
            </a:r>
            <a:r>
              <a:rPr lang="cs-CZ" dirty="0"/>
              <a:t>l</a:t>
            </a:r>
            <a:r>
              <a:rPr lang="en-US" dirty="0" err="1"/>
              <a:t>iterature</a:t>
            </a:r>
            <a:r>
              <a:rPr lang="en-US" dirty="0"/>
              <a:t> and sources.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040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PRESENTATION TOPICS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March</a:t>
            </a:r>
            <a:r>
              <a:rPr lang="cs-CZ" dirty="0"/>
              <a:t> 17 </a:t>
            </a:r>
            <a:r>
              <a:rPr lang="cs-CZ" dirty="0" err="1"/>
              <a:t>Anwar</a:t>
            </a:r>
            <a:r>
              <a:rPr lang="cs-CZ" dirty="0"/>
              <a:t> </a:t>
            </a:r>
            <a:r>
              <a:rPr lang="cs-CZ" dirty="0" err="1"/>
              <a:t>Saddat</a:t>
            </a:r>
            <a:endParaRPr lang="cs-CZ" dirty="0"/>
          </a:p>
          <a:p>
            <a:r>
              <a:rPr lang="cs-CZ" dirty="0" err="1"/>
              <a:t>March</a:t>
            </a:r>
            <a:r>
              <a:rPr lang="cs-CZ" dirty="0"/>
              <a:t> 24 </a:t>
            </a:r>
            <a:r>
              <a:rPr lang="cs-CZ" dirty="0" err="1"/>
              <a:t>ayatollah</a:t>
            </a:r>
            <a:r>
              <a:rPr lang="cs-CZ" dirty="0"/>
              <a:t> Ali </a:t>
            </a:r>
            <a:r>
              <a:rPr lang="cs-CZ" dirty="0" err="1"/>
              <a:t>Khamenei</a:t>
            </a:r>
            <a:endParaRPr lang="cs-CZ" dirty="0"/>
          </a:p>
          <a:p>
            <a:r>
              <a:rPr lang="cs-CZ" dirty="0" err="1"/>
              <a:t>March</a:t>
            </a:r>
            <a:r>
              <a:rPr lang="cs-CZ" dirty="0"/>
              <a:t> 31 </a:t>
            </a:r>
            <a:r>
              <a:rPr lang="cs-CZ" dirty="0" err="1"/>
              <a:t>Yasser</a:t>
            </a:r>
            <a:r>
              <a:rPr lang="cs-CZ" dirty="0"/>
              <a:t> Arafat</a:t>
            </a:r>
          </a:p>
          <a:p>
            <a:r>
              <a:rPr lang="cs-CZ" dirty="0" err="1"/>
              <a:t>April</a:t>
            </a:r>
            <a:r>
              <a:rPr lang="cs-CZ" dirty="0"/>
              <a:t> 7 </a:t>
            </a:r>
            <a:r>
              <a:rPr lang="cs-CZ" dirty="0" err="1"/>
              <a:t>Binyamin</a:t>
            </a:r>
            <a:r>
              <a:rPr lang="cs-CZ" dirty="0"/>
              <a:t> </a:t>
            </a:r>
            <a:r>
              <a:rPr lang="cs-CZ" dirty="0" err="1"/>
              <a:t>Netanyahu</a:t>
            </a:r>
            <a:endParaRPr lang="cs-CZ" dirty="0"/>
          </a:p>
          <a:p>
            <a:r>
              <a:rPr lang="cs-CZ" dirty="0" err="1"/>
              <a:t>April</a:t>
            </a:r>
            <a:r>
              <a:rPr lang="cs-CZ" dirty="0"/>
              <a:t> 21 </a:t>
            </a:r>
            <a:r>
              <a:rPr lang="cs-CZ" dirty="0" err="1"/>
              <a:t>Bashar</a:t>
            </a:r>
            <a:r>
              <a:rPr lang="cs-CZ" dirty="0"/>
              <a:t> </a:t>
            </a:r>
            <a:r>
              <a:rPr lang="cs-CZ" dirty="0" err="1"/>
              <a:t>Assad</a:t>
            </a:r>
            <a:endParaRPr lang="cs-CZ" dirty="0"/>
          </a:p>
          <a:p>
            <a:r>
              <a:rPr lang="cs-CZ" dirty="0" err="1"/>
              <a:t>April</a:t>
            </a:r>
            <a:r>
              <a:rPr lang="cs-CZ" dirty="0"/>
              <a:t> 28 </a:t>
            </a:r>
            <a:r>
              <a:rPr lang="cs-CZ" dirty="0" err="1"/>
              <a:t>Abu</a:t>
            </a:r>
            <a:r>
              <a:rPr lang="cs-CZ" dirty="0"/>
              <a:t> </a:t>
            </a:r>
            <a:r>
              <a:rPr lang="cs-CZ" dirty="0" err="1"/>
              <a:t>Bakr</a:t>
            </a:r>
            <a:r>
              <a:rPr lang="cs-CZ" dirty="0"/>
              <a:t> al-</a:t>
            </a:r>
            <a:r>
              <a:rPr lang="cs-CZ" dirty="0" err="1"/>
              <a:t>Baghdadi</a:t>
            </a:r>
            <a:endParaRPr lang="cs-CZ" dirty="0"/>
          </a:p>
          <a:p>
            <a:r>
              <a:rPr lang="cs-CZ" dirty="0"/>
              <a:t>May 5 Mohammed bin </a:t>
            </a:r>
            <a:r>
              <a:rPr lang="cs-CZ" dirty="0" err="1"/>
              <a:t>Salman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0558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ESSAY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students shall provide critical assessment of the perspectives to the given topic based on classes and readings. The students are expected to integrate the readings in a thoughtful way, not just summarize them. </a:t>
            </a:r>
            <a:endParaRPr lang="cs-CZ" dirty="0"/>
          </a:p>
          <a:p>
            <a:endParaRPr lang="cs-CZ" dirty="0"/>
          </a:p>
          <a:p>
            <a:r>
              <a:rPr lang="cs-CZ" dirty="0"/>
              <a:t>Sample </a:t>
            </a:r>
            <a:r>
              <a:rPr lang="cs-CZ" dirty="0" err="1"/>
              <a:t>question</a:t>
            </a:r>
            <a:r>
              <a:rPr lang="cs-CZ" dirty="0"/>
              <a:t>: </a:t>
            </a:r>
            <a:r>
              <a:rPr lang="cs-CZ" dirty="0" err="1"/>
              <a:t>Discuss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consequences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Arab </a:t>
            </a:r>
            <a:r>
              <a:rPr lang="cs-CZ" dirty="0" err="1"/>
              <a:t>Spring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Middle</a:t>
            </a:r>
            <a:r>
              <a:rPr lang="cs-CZ" dirty="0"/>
              <a:t> East.</a:t>
            </a:r>
          </a:p>
        </p:txBody>
      </p:sp>
    </p:spTree>
    <p:extLst>
      <p:ext uri="{BB962C8B-B14F-4D97-AF65-F5344CB8AC3E}">
        <p14:creationId xmlns:p14="http://schemas.microsoft.com/office/powerpoint/2010/main" val="3491751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GRADES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cs-CZ" dirty="0"/>
              <a:t>A		92 - 100</a:t>
            </a:r>
          </a:p>
          <a:p>
            <a:pPr marL="0" indent="0">
              <a:buNone/>
            </a:pPr>
            <a:r>
              <a:rPr lang="en-US" altLang="cs-CZ" dirty="0"/>
              <a:t>B		84 - 91</a:t>
            </a:r>
          </a:p>
          <a:p>
            <a:pPr marL="0" indent="0">
              <a:buNone/>
            </a:pPr>
            <a:r>
              <a:rPr lang="en-US" altLang="cs-CZ" dirty="0"/>
              <a:t>C		76 - 83</a:t>
            </a:r>
          </a:p>
          <a:p>
            <a:pPr marL="0" indent="0">
              <a:buNone/>
            </a:pPr>
            <a:r>
              <a:rPr lang="en-US" altLang="cs-CZ" dirty="0"/>
              <a:t>D		68 - 75</a:t>
            </a:r>
          </a:p>
          <a:p>
            <a:pPr marL="0" indent="0">
              <a:buNone/>
            </a:pPr>
            <a:r>
              <a:rPr lang="en-US" altLang="cs-CZ" dirty="0"/>
              <a:t>E		60 - 67</a:t>
            </a:r>
          </a:p>
          <a:p>
            <a:pPr marL="0" indent="0">
              <a:buNone/>
            </a:pPr>
            <a:r>
              <a:rPr lang="en-US" altLang="cs-CZ" dirty="0"/>
              <a:t>F		less than 60 points</a:t>
            </a:r>
            <a:endParaRPr lang="cs-CZ" altLang="cs-CZ" dirty="0"/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cs-CZ">
                <a:solidFill>
                  <a:schemeClr val="bg1"/>
                </a:solidFill>
              </a:rPr>
              <a:t>page</a:t>
            </a:r>
            <a:r>
              <a:rPr lang="cs-CZ" altLang="cs-CZ">
                <a:solidFill>
                  <a:schemeClr val="bg1"/>
                </a:solidFill>
              </a:rPr>
              <a:t> </a:t>
            </a:r>
            <a:fld id="{8675B04E-5AD9-43B4-84BD-97D61F4547FC}" type="slidenum">
              <a:rPr lang="cs-CZ" altLang="cs-CZ">
                <a:solidFill>
                  <a:schemeClr val="bg1"/>
                </a:solidFill>
              </a:rPr>
              <a:pPr>
                <a:spcBef>
                  <a:spcPct val="0"/>
                </a:spcBef>
              </a:pPr>
              <a:t>9</a:t>
            </a:fld>
            <a:endParaRPr lang="cs-CZ" alt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62975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477</Words>
  <Application>Microsoft Office PowerPoint</Application>
  <PresentationFormat>Širokoúhlá obrazovka</PresentationFormat>
  <Paragraphs>60</Paragraphs>
  <Slides>47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Times New Roman</vt:lpstr>
      <vt:lpstr>Motiv Office</vt:lpstr>
      <vt:lpstr>MIDDLE EAST CROSSROADS</vt:lpstr>
      <vt:lpstr>COURSE OVERVIEW</vt:lpstr>
      <vt:lpstr>COURSE SCHEDULE</vt:lpstr>
      <vt:lpstr>COURSE SCHEDULE</vt:lpstr>
      <vt:lpstr>COURSE ACTIVITIES</vt:lpstr>
      <vt:lpstr>PRESENTATION</vt:lpstr>
      <vt:lpstr>PRESENTATION TOPICS</vt:lpstr>
      <vt:lpstr>ONLINE ESSAY</vt:lpstr>
      <vt:lpstr>GRADES</vt:lpstr>
      <vt:lpstr>LEBANON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SYRIA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JORDAN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ISRAEL/PALESTINIAN TERRITORIES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POLTICS AND SOCIETY  IN THE MIDDLE EAST</dc:title>
  <dc:creator>Eva Taterova</dc:creator>
  <cp:lastModifiedBy>Eva Taterova</cp:lastModifiedBy>
  <cp:revision>7</cp:revision>
  <dcterms:created xsi:type="dcterms:W3CDTF">2020-10-07T20:29:43Z</dcterms:created>
  <dcterms:modified xsi:type="dcterms:W3CDTF">2022-02-17T09:31:49Z</dcterms:modified>
</cp:coreProperties>
</file>