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6"/>
  </p:notesMasterIdLst>
  <p:sldIdLst>
    <p:sldId id="256" r:id="rId2"/>
    <p:sldId id="257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330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310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325" r:id="rId41"/>
    <p:sldId id="294" r:id="rId42"/>
    <p:sldId id="315" r:id="rId43"/>
    <p:sldId id="295" r:id="rId44"/>
    <p:sldId id="296" r:id="rId45"/>
  </p:sldIdLst>
  <p:sldSz cx="9144000" cy="6858000" type="screen4x3"/>
  <p:notesSz cx="6797675" cy="9928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3" roundtripDataSignature="AMtx7mi9zg4nxU1ElZNvSqr56lklYl2H4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a Mazancová" initials="DM" lastIdx="9" clrIdx="0">
    <p:extLst>
      <p:ext uri="{19B8F6BF-5375-455C-9EA6-DF929625EA0E}">
        <p15:presenceInfo xmlns:p15="http://schemas.microsoft.com/office/powerpoint/2012/main" userId="S-1-5-21-3451901064-902568176-4053310204-96741" providerId="AD"/>
      </p:ext>
    </p:extLst>
  </p:cmAuthor>
  <p:cmAuthor id="2" name="Martina Nedomová" initials="MN" lastIdx="10" clrIdx="1">
    <p:extLst>
      <p:ext uri="{19B8F6BF-5375-455C-9EA6-DF929625EA0E}">
        <p15:presenceInfo xmlns:p15="http://schemas.microsoft.com/office/powerpoint/2012/main" userId="S-1-5-21-3451901064-902568176-4053310204-771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1FA1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38" autoAdjust="0"/>
  </p:normalViewPr>
  <p:slideViewPr>
    <p:cSldViewPr snapToGrid="0">
      <p:cViewPr varScale="1">
        <p:scale>
          <a:sx n="107" d="100"/>
          <a:sy n="107" d="100"/>
        </p:scale>
        <p:origin x="17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63" Type="http://customschemas.google.com/relationships/presentationmetadata" Target="metadata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64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8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8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0091"/>
            <a:ext cx="2945659" cy="498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g613ab93460_0_40:notes"/>
          <p:cNvSpPr txBox="1">
            <a:spLocks noGrp="1"/>
          </p:cNvSpPr>
          <p:nvPr>
            <p:ph type="body" idx="1"/>
          </p:nvPr>
        </p:nvSpPr>
        <p:spPr>
          <a:xfrm>
            <a:off x="673788" y="5187736"/>
            <a:ext cx="5390305" cy="4244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79" name="Google Shape;479;g613ab93460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1347788"/>
            <a:ext cx="4846638" cy="36369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609c77370a_1_27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5" name="Google Shape;135;g609c77370a_1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613ab93460_0_26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1" name="Google Shape;141;g613ab93460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609c77370a_1_36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8" name="Google Shape;148;g609c77370a_1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609c77370a_1_54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5" name="Google Shape;155;g609c77370a_1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609c77370a_1_46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4" name="Google Shape;164;g609c77370a_1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613ab93460_0_33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72" name="Google Shape;172;g613ab93460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613ab93460_0_4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1" name="Google Shape;181;g613ab93460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613ab93460_0_33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72" name="Google Shape;172;g613ab93460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11938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606e0347b6_0_26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8" name="Google Shape;188;g606e0347b6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6226662053_0_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94" name="Google Shape;94;g622666205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613ab93460_0_6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4" name="Google Shape;194;g613ab93460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613ab93460_0_66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2" name="Google Shape;202;g613ab93460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613ab93460_0_71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4" name="Google Shape;214;g613ab93460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613ab93460_0_77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6" name="Google Shape;226;g613ab93460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41b513c6b4_0_3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7" name="Google Shape;237;g41b513c6b4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41b513c6b4_0_9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8" name="Google Shape;248;g41b513c6b4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613ab93460_0_83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5" name="Google Shape;255;g613ab93460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g61e93fb437_0_39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55" name="Google Shape;355;g61e93fb437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613ab93460_0_91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7" name="Google Shape;277;g613ab93460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41b513c6b4_0_15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83" name="Google Shape;283;g41b513c6b4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g60a5cf5ecd_0_140:notes"/>
          <p:cNvSpPr txBox="1">
            <a:spLocks noGrp="1"/>
          </p:cNvSpPr>
          <p:nvPr>
            <p:ph type="body" idx="1"/>
          </p:nvPr>
        </p:nvSpPr>
        <p:spPr>
          <a:xfrm>
            <a:off x="673788" y="5187736"/>
            <a:ext cx="5390305" cy="4244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24" name="Google Shape;424;g60a5cf5ecd_0_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1347788"/>
            <a:ext cx="4846638" cy="36369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41b513c6b4_0_22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0" name="Google Shape;290;g41b513c6b4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41b513c6b4_0_29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6" name="Google Shape;296;g41b513c6b4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41b513c6b4_0_35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3" name="Google Shape;303;g41b513c6b4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41b513c6b4_0_41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0" name="Google Shape;310;g41b513c6b4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41b513c6b4_0_47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7" name="Google Shape;317;g41b513c6b4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609c77370a_1_134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23" name="Google Shape;323;g609c77370a_1_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g609c77370a_1_142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30" name="Google Shape;330;g609c77370a_1_1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g609c77370a_1_15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36" name="Google Shape;336;g609c77370a_1_1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g613ab93460_0_104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45" name="Google Shape;345;g613ab93460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613ab93460_0_109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351" name="Google Shape;351;g613ab93460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g60a5cf5ecd_0_145:notes"/>
          <p:cNvSpPr txBox="1">
            <a:spLocks noGrp="1"/>
          </p:cNvSpPr>
          <p:nvPr>
            <p:ph type="body" idx="1"/>
          </p:nvPr>
        </p:nvSpPr>
        <p:spPr>
          <a:xfrm>
            <a:off x="673788" y="5187736"/>
            <a:ext cx="5390305" cy="4244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30" name="Google Shape;430;g60a5cf5ecd_0_1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1347788"/>
            <a:ext cx="4846638" cy="36369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609c77370a_1_235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83" name="Google Shape;383;g609c77370a_1_2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g41b513c6b4_0_62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89" name="Google Shape;389;g41b513c6b4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g609c77370a_1_242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97" name="Google Shape;397;g609c77370a_1_2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g60a5cf5ecd_0_152:notes"/>
          <p:cNvSpPr txBox="1">
            <a:spLocks noGrp="1"/>
          </p:cNvSpPr>
          <p:nvPr>
            <p:ph type="body" idx="1"/>
          </p:nvPr>
        </p:nvSpPr>
        <p:spPr>
          <a:xfrm>
            <a:off x="673788" y="5187736"/>
            <a:ext cx="5390305" cy="4244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37" name="Google Shape;437;g60a5cf5ecd_0_1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1347788"/>
            <a:ext cx="4846638" cy="36369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g60a5cf5ecd_0_160:notes"/>
          <p:cNvSpPr txBox="1">
            <a:spLocks noGrp="1"/>
          </p:cNvSpPr>
          <p:nvPr>
            <p:ph type="body" idx="1"/>
          </p:nvPr>
        </p:nvSpPr>
        <p:spPr>
          <a:xfrm>
            <a:off x="673788" y="5187736"/>
            <a:ext cx="5390305" cy="4244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46" name="Google Shape;446;g60a5cf5ecd_0_1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1347788"/>
            <a:ext cx="4846638" cy="36369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g6211f007f8_0_51:notes"/>
          <p:cNvSpPr txBox="1">
            <a:spLocks noGrp="1"/>
          </p:cNvSpPr>
          <p:nvPr>
            <p:ph type="body" idx="1"/>
          </p:nvPr>
        </p:nvSpPr>
        <p:spPr>
          <a:xfrm>
            <a:off x="673788" y="5187736"/>
            <a:ext cx="5390305" cy="4244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54" name="Google Shape;454;g6211f007f8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1347788"/>
            <a:ext cx="4846638" cy="36369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60a5cf5ecd_0_169:notes"/>
          <p:cNvSpPr txBox="1">
            <a:spLocks noGrp="1"/>
          </p:cNvSpPr>
          <p:nvPr>
            <p:ph type="body" idx="1"/>
          </p:nvPr>
        </p:nvSpPr>
        <p:spPr>
          <a:xfrm>
            <a:off x="673788" y="5187736"/>
            <a:ext cx="5390305" cy="4244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62" name="Google Shape;462;g60a5cf5ecd_0_1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1347788"/>
            <a:ext cx="4846638" cy="36369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g6211f007f8_0_58:notes"/>
          <p:cNvSpPr txBox="1">
            <a:spLocks noGrp="1"/>
          </p:cNvSpPr>
          <p:nvPr>
            <p:ph type="body" idx="1"/>
          </p:nvPr>
        </p:nvSpPr>
        <p:spPr>
          <a:xfrm>
            <a:off x="673788" y="5187736"/>
            <a:ext cx="5390305" cy="4244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70" name="Google Shape;470;g6211f007f8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1347788"/>
            <a:ext cx="4846638" cy="36369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í snímek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vislý nadpis a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áhlaví části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ání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ah s titulkem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ek s titulkem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svislý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ackcollege.com/blog/2011/11/23/infographic-get-more-out-of-google.ht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yendnoteweb.com/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endeley.com/" TargetMode="External"/><Relationship Id="rId5" Type="http://schemas.openxmlformats.org/officeDocument/2006/relationships/hyperlink" Target="http://www.citace.com/" TargetMode="External"/><Relationship Id="rId4" Type="http://schemas.openxmlformats.org/officeDocument/2006/relationships/hyperlink" Target="https://www.zotero.org/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knihovna.fss.muni.cz/e-zdroje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ezdroje.muni.cz/prehled/zdroj.php?lang=cs&amp;id=447" TargetMode="External"/><Relationship Id="rId2" Type="http://schemas.openxmlformats.org/officeDocument/2006/relationships/hyperlink" Target="https://ezdroje.muni.cz/prehled/zdroj.php?lang=cs&amp;id=28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zdroje.muni.cz/prehled/zdroj.php?lang=cs&amp;id=229" TargetMode="External"/><Relationship Id="rId4" Type="http://schemas.openxmlformats.org/officeDocument/2006/relationships/hyperlink" Target="https://ezdroje.muni.cz/prehled/zdroj.php?lang=cs&amp;id=59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do/fss/57816/65190270/MVEB_thesis_guidelines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do/fss/57816/65190270/MVEB_thesis_guidelines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ive.cz/clanky/pet-nejlepsich-nastroju-pro-tvorbu-myslenkovych-map/sc-3-a-172981/default.asp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7179"/>
            <a:ext cx="9516863" cy="6857716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372863" y="2283400"/>
            <a:ext cx="8679633" cy="1261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 fontScale="90000"/>
          </a:bodyPr>
          <a:lstStyle/>
          <a:p>
            <a:pPr marL="0" lvl="0" indent="0" rtl="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0000DC"/>
              </a:buClr>
              <a:buSzPts val="4400"/>
              <a:buFont typeface="Arial"/>
              <a:buNone/>
            </a:pPr>
            <a:r>
              <a:rPr lang="cs-CZ" sz="44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Základy práce s informačními zdroji pro </a:t>
            </a:r>
            <a:r>
              <a:rPr lang="cs-CZ" sz="4400" b="1" dirty="0" err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bc.</a:t>
            </a:r>
            <a:r>
              <a:rPr lang="cs-CZ" sz="44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 studenty MVZ2021</a:t>
            </a:r>
            <a:endParaRPr sz="4400" b="1" dirty="0">
              <a:solidFill>
                <a:srgbClr val="0000D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708212" y="5358172"/>
            <a:ext cx="3729318" cy="470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cs-CZ" sz="2400" dirty="0">
                <a:solidFill>
                  <a:srgbClr val="0000DC"/>
                </a:solidFill>
              </a:rPr>
              <a:t>Brno, 16. března 2022</a:t>
            </a:r>
            <a:endParaRPr sz="2400" dirty="0">
              <a:solidFill>
                <a:srgbClr val="0000DC"/>
              </a:solidFill>
            </a:endParaRPr>
          </a:p>
        </p:txBody>
      </p:sp>
      <p:sp>
        <p:nvSpPr>
          <p:cNvPr id="5" name="Google Shape;91;p1">
            <a:extLst>
              <a:ext uri="{FF2B5EF4-FFF2-40B4-BE49-F238E27FC236}">
                <a16:creationId xmlns:a16="http://schemas.microsoft.com/office/drawing/2014/main" id="{C03BEF68-2AD8-41E3-8BB4-7B601195B548}"/>
              </a:ext>
            </a:extLst>
          </p:cNvPr>
          <p:cNvSpPr txBox="1"/>
          <p:nvPr/>
        </p:nvSpPr>
        <p:spPr>
          <a:xfrm>
            <a:off x="6092346" y="5358172"/>
            <a:ext cx="4132729" cy="8457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cs-CZ" sz="2400" dirty="0">
                <a:solidFill>
                  <a:srgbClr val="0000DC"/>
                </a:solidFill>
              </a:rPr>
              <a:t>Dana Mazancová</a:t>
            </a:r>
            <a:endParaRPr lang="cs-CZ" sz="2400" i="0" u="none" strike="noStrike" cap="none" dirty="0">
              <a:solidFill>
                <a:srgbClr val="411FA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g613ab93460_0_40"/>
          <p:cNvSpPr txBox="1"/>
          <p:nvPr/>
        </p:nvSpPr>
        <p:spPr>
          <a:xfrm>
            <a:off x="232229" y="6487885"/>
            <a:ext cx="8911771" cy="34481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cs-CZ" sz="1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Zdroj: https://s-media-cache-ak0.pinimg.com/736x/b1/8c/7d/b18c7dde7e01870bd4715b308241c155.jpg</a:t>
            </a:r>
            <a:endParaRPr kumimoji="0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83" name="Google Shape;483;g613ab93460_0_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3069" y="527959"/>
            <a:ext cx="7489599" cy="5459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g609c77370a_1_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g609c77370a_1_27"/>
          <p:cNvSpPr txBox="1"/>
          <p:nvPr/>
        </p:nvSpPr>
        <p:spPr>
          <a:xfrm>
            <a:off x="415500" y="551525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Téma a klíčová slova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Další specifikace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Výběr zdrojů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Boolovský model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Technika vyhledávání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Vlastní vyhledávací proces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Hodnocení vyhledaných záznamů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Další operace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434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613ab93460_0_26"/>
          <p:cNvSpPr txBox="1"/>
          <p:nvPr/>
        </p:nvSpPr>
        <p:spPr>
          <a:xfrm>
            <a:off x="628650" y="697575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2. Další specifikace</a:t>
            </a:r>
            <a:endParaRPr sz="4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g613ab93460_0_26"/>
          <p:cNvSpPr txBox="1"/>
          <p:nvPr/>
        </p:nvSpPr>
        <p:spPr>
          <a:xfrm>
            <a:off x="187500" y="2127225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Před začátkem vlastního procesu vyhledávání je  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třeba si ujasnit: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časové rozmezí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typy dokumentů (např. odb</a:t>
            </a:r>
            <a:r>
              <a:rPr lang="cs-CZ" sz="2400" dirty="0"/>
              <a:t>orné</a:t>
            </a: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časopisy, kapitoly z knih, příspěvky z konferencí, zpravodajství)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 dat (text, audio, video)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jazyk dokumentů (většina světové produkce je v AJ)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❖"/>
            </a:pP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forma (odborná</a:t>
            </a: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x populárně naučná)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609c77370a_1_36"/>
          <p:cNvSpPr txBox="1"/>
          <p:nvPr/>
        </p:nvSpPr>
        <p:spPr>
          <a:xfrm>
            <a:off x="551925" y="899400"/>
            <a:ext cx="79005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Téma a klíčová slova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Další specifikace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Výběr zdrojů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Boolovský model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Technika vyhledávání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Vlastní vyhledávací proces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Hodnocení vyhledaných záznamů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Další operace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1" name="Google Shape;151;g609c77370a_1_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g609c77370a_1_36"/>
          <p:cNvSpPr txBox="1"/>
          <p:nvPr/>
        </p:nvSpPr>
        <p:spPr>
          <a:xfrm>
            <a:off x="628650" y="730483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Téma a klíčová slova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Další specifikace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Výběr zdrojů</a:t>
            </a:r>
            <a:endParaRPr sz="2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Boolovský model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Technika vyhledávání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Vlastní vyhledávací proces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Hodnocení vyhledaných záznamů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Další operace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609c77370a_1_54"/>
          <p:cNvSpPr txBox="1"/>
          <p:nvPr/>
        </p:nvSpPr>
        <p:spPr>
          <a:xfrm>
            <a:off x="473700" y="5521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3. Výběr zdrojů</a:t>
            </a:r>
            <a:endParaRPr sz="4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g609c77370a_1_54"/>
          <p:cNvSpPr txBox="1"/>
          <p:nvPr/>
        </p:nvSpPr>
        <p:spPr>
          <a:xfrm>
            <a:off x="609851" y="1572400"/>
            <a:ext cx="8211420" cy="3815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Specializované odborné databáze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Knihovní katalogy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Specializované vyhledávače </a:t>
            </a:r>
            <a:r>
              <a:rPr lang="cs-CZ" sz="3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odb</a:t>
            </a: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informací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3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Repozitáře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Knihovny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Další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lang="cs-CZ"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609c77370a_1_46"/>
          <p:cNvSpPr txBox="1"/>
          <p:nvPr/>
        </p:nvSpPr>
        <p:spPr>
          <a:xfrm>
            <a:off x="551925" y="899400"/>
            <a:ext cx="79005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Téma a klíčová slova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Další specifikace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Výběr zdrojů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Boolovský model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Technika vyhledávání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Vlastní vyhledávací proces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Hodnocení vyhledaných záznamů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Další operace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7" name="Google Shape;167;g609c77370a_1_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g609c77370a_1_4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91680" y="2276872"/>
            <a:ext cx="5657850" cy="201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613ab93460_0_33"/>
          <p:cNvSpPr txBox="1"/>
          <p:nvPr/>
        </p:nvSpPr>
        <p:spPr>
          <a:xfrm>
            <a:off x="424350" y="334275"/>
            <a:ext cx="80814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Google (</a:t>
            </a:r>
            <a:r>
              <a:rPr lang="cs-CZ" sz="4000" b="1" i="0" u="none" strike="noStrike" cap="none" dirty="0" err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Scholar</a:t>
            </a: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) - tipy pro vyhledávání</a:t>
            </a:r>
            <a:endParaRPr sz="4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g613ab93460_0_33"/>
          <p:cNvSpPr txBox="1"/>
          <p:nvPr/>
        </p:nvSpPr>
        <p:spPr>
          <a:xfrm>
            <a:off x="253218" y="1949599"/>
            <a:ext cx="8623495" cy="4574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Autorský profil na GS - </a:t>
            </a:r>
            <a:r>
              <a:rPr lang="cs-CZ" sz="24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author</a:t>
            </a: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Filip Černoch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endParaRPr lang="cs-CZ"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Vyhledávání na konkrétní stránce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6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př. </a:t>
            </a:r>
            <a:r>
              <a:rPr lang="cs-CZ" sz="2400" b="1" i="1" dirty="0"/>
              <a:t>O</a:t>
            </a:r>
            <a:r>
              <a:rPr lang="cs-CZ" sz="24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sička </a:t>
            </a:r>
            <a:r>
              <a:rPr lang="cs-CZ" sz="2400" b="1" i="1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site:fss.muni.cz</a:t>
            </a:r>
            <a:r>
              <a:rPr lang="cs-CZ" sz="24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400" b="1" i="1" dirty="0"/>
          </a:p>
          <a:p>
            <a:pPr marL="0" marR="0" lvl="0" indent="0" algn="l" rtl="0">
              <a:lnSpc>
                <a:spcPct val="80000"/>
              </a:lnSpc>
              <a:spcBef>
                <a:spcPts val="546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1" dirty="0"/>
          </a:p>
          <a:p>
            <a:pPr marL="342900" marR="0" lvl="0" indent="-342900" algn="l" rtl="0">
              <a:lnSpc>
                <a:spcPct val="80000"/>
              </a:lnSpc>
              <a:spcBef>
                <a:spcPts val="546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Definice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6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př. </a:t>
            </a:r>
            <a:r>
              <a:rPr lang="cs-CZ" sz="2400" b="1" i="1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define:</a:t>
            </a:r>
            <a:r>
              <a:rPr lang="cs-CZ" sz="2400" b="1" i="1" dirty="0" err="1"/>
              <a:t>european</a:t>
            </a:r>
            <a:r>
              <a:rPr lang="cs-CZ" sz="2400" b="1" i="1" dirty="0"/>
              <a:t> union</a:t>
            </a:r>
            <a:endParaRPr sz="2400" b="1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69545" algn="l" rtl="0">
              <a:lnSpc>
                <a:spcPct val="80000"/>
              </a:lnSpc>
              <a:spcBef>
                <a:spcPts val="546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46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Vyhledávání stránek, které jsou podobné určité adrese URL</a:t>
            </a:r>
          </a:p>
          <a:p>
            <a:pPr lvl="0">
              <a:lnSpc>
                <a:spcPct val="80000"/>
              </a:lnSpc>
              <a:spcBef>
                <a:spcPts val="546"/>
              </a:spcBef>
              <a:buSzPts val="2400"/>
            </a:pPr>
            <a:r>
              <a:rPr lang="cs-CZ" sz="24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př. </a:t>
            </a:r>
            <a:r>
              <a:rPr lang="cs-CZ" sz="2400" b="1" i="1" dirty="0" err="1"/>
              <a:t>related:muni.cz</a:t>
            </a:r>
            <a:endParaRPr lang="cs-CZ" sz="2400" b="1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69545" algn="l" rtl="0">
              <a:lnSpc>
                <a:spcPct val="80000"/>
              </a:lnSpc>
              <a:spcBef>
                <a:spcPts val="546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46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 dokumentu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6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př. </a:t>
            </a:r>
            <a:r>
              <a:rPr lang="cs-CZ" sz="2400" b="1" i="1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filetype:pdf</a:t>
            </a: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Google Shape;184;g613ab93460_0_40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50837" y="826176"/>
            <a:ext cx="7419975" cy="445770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g613ab93460_0_40"/>
          <p:cNvSpPr txBox="1"/>
          <p:nvPr/>
        </p:nvSpPr>
        <p:spPr>
          <a:xfrm>
            <a:off x="950825" y="6013750"/>
            <a:ext cx="7419974" cy="3000000"/>
          </a:xfrm>
          <a:prstGeom prst="rect">
            <a:avLst/>
          </a:prstGeom>
          <a:noFill/>
          <a:ln>
            <a:noFill/>
          </a:ln>
          <a:effectLst>
            <a:outerShdw dist="50800" dir="3000000" algn="ctr" rotWithShape="0">
              <a:schemeClr val="tx1"/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1400" b="1" i="0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613ab93460_0_33"/>
          <p:cNvSpPr txBox="1"/>
          <p:nvPr/>
        </p:nvSpPr>
        <p:spPr>
          <a:xfrm>
            <a:off x="424349" y="334275"/>
            <a:ext cx="8352005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32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DOAJ - </a:t>
            </a:r>
            <a:r>
              <a:rPr lang="cs-CZ" sz="3200" b="1" i="0" u="none" strike="noStrike" cap="none" dirty="0" err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Directory</a:t>
            </a:r>
            <a:r>
              <a:rPr lang="cs-CZ" sz="32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3200" b="1" i="0" u="none" strike="noStrike" cap="none" dirty="0" err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of</a:t>
            </a:r>
            <a:r>
              <a:rPr lang="cs-CZ" sz="32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 Open Access </a:t>
            </a:r>
            <a:r>
              <a:rPr lang="cs-CZ" sz="3200" b="1" i="0" u="none" strike="noStrike" cap="none" dirty="0" err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Journals</a:t>
            </a:r>
            <a:endParaRPr sz="32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AB9279E-94E8-406E-A287-158273E0911B}"/>
              </a:ext>
            </a:extLst>
          </p:cNvPr>
          <p:cNvSpPr txBox="1"/>
          <p:nvPr/>
        </p:nvSpPr>
        <p:spPr>
          <a:xfrm>
            <a:off x="361595" y="6123615"/>
            <a:ext cx="81823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Položka </a:t>
            </a:r>
            <a:r>
              <a:rPr lang="cs-CZ" sz="2000" b="1" dirty="0" err="1"/>
              <a:t>Journals</a:t>
            </a:r>
            <a:r>
              <a:rPr lang="cs-CZ" sz="2000" dirty="0"/>
              <a:t> umožňuje filtrování dle vědních oborů </a:t>
            </a:r>
            <a:r>
              <a:rPr lang="cs-CZ" sz="2000" b="1" dirty="0"/>
              <a:t>(</a:t>
            </a:r>
            <a:r>
              <a:rPr lang="cs-CZ" sz="2000" b="1" dirty="0" err="1"/>
              <a:t>Subjects</a:t>
            </a:r>
            <a:r>
              <a:rPr lang="cs-CZ" sz="2000" b="1" dirty="0"/>
              <a:t>)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7AB2C27A-C705-4B02-9976-24AA7F9CB7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348" y="1022475"/>
            <a:ext cx="8401865" cy="4912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1899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" name="Google Shape;190;g606e0347b6_0_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523001"/>
            <a:ext cx="9144003" cy="7381001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g606e0347b6_0_26"/>
          <p:cNvSpPr txBox="1"/>
          <p:nvPr/>
        </p:nvSpPr>
        <p:spPr>
          <a:xfrm>
            <a:off x="628650" y="730483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Téma a klíčová slova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Další specifikace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Výběr zdrojů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Boolovský model</a:t>
            </a:r>
            <a:endParaRPr sz="2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Technika vyhledávání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Vlastní vyhledávací proces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Hodnocení vyhledaných záznamů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Další operace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6226662053_0_0"/>
          <p:cNvSpPr txBox="1">
            <a:spLocks noGrp="1"/>
          </p:cNvSpPr>
          <p:nvPr>
            <p:ph type="body" idx="1"/>
          </p:nvPr>
        </p:nvSpPr>
        <p:spPr>
          <a:xfrm>
            <a:off x="1" y="991772"/>
            <a:ext cx="9144000" cy="58662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37"/>
              <a:buFont typeface="Arial"/>
              <a:buNone/>
            </a:pPr>
            <a:r>
              <a:rPr lang="cs-CZ" sz="3237" b="1" dirty="0"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lang="cs-CZ" sz="3600" b="1" dirty="0">
                <a:solidFill>
                  <a:srgbClr val="0000DC"/>
                </a:solidFill>
                <a:latin typeface="Arial"/>
                <a:cs typeface="Arial"/>
                <a:sym typeface="Arial"/>
              </a:rPr>
              <a:t>Práce s EIZ I. - cíle dnešní lekce</a:t>
            </a: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37"/>
              <a:buFont typeface="Arial"/>
              <a:buNone/>
            </a:pPr>
            <a:endParaRPr lang="cs-CZ" sz="3600" b="1" dirty="0">
              <a:solidFill>
                <a:srgbClr val="0000DC"/>
              </a:solidFill>
              <a:latin typeface="Arial"/>
              <a:cs typeface="Arial"/>
              <a:sym typeface="Arial"/>
            </a:endParaRPr>
          </a:p>
          <a:p>
            <a:pPr marL="742950" lvl="1" indent="-285750" algn="l" rtl="0">
              <a:lnSpc>
                <a:spcPct val="150000"/>
              </a:lnSpc>
              <a:spcBef>
                <a:spcPts val="462"/>
              </a:spcBef>
              <a:spcAft>
                <a:spcPts val="0"/>
              </a:spcAft>
              <a:buSzPct val="100000"/>
              <a:buChar char="❖"/>
            </a:pPr>
            <a:r>
              <a:rPr lang="cs-CZ" dirty="0">
                <a:latin typeface="Arial"/>
                <a:ea typeface="Arial"/>
                <a:cs typeface="Arial"/>
                <a:sym typeface="Arial"/>
              </a:rPr>
              <a:t> naučit se základy vyhledávacích technik (klíčová slova,   </a:t>
            </a:r>
          </a:p>
          <a:p>
            <a:pPr marL="457200" lvl="1" indent="0" algn="l" rtl="0">
              <a:lnSpc>
                <a:spcPct val="150000"/>
              </a:lnSpc>
              <a:spcBef>
                <a:spcPts val="462"/>
              </a:spcBef>
              <a:spcAft>
                <a:spcPts val="0"/>
              </a:spcAft>
              <a:buSzPct val="100000"/>
              <a:buNone/>
            </a:pPr>
            <a:r>
              <a:rPr lang="cs-CZ" dirty="0">
                <a:latin typeface="Arial"/>
                <a:ea typeface="Arial"/>
                <a:cs typeface="Arial"/>
                <a:sym typeface="Arial"/>
              </a:rPr>
              <a:t>    logické operátory, informační zdroje) 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lnSpc>
                <a:spcPct val="150000"/>
              </a:lnSpc>
              <a:spcBef>
                <a:spcPts val="462"/>
              </a:spcBef>
              <a:spcAft>
                <a:spcPts val="0"/>
              </a:spcAft>
              <a:buSzPct val="100000"/>
              <a:buChar char="❖"/>
            </a:pPr>
            <a:r>
              <a:rPr lang="cs-CZ" dirty="0">
                <a:latin typeface="Arial"/>
                <a:ea typeface="Arial"/>
                <a:cs typeface="Arial"/>
                <a:sym typeface="Arial"/>
              </a:rPr>
              <a:t> jak vytvořit/položit rešeršní dotaz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lnSpc>
                <a:spcPct val="150000"/>
              </a:lnSpc>
              <a:spcBef>
                <a:spcPts val="462"/>
              </a:spcBef>
              <a:spcAft>
                <a:spcPts val="0"/>
              </a:spcAft>
              <a:buSzPct val="100000"/>
              <a:buChar char="❖"/>
            </a:pPr>
            <a:r>
              <a:rPr lang="cs-CZ" dirty="0">
                <a:latin typeface="Arial"/>
                <a:ea typeface="Arial"/>
                <a:cs typeface="Arial"/>
                <a:sym typeface="Arial"/>
              </a:rPr>
              <a:t> praktické vyhledávání ve vybraných databázích</a:t>
            </a:r>
          </a:p>
          <a:p>
            <a:pPr marL="742950" lvl="1" indent="-285750" algn="l" rtl="0">
              <a:lnSpc>
                <a:spcPct val="150000"/>
              </a:lnSpc>
              <a:spcBef>
                <a:spcPts val="462"/>
              </a:spcBef>
              <a:spcAft>
                <a:spcPts val="0"/>
              </a:spcAft>
              <a:buSzPct val="100000"/>
              <a:buChar char="❖"/>
            </a:pPr>
            <a:r>
              <a:rPr lang="cs-CZ" dirty="0">
                <a:latin typeface="Arial"/>
                <a:ea typeface="Arial"/>
                <a:cs typeface="Arial"/>
                <a:sym typeface="Arial"/>
              </a:rPr>
              <a:t> praktická cvičení </a:t>
            </a:r>
          </a:p>
          <a:p>
            <a:pPr marL="742950" lvl="1" indent="-285750" algn="l" rtl="0">
              <a:lnSpc>
                <a:spcPct val="150000"/>
              </a:lnSpc>
              <a:spcBef>
                <a:spcPts val="462"/>
              </a:spcBef>
              <a:spcAft>
                <a:spcPts val="0"/>
              </a:spcAft>
              <a:buClr>
                <a:srgbClr val="FF0000"/>
              </a:buClr>
              <a:buSzPct val="100000"/>
              <a:buChar char="❖"/>
            </a:pPr>
            <a:r>
              <a:rPr lang="cs-CZ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zadání praktického úkolu (rešerše)</a:t>
            </a:r>
            <a:endParaRPr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1" indent="0" algn="l" rtl="0">
              <a:lnSpc>
                <a:spcPct val="80000"/>
              </a:lnSpc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ts val="2312"/>
              <a:buFont typeface="Arial"/>
              <a:buNone/>
            </a:pPr>
            <a:endParaRPr i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2800"/>
              <a:buNone/>
            </a:pPr>
            <a:endParaRPr b="1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613ab93460_0_60"/>
          <p:cNvSpPr txBox="1"/>
          <p:nvPr/>
        </p:nvSpPr>
        <p:spPr>
          <a:xfrm>
            <a:off x="424350" y="640900"/>
            <a:ext cx="80814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4. Boolovský model</a:t>
            </a:r>
            <a:endParaRPr sz="4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g613ab93460_0_60"/>
          <p:cNvSpPr txBox="1"/>
          <p:nvPr/>
        </p:nvSpPr>
        <p:spPr>
          <a:xfrm>
            <a:off x="503275" y="1949600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572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Noto Sans Symbols"/>
              <a:buChar char="❑"/>
            </a:pPr>
            <a:r>
              <a:rPr lang="cs-CZ" sz="296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Logický součin, průnik - operátor </a:t>
            </a:r>
            <a:r>
              <a:rPr lang="cs-CZ" sz="296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endParaRPr sz="3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4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Noto Sans Symbols"/>
              <a:buChar char="❑"/>
            </a:pPr>
            <a:r>
              <a:rPr lang="cs-CZ" sz="296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Logický součet, sjednocení - operátor </a:t>
            </a:r>
            <a:r>
              <a:rPr lang="cs-CZ" sz="296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</a:t>
            </a:r>
            <a:endParaRPr sz="3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4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Noto Sans Symbols"/>
              <a:buChar char="❑"/>
            </a:pPr>
            <a:r>
              <a:rPr lang="cs-CZ" sz="296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Logická negace - operátor </a:t>
            </a:r>
            <a:r>
              <a:rPr lang="cs-CZ" sz="296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NOT</a:t>
            </a:r>
            <a:endParaRPr sz="296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4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Noto Sans Symbols"/>
              <a:buChar char="❑"/>
            </a:pPr>
            <a:r>
              <a:rPr lang="cs-CZ" sz="296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Krácení termínů </a:t>
            </a:r>
            <a:r>
              <a:rPr lang="cs-CZ" sz="296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(truncation)</a:t>
            </a:r>
            <a:endParaRPr sz="3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4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Noto Sans Symbols"/>
              <a:buChar char="❑"/>
            </a:pPr>
            <a:r>
              <a:rPr lang="cs-CZ" sz="296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Vyhledávání prostřednictvím </a:t>
            </a:r>
            <a:r>
              <a:rPr lang="cs-CZ" sz="296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fráze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613ab93460_0_66"/>
          <p:cNvSpPr txBox="1"/>
          <p:nvPr/>
        </p:nvSpPr>
        <p:spPr>
          <a:xfrm>
            <a:off x="424350" y="640900"/>
            <a:ext cx="80814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Strategie Boolovského modelu</a:t>
            </a:r>
            <a:endParaRPr sz="4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g613ab93460_0_66"/>
          <p:cNvSpPr txBox="1"/>
          <p:nvPr/>
        </p:nvSpPr>
        <p:spPr>
          <a:xfrm>
            <a:off x="503275" y="1703902"/>
            <a:ext cx="8545175" cy="3590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nejrozšířenější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kombinace termínů pomocí logických operátorů AND, OR, NOT</a:t>
            </a:r>
            <a:endParaRPr sz="296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g613ab93460_0_66"/>
          <p:cNvSpPr txBox="1"/>
          <p:nvPr/>
        </p:nvSpPr>
        <p:spPr>
          <a:xfrm>
            <a:off x="5802150" y="1949600"/>
            <a:ext cx="32463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8" name="Google Shape;208;g613ab93460_0_66" descr="o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4860" y="4463407"/>
            <a:ext cx="3329996" cy="150631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g613ab93460_0_66" descr="an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4315" y="3536217"/>
            <a:ext cx="3467888" cy="150532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g613ab93460_0_66" descr="not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587054" y="4463412"/>
            <a:ext cx="3366000" cy="1506314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g613ab93460_0_66"/>
          <p:cNvSpPr txBox="1"/>
          <p:nvPr/>
        </p:nvSpPr>
        <p:spPr>
          <a:xfrm>
            <a:off x="3207434" y="6344528"/>
            <a:ext cx="5745619" cy="283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cs-CZ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Zdroj: http://spencerjardine.blogspot.cz/2012/02/boolean-search-strategies-videos.html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613ab93460_0_71"/>
          <p:cNvSpPr txBox="1"/>
          <p:nvPr/>
        </p:nvSpPr>
        <p:spPr>
          <a:xfrm>
            <a:off x="424350" y="640900"/>
            <a:ext cx="80814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Operátor AND</a:t>
            </a:r>
            <a:endParaRPr sz="4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g613ab93460_0_71"/>
          <p:cNvSpPr txBox="1"/>
          <p:nvPr/>
        </p:nvSpPr>
        <p:spPr>
          <a:xfrm>
            <a:off x="424350" y="1545025"/>
            <a:ext cx="82572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Logický součin, průnik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Vyhledání jen těch dokumentů, ve kterých se </a:t>
            </a:r>
            <a:r>
              <a:rPr lang="cs-CZ" sz="2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vyskytují obě klíčová slova</a:t>
            </a:r>
            <a:endParaRPr sz="2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Výsledek průzkumu se </a:t>
            </a:r>
            <a:r>
              <a:rPr lang="cs-CZ" sz="2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zužuje</a:t>
            </a:r>
            <a:endParaRPr sz="2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Můžeme jej znázornit jako </a:t>
            </a:r>
            <a:r>
              <a:rPr lang="cs-CZ" sz="2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průnik množin</a:t>
            </a:r>
            <a:endParaRPr sz="2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g613ab93460_0_71"/>
          <p:cNvSpPr txBox="1"/>
          <p:nvPr/>
        </p:nvSpPr>
        <p:spPr>
          <a:xfrm>
            <a:off x="586850" y="4740812"/>
            <a:ext cx="3112953" cy="1126178"/>
          </a:xfrm>
          <a:prstGeom prst="rect">
            <a:avLst/>
          </a:prstGeom>
          <a:noFill/>
          <a:ln w="28575" cap="flat" cmpd="sng">
            <a:solidFill>
              <a:srgbClr val="33CCCC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Calibri"/>
              <a:buNone/>
            </a:pPr>
            <a:r>
              <a:rPr lang="cs-CZ" sz="2400" b="1" dirty="0">
                <a:solidFill>
                  <a:srgbClr val="0000DC"/>
                </a:solidFill>
              </a:rPr>
              <a:t>př. diplomacie AND Československo</a:t>
            </a:r>
            <a:endParaRPr sz="2400" i="0" u="none" strike="noStrike" cap="none" dirty="0">
              <a:solidFill>
                <a:srgbClr val="000000"/>
              </a:solidFill>
            </a:endParaRPr>
          </a:p>
        </p:txBody>
      </p:sp>
      <p:pic>
        <p:nvPicPr>
          <p:cNvPr id="221" name="Google Shape;221;g613ab93460_0_71" descr="an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06850" y="4139791"/>
            <a:ext cx="3898900" cy="1727200"/>
          </a:xfrm>
          <a:prstGeom prst="rect">
            <a:avLst/>
          </a:prstGeom>
          <a:noFill/>
          <a:ln>
            <a:noFill/>
          </a:ln>
        </p:spPr>
      </p:pic>
      <p:sp>
        <p:nvSpPr>
          <p:cNvPr id="222" name="Google Shape;222;g613ab93460_0_71"/>
          <p:cNvSpPr txBox="1"/>
          <p:nvPr/>
        </p:nvSpPr>
        <p:spPr>
          <a:xfrm>
            <a:off x="4308053" y="5983590"/>
            <a:ext cx="17568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Calibri"/>
              <a:buNone/>
            </a:pPr>
            <a:r>
              <a:rPr lang="cs-CZ" sz="2400" dirty="0"/>
              <a:t>diplomacie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g613ab93460_0_71"/>
          <p:cNvSpPr txBox="1"/>
          <p:nvPr/>
        </p:nvSpPr>
        <p:spPr>
          <a:xfrm>
            <a:off x="6169050" y="5983590"/>
            <a:ext cx="25125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Calibri"/>
              <a:buNone/>
            </a:pPr>
            <a:r>
              <a:rPr lang="cs-CZ" sz="2400" dirty="0"/>
              <a:t>Československo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Calibri"/>
              <a:buNone/>
            </a:pPr>
            <a:endParaRPr sz="27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613ab93460_0_77"/>
          <p:cNvSpPr txBox="1"/>
          <p:nvPr/>
        </p:nvSpPr>
        <p:spPr>
          <a:xfrm>
            <a:off x="424350" y="640900"/>
            <a:ext cx="80814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Operátor OR</a:t>
            </a:r>
            <a:endParaRPr sz="4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g613ab93460_0_77"/>
          <p:cNvSpPr txBox="1"/>
          <p:nvPr/>
        </p:nvSpPr>
        <p:spPr>
          <a:xfrm>
            <a:off x="424350" y="1545025"/>
            <a:ext cx="80814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Logický součet, sjednocení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Vyhledání dokumentů, které obsahují </a:t>
            </a:r>
            <a:r>
              <a:rPr lang="cs-CZ" sz="2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alespoň jeden ze zadaných výrazů</a:t>
            </a:r>
            <a:endParaRPr sz="2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Výsledek průzkumu se </a:t>
            </a:r>
            <a:r>
              <a:rPr lang="cs-CZ" sz="2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rozšiřuje</a:t>
            </a:r>
            <a:endParaRPr sz="2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Můžeme jej znázornit jako </a:t>
            </a:r>
            <a:r>
              <a:rPr lang="cs-CZ" sz="2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sjednocení množin</a:t>
            </a:r>
            <a:endParaRPr sz="26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g613ab93460_0_77"/>
          <p:cNvSpPr txBox="1"/>
          <p:nvPr/>
        </p:nvSpPr>
        <p:spPr>
          <a:xfrm>
            <a:off x="638249" y="4890025"/>
            <a:ext cx="3680533" cy="751452"/>
          </a:xfrm>
          <a:prstGeom prst="rect">
            <a:avLst/>
          </a:prstGeom>
          <a:noFill/>
          <a:ln w="28575" cap="flat" cmpd="sng">
            <a:solidFill>
              <a:srgbClr val="33CCCC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Calibri"/>
              <a:buNone/>
            </a:pPr>
            <a:r>
              <a:rPr lang="cs-CZ" sz="2400" i="0" u="none" strike="noStrike" cap="none" dirty="0">
                <a:solidFill>
                  <a:srgbClr val="000000"/>
                </a:solidFill>
              </a:rPr>
              <a:t> </a:t>
            </a:r>
            <a:r>
              <a:rPr lang="cs-CZ" sz="2300" b="1" dirty="0">
                <a:solidFill>
                  <a:srgbClr val="0000DC"/>
                </a:solidFill>
              </a:rPr>
              <a:t>př. Barma OR </a:t>
            </a:r>
            <a:r>
              <a:rPr lang="cs-CZ" sz="2300" b="1" dirty="0" err="1">
                <a:solidFill>
                  <a:srgbClr val="0000DC"/>
                </a:solidFill>
              </a:rPr>
              <a:t>Myanma</a:t>
            </a:r>
            <a:r>
              <a:rPr lang="cs-CZ" sz="2300" b="1" dirty="0">
                <a:solidFill>
                  <a:srgbClr val="0000DC"/>
                </a:solidFill>
              </a:rPr>
              <a:t>?</a:t>
            </a:r>
            <a:endParaRPr sz="2300" i="0" u="none" strike="noStrike" cap="none" dirty="0">
              <a:solidFill>
                <a:srgbClr val="000000"/>
              </a:solidFill>
            </a:endParaRPr>
          </a:p>
        </p:txBody>
      </p:sp>
      <p:pic>
        <p:nvPicPr>
          <p:cNvPr id="232" name="Google Shape;232;g613ab93460_0_77" descr="o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81948" y="4205430"/>
            <a:ext cx="2879725" cy="1436047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g613ab93460_0_77"/>
          <p:cNvSpPr txBox="1"/>
          <p:nvPr/>
        </p:nvSpPr>
        <p:spPr>
          <a:xfrm>
            <a:off x="5014728" y="5625616"/>
            <a:ext cx="1133100" cy="751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Barma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g613ab93460_0_77"/>
          <p:cNvSpPr txBox="1"/>
          <p:nvPr/>
        </p:nvSpPr>
        <p:spPr>
          <a:xfrm>
            <a:off x="6461672" y="5964701"/>
            <a:ext cx="2044078" cy="2676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SzPts val="2400"/>
            </a:pPr>
            <a:r>
              <a:rPr lang="cs-CZ" sz="2400" dirty="0" err="1">
                <a:solidFill>
                  <a:schemeClr val="tx1"/>
                </a:solidFill>
              </a:rPr>
              <a:t>Myanma</a:t>
            </a:r>
            <a:r>
              <a:rPr lang="cs-CZ" sz="2400" dirty="0">
                <a:solidFill>
                  <a:schemeClr val="tx1"/>
                </a:solidFill>
              </a:rPr>
              <a:t>?</a:t>
            </a:r>
            <a:endParaRPr sz="1800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41b513c6b4_0_3"/>
          <p:cNvSpPr txBox="1"/>
          <p:nvPr/>
        </p:nvSpPr>
        <p:spPr>
          <a:xfrm>
            <a:off x="424350" y="640900"/>
            <a:ext cx="80814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Operátor NOT</a:t>
            </a:r>
            <a:endParaRPr sz="4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g41b513c6b4_0_3"/>
          <p:cNvSpPr txBox="1"/>
          <p:nvPr/>
        </p:nvSpPr>
        <p:spPr>
          <a:xfrm>
            <a:off x="424350" y="1545025"/>
            <a:ext cx="80814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Logická negace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Vyloučí</a:t>
            </a:r>
            <a:r>
              <a:rPr lang="cs-CZ" sz="2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</a:t>
            </a:r>
            <a:r>
              <a:rPr lang="cs-CZ" sz="2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záznamy o dokumentech, </a:t>
            </a:r>
            <a:r>
              <a:rPr lang="cs-CZ" sz="2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které</a:t>
            </a:r>
            <a:r>
              <a:rPr lang="cs-CZ" sz="2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obsahují označené klíčové slovo</a:t>
            </a:r>
            <a:endParaRPr sz="2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Záleží na pořadí klíčových slov</a:t>
            </a:r>
            <a:endParaRPr sz="2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Výsledek průzkumu se </a:t>
            </a:r>
            <a:r>
              <a:rPr lang="cs-CZ" sz="2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zužuje</a:t>
            </a:r>
            <a:endParaRPr sz="26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g41b513c6b4_0_3"/>
          <p:cNvSpPr txBox="1"/>
          <p:nvPr/>
        </p:nvSpPr>
        <p:spPr>
          <a:xfrm>
            <a:off x="755576" y="4725144"/>
            <a:ext cx="3168352" cy="944136"/>
          </a:xfrm>
          <a:prstGeom prst="rect">
            <a:avLst/>
          </a:prstGeom>
          <a:noFill/>
          <a:ln w="28575" cap="flat" cmpd="sng">
            <a:solidFill>
              <a:srgbClr val="33CCCC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Calibri"/>
              <a:buNone/>
            </a:pPr>
            <a:r>
              <a:rPr lang="cs-CZ" sz="2400" i="0" u="none" strike="noStrike" cap="none" dirty="0">
                <a:solidFill>
                  <a:srgbClr val="000000"/>
                </a:solidFill>
              </a:rPr>
              <a:t> </a:t>
            </a:r>
            <a:r>
              <a:rPr lang="cs-CZ" sz="2400" b="1" dirty="0">
                <a:solidFill>
                  <a:srgbClr val="0000DC"/>
                </a:solidFill>
              </a:rPr>
              <a:t>př. diplomaté NOT "vědečtí diplomaté"</a:t>
            </a:r>
            <a:endParaRPr sz="2400" b="1" dirty="0">
              <a:solidFill>
                <a:srgbClr val="0000DC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2400" i="0" u="none" strike="noStrike" cap="none" dirty="0">
              <a:solidFill>
                <a:srgbClr val="000000"/>
              </a:solidFill>
            </a:endParaRPr>
          </a:p>
        </p:txBody>
      </p:sp>
      <p:pic>
        <p:nvPicPr>
          <p:cNvPr id="243" name="Google Shape;243;g41b513c6b4_0_3" descr="no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20074" y="4205812"/>
            <a:ext cx="3168352" cy="1368425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Google Shape;244;g41b513c6b4_0_3"/>
          <p:cNvSpPr txBox="1"/>
          <p:nvPr/>
        </p:nvSpPr>
        <p:spPr>
          <a:xfrm>
            <a:off x="4465050" y="5653006"/>
            <a:ext cx="22323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Calibri"/>
              <a:buNone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diplomaté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g41b513c6b4_0_3"/>
          <p:cNvSpPr txBox="1"/>
          <p:nvPr/>
        </p:nvSpPr>
        <p:spPr>
          <a:xfrm>
            <a:off x="6196614" y="5653006"/>
            <a:ext cx="2947386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SzPts val="2700"/>
            </a:pPr>
            <a:r>
              <a:rPr lang="cs-CZ" sz="2400" dirty="0">
                <a:solidFill>
                  <a:schemeClr val="tx1"/>
                </a:solidFill>
              </a:rPr>
              <a:t>"</a:t>
            </a:r>
            <a:r>
              <a:rPr lang="cs-CZ" sz="2400" dirty="0"/>
              <a:t>vědečtí diplomaté</a:t>
            </a:r>
            <a:r>
              <a:rPr lang="cs-CZ" sz="2400" dirty="0">
                <a:solidFill>
                  <a:schemeClr val="tx1"/>
                </a:solidFill>
              </a:rPr>
              <a:t>"</a:t>
            </a:r>
            <a:endParaRPr sz="2400" i="0" u="none" strike="noStrike" cap="none" dirty="0">
              <a:solidFill>
                <a:schemeClr val="tx1"/>
              </a:solidFill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41b513c6b4_0_9"/>
          <p:cNvSpPr txBox="1"/>
          <p:nvPr/>
        </p:nvSpPr>
        <p:spPr>
          <a:xfrm>
            <a:off x="424350" y="640900"/>
            <a:ext cx="80814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Krácení termínů (</a:t>
            </a:r>
            <a:r>
              <a:rPr lang="cs-CZ" sz="4000" b="1" i="0" u="none" strike="noStrike" cap="none" dirty="0" err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truncation</a:t>
            </a: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4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g41b513c6b4_0_9"/>
          <p:cNvSpPr txBox="1"/>
          <p:nvPr/>
        </p:nvSpPr>
        <p:spPr>
          <a:xfrm>
            <a:off x="424350" y="1660435"/>
            <a:ext cx="8410161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Hledaný termín je zkrácen na kořen slova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Systém dohledá všechny možné tvary podle tohoto </a:t>
            </a:r>
          </a:p>
          <a:p>
            <a:pPr marL="419100" marR="0" lvl="1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cs-CZ" sz="2400" dirty="0"/>
              <a:t>     </a:t>
            </a: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kořenu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Přípony nebo koncovky jsou nahrazeny zástupným </a:t>
            </a:r>
          </a:p>
          <a:p>
            <a:pPr marL="419100" marR="0" lvl="1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cs-CZ" sz="2400" dirty="0"/>
              <a:t>     </a:t>
            </a: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znakem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Výsledek vyhledávání se rozšiřuje 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Pozn. vyhledávací nástroje mohou využívat různé </a:t>
            </a:r>
          </a:p>
          <a:p>
            <a:pPr marL="419100" marR="0" lvl="1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cs-CZ" sz="2400" dirty="0"/>
              <a:t>     </a:t>
            </a: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symboly</a:t>
            </a:r>
          </a:p>
          <a:p>
            <a:pPr marL="419100" marR="0" lvl="1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2857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7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př.</a:t>
            </a:r>
            <a:r>
              <a:rPr lang="cs-CZ" sz="24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700" b="1" i="1" dirty="0" err="1">
                <a:solidFill>
                  <a:schemeClr val="dk1"/>
                </a:solidFill>
              </a:rPr>
              <a:t>předsed</a:t>
            </a:r>
            <a:r>
              <a:rPr lang="cs-CZ" sz="2700" b="1" i="1" dirty="0">
                <a:solidFill>
                  <a:schemeClr val="dk1"/>
                </a:solidFill>
              </a:rPr>
              <a:t>* - vyhledá předseda, předsedající, předsednictví atd.</a:t>
            </a:r>
            <a:r>
              <a:rPr lang="cs-CZ" sz="24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613ab93460_0_83"/>
          <p:cNvSpPr txBox="1"/>
          <p:nvPr/>
        </p:nvSpPr>
        <p:spPr>
          <a:xfrm>
            <a:off x="457300" y="2593500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Google Shape;260;g613ab93460_0_83"/>
          <p:cNvSpPr txBox="1"/>
          <p:nvPr/>
        </p:nvSpPr>
        <p:spPr>
          <a:xfrm>
            <a:off x="5802150" y="1949600"/>
            <a:ext cx="32463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g613ab93460_0_83"/>
          <p:cNvSpPr txBox="1"/>
          <p:nvPr/>
        </p:nvSpPr>
        <p:spPr>
          <a:xfrm>
            <a:off x="424350" y="640900"/>
            <a:ext cx="83973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Vyhledávání prostřednictvím fráze</a:t>
            </a:r>
            <a:endParaRPr sz="4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g613ab93460_0_83"/>
          <p:cNvSpPr txBox="1"/>
          <p:nvPr/>
        </p:nvSpPr>
        <p:spPr>
          <a:xfrm>
            <a:off x="424350" y="2117325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1908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Bližší specifikace dotazu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33387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Slovní spojení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33387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Všechny slova se musí vyskytovat v přesném pořadí a uvedeném tvaru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33387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Nejčastěji se využívají uvozovky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33387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Výsledek vyhledávání se zužuje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Noto Sans Symbols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2857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př. "</a:t>
            </a:r>
            <a:r>
              <a:rPr lang="cs-CZ" sz="2400" b="1" i="1" dirty="0"/>
              <a:t>mezinárodní vztahy</a:t>
            </a:r>
            <a:r>
              <a:rPr lang="cs-CZ" sz="24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" 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g61e93fb437_0_39"/>
          <p:cNvSpPr txBox="1"/>
          <p:nvPr/>
        </p:nvSpPr>
        <p:spPr>
          <a:xfrm>
            <a:off x="457300" y="2593500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" name="Google Shape;362;g61e93fb437_0_39"/>
          <p:cNvSpPr txBox="1"/>
          <p:nvPr/>
        </p:nvSpPr>
        <p:spPr>
          <a:xfrm>
            <a:off x="424350" y="640900"/>
            <a:ext cx="83973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Příklady</a:t>
            </a:r>
            <a:endParaRPr sz="4000" b="0" i="0" u="none" strike="noStrike" cap="none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sp>
        <p:nvSpPr>
          <p:cNvPr id="363" name="Google Shape;363;g61e93fb437_0_39"/>
          <p:cNvSpPr txBox="1"/>
          <p:nvPr/>
        </p:nvSpPr>
        <p:spPr>
          <a:xfrm>
            <a:off x="424350" y="1775534"/>
            <a:ext cx="8145492" cy="36867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cs-CZ" sz="26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Trump</a:t>
            </a:r>
            <a:r>
              <a:rPr lang="cs-CZ" sz="2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Clinton AND </a:t>
            </a:r>
            <a:r>
              <a:rPr lang="cs-CZ" sz="26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election</a:t>
            </a:r>
            <a:endParaRPr sz="26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26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cs-CZ" sz="26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Složitý dotaz s využitím booleovských operátorů</a:t>
            </a:r>
            <a:endParaRPr sz="26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endParaRPr sz="26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cs-CZ" sz="26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Trump</a:t>
            </a:r>
            <a:r>
              <a:rPr lang="cs-CZ" sz="2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OR Clinton AND "</a:t>
            </a:r>
            <a:r>
              <a:rPr lang="cs-CZ" sz="26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american</a:t>
            </a:r>
            <a:r>
              <a:rPr lang="cs-CZ" sz="2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6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presidential</a:t>
            </a:r>
            <a:r>
              <a:rPr lang="cs-CZ" sz="2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6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election</a:t>
            </a:r>
            <a:r>
              <a:rPr lang="cs-CZ" sz="2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 AND </a:t>
            </a:r>
            <a:r>
              <a:rPr lang="cs-CZ" sz="26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campaign</a:t>
            </a:r>
            <a:endParaRPr sz="26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26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cs-CZ" sz="2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sz="26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Trump</a:t>
            </a:r>
            <a:r>
              <a:rPr lang="cs-CZ" sz="2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OR Clinton) AND "</a:t>
            </a:r>
            <a:r>
              <a:rPr lang="cs-CZ" sz="26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american</a:t>
            </a:r>
            <a:r>
              <a:rPr lang="cs-CZ" sz="2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6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presidential</a:t>
            </a:r>
            <a:r>
              <a:rPr lang="cs-CZ" sz="2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6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election</a:t>
            </a:r>
            <a:r>
              <a:rPr lang="cs-CZ" sz="2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 AND </a:t>
            </a:r>
            <a:r>
              <a:rPr lang="cs-CZ" sz="26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campaign</a:t>
            </a:r>
            <a:endParaRPr sz="2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i="0" u="none" strike="noStrike" cap="none" dirty="0">
              <a:solidFill>
                <a:srgbClr val="000000"/>
              </a:solidFill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i="0" u="none" strike="noStrike" cap="none" dirty="0">
              <a:solidFill>
                <a:srgbClr val="000000"/>
              </a:solidFill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i="0" u="none" strike="noStrike" cap="none"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i="0" u="none" strike="noStrike" cap="none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9" name="Google Shape;279;g613ab93460_0_9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523001"/>
            <a:ext cx="9144003" cy="7381001"/>
          </a:xfrm>
          <a:prstGeom prst="rect">
            <a:avLst/>
          </a:prstGeom>
          <a:noFill/>
          <a:ln>
            <a:noFill/>
          </a:ln>
        </p:spPr>
      </p:pic>
      <p:sp>
        <p:nvSpPr>
          <p:cNvPr id="280" name="Google Shape;280;g613ab93460_0_91"/>
          <p:cNvSpPr txBox="1"/>
          <p:nvPr/>
        </p:nvSpPr>
        <p:spPr>
          <a:xfrm>
            <a:off x="628650" y="251012"/>
            <a:ext cx="7886700" cy="4830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Téma a klíčová slova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Další specifikace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Výběr zdrojů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Boolovský model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Technika vyhledávání</a:t>
            </a:r>
            <a:endParaRPr sz="2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Vlastní vyhledávací proces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Hodnocení vyhledaných záznamů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Další operace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5" name="Google Shape;285;g41b513c6b4_0_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286" name="Google Shape;286;g41b513c6b4_0_15"/>
          <p:cNvSpPr txBox="1"/>
          <p:nvPr/>
        </p:nvSpPr>
        <p:spPr>
          <a:xfrm>
            <a:off x="424350" y="640900"/>
            <a:ext cx="83973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5. Technika vyhledávání</a:t>
            </a:r>
            <a:endParaRPr sz="4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7" name="Google Shape;287;g41b513c6b4_0_15"/>
          <p:cNvSpPr txBox="1"/>
          <p:nvPr/>
        </p:nvSpPr>
        <p:spPr>
          <a:xfrm>
            <a:off x="424350" y="2117325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Prohlížení (</a:t>
            </a:r>
            <a:r>
              <a:rPr lang="cs-CZ" sz="30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browsing</a:t>
            </a:r>
            <a:r>
              <a:rPr lang="cs-CZ" sz="3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52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Vyhledávání (</a:t>
            </a:r>
            <a:r>
              <a:rPr lang="cs-CZ" sz="30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searching</a:t>
            </a:r>
            <a:r>
              <a:rPr lang="cs-CZ" sz="3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❖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jednoduché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❖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pokročilé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6" name="Google Shape;426;g60a5cf5ecd_0_1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" y="0"/>
            <a:ext cx="9143772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427" name="Google Shape;427;g60a5cf5ecd_0_140"/>
          <p:cNvSpPr txBox="1"/>
          <p:nvPr/>
        </p:nvSpPr>
        <p:spPr>
          <a:xfrm>
            <a:off x="691651" y="2062165"/>
            <a:ext cx="80223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tabLst/>
              <a:defRPr/>
            </a:pPr>
            <a:r>
              <a:rPr kumimoji="0" lang="cs-CZ" sz="6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Vyhledávání</a:t>
            </a:r>
            <a:endParaRPr kumimoji="0" sz="6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tabLst/>
              <a:defRPr/>
            </a:pPr>
            <a:endParaRPr kumimoji="0" sz="6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2" name="Google Shape;292;g41b513c6b4_0_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52300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293" name="Google Shape;293;g41b513c6b4_0_22"/>
          <p:cNvSpPr txBox="1"/>
          <p:nvPr/>
        </p:nvSpPr>
        <p:spPr>
          <a:xfrm>
            <a:off x="628650" y="730483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Téma a klíčová slova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Další specifikace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Výběr zdrojů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Boolovský model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Technika vyhledávání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Vlastní vyhledávací proces</a:t>
            </a:r>
            <a:endParaRPr sz="2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Hodnocení vyhledaných záznamů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Další operace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41b513c6b4_0_29"/>
          <p:cNvSpPr txBox="1"/>
          <p:nvPr/>
        </p:nvSpPr>
        <p:spPr>
          <a:xfrm>
            <a:off x="424350" y="640900"/>
            <a:ext cx="83973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6. Vlastní vyhledávací proces</a:t>
            </a:r>
            <a:endParaRPr sz="4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0" name="Google Shape;300;g41b513c6b4_0_29"/>
          <p:cNvSpPr txBox="1"/>
          <p:nvPr/>
        </p:nvSpPr>
        <p:spPr>
          <a:xfrm>
            <a:off x="424350" y="2117325"/>
            <a:ext cx="8456551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Málokdy získáte relevantní záznamy po prvním vyhledávání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Vždy je třeba rešeršní dotaz ladit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540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Každý zdroj má vlastní pravidla vyhledávání a je třeba tomu uzpůsobit vyhledávací dotaz</a:t>
            </a: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41b513c6b4_0_35"/>
          <p:cNvSpPr txBox="1"/>
          <p:nvPr/>
        </p:nvSpPr>
        <p:spPr>
          <a:xfrm>
            <a:off x="424350" y="640900"/>
            <a:ext cx="85650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Máte-li málo výsledků vyhledávání:</a:t>
            </a:r>
            <a:endParaRPr sz="4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" name="Google Shape;307;g41b513c6b4_0_35"/>
          <p:cNvSpPr txBox="1"/>
          <p:nvPr/>
        </p:nvSpPr>
        <p:spPr>
          <a:xfrm>
            <a:off x="424350" y="2117325"/>
            <a:ext cx="8367958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Rozšiřte dotaz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3238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přidejte další klíčová slova</a:t>
            </a:r>
            <a:endParaRPr sz="2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52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Zrušte omezení 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3238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např. typ dokumentu, dílčí databáze, jenom slova v názvu apod.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41b513c6b4_0_41"/>
          <p:cNvSpPr txBox="1"/>
          <p:nvPr/>
        </p:nvSpPr>
        <p:spPr>
          <a:xfrm>
            <a:off x="267286" y="640900"/>
            <a:ext cx="8679767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38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Máte-li mnoho výsledků vyhledávání:</a:t>
            </a:r>
            <a:endParaRPr sz="3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4" name="Google Shape;314;g41b513c6b4_0_41"/>
          <p:cNvSpPr txBox="1"/>
          <p:nvPr/>
        </p:nvSpPr>
        <p:spPr>
          <a:xfrm>
            <a:off x="414475" y="1554875"/>
            <a:ext cx="8532578" cy="3889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Zužte dotaz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3238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konkretizujte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3238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lépe definujte klíčová slova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3238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zaměřte se pouze na nějakou oblast apod.</a:t>
            </a: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52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Přidejte omezení 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3238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např. jenom slova v názvu, konkrétní země, typ dokumentu apod.</a:t>
            </a: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9" name="Google Shape;319;g41b513c6b4_0_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523001"/>
            <a:ext cx="9144003" cy="7381001"/>
          </a:xfrm>
          <a:prstGeom prst="rect">
            <a:avLst/>
          </a:prstGeom>
          <a:noFill/>
          <a:ln>
            <a:noFill/>
          </a:ln>
        </p:spPr>
      </p:pic>
      <p:sp>
        <p:nvSpPr>
          <p:cNvPr id="320" name="Google Shape;320;g41b513c6b4_0_47"/>
          <p:cNvSpPr txBox="1"/>
          <p:nvPr/>
        </p:nvSpPr>
        <p:spPr>
          <a:xfrm>
            <a:off x="628650" y="730483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Téma a klíčová slova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Další specifikace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Výběr zdrojů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Boolovský model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Technika vyhledávání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Vlastní vyhledávací proces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Hodnocení vyhledaných záznamů</a:t>
            </a:r>
            <a:endParaRPr sz="2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Další operace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609c77370a_1_134"/>
          <p:cNvSpPr txBox="1"/>
          <p:nvPr/>
        </p:nvSpPr>
        <p:spPr>
          <a:xfrm>
            <a:off x="263101" y="571825"/>
            <a:ext cx="8683952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7. </a:t>
            </a:r>
            <a:r>
              <a:rPr lang="cs-CZ" sz="38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Hodnocení vyhledaných záznamů:</a:t>
            </a:r>
            <a:endParaRPr sz="3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7" name="Google Shape;327;g609c77370a_1_134"/>
          <p:cNvSpPr txBox="1"/>
          <p:nvPr/>
        </p:nvSpPr>
        <p:spPr>
          <a:xfrm>
            <a:off x="263100" y="1599263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3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relevance</a:t>
            </a: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důvěryhodnost zdroje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3619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❖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jména autorů, instituce, kontakty na správce…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pravidelná aktualizace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odbornost</a:t>
            </a: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2" name="Google Shape;332;g609c77370a_1_14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523001"/>
            <a:ext cx="9144003" cy="7381001"/>
          </a:xfrm>
          <a:prstGeom prst="rect">
            <a:avLst/>
          </a:prstGeom>
          <a:noFill/>
          <a:ln>
            <a:noFill/>
          </a:ln>
        </p:spPr>
      </p:pic>
      <p:sp>
        <p:nvSpPr>
          <p:cNvPr id="333" name="Google Shape;333;g609c77370a_1_142"/>
          <p:cNvSpPr txBox="1"/>
          <p:nvPr/>
        </p:nvSpPr>
        <p:spPr>
          <a:xfrm>
            <a:off x="628650" y="730483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Téma a klíčová slova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Další specifikace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Výběr zdrojů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Boolovský model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Technika vyhledávání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Vlastní vyhledávací proces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Hodnocení vyhledaných záznamů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Další operace</a:t>
            </a:r>
            <a:endParaRPr sz="2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g609c77370a_1_150"/>
          <p:cNvSpPr txBox="1"/>
          <p:nvPr/>
        </p:nvSpPr>
        <p:spPr>
          <a:xfrm>
            <a:off x="628650" y="730483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" name="Google Shape;341;g609c77370a_1_150"/>
          <p:cNvSpPr txBox="1"/>
          <p:nvPr/>
        </p:nvSpPr>
        <p:spPr>
          <a:xfrm>
            <a:off x="414475" y="571825"/>
            <a:ext cx="901245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8. Další operace:</a:t>
            </a:r>
            <a:endParaRPr sz="4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2" name="Google Shape;342;g609c77370a_1_150"/>
          <p:cNvSpPr txBox="1"/>
          <p:nvPr/>
        </p:nvSpPr>
        <p:spPr>
          <a:xfrm>
            <a:off x="414475" y="1554875"/>
            <a:ext cx="8588848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tisk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uložení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export do citačního </a:t>
            </a:r>
            <a:r>
              <a:rPr lang="cs-CZ" sz="3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manageru</a:t>
            </a: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(např. </a:t>
            </a:r>
            <a:r>
              <a:rPr lang="cs-CZ" sz="3000" b="0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EndNote</a:t>
            </a:r>
            <a:r>
              <a:rPr lang="cs-CZ" sz="3000" b="0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 Web,</a:t>
            </a: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3000" b="0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Zotero</a:t>
            </a:r>
            <a:r>
              <a:rPr lang="cs-CZ" sz="3000" b="0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,</a:t>
            </a: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3000" b="0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Citace.com, </a:t>
            </a:r>
            <a:r>
              <a:rPr lang="cs-CZ" sz="3000" u="sng" dirty="0" err="1">
                <a:solidFill>
                  <a:srgbClr val="0000FF"/>
                </a:solidFill>
                <a:hlinkClick r:id="rId6"/>
              </a:rPr>
              <a:t>Mendeley</a:t>
            </a:r>
            <a:r>
              <a:rPr lang="cs-CZ" sz="3000" b="0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)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7" name="Google Shape;347;g613ab93460_0_10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3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48" name="Google Shape;348;g613ab93460_0_104"/>
          <p:cNvSpPr txBox="1"/>
          <p:nvPr/>
        </p:nvSpPr>
        <p:spPr>
          <a:xfrm>
            <a:off x="836400" y="2508144"/>
            <a:ext cx="7471200" cy="347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310"/>
              <a:buFont typeface="Tahoma"/>
              <a:buNone/>
            </a:pPr>
            <a:r>
              <a:rPr lang="cs-CZ" sz="531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Praktické vyhledávání  v databázích</a:t>
            </a:r>
            <a:endParaRPr sz="531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endParaRPr sz="7200" b="1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g613ab93460_0_109"/>
          <p:cNvSpPr txBox="1">
            <a:spLocks noGrp="1"/>
          </p:cNvSpPr>
          <p:nvPr>
            <p:ph type="title"/>
          </p:nvPr>
        </p:nvSpPr>
        <p:spPr>
          <a:xfrm>
            <a:off x="424350" y="323558"/>
            <a:ext cx="8081400" cy="689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310"/>
              <a:buFont typeface="Tahoma"/>
              <a:buNone/>
            </a:pPr>
            <a:r>
              <a:rPr lang="cs-CZ" sz="3800" b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Praktické vyhledávání v databázích</a:t>
            </a:r>
            <a:endParaRPr sz="1800" b="1" dirty="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endParaRPr sz="1800" b="1" dirty="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" name="Google Shape;355;g613ab93460_0_109"/>
          <p:cNvSpPr txBox="1"/>
          <p:nvPr/>
        </p:nvSpPr>
        <p:spPr>
          <a:xfrm>
            <a:off x="253217" y="1640114"/>
            <a:ext cx="8651631" cy="4894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just">
              <a:lnSpc>
                <a:spcPct val="80000"/>
              </a:lnSpc>
              <a:buClr>
                <a:schemeClr val="dk1"/>
              </a:buClr>
              <a:buSzPts val="2970"/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Zkuste si projít doporučené databáze. Vyzkoušejte si funkce </a:t>
            </a:r>
            <a:r>
              <a:rPr lang="cs-CZ" sz="2200" b="1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Browse</a:t>
            </a: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(listování) v časopisech a</a:t>
            </a:r>
            <a:r>
              <a:rPr lang="cs-CZ" sz="2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200" b="1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Search</a:t>
            </a:r>
            <a:r>
              <a:rPr lang="cs-CZ" sz="2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basic nebo </a:t>
            </a:r>
            <a:r>
              <a:rPr lang="cs-CZ" sz="22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advanced</a:t>
            </a: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(vyhledávání). </a:t>
            </a:r>
          </a:p>
          <a:p>
            <a:pPr lvl="0" algn="just">
              <a:lnSpc>
                <a:spcPct val="80000"/>
              </a:lnSpc>
              <a:buClr>
                <a:schemeClr val="dk1"/>
              </a:buClr>
              <a:buSzPts val="2970"/>
            </a:pPr>
            <a:endParaRPr lang="cs-CZ" sz="22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80000"/>
              </a:lnSpc>
              <a:buClr>
                <a:schemeClr val="dk1"/>
              </a:buClr>
              <a:buSzPts val="2970"/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Při zobrazení konkrétního časopisu se podívejte na </a:t>
            </a:r>
            <a:r>
              <a:rPr lang="cs-CZ" sz="2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informace</a:t>
            </a: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časopisu či jak hluboko sahá archiv časopisu (které roky jsou dostupné).</a:t>
            </a:r>
          </a:p>
          <a:p>
            <a:pPr lvl="0" algn="just">
              <a:lnSpc>
                <a:spcPct val="80000"/>
              </a:lnSpc>
              <a:buClr>
                <a:schemeClr val="dk1"/>
              </a:buClr>
              <a:buSzPts val="2970"/>
            </a:pPr>
            <a:endParaRPr lang="cs-CZ" sz="22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80000"/>
              </a:lnSpc>
              <a:buClr>
                <a:schemeClr val="dk1"/>
              </a:buClr>
              <a:buSzPts val="2970"/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Zkuste si vytvořit svůj </a:t>
            </a:r>
            <a:r>
              <a:rPr lang="cs-CZ" sz="2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účet</a:t>
            </a: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 databázi a zjistěte, jaké další možnosti nabízí (např. </a:t>
            </a:r>
            <a:r>
              <a:rPr lang="cs-CZ" sz="22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alerty</a:t>
            </a: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ukládání vyhledávání, atd.)</a:t>
            </a:r>
          </a:p>
          <a:p>
            <a:pPr lvl="0" algn="just">
              <a:lnSpc>
                <a:spcPct val="80000"/>
              </a:lnSpc>
              <a:buClr>
                <a:schemeClr val="dk1"/>
              </a:buClr>
              <a:buSzPts val="2970"/>
            </a:pPr>
            <a:endParaRPr lang="cs-CZ" sz="22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80000"/>
              </a:lnSpc>
              <a:buClr>
                <a:schemeClr val="dk1"/>
              </a:buClr>
              <a:buSzPts val="2970"/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Zadejte si </a:t>
            </a:r>
            <a:r>
              <a:rPr lang="cs-CZ" sz="2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rešeršní dotaz</a:t>
            </a: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pomocí KS a různých </a:t>
            </a:r>
            <a:r>
              <a:rPr lang="cs-CZ" sz="22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limiterů</a:t>
            </a: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(čas, jazyk, obor, atd.), které jste si připravili na začátku prezentace. </a:t>
            </a:r>
          </a:p>
          <a:p>
            <a:pPr lvl="0" algn="just">
              <a:lnSpc>
                <a:spcPct val="80000"/>
              </a:lnSpc>
              <a:buClr>
                <a:schemeClr val="dk1"/>
              </a:buClr>
              <a:buSzPts val="2970"/>
            </a:pPr>
            <a:endParaRPr lang="cs-CZ" sz="22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80000"/>
              </a:lnSpc>
              <a:buClr>
                <a:schemeClr val="dk1"/>
              </a:buClr>
              <a:buSzPts val="2970"/>
              <a:buFont typeface="Arial" panose="020B0604020202020204" pitchFamily="34" charset="0"/>
              <a:buChar char="•"/>
            </a:pPr>
            <a:r>
              <a:rPr lang="cs-CZ" sz="22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Proklikejte</a:t>
            </a: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si nalezené </a:t>
            </a:r>
            <a:r>
              <a:rPr lang="cs-CZ" sz="2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výsledky</a:t>
            </a: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zobrazte si konkrétní záznamy – informace o článku, abstrakt, klíčová slova, plný text článku. </a:t>
            </a:r>
          </a:p>
          <a:p>
            <a:pPr lvl="0" algn="just">
              <a:lnSpc>
                <a:spcPct val="80000"/>
              </a:lnSpc>
              <a:buClr>
                <a:schemeClr val="dk1"/>
              </a:buClr>
              <a:buSzPts val="2970"/>
            </a:pPr>
            <a:endParaRPr lang="cs-CZ" sz="22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80000"/>
              </a:lnSpc>
              <a:buClr>
                <a:schemeClr val="dk1"/>
              </a:buClr>
              <a:buSzPts val="2970"/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Další databáze najdete i s popisy jejich obsahu najdete na </a:t>
            </a:r>
            <a:r>
              <a:rPr lang="cs-CZ" sz="2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https://knihovna.fss.muni.cz/e-zdroje</a:t>
            </a:r>
            <a:endParaRPr lang="cs-CZ" sz="2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279082">
              <a:lnSpc>
                <a:spcPct val="80000"/>
              </a:lnSpc>
              <a:spcBef>
                <a:spcPts val="561"/>
              </a:spcBef>
              <a:buClr>
                <a:schemeClr val="dk1"/>
              </a:buClr>
              <a:buSzPts val="2805"/>
            </a:pPr>
            <a:endParaRPr sz="28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22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22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22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2" name="Google Shape;432;g60a5cf5ecd_0_14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433" name="Google Shape;433;g60a5cf5ecd_0_145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4" name="Google Shape;434;g60a5cf5ecd_0_145"/>
          <p:cNvSpPr txBox="1"/>
          <p:nvPr/>
        </p:nvSpPr>
        <p:spPr>
          <a:xfrm>
            <a:off x="419125" y="878516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eriod"/>
              <a:tabLst/>
              <a:defRPr/>
            </a:pPr>
            <a:r>
              <a:rPr kumimoji="0" lang="cs-CZ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Výzkumná otázka a klíčová slova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eriod"/>
              <a:tabLst/>
              <a:defRPr/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Další specifikace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eriod"/>
              <a:tabLst/>
              <a:defRPr/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Výběr zdrojů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eriod"/>
              <a:tabLst/>
              <a:defRPr/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kumimoji="0" lang="cs-CZ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Boolovský</a:t>
            </a: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model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eriod"/>
              <a:tabLst/>
              <a:defRPr/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Technika vyhledávání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eriod"/>
              <a:tabLst/>
              <a:defRPr/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Vlastní vyhledávací proces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eriod"/>
              <a:tabLst/>
              <a:defRPr/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Hodnocení vyhledaných záznamů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eriod"/>
              <a:tabLst/>
              <a:defRPr/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Další operace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endParaRPr kumimoji="0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C4BD69-9E1D-4B9E-991F-8428A3C4D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>
                <a:solidFill>
                  <a:srgbClr val="0000FF"/>
                </a:solidFill>
                <a:latin typeface="Arial"/>
                <a:cs typeface="Arial"/>
              </a:rPr>
              <a:t>Doporučené databáze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3ABF860-5ACB-430A-900B-17C6B48400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>
              <a:lnSpc>
                <a:spcPct val="80000"/>
              </a:lnSpc>
              <a:spcBef>
                <a:spcPts val="561"/>
              </a:spcBef>
              <a:buSzPts val="2805"/>
              <a:buChar char="❑"/>
            </a:pPr>
            <a:r>
              <a:rPr lang="en-US" dirty="0"/>
              <a:t> </a:t>
            </a:r>
            <a:r>
              <a:rPr lang="en-US" b="1" u="sng" dirty="0">
                <a:solidFill>
                  <a:srgbClr val="0000FF"/>
                </a:solidFill>
                <a:hlinkClick r:id="rId2"/>
              </a:rPr>
              <a:t>Sage Journals </a:t>
            </a:r>
            <a:endParaRPr lang="en-US" b="1" dirty="0"/>
          </a:p>
          <a:p>
            <a:pPr marL="0" lvl="0" indent="0">
              <a:lnSpc>
                <a:spcPct val="80000"/>
              </a:lnSpc>
              <a:spcBef>
                <a:spcPts val="561"/>
              </a:spcBef>
              <a:buSzPts val="2805"/>
              <a:buNone/>
            </a:pPr>
            <a:endParaRPr lang="en-US" b="1" dirty="0"/>
          </a:p>
          <a:p>
            <a:pPr lvl="0" indent="-457200">
              <a:lnSpc>
                <a:spcPct val="80000"/>
              </a:lnSpc>
              <a:spcBef>
                <a:spcPts val="561"/>
              </a:spcBef>
              <a:buSzPts val="2805"/>
              <a:buChar char="❑"/>
            </a:pPr>
            <a:r>
              <a:rPr lang="en-US" b="1" u="sng" dirty="0" err="1">
                <a:solidFill>
                  <a:srgbClr val="0000FF"/>
                </a:solidFill>
                <a:hlinkClick r:id="rId3"/>
              </a:rPr>
              <a:t>Taylor&amp;Francis</a:t>
            </a:r>
            <a:endParaRPr lang="en-US" b="1" dirty="0"/>
          </a:p>
          <a:p>
            <a:pPr marL="0" lvl="0" indent="0">
              <a:lnSpc>
                <a:spcPct val="80000"/>
              </a:lnSpc>
              <a:spcBef>
                <a:spcPts val="561"/>
              </a:spcBef>
              <a:buSzPts val="2805"/>
              <a:buNone/>
            </a:pPr>
            <a:endParaRPr lang="en-US" b="1" dirty="0"/>
          </a:p>
          <a:p>
            <a:pPr lvl="0" indent="-457200">
              <a:lnSpc>
                <a:spcPct val="80000"/>
              </a:lnSpc>
              <a:spcBef>
                <a:spcPts val="561"/>
              </a:spcBef>
              <a:buSzPts val="2805"/>
              <a:buChar char="❑"/>
            </a:pPr>
            <a:r>
              <a:rPr lang="en-US" b="1" u="sng" dirty="0">
                <a:solidFill>
                  <a:srgbClr val="0000FF"/>
                </a:solidFill>
                <a:hlinkClick r:id="rId4"/>
              </a:rPr>
              <a:t>Wiley Online Library</a:t>
            </a:r>
            <a:endParaRPr lang="en-US" b="1" dirty="0"/>
          </a:p>
          <a:p>
            <a:pPr marL="0" lvl="0" indent="0">
              <a:lnSpc>
                <a:spcPct val="80000"/>
              </a:lnSpc>
              <a:spcBef>
                <a:spcPts val="561"/>
              </a:spcBef>
              <a:buSzPts val="2805"/>
              <a:buNone/>
            </a:pPr>
            <a:endParaRPr lang="en-US" b="1" dirty="0"/>
          </a:p>
          <a:p>
            <a:pPr lvl="0" indent="-457200">
              <a:lnSpc>
                <a:spcPct val="80000"/>
              </a:lnSpc>
              <a:spcBef>
                <a:spcPts val="528"/>
              </a:spcBef>
              <a:buSzPts val="2640"/>
              <a:buChar char="❑"/>
            </a:pPr>
            <a:r>
              <a:rPr lang="en-US" b="1" u="sng" dirty="0">
                <a:solidFill>
                  <a:srgbClr val="0000FF"/>
                </a:solidFill>
                <a:hlinkClick r:id="rId5"/>
              </a:rPr>
              <a:t>ProQuest</a:t>
            </a:r>
            <a:r>
              <a:rPr lang="en-US" sz="2400" b="1" u="sng" dirty="0">
                <a:solidFill>
                  <a:srgbClr val="0000FF"/>
                </a:solidFill>
                <a:hlinkClick r:id="rId5"/>
              </a:rPr>
              <a:t> </a:t>
            </a:r>
            <a:r>
              <a:rPr lang="en-US" b="1" u="sng" dirty="0">
                <a:solidFill>
                  <a:srgbClr val="0000FF"/>
                </a:solidFill>
                <a:hlinkClick r:id="rId5"/>
              </a:rPr>
              <a:t>Central</a:t>
            </a:r>
            <a:endParaRPr lang="cs-CZ" b="1" u="sng" dirty="0">
              <a:solidFill>
                <a:srgbClr val="0000FF"/>
              </a:solidFill>
            </a:endParaRPr>
          </a:p>
          <a:p>
            <a:pPr marL="0" lvl="0" indent="0">
              <a:lnSpc>
                <a:spcPct val="80000"/>
              </a:lnSpc>
              <a:spcBef>
                <a:spcPts val="528"/>
              </a:spcBef>
              <a:buSzPts val="2640"/>
              <a:buNone/>
            </a:pPr>
            <a:endParaRPr lang="cs-CZ" sz="2400" b="1" u="sng" dirty="0">
              <a:solidFill>
                <a:srgbClr val="0000FF"/>
              </a:solidFill>
            </a:endParaRPr>
          </a:p>
          <a:p>
            <a:pPr marL="0" lvl="0" indent="0">
              <a:lnSpc>
                <a:spcPct val="80000"/>
              </a:lnSpc>
              <a:spcBef>
                <a:spcPts val="561"/>
              </a:spcBef>
              <a:buSzPts val="2805"/>
              <a:buNone/>
            </a:pPr>
            <a:endParaRPr lang="en-US" b="1" dirty="0"/>
          </a:p>
          <a:p>
            <a:pPr lvl="0" indent="-457200">
              <a:lnSpc>
                <a:spcPct val="80000"/>
              </a:lnSpc>
              <a:spcBef>
                <a:spcPts val="528"/>
              </a:spcBef>
              <a:buSzPts val="2640"/>
              <a:buChar char="❑"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1947454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g609c77370a_1_235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3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86" name="Google Shape;386;g609c77370a_1_235"/>
          <p:cNvSpPr txBox="1"/>
          <p:nvPr/>
        </p:nvSpPr>
        <p:spPr>
          <a:xfrm>
            <a:off x="858525" y="2197425"/>
            <a:ext cx="7471200" cy="347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310"/>
              <a:buFont typeface="Tahoma"/>
              <a:buNone/>
            </a:pPr>
            <a:r>
              <a:rPr lang="cs-CZ" sz="531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Zadání praktického úkolu</a:t>
            </a:r>
            <a:endParaRPr sz="531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endParaRPr sz="72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36D7CFD-7158-4098-8B42-EC9F59188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562708"/>
            <a:ext cx="7886700" cy="5614255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b="1" dirty="0">
                <a:solidFill>
                  <a:srgbClr val="FF0000"/>
                </a:solidFill>
              </a:rPr>
              <a:t>Zadání praktického úkolu (rešerše) </a:t>
            </a:r>
            <a:r>
              <a:rPr lang="cs-CZ" b="1" dirty="0"/>
              <a:t>najdete v </a:t>
            </a:r>
            <a:r>
              <a:rPr lang="cs-CZ" b="1" dirty="0" err="1"/>
              <a:t>ISu</a:t>
            </a:r>
            <a:r>
              <a:rPr lang="cs-CZ" b="1" dirty="0"/>
              <a:t> - ve Studijních materiálech předmětu.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b="1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b="1" dirty="0"/>
              <a:t>Úkol je třeba vložit do </a:t>
            </a:r>
            <a:r>
              <a:rPr lang="cs-CZ" b="1" dirty="0" err="1">
                <a:solidFill>
                  <a:srgbClr val="FF0000"/>
                </a:solidFill>
              </a:rPr>
              <a:t>Odevzdávárny</a:t>
            </a:r>
            <a:r>
              <a:rPr lang="cs-CZ" b="1" dirty="0"/>
              <a:t> předmětu </a:t>
            </a:r>
            <a:r>
              <a:rPr lang="cs-CZ" b="1" dirty="0">
                <a:solidFill>
                  <a:srgbClr val="FF0000"/>
                </a:solidFill>
              </a:rPr>
              <a:t>do pátku 1. 4. 2022 (23:59).</a:t>
            </a:r>
          </a:p>
          <a:p>
            <a:pPr algn="just"/>
            <a:endParaRPr lang="cs-CZ" b="1" dirty="0"/>
          </a:p>
          <a:p>
            <a:pPr marL="114300" indent="0">
              <a:buNone/>
            </a:pPr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234783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1" name="Google Shape;391;g41b513c6b4_0_6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49414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392" name="Google Shape;392;g41b513c6b4_0_62"/>
          <p:cNvSpPr txBox="1">
            <a:spLocks noGrp="1"/>
          </p:cNvSpPr>
          <p:nvPr>
            <p:ph type="title"/>
          </p:nvPr>
        </p:nvSpPr>
        <p:spPr>
          <a:xfrm>
            <a:off x="373800" y="758009"/>
            <a:ext cx="80814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4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Literatura</a:t>
            </a:r>
            <a:endParaRPr sz="3400" dirty="0"/>
          </a:p>
        </p:txBody>
      </p:sp>
      <p:sp>
        <p:nvSpPr>
          <p:cNvPr id="393" name="Google Shape;393;g41b513c6b4_0_62"/>
          <p:cNvSpPr txBox="1"/>
          <p:nvPr/>
        </p:nvSpPr>
        <p:spPr>
          <a:xfrm>
            <a:off x="5802150" y="1949600"/>
            <a:ext cx="32463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4" name="Google Shape;394;g41b513c6b4_0_62"/>
          <p:cNvSpPr txBox="1"/>
          <p:nvPr/>
        </p:nvSpPr>
        <p:spPr>
          <a:xfrm>
            <a:off x="373800" y="1929000"/>
            <a:ext cx="87702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STEINEROVÁ, Jela; GREŠKOVÁ, Mirka; ILAVSKÁ, Jana. </a:t>
            </a:r>
            <a:r>
              <a:rPr lang="cs-CZ" sz="2400" b="0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Informačné</a:t>
            </a:r>
            <a:r>
              <a:rPr lang="cs-CZ" sz="24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400" b="0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stratégie</a:t>
            </a:r>
            <a:r>
              <a:rPr lang="cs-CZ" sz="24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 </a:t>
            </a:r>
            <a:r>
              <a:rPr lang="cs-CZ" sz="2400" b="0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elektronickom</a:t>
            </a:r>
            <a:r>
              <a:rPr lang="cs-CZ" sz="24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400" b="0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prostredí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1. vyd. Bratislava: Univerzita Komenského v Bratislavě, 2010, 190 s. ISBN 9788022328487.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" name="Google Shape;399;g609c77370a_1_24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825" y="-49408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400" name="Google Shape;400;g609c77370a_1_242"/>
          <p:cNvSpPr txBox="1"/>
          <p:nvPr/>
        </p:nvSpPr>
        <p:spPr>
          <a:xfrm>
            <a:off x="19825" y="1052925"/>
            <a:ext cx="91440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Děkuji Vám za pozornost </a:t>
            </a: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Wingdings" panose="05000000000000000000" pitchFamily="2" charset="2"/>
              </a:rPr>
              <a:t></a:t>
            </a:r>
            <a:endParaRPr sz="4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1" name="Google Shape;401;g609c77370a_1_242"/>
          <p:cNvSpPr txBox="1"/>
          <p:nvPr/>
        </p:nvSpPr>
        <p:spPr>
          <a:xfrm>
            <a:off x="-193239" y="1860521"/>
            <a:ext cx="91440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cs-CZ" sz="3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cs-CZ" sz="3000" b="1" dirty="0"/>
              <a:t>ana Mazancová</a:t>
            </a:r>
          </a:p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cs-CZ" sz="3000" b="1" dirty="0"/>
              <a:t>mazancov</a:t>
            </a:r>
            <a:r>
              <a:rPr lang="cs-CZ" sz="3000" b="1" i="0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@fss.muni.cz</a:t>
            </a:r>
            <a:endParaRPr sz="3000" b="1" i="0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g60a5cf5ecd_0_152"/>
          <p:cNvSpPr txBox="1">
            <a:spLocks noGrp="1"/>
          </p:cNvSpPr>
          <p:nvPr>
            <p:ph type="title"/>
          </p:nvPr>
        </p:nvSpPr>
        <p:spPr>
          <a:xfrm>
            <a:off x="587375" y="6113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3600"/>
              <a:buFont typeface="Arial"/>
              <a:buAutoNum type="arabicPeriod"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Výzkumná otázka</a:t>
            </a:r>
            <a:endParaRPr sz="3600" dirty="0"/>
          </a:p>
        </p:txBody>
      </p:sp>
      <p:sp>
        <p:nvSpPr>
          <p:cNvPr id="441" name="Google Shape;441;g60a5cf5ecd_0_152"/>
          <p:cNvSpPr txBox="1"/>
          <p:nvPr/>
        </p:nvSpPr>
        <p:spPr>
          <a:xfrm>
            <a:off x="360150" y="2273316"/>
            <a:ext cx="8113925" cy="3871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2" name="Google Shape;442;g60a5cf5ecd_0_152"/>
          <p:cNvSpPr txBox="1"/>
          <p:nvPr/>
        </p:nvSpPr>
        <p:spPr>
          <a:xfrm>
            <a:off x="587375" y="2681408"/>
            <a:ext cx="7585954" cy="4344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AutoNum type="arabicParenR"/>
              <a:tabLst/>
              <a:defRPr/>
            </a:pPr>
            <a:r>
              <a:rPr kumimoji="0" lang="cs-CZ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Zformulujte výzkumnou otázku (téma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tabLst/>
              <a:defRPr/>
            </a:pPr>
            <a:r>
              <a:rPr lang="cs-CZ" sz="3000" dirty="0"/>
              <a:t>   </a:t>
            </a:r>
            <a:r>
              <a:rPr kumimoji="0" lang="cs-CZ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nebo problém) 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857250" marR="0" lvl="1" indent="-45720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❖"/>
              <a:tabLst/>
              <a:defRPr/>
            </a:pPr>
            <a:r>
              <a:rPr kumimoji="0" lang="cs-CZ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zjistěte si dost informací o daném tématu (e-knihy, rada kolegů atd.)</a:t>
            </a:r>
            <a:endParaRPr kumimoji="0" sz="3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443" name="Google Shape;443;g60a5cf5ecd_0_152" descr="žárovka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69200" y="0"/>
            <a:ext cx="1574800" cy="207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g60a5cf5ecd_0_160"/>
          <p:cNvSpPr txBox="1">
            <a:spLocks noGrp="1"/>
          </p:cNvSpPr>
          <p:nvPr>
            <p:ph type="title"/>
          </p:nvPr>
        </p:nvSpPr>
        <p:spPr>
          <a:xfrm>
            <a:off x="360150" y="245242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Volba výzkumné otázky</a:t>
            </a:r>
            <a:endParaRPr sz="3600" dirty="0"/>
          </a:p>
        </p:txBody>
      </p:sp>
      <p:sp>
        <p:nvSpPr>
          <p:cNvPr id="450" name="Google Shape;450;g60a5cf5ecd_0_160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1" name="Google Shape;451;g60a5cf5ecd_0_160"/>
          <p:cNvSpPr txBox="1"/>
          <p:nvPr/>
        </p:nvSpPr>
        <p:spPr>
          <a:xfrm>
            <a:off x="360150" y="920084"/>
            <a:ext cx="84237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80"/>
              <a:buFont typeface="Arial"/>
              <a:buNone/>
              <a:tabLst/>
              <a:defRPr/>
            </a:pPr>
            <a:r>
              <a:rPr kumimoji="0" lang="cs-CZ" sz="208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 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Příliš obecná: 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Jaký je vztah mezi státní regulací a energetickou účinností?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 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Specifická: 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Jak program Zelená úsporám přispívá k energetické účinnosti v městě Brně?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 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Triviální: 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Je Ruská federace vlivným energetickým exportérem?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 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Netriviální: 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Jak  Ruská federace využívá energii v zahraniční politice ve vztahu k pobaltským státům?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 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384"/>
              </a:spcBef>
              <a:spcAft>
                <a:spcPts val="0"/>
              </a:spcAft>
              <a:buClr>
                <a:srgbClr val="000000"/>
              </a:buClr>
              <a:buSzPts val="1280"/>
              <a:buFont typeface="Arial"/>
              <a:buNone/>
              <a:tabLst/>
              <a:defRPr/>
            </a:pPr>
            <a:endParaRPr kumimoji="0" sz="128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D52D55B3-CD3A-43A4-A40A-F16FBCC64FAD}"/>
              </a:ext>
            </a:extLst>
          </p:cNvPr>
          <p:cNvSpPr txBox="1"/>
          <p:nvPr/>
        </p:nvSpPr>
        <p:spPr>
          <a:xfrm>
            <a:off x="3174411" y="6387600"/>
            <a:ext cx="5862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Zdroj: </a:t>
            </a:r>
            <a:r>
              <a:rPr lang="cs-CZ" sz="1000" dirty="0">
                <a:hlinkClick r:id="rId3"/>
              </a:rPr>
              <a:t>https://is.muni.cz/do/fss/57816/65190270/MVEB_thesis_guidelines.pdf</a:t>
            </a:r>
            <a:r>
              <a:rPr lang="cs-CZ" sz="1000" dirty="0"/>
              <a:t> </a:t>
            </a:r>
            <a:r>
              <a:rPr lang="en-US" sz="1000" dirty="0"/>
              <a:t>[cit. 10. 10. 2019]</a:t>
            </a:r>
            <a:endParaRPr lang="cs-CZ" sz="10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g6211f007f8_0_51"/>
          <p:cNvSpPr txBox="1">
            <a:spLocks noGrp="1"/>
          </p:cNvSpPr>
          <p:nvPr>
            <p:ph type="title"/>
          </p:nvPr>
        </p:nvSpPr>
        <p:spPr>
          <a:xfrm>
            <a:off x="292825" y="541183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Volba výzkumné otázky II.</a:t>
            </a:r>
            <a:endParaRPr sz="3600" dirty="0"/>
          </a:p>
        </p:txBody>
      </p:sp>
      <p:sp>
        <p:nvSpPr>
          <p:cNvPr id="458" name="Google Shape;458;g6211f007f8_0_51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9" name="Google Shape;459;g6211f007f8_0_51"/>
          <p:cNvSpPr txBox="1"/>
          <p:nvPr/>
        </p:nvSpPr>
        <p:spPr>
          <a:xfrm>
            <a:off x="210275" y="1248541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tabLst/>
              <a:defRPr/>
            </a:pP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  <a:tabLst/>
              <a:defRPr/>
            </a:pPr>
            <a:r>
              <a:rPr kumimoji="0" lang="cs-CZ" sz="2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Nerealizovatelná:</a:t>
            </a:r>
            <a:endParaRPr kumimoji="0" sz="2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  <a:tabLst/>
              <a:defRPr/>
            </a:pPr>
            <a:r>
              <a:rPr kumimoji="0" lang="cs-CZ" sz="2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Jaké osobní pohnutky vedly  ministra  Kubu  k prosazování prolomení limitů pro těžbu uhlí v severních Čechách?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  <a:tabLst/>
              <a:defRPr/>
            </a:pPr>
            <a:r>
              <a:rPr kumimoji="0" lang="cs-CZ" sz="2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 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  <a:tabLst/>
              <a:defRPr/>
            </a:pPr>
            <a:r>
              <a:rPr kumimoji="0" lang="cs-CZ" sz="2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Realizovatelná:</a:t>
            </a:r>
            <a:endParaRPr kumimoji="0" sz="2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  <a:tabLst/>
              <a:defRPr/>
            </a:pPr>
            <a:r>
              <a:rPr kumimoji="0" lang="cs-CZ" sz="2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Jaká  jsou  hlavní  témata spojená  s energetikou ve  veřejném diskurzu vlády České republiky?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  <a:tabLst/>
              <a:defRPr/>
            </a:pPr>
            <a:endParaRPr kumimoji="0" sz="25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208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50468E41-C2F8-464E-A256-069BD2D3A985}"/>
              </a:ext>
            </a:extLst>
          </p:cNvPr>
          <p:cNvSpPr txBox="1"/>
          <p:nvPr/>
        </p:nvSpPr>
        <p:spPr>
          <a:xfrm>
            <a:off x="3056965" y="6300226"/>
            <a:ext cx="5728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Zdroj: </a:t>
            </a:r>
            <a:r>
              <a:rPr lang="cs-CZ" sz="1000" dirty="0">
                <a:hlinkClick r:id="rId3"/>
              </a:rPr>
              <a:t>https://is.muni.cz/do/fss/57816/65190270/MVEB_thesis_guidelines.pdf</a:t>
            </a:r>
            <a:r>
              <a:rPr lang="cs-CZ" sz="1000" dirty="0"/>
              <a:t> </a:t>
            </a:r>
            <a:r>
              <a:rPr lang="en-US" sz="1000" dirty="0"/>
              <a:t>[cit. 10. 10. 2019]</a:t>
            </a:r>
            <a:endParaRPr lang="cs-CZ" sz="10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g60a5cf5ecd_0_169"/>
          <p:cNvSpPr txBox="1">
            <a:spLocks noGrp="1"/>
          </p:cNvSpPr>
          <p:nvPr>
            <p:ph type="title"/>
          </p:nvPr>
        </p:nvSpPr>
        <p:spPr>
          <a:xfrm>
            <a:off x="507476" y="369300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Klíčová slova</a:t>
            </a:r>
            <a:endParaRPr sz="3600" dirty="0"/>
          </a:p>
        </p:txBody>
      </p:sp>
      <p:sp>
        <p:nvSpPr>
          <p:cNvPr id="466" name="Google Shape;466;g60a5cf5ecd_0_169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g60a5cf5ecd_0_169"/>
          <p:cNvSpPr txBox="1"/>
          <p:nvPr/>
        </p:nvSpPr>
        <p:spPr>
          <a:xfrm>
            <a:off x="360150" y="1209481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2)</a:t>
            </a:r>
            <a:r>
              <a:rPr kumimoji="0" lang="cs-CZ" sz="1800" b="0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cs-CZ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Vyjádřete výzkumnou otázku ve formě</a:t>
            </a:r>
            <a:r>
              <a:rPr kumimoji="0" lang="cs-CZ" sz="2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cs-CZ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klíčových slov (hesel) </a:t>
            </a:r>
            <a:endParaRPr kumimoji="0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914400" marR="0" lvl="2" indent="-419100" algn="l" defTabSz="914400" rtl="0" eaLnBrk="1" fontAlgn="auto" latinLnBrk="0" hangingPunct="1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❖"/>
              <a:tabLst/>
              <a:defRPr/>
            </a:pPr>
            <a:r>
              <a:rPr kumimoji="0" lang="cs-CZ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používejte zejména </a:t>
            </a:r>
            <a:r>
              <a:rPr kumimoji="0" lang="cs-CZ" sz="22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podstatná jména</a:t>
            </a:r>
            <a:r>
              <a:rPr kumimoji="0" lang="cs-CZ" sz="2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endParaRPr kumimoji="0" sz="22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914400" marR="0" lvl="2" indent="-419100" algn="l" defTabSz="914400" rtl="0" eaLnBrk="1" fontAlgn="auto" latinLnBrk="0" hangingPunct="1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❖"/>
              <a:tabLst/>
              <a:defRPr/>
            </a:pPr>
            <a:r>
              <a:rPr kumimoji="0" lang="cs-CZ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příd. jména, zájmena a slovesa pouze pokud jsou opravdu nezbytná</a:t>
            </a:r>
            <a:endParaRPr kumimoji="0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914400" marR="0" lvl="2" indent="-419100" algn="l" defTabSz="914400" rtl="0" eaLnBrk="1" fontAlgn="auto" latinLnBrk="0" hangingPunct="1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❖"/>
              <a:tabLst/>
              <a:defRPr/>
            </a:pPr>
            <a:r>
              <a:rPr kumimoji="0" lang="cs-CZ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vyhýbejte se tzv. stop </a:t>
            </a:r>
            <a:r>
              <a:rPr kumimoji="0" lang="cs-CZ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words</a:t>
            </a:r>
            <a:r>
              <a:rPr kumimoji="0" lang="cs-CZ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(předložky, spojky, členy v cizích jazycích)</a:t>
            </a:r>
            <a:endParaRPr kumimoji="0" sz="2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1" indent="-457200" algn="l" defTabSz="914400" rtl="0" eaLnBrk="1" fontAlgn="auto" latinLnBrk="0" hangingPunct="1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kumimoji="0" lang="cs-CZ" sz="22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     př. Rusko (federace); energetika; zahraniční politika; (po)baltské státy/země</a:t>
            </a:r>
            <a:endParaRPr kumimoji="0" sz="22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None/>
              <a:tabLst/>
              <a:defRPr/>
            </a:pPr>
            <a:endParaRPr kumimoji="0" sz="2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85750" marR="0" lvl="1" indent="0" algn="l" defTabSz="914400" rtl="0" eaLnBrk="1" fontAlgn="auto" latinLnBrk="0" hangingPunct="1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kumimoji="0" lang="cs-CZ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Pozn. v katalozích knihoven můžete nalézt i tzv. </a:t>
            </a:r>
            <a:r>
              <a:rPr kumimoji="0" lang="cs-CZ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předmětová hesla </a:t>
            </a:r>
            <a:endParaRPr kumimoji="0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1" indent="-457200" algn="l" defTabSz="914400" rtl="0" eaLnBrk="1" fontAlgn="auto" latinLnBrk="0" hangingPunct="1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kumimoji="0" lang="cs-CZ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  </a:t>
            </a:r>
            <a:r>
              <a:rPr kumimoji="0" lang="cs-CZ" sz="22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př. Rusko (federace) - zahraniční vztahy</a:t>
            </a:r>
            <a:endParaRPr kumimoji="0" sz="22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g6211f007f8_0_58"/>
          <p:cNvSpPr txBox="1">
            <a:spLocks noGrp="1"/>
          </p:cNvSpPr>
          <p:nvPr>
            <p:ph type="title"/>
          </p:nvPr>
        </p:nvSpPr>
        <p:spPr>
          <a:xfrm>
            <a:off x="469900" y="767696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Myšlenkové mapy</a:t>
            </a:r>
            <a:endParaRPr sz="3600" dirty="0"/>
          </a:p>
        </p:txBody>
      </p:sp>
      <p:sp>
        <p:nvSpPr>
          <p:cNvPr id="474" name="Google Shape;474;g6211f007f8_0_58"/>
          <p:cNvSpPr txBox="1"/>
          <p:nvPr/>
        </p:nvSpPr>
        <p:spPr>
          <a:xfrm>
            <a:off x="360150" y="2067204"/>
            <a:ext cx="8277413" cy="4077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5" name="Google Shape;475;g6211f007f8_0_58"/>
          <p:cNvSpPr txBox="1"/>
          <p:nvPr/>
        </p:nvSpPr>
        <p:spPr>
          <a:xfrm>
            <a:off x="215152" y="2681408"/>
            <a:ext cx="8757603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❑"/>
              <a:tabLst/>
              <a:defRPr/>
            </a:pP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cs-CZ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Při práci s tématem lze využít tzv. </a:t>
            </a:r>
            <a:r>
              <a:rPr kumimoji="0" lang="cs-CZ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myšlenkových map </a:t>
            </a:r>
            <a:r>
              <a:rPr kumimoji="0" lang="cs-CZ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endParaRPr kumimoji="0" sz="2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742950" marR="0" lvl="1" indent="-273050" algn="l" defTabSz="914400" rtl="0" eaLnBrk="1" fontAlgn="auto" latinLnBrk="0" hangingPunct="1">
              <a:lnSpc>
                <a:spcPct val="150000"/>
              </a:lnSpc>
              <a:spcBef>
                <a:spcPts val="7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  <a:tabLst/>
              <a:defRPr/>
            </a:pPr>
            <a:r>
              <a:rPr kumimoji="0" lang="cs-CZ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grafické znázornění tématu</a:t>
            </a:r>
            <a:endParaRPr kumimoji="0" sz="2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742950" marR="0" lvl="1" indent="-273050" algn="l" defTabSz="914400" rtl="0" eaLnBrk="1" fontAlgn="auto" latinLnBrk="0" hangingPunct="1">
              <a:lnSpc>
                <a:spcPct val="100000"/>
              </a:lnSpc>
              <a:spcBef>
                <a:spcPts val="7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  <a:tabLst/>
              <a:defRPr/>
            </a:pPr>
            <a:r>
              <a:rPr kumimoji="0" lang="cs-CZ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aplikace - </a:t>
            </a:r>
            <a:r>
              <a:rPr kumimoji="0" lang="cs-CZ" sz="2600" b="0" i="0" u="sng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cs typeface="Arial"/>
                <a:sym typeface="Arial"/>
                <a:hlinkClick r:id="rId3"/>
              </a:rPr>
              <a:t>Pět nejlepších nástrojů pro tvorbu myšlenkových map</a:t>
            </a:r>
            <a:endParaRPr kumimoji="0" sz="2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476" name="Google Shape;476;g6211f007f8_0_58" descr="žárovka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69200" y="0"/>
            <a:ext cx="1574800" cy="207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</TotalTime>
  <Words>1484</Words>
  <Application>Microsoft Office PowerPoint</Application>
  <PresentationFormat>Předvádění na obrazovce (4:3)</PresentationFormat>
  <Paragraphs>368</Paragraphs>
  <Slides>44</Slides>
  <Notes>42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50" baseType="lpstr">
      <vt:lpstr>Arial</vt:lpstr>
      <vt:lpstr>Calibri</vt:lpstr>
      <vt:lpstr>Noto Sans Symbols</vt:lpstr>
      <vt:lpstr>Tahoma</vt:lpstr>
      <vt:lpstr>Wingdings</vt:lpstr>
      <vt:lpstr>Motiv Office</vt:lpstr>
      <vt:lpstr>Základy práce s informačními zdroji pro bc. studenty MVZ2021</vt:lpstr>
      <vt:lpstr>Prezentace aplikace PowerPoint</vt:lpstr>
      <vt:lpstr>Prezentace aplikace PowerPoint</vt:lpstr>
      <vt:lpstr>Prezentace aplikace PowerPoint</vt:lpstr>
      <vt:lpstr>Výzkumná otázka</vt:lpstr>
      <vt:lpstr>Volba výzkumné otázky</vt:lpstr>
      <vt:lpstr>Volba výzkumné otázky II.</vt:lpstr>
      <vt:lpstr>Klíčová slova</vt:lpstr>
      <vt:lpstr>Myšlenkové mapy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Praktické vyhledávání v databázích </vt:lpstr>
      <vt:lpstr>Doporučené databáze</vt:lpstr>
      <vt:lpstr>Prezentace aplikace PowerPoint</vt:lpstr>
      <vt:lpstr>Prezentace aplikace PowerPoint</vt:lpstr>
      <vt:lpstr>Literatura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práce s informačními zdroji pro bc. studenty MVZ2021</dc:title>
  <dc:creator>Aneta Pilátová</dc:creator>
  <cp:lastModifiedBy>Dana Mazancová</cp:lastModifiedBy>
  <cp:revision>84</cp:revision>
  <cp:lastPrinted>2020-12-02T13:15:04Z</cp:lastPrinted>
  <dcterms:created xsi:type="dcterms:W3CDTF">2019-07-22T10:37:01Z</dcterms:created>
  <dcterms:modified xsi:type="dcterms:W3CDTF">2022-03-16T13:26:02Z</dcterms:modified>
</cp:coreProperties>
</file>