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65" r:id="rId3"/>
    <p:sldId id="366" r:id="rId4"/>
    <p:sldId id="367" r:id="rId5"/>
    <p:sldId id="368" r:id="rId6"/>
    <p:sldId id="369" r:id="rId7"/>
    <p:sldId id="373" r:id="rId8"/>
    <p:sldId id="372" r:id="rId9"/>
    <p:sldId id="370" r:id="rId10"/>
    <p:sldId id="322" r:id="rId11"/>
    <p:sldId id="374" r:id="rId12"/>
    <p:sldId id="375" r:id="rId13"/>
    <p:sldId id="376" r:id="rId14"/>
    <p:sldId id="377" r:id="rId15"/>
    <p:sldId id="378" r:id="rId16"/>
    <p:sldId id="379" r:id="rId17"/>
    <p:sldId id="319" r:id="rId18"/>
    <p:sldId id="392" r:id="rId19"/>
    <p:sldId id="325" r:id="rId20"/>
    <p:sldId id="324" r:id="rId21"/>
    <p:sldId id="301" r:id="rId22"/>
    <p:sldId id="303" r:id="rId23"/>
    <p:sldId id="353" r:id="rId24"/>
    <p:sldId id="346" r:id="rId25"/>
    <p:sldId id="345" r:id="rId26"/>
    <p:sldId id="347" r:id="rId27"/>
    <p:sldId id="380" r:id="rId28"/>
    <p:sldId id="381" r:id="rId29"/>
    <p:sldId id="382" r:id="rId30"/>
    <p:sldId id="383" r:id="rId31"/>
    <p:sldId id="384" r:id="rId32"/>
    <p:sldId id="385" r:id="rId33"/>
    <p:sldId id="355" r:id="rId34"/>
    <p:sldId id="338" r:id="rId35"/>
    <p:sldId id="386" r:id="rId36"/>
    <p:sldId id="387" r:id="rId37"/>
    <p:sldId id="388" r:id="rId38"/>
    <p:sldId id="389" r:id="rId39"/>
    <p:sldId id="390" r:id="rId40"/>
    <p:sldId id="391" r:id="rId41"/>
    <p:sldId id="364" r:id="rId42"/>
    <p:sldId id="317" r:id="rId43"/>
    <p:sldId id="356" r:id="rId44"/>
    <p:sldId id="357" r:id="rId45"/>
    <p:sldId id="358" r:id="rId46"/>
    <p:sldId id="359" r:id="rId47"/>
    <p:sldId id="360" r:id="rId48"/>
    <p:sldId id="361" r:id="rId49"/>
    <p:sldId id="362" r:id="rId50"/>
    <p:sldId id="363" r:id="rId5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269A"/>
    <a:srgbClr val="FF5050"/>
    <a:srgbClr val="EF70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3" d="100"/>
          <a:sy n="123" d="100"/>
        </p:scale>
        <p:origin x="114"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23120\Downloads\1.3_World_trade_in_services_GL2019-updat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23120\Downloads\1.3_World_trade_in_services_GL2019-updat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1">
                <a:latin typeface="Arial"/>
                <a:ea typeface="Arial"/>
                <a:cs typeface="Arial"/>
              </a:defRPr>
            </a:pPr>
            <a:r>
              <a:rPr lang="en-US"/>
              <a:t>Share of services within total trade of goods and services, selected countries, 2010 and 2018</a:t>
            </a:r>
          </a:p>
          <a:p>
            <a:pPr algn="l">
              <a:defRPr sz="1100" b="1">
                <a:latin typeface="Arial"/>
                <a:ea typeface="Arial"/>
                <a:cs typeface="Arial"/>
              </a:defRPr>
            </a:pPr>
            <a:r>
              <a:rPr lang="en-US" sz="1000" b="0"/>
              <a:t>(%)</a:t>
            </a:r>
          </a:p>
        </c:rich>
      </c:tx>
      <c:layout>
        <c:manualLayout>
          <c:xMode val="edge"/>
          <c:yMode val="edge"/>
          <c:x val="0"/>
          <c:y val="0"/>
        </c:manualLayout>
      </c:layout>
      <c:overlay val="0"/>
    </c:title>
    <c:autoTitleDeleted val="0"/>
    <c:plotArea>
      <c:layout>
        <c:manualLayout>
          <c:layoutTarget val="inner"/>
          <c:xMode val="edge"/>
          <c:yMode val="edge"/>
          <c:x val="3.6281784776902887E-2"/>
          <c:y val="9.6084664424828353E-2"/>
          <c:w val="0.94169627296587921"/>
          <c:h val="0.70328184110970993"/>
        </c:manualLayout>
      </c:layout>
      <c:barChart>
        <c:barDir val="col"/>
        <c:grouping val="clustered"/>
        <c:varyColors val="0"/>
        <c:ser>
          <c:idx val="2"/>
          <c:order val="0"/>
          <c:tx>
            <c:strRef>
              <c:f>'Figure 1'!$D$10</c:f>
              <c:strCache>
                <c:ptCount val="1"/>
                <c:pt idx="0">
                  <c:v>2010</c:v>
                </c:pt>
              </c:strCache>
            </c:strRef>
          </c:tx>
          <c:spPr>
            <a:solidFill>
              <a:schemeClr val="accent1"/>
            </a:solidFill>
            <a:ln>
              <a:noFill/>
            </a:ln>
          </c:spPr>
          <c:invertIfNegative val="0"/>
          <c:cat>
            <c:strRef>
              <c:f>'Figure 1'!$C$11:$C$27</c:f>
              <c:strCache>
                <c:ptCount val="17"/>
                <c:pt idx="0">
                  <c:v>World (¹)</c:v>
                </c:pt>
                <c:pt idx="2">
                  <c:v>Singapore</c:v>
                </c:pt>
                <c:pt idx="3">
                  <c:v>EU-28 (²)</c:v>
                </c:pt>
                <c:pt idx="4">
                  <c:v>India</c:v>
                </c:pt>
                <c:pt idx="5">
                  <c:v>United States</c:v>
                </c:pt>
                <c:pt idx="6">
                  <c:v>Australia</c:v>
                </c:pt>
                <c:pt idx="7">
                  <c:v>Japan</c:v>
                </c:pt>
                <c:pt idx="8">
                  <c:v>Brazil</c:v>
                </c:pt>
                <c:pt idx="9">
                  <c:v>Russia</c:v>
                </c:pt>
                <c:pt idx="10">
                  <c:v>Canada</c:v>
                </c:pt>
                <c:pt idx="11">
                  <c:v>South Korea</c:v>
                </c:pt>
                <c:pt idx="12">
                  <c:v>Turkey</c:v>
                </c:pt>
                <c:pt idx="13">
                  <c:v>South Africa</c:v>
                </c:pt>
                <c:pt idx="14">
                  <c:v>China</c:v>
                </c:pt>
                <c:pt idx="15">
                  <c:v>Hong Kong</c:v>
                </c:pt>
                <c:pt idx="16">
                  <c:v>Mexico</c:v>
                </c:pt>
              </c:strCache>
            </c:strRef>
          </c:cat>
          <c:val>
            <c:numRef>
              <c:f>'Figure 1'!$D$11:$D$27</c:f>
              <c:numCache>
                <c:formatCode>General</c:formatCode>
                <c:ptCount val="17"/>
                <c:pt idx="0" formatCode="0.0">
                  <c:v>19.590400890354147</c:v>
                </c:pt>
                <c:pt idx="2" formatCode="0.0">
                  <c:v>22.66132593513127</c:v>
                </c:pt>
                <c:pt idx="3" formatCode="0.0">
                  <c:v>26.794552311285592</c:v>
                </c:pt>
                <c:pt idx="4" formatCode="0.0">
                  <c:v>24.899336291821363</c:v>
                </c:pt>
                <c:pt idx="5" formatCode="0.0">
                  <c:v>23.137301852903551</c:v>
                </c:pt>
                <c:pt idx="6" formatCode="0.0">
                  <c:v>19.060252624763169</c:v>
                </c:pt>
                <c:pt idx="7" formatCode="0.0">
                  <c:v>18.018816405711821</c:v>
                </c:pt>
                <c:pt idx="8" formatCode="0.0">
                  <c:v>19.236423763787521</c:v>
                </c:pt>
                <c:pt idx="9" formatCode="0.0">
                  <c:v>16.313454421889283</c:v>
                </c:pt>
                <c:pt idx="10" formatCode="0.0">
                  <c:v>18.089262812329569</c:v>
                </c:pt>
                <c:pt idx="11" formatCode="0.0">
                  <c:v>16.975175614588533</c:v>
                </c:pt>
                <c:pt idx="12" formatCode="0.0">
                  <c:v>15.842704236795631</c:v>
                </c:pt>
                <c:pt idx="13" formatCode="0.0">
                  <c:v>16.922824812020899</c:v>
                </c:pt>
                <c:pt idx="14" formatCode="0.0">
                  <c:v>8.6592257215166608</c:v>
                </c:pt>
                <c:pt idx="15" formatCode="0.0">
                  <c:v>16.309857966905579</c:v>
                </c:pt>
                <c:pt idx="16" formatCode="0.0">
                  <c:v>6.5926423701572663</c:v>
                </c:pt>
              </c:numCache>
            </c:numRef>
          </c:val>
          <c:extLst>
            <c:ext xmlns:c16="http://schemas.microsoft.com/office/drawing/2014/chart" uri="{C3380CC4-5D6E-409C-BE32-E72D297353CC}">
              <c16:uniqueId val="{00000000-381A-47B5-849E-124D6C9324FC}"/>
            </c:ext>
          </c:extLst>
        </c:ser>
        <c:ser>
          <c:idx val="0"/>
          <c:order val="1"/>
          <c:tx>
            <c:strRef>
              <c:f>'Figure 1'!$E$10</c:f>
              <c:strCache>
                <c:ptCount val="1"/>
                <c:pt idx="0">
                  <c:v>2018</c:v>
                </c:pt>
              </c:strCache>
            </c:strRef>
          </c:tx>
          <c:spPr>
            <a:solidFill>
              <a:schemeClr val="accent2"/>
            </a:solidFill>
            <a:ln>
              <a:noFill/>
            </a:ln>
          </c:spPr>
          <c:invertIfNegative val="0"/>
          <c:cat>
            <c:strRef>
              <c:f>'Figure 1'!$C$11:$C$27</c:f>
              <c:strCache>
                <c:ptCount val="17"/>
                <c:pt idx="0">
                  <c:v>World (¹)</c:v>
                </c:pt>
                <c:pt idx="2">
                  <c:v>Singapore</c:v>
                </c:pt>
                <c:pt idx="3">
                  <c:v>EU-28 (²)</c:v>
                </c:pt>
                <c:pt idx="4">
                  <c:v>India</c:v>
                </c:pt>
                <c:pt idx="5">
                  <c:v>United States</c:v>
                </c:pt>
                <c:pt idx="6">
                  <c:v>Australia</c:v>
                </c:pt>
                <c:pt idx="7">
                  <c:v>Japan</c:v>
                </c:pt>
                <c:pt idx="8">
                  <c:v>Brazil</c:v>
                </c:pt>
                <c:pt idx="9">
                  <c:v>Russia</c:v>
                </c:pt>
                <c:pt idx="10">
                  <c:v>Canada</c:v>
                </c:pt>
                <c:pt idx="11">
                  <c:v>South Korea</c:v>
                </c:pt>
                <c:pt idx="12">
                  <c:v>Turkey</c:v>
                </c:pt>
                <c:pt idx="13">
                  <c:v>South Africa</c:v>
                </c:pt>
                <c:pt idx="14">
                  <c:v>China</c:v>
                </c:pt>
                <c:pt idx="15">
                  <c:v>Hong Kong</c:v>
                </c:pt>
                <c:pt idx="16">
                  <c:v>Mexico</c:v>
                </c:pt>
              </c:strCache>
            </c:strRef>
          </c:cat>
          <c:val>
            <c:numRef>
              <c:f>'Figure 1'!$E$11:$E$27</c:f>
              <c:numCache>
                <c:formatCode>General</c:formatCode>
                <c:ptCount val="17"/>
                <c:pt idx="0" formatCode="0.0">
                  <c:v>22.378481038650854</c:v>
                </c:pt>
                <c:pt idx="2" formatCode="0.0">
                  <c:v>30.872893525223766</c:v>
                </c:pt>
                <c:pt idx="3" formatCode="0.0">
                  <c:v>29.748469798148797</c:v>
                </c:pt>
                <c:pt idx="4" formatCode="0.0">
                  <c:v>27.927858846547938</c:v>
                </c:pt>
                <c:pt idx="5" formatCode="0.0">
                  <c:v>24.76425311133676</c:v>
                </c:pt>
                <c:pt idx="6" formatCode="0.0">
                  <c:v>22.316499144444165</c:v>
                </c:pt>
                <c:pt idx="7" formatCode="0.0">
                  <c:v>21.274406582210105</c:v>
                </c:pt>
                <c:pt idx="8" formatCode="0.0">
                  <c:v>19.373216733380918</c:v>
                </c:pt>
                <c:pt idx="9" formatCode="0.0">
                  <c:v>18.705765420753643</c:v>
                </c:pt>
                <c:pt idx="10" formatCode="0.0">
                  <c:v>18.274787262064436</c:v>
                </c:pt>
                <c:pt idx="11" formatCode="0.0">
                  <c:v>16.669706481213836</c:v>
                </c:pt>
                <c:pt idx="12" formatCode="0.0">
                  <c:v>15.574968638466839</c:v>
                </c:pt>
                <c:pt idx="13" formatCode="0.0">
                  <c:v>14.828549984829609</c:v>
                </c:pt>
                <c:pt idx="14" formatCode="0.0">
                  <c:v>14.606046760286439</c:v>
                </c:pt>
                <c:pt idx="15" formatCode="0.0">
                  <c:v>14.264001036860908</c:v>
                </c:pt>
                <c:pt idx="16" formatCode="0.0">
                  <c:v>6.7719950225956147</c:v>
                </c:pt>
              </c:numCache>
            </c:numRef>
          </c:val>
          <c:extLst>
            <c:ext xmlns:c16="http://schemas.microsoft.com/office/drawing/2014/chart" uri="{C3380CC4-5D6E-409C-BE32-E72D297353CC}">
              <c16:uniqueId val="{00000001-381A-47B5-849E-124D6C9324FC}"/>
            </c:ext>
          </c:extLst>
        </c:ser>
        <c:dLbls>
          <c:showLegendKey val="0"/>
          <c:showVal val="0"/>
          <c:showCatName val="0"/>
          <c:showSerName val="0"/>
          <c:showPercent val="0"/>
          <c:showBubbleSize val="0"/>
        </c:dLbls>
        <c:gapWidth val="150"/>
        <c:axId val="242967680"/>
        <c:axId val="242969216"/>
      </c:barChart>
      <c:catAx>
        <c:axId val="242967680"/>
        <c:scaling>
          <c:orientation val="minMax"/>
        </c:scaling>
        <c:delete val="0"/>
        <c:axPos val="b"/>
        <c:numFmt formatCode="General" sourceLinked="1"/>
        <c:majorTickMark val="out"/>
        <c:minorTickMark val="none"/>
        <c:tickLblPos val="low"/>
        <c:spPr>
          <a:ln>
            <a:solidFill>
              <a:srgbClr val="000000"/>
            </a:solidFill>
            <a:prstDash val="solid"/>
          </a:ln>
        </c:spPr>
        <c:txPr>
          <a:bodyPr rot="-5400000" vert="horz"/>
          <a:lstStyle/>
          <a:p>
            <a:pPr>
              <a:defRPr/>
            </a:pPr>
            <a:endParaRPr lang="cs-CZ"/>
          </a:p>
        </c:txPr>
        <c:crossAx val="242969216"/>
        <c:crosses val="autoZero"/>
        <c:auto val="1"/>
        <c:lblAlgn val="ctr"/>
        <c:lblOffset val="100"/>
        <c:noMultiLvlLbl val="0"/>
      </c:catAx>
      <c:valAx>
        <c:axId val="242969216"/>
        <c:scaling>
          <c:orientation val="minMax"/>
        </c:scaling>
        <c:delete val="0"/>
        <c:axPos val="l"/>
        <c:majorGridlines>
          <c:spPr>
            <a:ln w="3175">
              <a:solidFill>
                <a:srgbClr val="C0C0C0"/>
              </a:solidFill>
              <a:prstDash val="sysDash"/>
            </a:ln>
          </c:spPr>
        </c:majorGridlines>
        <c:numFmt formatCode="#\ ##0" sourceLinked="0"/>
        <c:majorTickMark val="out"/>
        <c:minorTickMark val="none"/>
        <c:tickLblPos val="low"/>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crossAx val="242967680"/>
        <c:crosses val="autoZero"/>
        <c:crossBetween val="between"/>
      </c:valAx>
      <c:spPr>
        <a:noFill/>
        <a:extLst>
          <a:ext uri="{909E8E84-426E-40DD-AFC4-6F175D3DCCD1}">
            <a14:hiddenFill xmlns:a14="http://schemas.microsoft.com/office/drawing/2010/main">
              <a:solidFill>
                <a:sysClr val="window" lastClr="FFFFFF"/>
              </a:solidFill>
            </a14:hiddenFill>
          </a:ext>
        </a:extLst>
      </c:spPr>
    </c:plotArea>
    <c:legend>
      <c:legendPos val="b"/>
      <c:layout>
        <c:manualLayout>
          <c:xMode val="edge"/>
          <c:yMode val="edge"/>
          <c:x val="0.45749564304461943"/>
          <c:y val="0.96874089506172845"/>
          <c:w val="0.12367527559055118"/>
          <c:h val="3.1259104938271602E-2"/>
        </c:manualLayout>
      </c:layout>
      <c:overlay val="0"/>
      <c:spPr>
        <a:noFill/>
        <a:ln>
          <a:noFill/>
          <a:round/>
        </a:ln>
        <a:effectLst/>
        <a:extLst>
          <a:ext uri="{91240B29-F687-4F45-9708-019B960494DF}">
            <a14:hiddenLine xmlns:a14="http://schemas.microsoft.com/office/drawing/2010/main">
              <a:noFill/>
              <a:round/>
            </a14:hiddenLine>
          </a:ext>
        </a:extLst>
      </c:spPr>
      <c:txPr>
        <a:bodyPr/>
        <a:lstStyle/>
        <a:p>
          <a:pPr>
            <a:defRPr b="1"/>
          </a:pPr>
          <a:endParaRPr lang="cs-CZ"/>
        </a:p>
      </c:txPr>
    </c:legend>
    <c:plotVisOnly val="1"/>
    <c:dispBlanksAs val="gap"/>
    <c:showDLblsOverMax val="0"/>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900">
          <a:latin typeface="Arial"/>
          <a:ea typeface="Arial"/>
          <a:cs typeface="Arial"/>
        </a:defRPr>
      </a:pPr>
      <a:endParaRPr lang="cs-CZ"/>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1">
                <a:latin typeface="Arial"/>
                <a:ea typeface="Arial"/>
                <a:cs typeface="Arial"/>
              </a:defRPr>
            </a:pPr>
            <a:r>
              <a:rPr lang="en-US"/>
              <a:t>Share of services within total trade of goods and services, selected countries, 2010 and 2018</a:t>
            </a:r>
          </a:p>
          <a:p>
            <a:pPr algn="l">
              <a:defRPr sz="1100" b="1">
                <a:latin typeface="Arial"/>
                <a:ea typeface="Arial"/>
                <a:cs typeface="Arial"/>
              </a:defRPr>
            </a:pPr>
            <a:r>
              <a:rPr lang="en-US" sz="1000" b="0"/>
              <a:t>(%)</a:t>
            </a:r>
          </a:p>
        </c:rich>
      </c:tx>
      <c:layout>
        <c:manualLayout>
          <c:xMode val="edge"/>
          <c:yMode val="edge"/>
          <c:x val="0"/>
          <c:y val="0"/>
        </c:manualLayout>
      </c:layout>
      <c:overlay val="0"/>
    </c:title>
    <c:autoTitleDeleted val="0"/>
    <c:plotArea>
      <c:layout>
        <c:manualLayout>
          <c:layoutTarget val="inner"/>
          <c:xMode val="edge"/>
          <c:yMode val="edge"/>
          <c:x val="3.6281784776902887E-2"/>
          <c:y val="9.6084664424828353E-2"/>
          <c:w val="0.94169627296587921"/>
          <c:h val="0.70328184110970993"/>
        </c:manualLayout>
      </c:layout>
      <c:barChart>
        <c:barDir val="col"/>
        <c:grouping val="clustered"/>
        <c:varyColors val="0"/>
        <c:ser>
          <c:idx val="2"/>
          <c:order val="0"/>
          <c:tx>
            <c:strRef>
              <c:f>'Figure 1'!$D$10</c:f>
              <c:strCache>
                <c:ptCount val="1"/>
                <c:pt idx="0">
                  <c:v>2010</c:v>
                </c:pt>
              </c:strCache>
            </c:strRef>
          </c:tx>
          <c:spPr>
            <a:solidFill>
              <a:schemeClr val="accent1"/>
            </a:solidFill>
            <a:ln>
              <a:noFill/>
            </a:ln>
          </c:spPr>
          <c:invertIfNegative val="0"/>
          <c:cat>
            <c:strRef>
              <c:f>'Figure 1'!$C$11:$C$27</c:f>
              <c:strCache>
                <c:ptCount val="17"/>
                <c:pt idx="0">
                  <c:v>World (¹)</c:v>
                </c:pt>
                <c:pt idx="2">
                  <c:v>Singapore</c:v>
                </c:pt>
                <c:pt idx="3">
                  <c:v>EU-28 (²)</c:v>
                </c:pt>
                <c:pt idx="4">
                  <c:v>India</c:v>
                </c:pt>
                <c:pt idx="5">
                  <c:v>United States</c:v>
                </c:pt>
                <c:pt idx="6">
                  <c:v>Australia</c:v>
                </c:pt>
                <c:pt idx="7">
                  <c:v>Japan</c:v>
                </c:pt>
                <c:pt idx="8">
                  <c:v>Brazil</c:v>
                </c:pt>
                <c:pt idx="9">
                  <c:v>Russia</c:v>
                </c:pt>
                <c:pt idx="10">
                  <c:v>Canada</c:v>
                </c:pt>
                <c:pt idx="11">
                  <c:v>South Korea</c:v>
                </c:pt>
                <c:pt idx="12">
                  <c:v>Turkey</c:v>
                </c:pt>
                <c:pt idx="13">
                  <c:v>South Africa</c:v>
                </c:pt>
                <c:pt idx="14">
                  <c:v>China</c:v>
                </c:pt>
                <c:pt idx="15">
                  <c:v>Hong Kong</c:v>
                </c:pt>
                <c:pt idx="16">
                  <c:v>Mexico</c:v>
                </c:pt>
              </c:strCache>
            </c:strRef>
          </c:cat>
          <c:val>
            <c:numRef>
              <c:f>'Figure 1'!$D$11:$D$27</c:f>
              <c:numCache>
                <c:formatCode>General</c:formatCode>
                <c:ptCount val="17"/>
                <c:pt idx="0" formatCode="0.0">
                  <c:v>19.590400890354147</c:v>
                </c:pt>
                <c:pt idx="2" formatCode="0.0">
                  <c:v>22.66132593513127</c:v>
                </c:pt>
                <c:pt idx="3" formatCode="0.0">
                  <c:v>26.794552311285592</c:v>
                </c:pt>
                <c:pt idx="4" formatCode="0.0">
                  <c:v>24.899336291821363</c:v>
                </c:pt>
                <c:pt idx="5" formatCode="0.0">
                  <c:v>23.137301852903551</c:v>
                </c:pt>
                <c:pt idx="6" formatCode="0.0">
                  <c:v>19.060252624763169</c:v>
                </c:pt>
                <c:pt idx="7" formatCode="0.0">
                  <c:v>18.018816405711821</c:v>
                </c:pt>
                <c:pt idx="8" formatCode="0.0">
                  <c:v>19.236423763787521</c:v>
                </c:pt>
                <c:pt idx="9" formatCode="0.0">
                  <c:v>16.313454421889283</c:v>
                </c:pt>
                <c:pt idx="10" formatCode="0.0">
                  <c:v>18.089262812329569</c:v>
                </c:pt>
                <c:pt idx="11" formatCode="0.0">
                  <c:v>16.975175614588533</c:v>
                </c:pt>
                <c:pt idx="12" formatCode="0.0">
                  <c:v>15.842704236795631</c:v>
                </c:pt>
                <c:pt idx="13" formatCode="0.0">
                  <c:v>16.922824812020899</c:v>
                </c:pt>
                <c:pt idx="14" formatCode="0.0">
                  <c:v>8.6592257215166608</c:v>
                </c:pt>
                <c:pt idx="15" formatCode="0.0">
                  <c:v>16.309857966905579</c:v>
                </c:pt>
                <c:pt idx="16" formatCode="0.0">
                  <c:v>6.5926423701572663</c:v>
                </c:pt>
              </c:numCache>
            </c:numRef>
          </c:val>
          <c:extLst>
            <c:ext xmlns:c16="http://schemas.microsoft.com/office/drawing/2014/chart" uri="{C3380CC4-5D6E-409C-BE32-E72D297353CC}">
              <c16:uniqueId val="{00000000-381A-47B5-849E-124D6C9324FC}"/>
            </c:ext>
          </c:extLst>
        </c:ser>
        <c:ser>
          <c:idx val="0"/>
          <c:order val="1"/>
          <c:tx>
            <c:strRef>
              <c:f>'Figure 1'!$E$10</c:f>
              <c:strCache>
                <c:ptCount val="1"/>
                <c:pt idx="0">
                  <c:v>2018</c:v>
                </c:pt>
              </c:strCache>
            </c:strRef>
          </c:tx>
          <c:spPr>
            <a:solidFill>
              <a:schemeClr val="accent2"/>
            </a:solidFill>
            <a:ln>
              <a:noFill/>
            </a:ln>
          </c:spPr>
          <c:invertIfNegative val="0"/>
          <c:cat>
            <c:strRef>
              <c:f>'Figure 1'!$C$11:$C$27</c:f>
              <c:strCache>
                <c:ptCount val="17"/>
                <c:pt idx="0">
                  <c:v>World (¹)</c:v>
                </c:pt>
                <c:pt idx="2">
                  <c:v>Singapore</c:v>
                </c:pt>
                <c:pt idx="3">
                  <c:v>EU-28 (²)</c:v>
                </c:pt>
                <c:pt idx="4">
                  <c:v>India</c:v>
                </c:pt>
                <c:pt idx="5">
                  <c:v>United States</c:v>
                </c:pt>
                <c:pt idx="6">
                  <c:v>Australia</c:v>
                </c:pt>
                <c:pt idx="7">
                  <c:v>Japan</c:v>
                </c:pt>
                <c:pt idx="8">
                  <c:v>Brazil</c:v>
                </c:pt>
                <c:pt idx="9">
                  <c:v>Russia</c:v>
                </c:pt>
                <c:pt idx="10">
                  <c:v>Canada</c:v>
                </c:pt>
                <c:pt idx="11">
                  <c:v>South Korea</c:v>
                </c:pt>
                <c:pt idx="12">
                  <c:v>Turkey</c:v>
                </c:pt>
                <c:pt idx="13">
                  <c:v>South Africa</c:v>
                </c:pt>
                <c:pt idx="14">
                  <c:v>China</c:v>
                </c:pt>
                <c:pt idx="15">
                  <c:v>Hong Kong</c:v>
                </c:pt>
                <c:pt idx="16">
                  <c:v>Mexico</c:v>
                </c:pt>
              </c:strCache>
            </c:strRef>
          </c:cat>
          <c:val>
            <c:numRef>
              <c:f>'Figure 1'!$E$11:$E$27</c:f>
              <c:numCache>
                <c:formatCode>General</c:formatCode>
                <c:ptCount val="17"/>
                <c:pt idx="0" formatCode="0.0">
                  <c:v>22.378481038650854</c:v>
                </c:pt>
                <c:pt idx="2" formatCode="0.0">
                  <c:v>30.872893525223766</c:v>
                </c:pt>
                <c:pt idx="3" formatCode="0.0">
                  <c:v>29.748469798148797</c:v>
                </c:pt>
                <c:pt idx="4" formatCode="0.0">
                  <c:v>27.927858846547938</c:v>
                </c:pt>
                <c:pt idx="5" formatCode="0.0">
                  <c:v>24.76425311133676</c:v>
                </c:pt>
                <c:pt idx="6" formatCode="0.0">
                  <c:v>22.316499144444165</c:v>
                </c:pt>
                <c:pt idx="7" formatCode="0.0">
                  <c:v>21.274406582210105</c:v>
                </c:pt>
                <c:pt idx="8" formatCode="0.0">
                  <c:v>19.373216733380918</c:v>
                </c:pt>
                <c:pt idx="9" formatCode="0.0">
                  <c:v>18.705765420753643</c:v>
                </c:pt>
                <c:pt idx="10" formatCode="0.0">
                  <c:v>18.274787262064436</c:v>
                </c:pt>
                <c:pt idx="11" formatCode="0.0">
                  <c:v>16.669706481213836</c:v>
                </c:pt>
                <c:pt idx="12" formatCode="0.0">
                  <c:v>15.574968638466839</c:v>
                </c:pt>
                <c:pt idx="13" formatCode="0.0">
                  <c:v>14.828549984829609</c:v>
                </c:pt>
                <c:pt idx="14" formatCode="0.0">
                  <c:v>14.606046760286439</c:v>
                </c:pt>
                <c:pt idx="15" formatCode="0.0">
                  <c:v>14.264001036860908</c:v>
                </c:pt>
                <c:pt idx="16" formatCode="0.0">
                  <c:v>6.7719950225956147</c:v>
                </c:pt>
              </c:numCache>
            </c:numRef>
          </c:val>
          <c:extLst>
            <c:ext xmlns:c16="http://schemas.microsoft.com/office/drawing/2014/chart" uri="{C3380CC4-5D6E-409C-BE32-E72D297353CC}">
              <c16:uniqueId val="{00000001-381A-47B5-849E-124D6C9324FC}"/>
            </c:ext>
          </c:extLst>
        </c:ser>
        <c:dLbls>
          <c:showLegendKey val="0"/>
          <c:showVal val="0"/>
          <c:showCatName val="0"/>
          <c:showSerName val="0"/>
          <c:showPercent val="0"/>
          <c:showBubbleSize val="0"/>
        </c:dLbls>
        <c:gapWidth val="150"/>
        <c:axId val="242967680"/>
        <c:axId val="242969216"/>
      </c:barChart>
      <c:catAx>
        <c:axId val="242967680"/>
        <c:scaling>
          <c:orientation val="minMax"/>
        </c:scaling>
        <c:delete val="0"/>
        <c:axPos val="b"/>
        <c:numFmt formatCode="General" sourceLinked="1"/>
        <c:majorTickMark val="out"/>
        <c:minorTickMark val="none"/>
        <c:tickLblPos val="low"/>
        <c:spPr>
          <a:ln>
            <a:solidFill>
              <a:srgbClr val="000000"/>
            </a:solidFill>
            <a:prstDash val="solid"/>
          </a:ln>
        </c:spPr>
        <c:txPr>
          <a:bodyPr rot="-5400000" vert="horz"/>
          <a:lstStyle/>
          <a:p>
            <a:pPr>
              <a:defRPr/>
            </a:pPr>
            <a:endParaRPr lang="cs-CZ"/>
          </a:p>
        </c:txPr>
        <c:crossAx val="242969216"/>
        <c:crosses val="autoZero"/>
        <c:auto val="1"/>
        <c:lblAlgn val="ctr"/>
        <c:lblOffset val="100"/>
        <c:noMultiLvlLbl val="0"/>
      </c:catAx>
      <c:valAx>
        <c:axId val="242969216"/>
        <c:scaling>
          <c:orientation val="minMax"/>
        </c:scaling>
        <c:delete val="0"/>
        <c:axPos val="l"/>
        <c:majorGridlines>
          <c:spPr>
            <a:ln w="3175">
              <a:solidFill>
                <a:srgbClr val="C0C0C0"/>
              </a:solidFill>
              <a:prstDash val="sysDash"/>
            </a:ln>
          </c:spPr>
        </c:majorGridlines>
        <c:numFmt formatCode="#\ ##0" sourceLinked="0"/>
        <c:majorTickMark val="out"/>
        <c:minorTickMark val="none"/>
        <c:tickLblPos val="low"/>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crossAx val="242967680"/>
        <c:crosses val="autoZero"/>
        <c:crossBetween val="between"/>
      </c:valAx>
      <c:spPr>
        <a:noFill/>
        <a:extLst>
          <a:ext uri="{909E8E84-426E-40DD-AFC4-6F175D3DCCD1}">
            <a14:hiddenFill xmlns:a14="http://schemas.microsoft.com/office/drawing/2010/main">
              <a:solidFill>
                <a:sysClr val="window" lastClr="FFFFFF"/>
              </a:solidFill>
            </a14:hiddenFill>
          </a:ext>
        </a:extLst>
      </c:spPr>
    </c:plotArea>
    <c:legend>
      <c:legendPos val="b"/>
      <c:layout>
        <c:manualLayout>
          <c:xMode val="edge"/>
          <c:yMode val="edge"/>
          <c:x val="0.45749564304461943"/>
          <c:y val="0.96874089506172845"/>
          <c:w val="0.12367527559055118"/>
          <c:h val="3.1259104938271602E-2"/>
        </c:manualLayout>
      </c:layout>
      <c:overlay val="0"/>
      <c:spPr>
        <a:noFill/>
        <a:ln>
          <a:noFill/>
          <a:round/>
        </a:ln>
        <a:effectLst/>
        <a:extLst>
          <a:ext uri="{91240B29-F687-4F45-9708-019B960494DF}">
            <a14:hiddenLine xmlns:a14="http://schemas.microsoft.com/office/drawing/2010/main">
              <a:noFill/>
              <a:round/>
            </a14:hiddenLine>
          </a:ext>
        </a:extLst>
      </c:spPr>
      <c:txPr>
        <a:bodyPr/>
        <a:lstStyle/>
        <a:p>
          <a:pPr>
            <a:defRPr b="1"/>
          </a:pPr>
          <a:endParaRPr lang="cs-CZ"/>
        </a:p>
      </c:txPr>
    </c:legend>
    <c:plotVisOnly val="1"/>
    <c:dispBlanksAs val="gap"/>
    <c:showDLblsOverMax val="0"/>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900">
          <a:latin typeface="Arial"/>
          <a:ea typeface="Arial"/>
          <a:cs typeface="Arial"/>
        </a:defRPr>
      </a:pPr>
      <a:endParaRPr lang="cs-CZ"/>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D13F69-DB1E-4415-A10C-A50A6B1A458E}"/>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81F332E8-0288-4156-9809-4494178ACA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65C0D9C0-FD8F-4824-998B-941375D68173}"/>
              </a:ext>
            </a:extLst>
          </p:cNvPr>
          <p:cNvSpPr>
            <a:spLocks noGrp="1"/>
          </p:cNvSpPr>
          <p:nvPr>
            <p:ph type="dt" sz="half" idx="10"/>
          </p:nvPr>
        </p:nvSpPr>
        <p:spPr/>
        <p:txBody>
          <a:bodyPr/>
          <a:lstStyle/>
          <a:p>
            <a:fld id="{ECB386FD-94DB-4F51-8DB1-8B4E0EBBC2E7}" type="datetimeFigureOut">
              <a:rPr lang="cs-CZ" smtClean="0"/>
              <a:t>14.05.2022</a:t>
            </a:fld>
            <a:endParaRPr lang="cs-CZ"/>
          </a:p>
        </p:txBody>
      </p:sp>
      <p:sp>
        <p:nvSpPr>
          <p:cNvPr id="5" name="Zástupný symbol pro zápatí 4">
            <a:extLst>
              <a:ext uri="{FF2B5EF4-FFF2-40B4-BE49-F238E27FC236}">
                <a16:creationId xmlns:a16="http://schemas.microsoft.com/office/drawing/2014/main" id="{D399B45A-0A7F-41C3-8FB4-10CCFDEE7D0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0BF7057-B215-4213-82E9-4AFB2CA547A8}"/>
              </a:ext>
            </a:extLst>
          </p:cNvPr>
          <p:cNvSpPr>
            <a:spLocks noGrp="1"/>
          </p:cNvSpPr>
          <p:nvPr>
            <p:ph type="sldNum" sz="quarter" idx="12"/>
          </p:nvPr>
        </p:nvSpPr>
        <p:spPr/>
        <p:txBody>
          <a:bodyPr/>
          <a:lstStyle/>
          <a:p>
            <a:fld id="{B4EE160A-98CC-4BC7-9AD6-94BE52163B77}" type="slidenum">
              <a:rPr lang="cs-CZ" smtClean="0"/>
              <a:t>‹#›</a:t>
            </a:fld>
            <a:endParaRPr lang="cs-CZ"/>
          </a:p>
        </p:txBody>
      </p:sp>
    </p:spTree>
    <p:extLst>
      <p:ext uri="{BB962C8B-B14F-4D97-AF65-F5344CB8AC3E}">
        <p14:creationId xmlns:p14="http://schemas.microsoft.com/office/powerpoint/2010/main" val="260915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7A51A2-A44E-423E-890B-49AF9D06AFD2}"/>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9FE06FD2-58FD-4D82-95F0-DCDF6F00F54D}"/>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641F4F1-D157-4C30-87B1-0E1950F4147B}"/>
              </a:ext>
            </a:extLst>
          </p:cNvPr>
          <p:cNvSpPr>
            <a:spLocks noGrp="1"/>
          </p:cNvSpPr>
          <p:nvPr>
            <p:ph type="dt" sz="half" idx="10"/>
          </p:nvPr>
        </p:nvSpPr>
        <p:spPr/>
        <p:txBody>
          <a:bodyPr/>
          <a:lstStyle/>
          <a:p>
            <a:fld id="{ECB386FD-94DB-4F51-8DB1-8B4E0EBBC2E7}" type="datetimeFigureOut">
              <a:rPr lang="cs-CZ" smtClean="0"/>
              <a:t>14.05.2022</a:t>
            </a:fld>
            <a:endParaRPr lang="cs-CZ"/>
          </a:p>
        </p:txBody>
      </p:sp>
      <p:sp>
        <p:nvSpPr>
          <p:cNvPr id="5" name="Zástupný symbol pro zápatí 4">
            <a:extLst>
              <a:ext uri="{FF2B5EF4-FFF2-40B4-BE49-F238E27FC236}">
                <a16:creationId xmlns:a16="http://schemas.microsoft.com/office/drawing/2014/main" id="{3282C5C5-FED6-43F4-8BE8-4E7C4B7A238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2A9D5A8-8891-402B-B407-B9CCE92F7222}"/>
              </a:ext>
            </a:extLst>
          </p:cNvPr>
          <p:cNvSpPr>
            <a:spLocks noGrp="1"/>
          </p:cNvSpPr>
          <p:nvPr>
            <p:ph type="sldNum" sz="quarter" idx="12"/>
          </p:nvPr>
        </p:nvSpPr>
        <p:spPr/>
        <p:txBody>
          <a:bodyPr/>
          <a:lstStyle/>
          <a:p>
            <a:fld id="{B4EE160A-98CC-4BC7-9AD6-94BE52163B77}" type="slidenum">
              <a:rPr lang="cs-CZ" smtClean="0"/>
              <a:t>‹#›</a:t>
            </a:fld>
            <a:endParaRPr lang="cs-CZ"/>
          </a:p>
        </p:txBody>
      </p:sp>
    </p:spTree>
    <p:extLst>
      <p:ext uri="{BB962C8B-B14F-4D97-AF65-F5344CB8AC3E}">
        <p14:creationId xmlns:p14="http://schemas.microsoft.com/office/powerpoint/2010/main" val="2109694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ED658BD3-3292-421A-AA73-89520D3DA9FF}"/>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1A4DCE57-762C-455A-9A0F-C092C2E34CCB}"/>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48B738D-B261-413F-BBAD-CF6E9886619E}"/>
              </a:ext>
            </a:extLst>
          </p:cNvPr>
          <p:cNvSpPr>
            <a:spLocks noGrp="1"/>
          </p:cNvSpPr>
          <p:nvPr>
            <p:ph type="dt" sz="half" idx="10"/>
          </p:nvPr>
        </p:nvSpPr>
        <p:spPr/>
        <p:txBody>
          <a:bodyPr/>
          <a:lstStyle/>
          <a:p>
            <a:fld id="{ECB386FD-94DB-4F51-8DB1-8B4E0EBBC2E7}" type="datetimeFigureOut">
              <a:rPr lang="cs-CZ" smtClean="0"/>
              <a:t>14.05.2022</a:t>
            </a:fld>
            <a:endParaRPr lang="cs-CZ"/>
          </a:p>
        </p:txBody>
      </p:sp>
      <p:sp>
        <p:nvSpPr>
          <p:cNvPr id="5" name="Zástupný symbol pro zápatí 4">
            <a:extLst>
              <a:ext uri="{FF2B5EF4-FFF2-40B4-BE49-F238E27FC236}">
                <a16:creationId xmlns:a16="http://schemas.microsoft.com/office/drawing/2014/main" id="{AAABD18C-9B4B-45F2-8C74-1E3DAD303D2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3E543A9-9DC7-45F5-B2A8-A934B068DC10}"/>
              </a:ext>
            </a:extLst>
          </p:cNvPr>
          <p:cNvSpPr>
            <a:spLocks noGrp="1"/>
          </p:cNvSpPr>
          <p:nvPr>
            <p:ph type="sldNum" sz="quarter" idx="12"/>
          </p:nvPr>
        </p:nvSpPr>
        <p:spPr/>
        <p:txBody>
          <a:bodyPr/>
          <a:lstStyle/>
          <a:p>
            <a:fld id="{B4EE160A-98CC-4BC7-9AD6-94BE52163B77}" type="slidenum">
              <a:rPr lang="cs-CZ" smtClean="0"/>
              <a:t>‹#›</a:t>
            </a:fld>
            <a:endParaRPr lang="cs-CZ"/>
          </a:p>
        </p:txBody>
      </p:sp>
    </p:spTree>
    <p:extLst>
      <p:ext uri="{BB962C8B-B14F-4D97-AF65-F5344CB8AC3E}">
        <p14:creationId xmlns:p14="http://schemas.microsoft.com/office/powerpoint/2010/main" val="3855326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21CC29-8F51-496F-B4A4-592A7BA16A3A}"/>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F5D6782F-B7CC-4816-AAB2-B4EC9805DCCE}"/>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A0F941A-EC94-454E-BE1F-2EE895B94C22}"/>
              </a:ext>
            </a:extLst>
          </p:cNvPr>
          <p:cNvSpPr>
            <a:spLocks noGrp="1"/>
          </p:cNvSpPr>
          <p:nvPr>
            <p:ph type="dt" sz="half" idx="10"/>
          </p:nvPr>
        </p:nvSpPr>
        <p:spPr/>
        <p:txBody>
          <a:bodyPr/>
          <a:lstStyle/>
          <a:p>
            <a:fld id="{ECB386FD-94DB-4F51-8DB1-8B4E0EBBC2E7}" type="datetimeFigureOut">
              <a:rPr lang="cs-CZ" smtClean="0"/>
              <a:t>14.05.2022</a:t>
            </a:fld>
            <a:endParaRPr lang="cs-CZ"/>
          </a:p>
        </p:txBody>
      </p:sp>
      <p:sp>
        <p:nvSpPr>
          <p:cNvPr id="5" name="Zástupný symbol pro zápatí 4">
            <a:extLst>
              <a:ext uri="{FF2B5EF4-FFF2-40B4-BE49-F238E27FC236}">
                <a16:creationId xmlns:a16="http://schemas.microsoft.com/office/drawing/2014/main" id="{D3387581-4328-466E-918C-B199011E4E9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AC8ED47-3568-488E-89E4-87054AEBF597}"/>
              </a:ext>
            </a:extLst>
          </p:cNvPr>
          <p:cNvSpPr>
            <a:spLocks noGrp="1"/>
          </p:cNvSpPr>
          <p:nvPr>
            <p:ph type="sldNum" sz="quarter" idx="12"/>
          </p:nvPr>
        </p:nvSpPr>
        <p:spPr/>
        <p:txBody>
          <a:bodyPr/>
          <a:lstStyle/>
          <a:p>
            <a:fld id="{B4EE160A-98CC-4BC7-9AD6-94BE52163B77}" type="slidenum">
              <a:rPr lang="cs-CZ" smtClean="0"/>
              <a:t>‹#›</a:t>
            </a:fld>
            <a:endParaRPr lang="cs-CZ"/>
          </a:p>
        </p:txBody>
      </p:sp>
    </p:spTree>
    <p:extLst>
      <p:ext uri="{BB962C8B-B14F-4D97-AF65-F5344CB8AC3E}">
        <p14:creationId xmlns:p14="http://schemas.microsoft.com/office/powerpoint/2010/main" val="4041246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027F37-A244-4C05-B811-ED4549B9CD12}"/>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00C3BDC6-B00B-4946-A741-0F08DE3585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D7804DF6-8DE5-4F25-ABFC-FEB4AD4AF98B}"/>
              </a:ext>
            </a:extLst>
          </p:cNvPr>
          <p:cNvSpPr>
            <a:spLocks noGrp="1"/>
          </p:cNvSpPr>
          <p:nvPr>
            <p:ph type="dt" sz="half" idx="10"/>
          </p:nvPr>
        </p:nvSpPr>
        <p:spPr/>
        <p:txBody>
          <a:bodyPr/>
          <a:lstStyle/>
          <a:p>
            <a:fld id="{ECB386FD-94DB-4F51-8DB1-8B4E0EBBC2E7}" type="datetimeFigureOut">
              <a:rPr lang="cs-CZ" smtClean="0"/>
              <a:t>14.05.2022</a:t>
            </a:fld>
            <a:endParaRPr lang="cs-CZ"/>
          </a:p>
        </p:txBody>
      </p:sp>
      <p:sp>
        <p:nvSpPr>
          <p:cNvPr id="5" name="Zástupný symbol pro zápatí 4">
            <a:extLst>
              <a:ext uri="{FF2B5EF4-FFF2-40B4-BE49-F238E27FC236}">
                <a16:creationId xmlns:a16="http://schemas.microsoft.com/office/drawing/2014/main" id="{E289BCEE-3C5E-435E-BA9C-C1C577A746F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C5813D7-82D9-4D18-9A0D-1FD4A3BB1EA3}"/>
              </a:ext>
            </a:extLst>
          </p:cNvPr>
          <p:cNvSpPr>
            <a:spLocks noGrp="1"/>
          </p:cNvSpPr>
          <p:nvPr>
            <p:ph type="sldNum" sz="quarter" idx="12"/>
          </p:nvPr>
        </p:nvSpPr>
        <p:spPr/>
        <p:txBody>
          <a:bodyPr/>
          <a:lstStyle/>
          <a:p>
            <a:fld id="{B4EE160A-98CC-4BC7-9AD6-94BE52163B77}" type="slidenum">
              <a:rPr lang="cs-CZ" smtClean="0"/>
              <a:t>‹#›</a:t>
            </a:fld>
            <a:endParaRPr lang="cs-CZ"/>
          </a:p>
        </p:txBody>
      </p:sp>
    </p:spTree>
    <p:extLst>
      <p:ext uri="{BB962C8B-B14F-4D97-AF65-F5344CB8AC3E}">
        <p14:creationId xmlns:p14="http://schemas.microsoft.com/office/powerpoint/2010/main" val="2470566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A9B04C-FC9F-4B0D-AB92-E65A792566C9}"/>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48EBA328-23C8-42D2-AF01-1624999A18E9}"/>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1A30E5F3-EAB2-4754-B31B-E7065D3A7309}"/>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2728D897-F6F3-4ACB-98B3-0D073DBCFCB4}"/>
              </a:ext>
            </a:extLst>
          </p:cNvPr>
          <p:cNvSpPr>
            <a:spLocks noGrp="1"/>
          </p:cNvSpPr>
          <p:nvPr>
            <p:ph type="dt" sz="half" idx="10"/>
          </p:nvPr>
        </p:nvSpPr>
        <p:spPr/>
        <p:txBody>
          <a:bodyPr/>
          <a:lstStyle/>
          <a:p>
            <a:fld id="{ECB386FD-94DB-4F51-8DB1-8B4E0EBBC2E7}" type="datetimeFigureOut">
              <a:rPr lang="cs-CZ" smtClean="0"/>
              <a:t>14.05.2022</a:t>
            </a:fld>
            <a:endParaRPr lang="cs-CZ"/>
          </a:p>
        </p:txBody>
      </p:sp>
      <p:sp>
        <p:nvSpPr>
          <p:cNvPr id="6" name="Zástupný symbol pro zápatí 5">
            <a:extLst>
              <a:ext uri="{FF2B5EF4-FFF2-40B4-BE49-F238E27FC236}">
                <a16:creationId xmlns:a16="http://schemas.microsoft.com/office/drawing/2014/main" id="{DCC828B0-91C3-4182-8F51-5AFD9498F89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EA46005-6FA6-4EC5-A734-1F350DD579A7}"/>
              </a:ext>
            </a:extLst>
          </p:cNvPr>
          <p:cNvSpPr>
            <a:spLocks noGrp="1"/>
          </p:cNvSpPr>
          <p:nvPr>
            <p:ph type="sldNum" sz="quarter" idx="12"/>
          </p:nvPr>
        </p:nvSpPr>
        <p:spPr/>
        <p:txBody>
          <a:bodyPr/>
          <a:lstStyle/>
          <a:p>
            <a:fld id="{B4EE160A-98CC-4BC7-9AD6-94BE52163B77}" type="slidenum">
              <a:rPr lang="cs-CZ" smtClean="0"/>
              <a:t>‹#›</a:t>
            </a:fld>
            <a:endParaRPr lang="cs-CZ"/>
          </a:p>
        </p:txBody>
      </p:sp>
    </p:spTree>
    <p:extLst>
      <p:ext uri="{BB962C8B-B14F-4D97-AF65-F5344CB8AC3E}">
        <p14:creationId xmlns:p14="http://schemas.microsoft.com/office/powerpoint/2010/main" val="3530593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EBEC02-1C5A-43E2-99B9-F09943703DC9}"/>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AF81AB8B-C941-4392-957E-7254E99769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5F8CFA49-1AB7-4525-AD62-FCA852BAA19E}"/>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EABBECB4-A128-4B8C-A981-0D95770C2C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DABF5C58-16FE-4D36-8DDE-E63FCB7D585A}"/>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461CC68B-4665-49B1-B16D-A02BC2D645F5}"/>
              </a:ext>
            </a:extLst>
          </p:cNvPr>
          <p:cNvSpPr>
            <a:spLocks noGrp="1"/>
          </p:cNvSpPr>
          <p:nvPr>
            <p:ph type="dt" sz="half" idx="10"/>
          </p:nvPr>
        </p:nvSpPr>
        <p:spPr/>
        <p:txBody>
          <a:bodyPr/>
          <a:lstStyle/>
          <a:p>
            <a:fld id="{ECB386FD-94DB-4F51-8DB1-8B4E0EBBC2E7}" type="datetimeFigureOut">
              <a:rPr lang="cs-CZ" smtClean="0"/>
              <a:t>14.05.2022</a:t>
            </a:fld>
            <a:endParaRPr lang="cs-CZ"/>
          </a:p>
        </p:txBody>
      </p:sp>
      <p:sp>
        <p:nvSpPr>
          <p:cNvPr id="8" name="Zástupný symbol pro zápatí 7">
            <a:extLst>
              <a:ext uri="{FF2B5EF4-FFF2-40B4-BE49-F238E27FC236}">
                <a16:creationId xmlns:a16="http://schemas.microsoft.com/office/drawing/2014/main" id="{E5782479-6940-4E9A-B589-06B755233E44}"/>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DC5BA79D-0BF7-4164-BE39-55EC17A6C05D}"/>
              </a:ext>
            </a:extLst>
          </p:cNvPr>
          <p:cNvSpPr>
            <a:spLocks noGrp="1"/>
          </p:cNvSpPr>
          <p:nvPr>
            <p:ph type="sldNum" sz="quarter" idx="12"/>
          </p:nvPr>
        </p:nvSpPr>
        <p:spPr/>
        <p:txBody>
          <a:bodyPr/>
          <a:lstStyle/>
          <a:p>
            <a:fld id="{B4EE160A-98CC-4BC7-9AD6-94BE52163B77}" type="slidenum">
              <a:rPr lang="cs-CZ" smtClean="0"/>
              <a:t>‹#›</a:t>
            </a:fld>
            <a:endParaRPr lang="cs-CZ"/>
          </a:p>
        </p:txBody>
      </p:sp>
    </p:spTree>
    <p:extLst>
      <p:ext uri="{BB962C8B-B14F-4D97-AF65-F5344CB8AC3E}">
        <p14:creationId xmlns:p14="http://schemas.microsoft.com/office/powerpoint/2010/main" val="2517266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462814-CDC5-47C3-A266-3796A7745626}"/>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D3279933-09C5-4FE3-8B99-4BD7732D2081}"/>
              </a:ext>
            </a:extLst>
          </p:cNvPr>
          <p:cNvSpPr>
            <a:spLocks noGrp="1"/>
          </p:cNvSpPr>
          <p:nvPr>
            <p:ph type="dt" sz="half" idx="10"/>
          </p:nvPr>
        </p:nvSpPr>
        <p:spPr/>
        <p:txBody>
          <a:bodyPr/>
          <a:lstStyle/>
          <a:p>
            <a:fld id="{ECB386FD-94DB-4F51-8DB1-8B4E0EBBC2E7}" type="datetimeFigureOut">
              <a:rPr lang="cs-CZ" smtClean="0"/>
              <a:t>14.05.2022</a:t>
            </a:fld>
            <a:endParaRPr lang="cs-CZ"/>
          </a:p>
        </p:txBody>
      </p:sp>
      <p:sp>
        <p:nvSpPr>
          <p:cNvPr id="4" name="Zástupný symbol pro zápatí 3">
            <a:extLst>
              <a:ext uri="{FF2B5EF4-FFF2-40B4-BE49-F238E27FC236}">
                <a16:creationId xmlns:a16="http://schemas.microsoft.com/office/drawing/2014/main" id="{6B05F915-EDBD-43CE-822F-FF9067D3E9F6}"/>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18991BCB-1793-49D0-AD5A-6941ECDBEB0E}"/>
              </a:ext>
            </a:extLst>
          </p:cNvPr>
          <p:cNvSpPr>
            <a:spLocks noGrp="1"/>
          </p:cNvSpPr>
          <p:nvPr>
            <p:ph type="sldNum" sz="quarter" idx="12"/>
          </p:nvPr>
        </p:nvSpPr>
        <p:spPr/>
        <p:txBody>
          <a:bodyPr/>
          <a:lstStyle/>
          <a:p>
            <a:fld id="{B4EE160A-98CC-4BC7-9AD6-94BE52163B77}" type="slidenum">
              <a:rPr lang="cs-CZ" smtClean="0"/>
              <a:t>‹#›</a:t>
            </a:fld>
            <a:endParaRPr lang="cs-CZ"/>
          </a:p>
        </p:txBody>
      </p:sp>
    </p:spTree>
    <p:extLst>
      <p:ext uri="{BB962C8B-B14F-4D97-AF65-F5344CB8AC3E}">
        <p14:creationId xmlns:p14="http://schemas.microsoft.com/office/powerpoint/2010/main" val="674364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2147AE5D-37C2-4F75-8283-46A57690BDE8}"/>
              </a:ext>
            </a:extLst>
          </p:cNvPr>
          <p:cNvSpPr>
            <a:spLocks noGrp="1"/>
          </p:cNvSpPr>
          <p:nvPr>
            <p:ph type="dt" sz="half" idx="10"/>
          </p:nvPr>
        </p:nvSpPr>
        <p:spPr/>
        <p:txBody>
          <a:bodyPr/>
          <a:lstStyle/>
          <a:p>
            <a:fld id="{ECB386FD-94DB-4F51-8DB1-8B4E0EBBC2E7}" type="datetimeFigureOut">
              <a:rPr lang="cs-CZ" smtClean="0"/>
              <a:t>14.05.2022</a:t>
            </a:fld>
            <a:endParaRPr lang="cs-CZ"/>
          </a:p>
        </p:txBody>
      </p:sp>
      <p:sp>
        <p:nvSpPr>
          <p:cNvPr id="3" name="Zástupný symbol pro zápatí 2">
            <a:extLst>
              <a:ext uri="{FF2B5EF4-FFF2-40B4-BE49-F238E27FC236}">
                <a16:creationId xmlns:a16="http://schemas.microsoft.com/office/drawing/2014/main" id="{8FD66094-6E1B-4FC9-AE8E-FF4000CA5D93}"/>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F1555ABA-C3BB-4ED1-8FE8-2EBA6DEFEBB8}"/>
              </a:ext>
            </a:extLst>
          </p:cNvPr>
          <p:cNvSpPr>
            <a:spLocks noGrp="1"/>
          </p:cNvSpPr>
          <p:nvPr>
            <p:ph type="sldNum" sz="quarter" idx="12"/>
          </p:nvPr>
        </p:nvSpPr>
        <p:spPr/>
        <p:txBody>
          <a:bodyPr/>
          <a:lstStyle/>
          <a:p>
            <a:fld id="{B4EE160A-98CC-4BC7-9AD6-94BE52163B77}" type="slidenum">
              <a:rPr lang="cs-CZ" smtClean="0"/>
              <a:t>‹#›</a:t>
            </a:fld>
            <a:endParaRPr lang="cs-CZ"/>
          </a:p>
        </p:txBody>
      </p:sp>
    </p:spTree>
    <p:extLst>
      <p:ext uri="{BB962C8B-B14F-4D97-AF65-F5344CB8AC3E}">
        <p14:creationId xmlns:p14="http://schemas.microsoft.com/office/powerpoint/2010/main" val="3708982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F3ECC0-6C45-4FD1-9CBE-F44F129A13E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093DCCDB-B771-4DF7-A962-222F441C6C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1A7CDE1D-2B00-4180-8D0F-FFDDD83893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1EA34D8E-7EBC-48A3-8CE0-3EEC5D6F8491}"/>
              </a:ext>
            </a:extLst>
          </p:cNvPr>
          <p:cNvSpPr>
            <a:spLocks noGrp="1"/>
          </p:cNvSpPr>
          <p:nvPr>
            <p:ph type="dt" sz="half" idx="10"/>
          </p:nvPr>
        </p:nvSpPr>
        <p:spPr/>
        <p:txBody>
          <a:bodyPr/>
          <a:lstStyle/>
          <a:p>
            <a:fld id="{ECB386FD-94DB-4F51-8DB1-8B4E0EBBC2E7}" type="datetimeFigureOut">
              <a:rPr lang="cs-CZ" smtClean="0"/>
              <a:t>14.05.2022</a:t>
            </a:fld>
            <a:endParaRPr lang="cs-CZ"/>
          </a:p>
        </p:txBody>
      </p:sp>
      <p:sp>
        <p:nvSpPr>
          <p:cNvPr id="6" name="Zástupný symbol pro zápatí 5">
            <a:extLst>
              <a:ext uri="{FF2B5EF4-FFF2-40B4-BE49-F238E27FC236}">
                <a16:creationId xmlns:a16="http://schemas.microsoft.com/office/drawing/2014/main" id="{16E7DC4C-6BBE-477A-A242-A617C6894C8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0C67243-E58B-4FB4-9FFD-05079B10E794}"/>
              </a:ext>
            </a:extLst>
          </p:cNvPr>
          <p:cNvSpPr>
            <a:spLocks noGrp="1"/>
          </p:cNvSpPr>
          <p:nvPr>
            <p:ph type="sldNum" sz="quarter" idx="12"/>
          </p:nvPr>
        </p:nvSpPr>
        <p:spPr/>
        <p:txBody>
          <a:bodyPr/>
          <a:lstStyle/>
          <a:p>
            <a:fld id="{B4EE160A-98CC-4BC7-9AD6-94BE52163B77}" type="slidenum">
              <a:rPr lang="cs-CZ" smtClean="0"/>
              <a:t>‹#›</a:t>
            </a:fld>
            <a:endParaRPr lang="cs-CZ"/>
          </a:p>
        </p:txBody>
      </p:sp>
    </p:spTree>
    <p:extLst>
      <p:ext uri="{BB962C8B-B14F-4D97-AF65-F5344CB8AC3E}">
        <p14:creationId xmlns:p14="http://schemas.microsoft.com/office/powerpoint/2010/main" val="1962013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DCA6BB-8AD4-47AC-98F2-9860ECAB1488}"/>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11F734BD-B437-4F83-A204-E965B693D4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81131D30-654F-4E4F-92B0-482B2F6C69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1F7332CE-627F-4F87-A299-26C8FEE22139}"/>
              </a:ext>
            </a:extLst>
          </p:cNvPr>
          <p:cNvSpPr>
            <a:spLocks noGrp="1"/>
          </p:cNvSpPr>
          <p:nvPr>
            <p:ph type="dt" sz="half" idx="10"/>
          </p:nvPr>
        </p:nvSpPr>
        <p:spPr/>
        <p:txBody>
          <a:bodyPr/>
          <a:lstStyle/>
          <a:p>
            <a:fld id="{ECB386FD-94DB-4F51-8DB1-8B4E0EBBC2E7}" type="datetimeFigureOut">
              <a:rPr lang="cs-CZ" smtClean="0"/>
              <a:t>14.05.2022</a:t>
            </a:fld>
            <a:endParaRPr lang="cs-CZ"/>
          </a:p>
        </p:txBody>
      </p:sp>
      <p:sp>
        <p:nvSpPr>
          <p:cNvPr id="6" name="Zástupný symbol pro zápatí 5">
            <a:extLst>
              <a:ext uri="{FF2B5EF4-FFF2-40B4-BE49-F238E27FC236}">
                <a16:creationId xmlns:a16="http://schemas.microsoft.com/office/drawing/2014/main" id="{18AD88D7-A30A-4C49-977D-FEC4045E797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0B7C092-ADB4-42FC-9FE0-0021DBBD8988}"/>
              </a:ext>
            </a:extLst>
          </p:cNvPr>
          <p:cNvSpPr>
            <a:spLocks noGrp="1"/>
          </p:cNvSpPr>
          <p:nvPr>
            <p:ph type="sldNum" sz="quarter" idx="12"/>
          </p:nvPr>
        </p:nvSpPr>
        <p:spPr/>
        <p:txBody>
          <a:bodyPr/>
          <a:lstStyle/>
          <a:p>
            <a:fld id="{B4EE160A-98CC-4BC7-9AD6-94BE52163B77}" type="slidenum">
              <a:rPr lang="cs-CZ" smtClean="0"/>
              <a:t>‹#›</a:t>
            </a:fld>
            <a:endParaRPr lang="cs-CZ"/>
          </a:p>
        </p:txBody>
      </p:sp>
    </p:spTree>
    <p:extLst>
      <p:ext uri="{BB962C8B-B14F-4D97-AF65-F5344CB8AC3E}">
        <p14:creationId xmlns:p14="http://schemas.microsoft.com/office/powerpoint/2010/main" val="4209883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B8DF2817-8B38-42E6-90D2-EC06CCFB4F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2FCA0DA0-B8E5-4069-9A01-A6B6EBD1FC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D83811B-5F59-4F8C-861B-C3729D0FE3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B386FD-94DB-4F51-8DB1-8B4E0EBBC2E7}" type="datetimeFigureOut">
              <a:rPr lang="cs-CZ" smtClean="0"/>
              <a:t>14.05.2022</a:t>
            </a:fld>
            <a:endParaRPr lang="cs-CZ"/>
          </a:p>
        </p:txBody>
      </p:sp>
      <p:sp>
        <p:nvSpPr>
          <p:cNvPr id="5" name="Zástupný symbol pro zápatí 4">
            <a:extLst>
              <a:ext uri="{FF2B5EF4-FFF2-40B4-BE49-F238E27FC236}">
                <a16:creationId xmlns:a16="http://schemas.microsoft.com/office/drawing/2014/main" id="{D3C3FF88-BAE6-403C-863B-E72B9288D9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54858A46-4242-453C-857D-5D76D8F2A7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EE160A-98CC-4BC7-9AD6-94BE52163B77}" type="slidenum">
              <a:rPr lang="cs-CZ" smtClean="0"/>
              <a:t>‹#›</a:t>
            </a:fld>
            <a:endParaRPr lang="cs-CZ"/>
          </a:p>
        </p:txBody>
      </p:sp>
    </p:spTree>
    <p:extLst>
      <p:ext uri="{BB962C8B-B14F-4D97-AF65-F5344CB8AC3E}">
        <p14:creationId xmlns:p14="http://schemas.microsoft.com/office/powerpoint/2010/main" val="4217735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649533" y="2235145"/>
            <a:ext cx="9440744" cy="1470025"/>
          </a:xfrm>
        </p:spPr>
        <p:txBody>
          <a:bodyPr>
            <a:normAutofit fontScale="90000"/>
          </a:bodyPr>
          <a:lstStyle/>
          <a:p>
            <a:r>
              <a:rPr lang="cs-CZ" sz="5300" b="1" dirty="0">
                <a:solidFill>
                  <a:srgbClr val="0070C0"/>
                </a:solidFill>
                <a:latin typeface="+mn-lt"/>
              </a:rPr>
              <a:t>Evropská </a:t>
            </a:r>
            <a:r>
              <a:rPr lang="cs-CZ" sz="5300" b="1" dirty="0" smtClean="0">
                <a:solidFill>
                  <a:srgbClr val="0070C0"/>
                </a:solidFill>
                <a:latin typeface="+mn-lt"/>
              </a:rPr>
              <a:t>ekonomika ve 21. století</a:t>
            </a:r>
            <a:endParaRPr lang="en-US" dirty="0"/>
          </a:p>
        </p:txBody>
      </p:sp>
      <p:sp>
        <p:nvSpPr>
          <p:cNvPr id="3" name="Podnadpis 2"/>
          <p:cNvSpPr>
            <a:spLocks noGrp="1"/>
          </p:cNvSpPr>
          <p:nvPr>
            <p:ph type="subTitle" idx="1"/>
          </p:nvPr>
        </p:nvSpPr>
        <p:spPr>
          <a:xfrm>
            <a:off x="1871472" y="4287838"/>
            <a:ext cx="9144000" cy="1655762"/>
          </a:xfrm>
        </p:spPr>
        <p:txBody>
          <a:bodyPr/>
          <a:lstStyle/>
          <a:p>
            <a:r>
              <a:rPr lang="cs-CZ" dirty="0" smtClean="0"/>
              <a:t>Evropa ve světové ekonomice </a:t>
            </a:r>
          </a:p>
          <a:p>
            <a:r>
              <a:rPr lang="cs-CZ" dirty="0" smtClean="0"/>
              <a:t>2022</a:t>
            </a:r>
            <a:endParaRPr lang="en-US" dirty="0"/>
          </a:p>
        </p:txBody>
      </p:sp>
    </p:spTree>
    <p:extLst>
      <p:ext uri="{BB962C8B-B14F-4D97-AF65-F5344CB8AC3E}">
        <p14:creationId xmlns:p14="http://schemas.microsoft.com/office/powerpoint/2010/main" val="685992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512" y="980728"/>
            <a:ext cx="8820472" cy="4844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3812489" y="262504"/>
            <a:ext cx="5300514" cy="584775"/>
          </a:xfrm>
          <a:prstGeom prst="rect">
            <a:avLst/>
          </a:prstGeom>
          <a:noFill/>
        </p:spPr>
        <p:txBody>
          <a:bodyPr wrap="square" rtlCol="0">
            <a:spAutoFit/>
          </a:bodyPr>
          <a:lstStyle/>
          <a:p>
            <a:pPr algn="ctr"/>
            <a:r>
              <a:rPr lang="cs-CZ" sz="3200" b="1" dirty="0" smtClean="0"/>
              <a:t>Podíl na světovýc</a:t>
            </a:r>
            <a:r>
              <a:rPr lang="cs-CZ" sz="3200" b="1" dirty="0" smtClean="0"/>
              <a:t>h exportech</a:t>
            </a:r>
            <a:endParaRPr lang="cs-CZ" sz="3200" b="1" dirty="0"/>
          </a:p>
        </p:txBody>
      </p:sp>
    </p:spTree>
    <p:extLst>
      <p:ext uri="{BB962C8B-B14F-4D97-AF65-F5344CB8AC3E}">
        <p14:creationId xmlns:p14="http://schemas.microsoft.com/office/powerpoint/2010/main" val="3355094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extLst/>
          </p:nvPr>
        </p:nvGraphicFramePr>
        <p:xfrm>
          <a:off x="2999656" y="620688"/>
          <a:ext cx="5832648" cy="5678424"/>
        </p:xfrm>
        <a:graphic>
          <a:graphicData uri="http://schemas.openxmlformats.org/drawingml/2006/table">
            <a:tbl>
              <a:tblPr firstRow="1" firstCol="1" bandRow="1">
                <a:tableStyleId>{5C22544A-7EE6-4342-B048-85BDC9FD1C3A}</a:tableStyleId>
              </a:tblPr>
              <a:tblGrid>
                <a:gridCol w="2317687">
                  <a:extLst>
                    <a:ext uri="{9D8B030D-6E8A-4147-A177-3AD203B41FA5}">
                      <a16:colId xmlns:a16="http://schemas.microsoft.com/office/drawing/2014/main" val="20000"/>
                    </a:ext>
                  </a:extLst>
                </a:gridCol>
                <a:gridCol w="1858777">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tblGrid>
              <a:tr h="0">
                <a:tc>
                  <a:txBody>
                    <a:bodyPr/>
                    <a:lstStyle/>
                    <a:p>
                      <a:pPr algn="just">
                        <a:lnSpc>
                          <a:spcPct val="115000"/>
                        </a:lnSpc>
                        <a:spcAft>
                          <a:spcPts val="0"/>
                        </a:spcAft>
                      </a:pPr>
                      <a:r>
                        <a:rPr lang="en-US" sz="2000" noProof="0" dirty="0">
                          <a:effectLst/>
                        </a:rPr>
                        <a:t> </a:t>
                      </a:r>
                      <a:endParaRPr lang="en-US" sz="2000" noProof="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800" noProof="0" dirty="0">
                          <a:effectLst/>
                        </a:rPr>
                        <a:t>Market</a:t>
                      </a:r>
                      <a:r>
                        <a:rPr lang="en-US" sz="1800" baseline="0" noProof="0" dirty="0">
                          <a:effectLst/>
                        </a:rPr>
                        <a:t> </a:t>
                      </a:r>
                      <a:r>
                        <a:rPr lang="en-US" sz="1800" noProof="0" dirty="0">
                          <a:effectLst/>
                        </a:rPr>
                        <a:t>share </a:t>
                      </a:r>
                    </a:p>
                  </a:txBody>
                  <a:tcPr marL="68580" marR="68580" marT="0" marB="0"/>
                </a:tc>
                <a:tc>
                  <a:txBody>
                    <a:bodyPr/>
                    <a:lstStyle/>
                    <a:p>
                      <a:pPr algn="ctr">
                        <a:lnSpc>
                          <a:spcPct val="115000"/>
                        </a:lnSpc>
                        <a:spcAft>
                          <a:spcPts val="0"/>
                        </a:spcAft>
                      </a:pPr>
                      <a:r>
                        <a:rPr lang="en-US" sz="1800" noProof="0" dirty="0">
                          <a:effectLst/>
                        </a:rPr>
                        <a:t>Change</a:t>
                      </a:r>
                    </a:p>
                  </a:txBody>
                  <a:tcPr marL="68580" marR="68580" marT="0" marB="0"/>
                </a:tc>
                <a:extLst>
                  <a:ext uri="{0D108BD9-81ED-4DB2-BD59-A6C34878D82A}">
                    <a16:rowId xmlns:a16="http://schemas.microsoft.com/office/drawing/2014/main" val="10000"/>
                  </a:ext>
                </a:extLst>
              </a:tr>
              <a:tr h="0">
                <a:tc>
                  <a:txBody>
                    <a:bodyPr/>
                    <a:lstStyle/>
                    <a:p>
                      <a:pPr algn="just">
                        <a:lnSpc>
                          <a:spcPct val="115000"/>
                        </a:lnSpc>
                        <a:spcAft>
                          <a:spcPts val="0"/>
                        </a:spcAft>
                      </a:pPr>
                      <a:r>
                        <a:rPr lang="en-US" sz="2800" noProof="0" dirty="0">
                          <a:effectLst/>
                        </a:rPr>
                        <a:t>EU15</a:t>
                      </a:r>
                      <a:endParaRPr lang="en-US" sz="2800" noProof="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400" b="1" noProof="0" dirty="0">
                          <a:solidFill>
                            <a:srgbClr val="0070C0"/>
                          </a:solidFill>
                          <a:effectLst/>
                        </a:rPr>
                        <a:t>18,4</a:t>
                      </a:r>
                      <a:endParaRPr lang="en-US" sz="2400" b="1" noProof="0" dirty="0">
                        <a:solidFill>
                          <a:srgbClr val="0070C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400" b="1" noProof="0" dirty="0">
                          <a:effectLst/>
                        </a:rPr>
                        <a:t>-1,77</a:t>
                      </a:r>
                      <a:endParaRPr lang="en-US" sz="2400" b="1" noProof="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0">
                <a:tc>
                  <a:txBody>
                    <a:bodyPr/>
                    <a:lstStyle/>
                    <a:p>
                      <a:pPr algn="just">
                        <a:lnSpc>
                          <a:spcPct val="115000"/>
                        </a:lnSpc>
                        <a:spcAft>
                          <a:spcPts val="0"/>
                        </a:spcAft>
                      </a:pPr>
                      <a:r>
                        <a:rPr lang="en-US" sz="2000" noProof="0" dirty="0">
                          <a:effectLst/>
                        </a:rPr>
                        <a:t>EU25</a:t>
                      </a:r>
                      <a:endParaRPr lang="en-US" sz="2000" noProof="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400" b="1" noProof="0" dirty="0">
                          <a:solidFill>
                            <a:srgbClr val="0070C0"/>
                          </a:solidFill>
                          <a:effectLst/>
                        </a:rPr>
                        <a:t>19,5</a:t>
                      </a:r>
                      <a:endParaRPr lang="en-US" sz="2400" b="1" noProof="0" dirty="0">
                        <a:solidFill>
                          <a:srgbClr val="0070C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400" b="1" noProof="0" dirty="0">
                          <a:effectLst/>
                        </a:rPr>
                        <a:t>-1,33</a:t>
                      </a:r>
                      <a:endParaRPr lang="en-US" sz="2400" b="1" noProof="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0">
                <a:tc>
                  <a:txBody>
                    <a:bodyPr/>
                    <a:lstStyle/>
                    <a:p>
                      <a:pPr algn="just">
                        <a:lnSpc>
                          <a:spcPct val="115000"/>
                        </a:lnSpc>
                        <a:spcAft>
                          <a:spcPts val="0"/>
                        </a:spcAft>
                      </a:pPr>
                      <a:r>
                        <a:rPr lang="en-US" sz="2800" noProof="0" dirty="0">
                          <a:effectLst/>
                        </a:rPr>
                        <a:t>USA</a:t>
                      </a:r>
                      <a:endParaRPr lang="en-US" sz="2800" noProof="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400" b="1" noProof="0" dirty="0">
                          <a:solidFill>
                            <a:srgbClr val="FF0000"/>
                          </a:solidFill>
                          <a:effectLst/>
                        </a:rPr>
                        <a:t>13,0</a:t>
                      </a:r>
                      <a:endParaRPr lang="en-US" sz="2400" b="1" noProof="0" dirty="0">
                        <a:solidFill>
                          <a:srgbClr val="FF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400" b="1" noProof="0" dirty="0">
                          <a:solidFill>
                            <a:srgbClr val="FF0000"/>
                          </a:solidFill>
                          <a:effectLst/>
                        </a:rPr>
                        <a:t>-4,41</a:t>
                      </a:r>
                      <a:endParaRPr lang="en-US" sz="2400" b="1" noProof="0" dirty="0">
                        <a:solidFill>
                          <a:srgbClr val="FF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0">
                <a:tc>
                  <a:txBody>
                    <a:bodyPr/>
                    <a:lstStyle/>
                    <a:p>
                      <a:pPr algn="just">
                        <a:lnSpc>
                          <a:spcPct val="115000"/>
                        </a:lnSpc>
                        <a:spcAft>
                          <a:spcPts val="0"/>
                        </a:spcAft>
                      </a:pPr>
                      <a:r>
                        <a:rPr lang="en-US" sz="2000" noProof="0" dirty="0">
                          <a:effectLst/>
                        </a:rPr>
                        <a:t>Canada</a:t>
                      </a:r>
                      <a:endParaRPr lang="en-US" sz="2000" noProof="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400" noProof="0" dirty="0">
                          <a:effectLst/>
                        </a:rPr>
                        <a:t>4,2</a:t>
                      </a:r>
                      <a:endParaRPr lang="en-US" sz="2400" noProof="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400" noProof="0" dirty="0">
                          <a:effectLst/>
                        </a:rPr>
                        <a:t>-0,83</a:t>
                      </a:r>
                      <a:endParaRPr lang="en-US" sz="2400" noProof="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0">
                <a:tc>
                  <a:txBody>
                    <a:bodyPr/>
                    <a:lstStyle/>
                    <a:p>
                      <a:pPr algn="just">
                        <a:lnSpc>
                          <a:spcPct val="115000"/>
                        </a:lnSpc>
                        <a:spcAft>
                          <a:spcPts val="0"/>
                        </a:spcAft>
                      </a:pPr>
                      <a:r>
                        <a:rPr lang="en-US" sz="2000" noProof="0" dirty="0">
                          <a:effectLst/>
                        </a:rPr>
                        <a:t>Mexico</a:t>
                      </a:r>
                      <a:endParaRPr lang="en-US" sz="2000" noProof="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400" noProof="0" dirty="0">
                          <a:effectLst/>
                        </a:rPr>
                        <a:t>2,7</a:t>
                      </a:r>
                      <a:endParaRPr lang="en-US" sz="2400" noProof="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400" noProof="0" dirty="0">
                          <a:effectLst/>
                        </a:rPr>
                        <a:t>0,62</a:t>
                      </a:r>
                      <a:endParaRPr lang="en-US" sz="2400" noProof="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0">
                <a:tc>
                  <a:txBody>
                    <a:bodyPr/>
                    <a:lstStyle/>
                    <a:p>
                      <a:pPr algn="just">
                        <a:lnSpc>
                          <a:spcPct val="115000"/>
                        </a:lnSpc>
                        <a:spcAft>
                          <a:spcPts val="0"/>
                        </a:spcAft>
                      </a:pPr>
                      <a:r>
                        <a:rPr lang="en-US" sz="2800" noProof="0" dirty="0">
                          <a:effectLst/>
                        </a:rPr>
                        <a:t>Japan</a:t>
                      </a:r>
                      <a:endParaRPr lang="en-US" sz="2800" noProof="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400" noProof="0" dirty="0">
                          <a:solidFill>
                            <a:srgbClr val="FF0000"/>
                          </a:solidFill>
                          <a:effectLst/>
                        </a:rPr>
                        <a:t>9,5</a:t>
                      </a:r>
                      <a:endParaRPr lang="en-US" sz="2400" noProof="0" dirty="0">
                        <a:solidFill>
                          <a:srgbClr val="FF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400" b="1" noProof="0" dirty="0">
                          <a:solidFill>
                            <a:srgbClr val="FF0000"/>
                          </a:solidFill>
                          <a:effectLst/>
                        </a:rPr>
                        <a:t>-4,12</a:t>
                      </a:r>
                      <a:endParaRPr lang="en-US" sz="2400" b="1" noProof="0" dirty="0">
                        <a:solidFill>
                          <a:srgbClr val="FF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0">
                <a:tc>
                  <a:txBody>
                    <a:bodyPr/>
                    <a:lstStyle/>
                    <a:p>
                      <a:pPr algn="just">
                        <a:lnSpc>
                          <a:spcPct val="115000"/>
                        </a:lnSpc>
                        <a:spcAft>
                          <a:spcPts val="0"/>
                        </a:spcAft>
                      </a:pPr>
                      <a:r>
                        <a:rPr lang="en-US" sz="2800" noProof="0" dirty="0">
                          <a:effectLst/>
                        </a:rPr>
                        <a:t>China</a:t>
                      </a:r>
                      <a:endParaRPr lang="en-US" sz="2800" noProof="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400" b="1" noProof="0" dirty="0">
                          <a:solidFill>
                            <a:schemeClr val="tx1"/>
                          </a:solidFill>
                          <a:effectLst/>
                        </a:rPr>
                        <a:t>14,1</a:t>
                      </a:r>
                      <a:endParaRPr lang="en-US" sz="2400" b="1" noProof="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400" b="1" noProof="0" dirty="0">
                          <a:solidFill>
                            <a:srgbClr val="0070C0"/>
                          </a:solidFill>
                          <a:effectLst/>
                        </a:rPr>
                        <a:t>8,37</a:t>
                      </a:r>
                      <a:endParaRPr lang="en-US" sz="2400" b="1" noProof="0" dirty="0">
                        <a:solidFill>
                          <a:srgbClr val="0070C0"/>
                        </a:solidFill>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0">
                <a:tc>
                  <a:txBody>
                    <a:bodyPr/>
                    <a:lstStyle/>
                    <a:p>
                      <a:pPr algn="just">
                        <a:lnSpc>
                          <a:spcPct val="115000"/>
                        </a:lnSpc>
                        <a:spcAft>
                          <a:spcPts val="0"/>
                        </a:spcAft>
                      </a:pPr>
                      <a:r>
                        <a:rPr lang="en-US" sz="2000" noProof="0" dirty="0">
                          <a:effectLst/>
                        </a:rPr>
                        <a:t>Korea</a:t>
                      </a:r>
                      <a:endParaRPr lang="en-US" sz="2000" noProof="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400" noProof="0" dirty="0">
                          <a:effectLst/>
                        </a:rPr>
                        <a:t>4,3</a:t>
                      </a:r>
                      <a:endParaRPr lang="en-US" sz="2400" noProof="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400" noProof="0" dirty="0">
                          <a:effectLst/>
                        </a:rPr>
                        <a:t>0,68</a:t>
                      </a:r>
                      <a:endParaRPr lang="en-US" sz="2400" noProof="0" dirty="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r h="0">
                <a:tc>
                  <a:txBody>
                    <a:bodyPr/>
                    <a:lstStyle/>
                    <a:p>
                      <a:pPr algn="just">
                        <a:lnSpc>
                          <a:spcPct val="115000"/>
                        </a:lnSpc>
                        <a:spcAft>
                          <a:spcPts val="0"/>
                        </a:spcAft>
                      </a:pPr>
                      <a:r>
                        <a:rPr lang="en-US" sz="2000" noProof="0" dirty="0">
                          <a:effectLst/>
                        </a:rPr>
                        <a:t>India</a:t>
                      </a:r>
                      <a:endParaRPr lang="en-US" sz="2000" noProof="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400" noProof="0" dirty="0">
                          <a:effectLst/>
                        </a:rPr>
                        <a:t>1,5</a:t>
                      </a:r>
                      <a:endParaRPr lang="en-US" sz="2400" noProof="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400" noProof="0" dirty="0">
                          <a:effectLst/>
                        </a:rPr>
                        <a:t>0,44</a:t>
                      </a:r>
                      <a:endParaRPr lang="en-US" sz="2400" noProof="0" dirty="0">
                        <a:effectLst/>
                        <a:latin typeface="Calibri"/>
                        <a:ea typeface="Calibri"/>
                        <a:cs typeface="Times New Roman"/>
                      </a:endParaRPr>
                    </a:p>
                  </a:txBody>
                  <a:tcPr marL="68580" marR="68580" marT="0" marB="0"/>
                </a:tc>
                <a:extLst>
                  <a:ext uri="{0D108BD9-81ED-4DB2-BD59-A6C34878D82A}">
                    <a16:rowId xmlns:a16="http://schemas.microsoft.com/office/drawing/2014/main" val="10009"/>
                  </a:ext>
                </a:extLst>
              </a:tr>
              <a:tr h="0">
                <a:tc>
                  <a:txBody>
                    <a:bodyPr/>
                    <a:lstStyle/>
                    <a:p>
                      <a:pPr algn="just">
                        <a:lnSpc>
                          <a:spcPct val="115000"/>
                        </a:lnSpc>
                        <a:spcAft>
                          <a:spcPts val="0"/>
                        </a:spcAft>
                      </a:pPr>
                      <a:r>
                        <a:rPr lang="en-US" sz="2000" noProof="0" dirty="0">
                          <a:effectLst/>
                        </a:rPr>
                        <a:t>ASEAN</a:t>
                      </a:r>
                      <a:endParaRPr lang="en-US" sz="2000" noProof="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400" noProof="0" dirty="0">
                          <a:effectLst/>
                        </a:rPr>
                        <a:t>8,7</a:t>
                      </a:r>
                      <a:endParaRPr lang="en-US" sz="2400" noProof="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400" noProof="0" dirty="0">
                          <a:effectLst/>
                        </a:rPr>
                        <a:t>0,13</a:t>
                      </a:r>
                      <a:endParaRPr lang="en-US" sz="2400" noProof="0" dirty="0">
                        <a:effectLst/>
                        <a:latin typeface="Calibri"/>
                        <a:ea typeface="Calibri"/>
                        <a:cs typeface="Times New Roman"/>
                      </a:endParaRPr>
                    </a:p>
                  </a:txBody>
                  <a:tcPr marL="68580" marR="68580" marT="0" marB="0"/>
                </a:tc>
                <a:extLst>
                  <a:ext uri="{0D108BD9-81ED-4DB2-BD59-A6C34878D82A}">
                    <a16:rowId xmlns:a16="http://schemas.microsoft.com/office/drawing/2014/main" val="10010"/>
                  </a:ext>
                </a:extLst>
              </a:tr>
              <a:tr h="0">
                <a:tc>
                  <a:txBody>
                    <a:bodyPr/>
                    <a:lstStyle/>
                    <a:p>
                      <a:pPr algn="just">
                        <a:lnSpc>
                          <a:spcPct val="115000"/>
                        </a:lnSpc>
                        <a:spcAft>
                          <a:spcPts val="0"/>
                        </a:spcAft>
                      </a:pPr>
                      <a:r>
                        <a:rPr lang="en-US" sz="2000" noProof="0" dirty="0">
                          <a:effectLst/>
                        </a:rPr>
                        <a:t>Russia</a:t>
                      </a:r>
                      <a:endParaRPr lang="en-US" sz="2000" noProof="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400" noProof="0" dirty="0">
                          <a:effectLst/>
                        </a:rPr>
                        <a:t>1,4</a:t>
                      </a:r>
                      <a:endParaRPr lang="en-US" sz="2400" noProof="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400" noProof="0" dirty="0">
                          <a:effectLst/>
                        </a:rPr>
                        <a:t>0,31</a:t>
                      </a:r>
                      <a:endParaRPr lang="en-US" sz="2400" noProof="0" dirty="0">
                        <a:effectLst/>
                        <a:latin typeface="Calibri"/>
                        <a:ea typeface="Calibri"/>
                        <a:cs typeface="Times New Roman"/>
                      </a:endParaRPr>
                    </a:p>
                  </a:txBody>
                  <a:tcPr marL="68580" marR="68580" marT="0" marB="0"/>
                </a:tc>
                <a:extLst>
                  <a:ext uri="{0D108BD9-81ED-4DB2-BD59-A6C34878D82A}">
                    <a16:rowId xmlns:a16="http://schemas.microsoft.com/office/drawing/2014/main" val="10011"/>
                  </a:ext>
                </a:extLst>
              </a:tr>
              <a:tr h="0">
                <a:tc>
                  <a:txBody>
                    <a:bodyPr/>
                    <a:lstStyle/>
                    <a:p>
                      <a:pPr algn="just">
                        <a:lnSpc>
                          <a:spcPct val="115000"/>
                        </a:lnSpc>
                        <a:spcAft>
                          <a:spcPts val="0"/>
                        </a:spcAft>
                      </a:pPr>
                      <a:r>
                        <a:rPr lang="en-US" sz="2000" noProof="0" dirty="0">
                          <a:effectLst/>
                        </a:rPr>
                        <a:t>Brazil</a:t>
                      </a:r>
                      <a:endParaRPr lang="en-US" sz="2000" noProof="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400" noProof="0" dirty="0">
                          <a:effectLst/>
                        </a:rPr>
                        <a:t>1,7</a:t>
                      </a:r>
                      <a:endParaRPr lang="en-US" sz="2400" noProof="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400" noProof="0" dirty="0">
                          <a:effectLst/>
                        </a:rPr>
                        <a:t>0,31</a:t>
                      </a:r>
                      <a:endParaRPr lang="en-US" sz="2400" noProof="0" dirty="0">
                        <a:effectLst/>
                        <a:latin typeface="Calibri"/>
                        <a:ea typeface="Calibri"/>
                        <a:cs typeface="Times New Roman"/>
                      </a:endParaRPr>
                    </a:p>
                  </a:txBody>
                  <a:tcPr marL="68580" marR="68580" marT="0" marB="0"/>
                </a:tc>
                <a:extLst>
                  <a:ext uri="{0D108BD9-81ED-4DB2-BD59-A6C34878D82A}">
                    <a16:rowId xmlns:a16="http://schemas.microsoft.com/office/drawing/2014/main" val="10012"/>
                  </a:ext>
                </a:extLst>
              </a:tr>
            </a:tbl>
          </a:graphicData>
        </a:graphic>
      </p:graphicFrame>
      <p:sp>
        <p:nvSpPr>
          <p:cNvPr id="5" name="TextovéPole 4"/>
          <p:cNvSpPr txBox="1"/>
          <p:nvPr/>
        </p:nvSpPr>
        <p:spPr>
          <a:xfrm>
            <a:off x="1919536" y="0"/>
            <a:ext cx="8640960" cy="923330"/>
          </a:xfrm>
          <a:prstGeom prst="rect">
            <a:avLst/>
          </a:prstGeom>
          <a:noFill/>
        </p:spPr>
        <p:txBody>
          <a:bodyPr wrap="square" rtlCol="0">
            <a:spAutoFit/>
          </a:bodyPr>
          <a:lstStyle/>
          <a:p>
            <a:r>
              <a:rPr lang="en-US" sz="3600" b="1" dirty="0">
                <a:solidFill>
                  <a:srgbClr val="0070C0"/>
                </a:solidFill>
              </a:rPr>
              <a:t>Export</a:t>
            </a:r>
            <a:r>
              <a:rPr lang="en-US" sz="3600" b="1" dirty="0"/>
              <a:t> </a:t>
            </a:r>
            <a:r>
              <a:rPr lang="cs-CZ" sz="3600" b="1" dirty="0"/>
              <a:t>- </a:t>
            </a:r>
            <a:r>
              <a:rPr lang="en-US" sz="3600" b="1" dirty="0">
                <a:solidFill>
                  <a:srgbClr val="0070C0"/>
                </a:solidFill>
              </a:rPr>
              <a:t>market share </a:t>
            </a:r>
            <a:r>
              <a:rPr lang="cs-CZ" sz="2000" dirty="0"/>
              <a:t>(</a:t>
            </a:r>
            <a:r>
              <a:rPr lang="cs-CZ" sz="2000" b="1" dirty="0">
                <a:solidFill>
                  <a:srgbClr val="FF0000"/>
                </a:solidFill>
              </a:rPr>
              <a:t>2005</a:t>
            </a:r>
            <a:r>
              <a:rPr lang="cs-CZ" sz="2000" dirty="0"/>
              <a:t>) </a:t>
            </a:r>
            <a:r>
              <a:rPr lang="en-US" sz="2000" dirty="0"/>
              <a:t>and its change </a:t>
            </a:r>
            <a:r>
              <a:rPr lang="cs-CZ" sz="2000" dirty="0"/>
              <a:t>(</a:t>
            </a:r>
            <a:r>
              <a:rPr lang="cs-CZ" sz="2000" b="1" dirty="0">
                <a:solidFill>
                  <a:srgbClr val="FF0000"/>
                </a:solidFill>
              </a:rPr>
              <a:t>1995-2005</a:t>
            </a:r>
            <a:r>
              <a:rPr lang="cs-CZ" sz="2000" dirty="0"/>
              <a:t>) </a:t>
            </a:r>
            <a:r>
              <a:rPr lang="en-US" sz="2000" dirty="0"/>
              <a:t>(%) </a:t>
            </a:r>
          </a:p>
          <a:p>
            <a:endParaRPr lang="en-US" dirty="0"/>
          </a:p>
        </p:txBody>
      </p:sp>
      <p:sp>
        <p:nvSpPr>
          <p:cNvPr id="2" name="TextovéPole 1"/>
          <p:cNvSpPr txBox="1"/>
          <p:nvPr/>
        </p:nvSpPr>
        <p:spPr>
          <a:xfrm>
            <a:off x="3868038" y="6360821"/>
            <a:ext cx="6048672" cy="369332"/>
          </a:xfrm>
          <a:prstGeom prst="rect">
            <a:avLst/>
          </a:prstGeom>
          <a:noFill/>
        </p:spPr>
        <p:txBody>
          <a:bodyPr wrap="square" rtlCol="0">
            <a:spAutoFit/>
          </a:bodyPr>
          <a:lstStyle/>
          <a:p>
            <a:r>
              <a:rPr lang="en-US" dirty="0"/>
              <a:t>Export by value</a:t>
            </a:r>
            <a:r>
              <a:rPr lang="cs-CZ" dirty="0"/>
              <a:t>;</a:t>
            </a:r>
            <a:r>
              <a:rPr lang="en-US" dirty="0"/>
              <a:t> share o</a:t>
            </a:r>
            <a:r>
              <a:rPr lang="cs-CZ" dirty="0"/>
              <a:t>f</a:t>
            </a:r>
            <a:r>
              <a:rPr lang="en-US" dirty="0"/>
              <a:t> World exports.</a:t>
            </a:r>
          </a:p>
        </p:txBody>
      </p:sp>
    </p:spTree>
    <p:extLst>
      <p:ext uri="{BB962C8B-B14F-4D97-AF65-F5344CB8AC3E}">
        <p14:creationId xmlns:p14="http://schemas.microsoft.com/office/powerpoint/2010/main" val="2402417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extLst/>
          </p:nvPr>
        </p:nvGraphicFramePr>
        <p:xfrm>
          <a:off x="2931477" y="771227"/>
          <a:ext cx="6595875" cy="5958840"/>
        </p:xfrm>
        <a:graphic>
          <a:graphicData uri="http://schemas.openxmlformats.org/drawingml/2006/table">
            <a:tbl>
              <a:tblPr firstRow="1" firstCol="1" bandRow="1">
                <a:tableStyleId>{5C22544A-7EE6-4342-B048-85BDC9FD1C3A}</a:tableStyleId>
              </a:tblPr>
              <a:tblGrid>
                <a:gridCol w="457835">
                  <a:extLst>
                    <a:ext uri="{9D8B030D-6E8A-4147-A177-3AD203B41FA5}">
                      <a16:colId xmlns:a16="http://schemas.microsoft.com/office/drawing/2014/main" val="3870868082"/>
                    </a:ext>
                  </a:extLst>
                </a:gridCol>
                <a:gridCol w="1045210">
                  <a:extLst>
                    <a:ext uri="{9D8B030D-6E8A-4147-A177-3AD203B41FA5}">
                      <a16:colId xmlns:a16="http://schemas.microsoft.com/office/drawing/2014/main" val="20000"/>
                    </a:ext>
                  </a:extLst>
                </a:gridCol>
                <a:gridCol w="762445">
                  <a:extLst>
                    <a:ext uri="{9D8B030D-6E8A-4147-A177-3AD203B41FA5}">
                      <a16:colId xmlns:a16="http://schemas.microsoft.com/office/drawing/2014/main" val="20001"/>
                    </a:ext>
                  </a:extLst>
                </a:gridCol>
                <a:gridCol w="935165">
                  <a:extLst>
                    <a:ext uri="{9D8B030D-6E8A-4147-A177-3AD203B41FA5}">
                      <a16:colId xmlns:a16="http://schemas.microsoft.com/office/drawing/2014/main" val="20002"/>
                    </a:ext>
                  </a:extLst>
                </a:gridCol>
                <a:gridCol w="762445">
                  <a:extLst>
                    <a:ext uri="{9D8B030D-6E8A-4147-A177-3AD203B41FA5}">
                      <a16:colId xmlns:a16="http://schemas.microsoft.com/office/drawing/2014/main" val="20003"/>
                    </a:ext>
                  </a:extLst>
                </a:gridCol>
                <a:gridCol w="935165">
                  <a:extLst>
                    <a:ext uri="{9D8B030D-6E8A-4147-A177-3AD203B41FA5}">
                      <a16:colId xmlns:a16="http://schemas.microsoft.com/office/drawing/2014/main" val="20004"/>
                    </a:ext>
                  </a:extLst>
                </a:gridCol>
                <a:gridCol w="762445">
                  <a:extLst>
                    <a:ext uri="{9D8B030D-6E8A-4147-A177-3AD203B41FA5}">
                      <a16:colId xmlns:a16="http://schemas.microsoft.com/office/drawing/2014/main" val="20005"/>
                    </a:ext>
                  </a:extLst>
                </a:gridCol>
                <a:gridCol w="935165">
                  <a:extLst>
                    <a:ext uri="{9D8B030D-6E8A-4147-A177-3AD203B41FA5}">
                      <a16:colId xmlns:a16="http://schemas.microsoft.com/office/drawing/2014/main" val="20006"/>
                    </a:ext>
                  </a:extLst>
                </a:gridCol>
              </a:tblGrid>
              <a:tr h="0">
                <a:tc>
                  <a:txBody>
                    <a:bodyPr/>
                    <a:lstStyle/>
                    <a:p>
                      <a:pPr algn="just">
                        <a:lnSpc>
                          <a:spcPct val="115000"/>
                        </a:lnSpc>
                        <a:spcAft>
                          <a:spcPts val="1000"/>
                        </a:spcAft>
                      </a:pPr>
                      <a:endParaRPr lang="en-US" sz="2000" noProof="0" dirty="0">
                        <a:effectLst/>
                        <a:latin typeface="Calibri"/>
                        <a:ea typeface="Calibri"/>
                        <a:cs typeface="Times New Roman"/>
                      </a:endParaRPr>
                    </a:p>
                  </a:txBody>
                  <a:tcPr marL="68580" marR="68580" marT="0" marB="0"/>
                </a:tc>
                <a:tc gridSpan="7">
                  <a:txBody>
                    <a:bodyPr/>
                    <a:lstStyle/>
                    <a:p>
                      <a:pPr algn="ctr">
                        <a:lnSpc>
                          <a:spcPct val="115000"/>
                        </a:lnSpc>
                        <a:spcAft>
                          <a:spcPts val="1000"/>
                        </a:spcAft>
                      </a:pPr>
                      <a:r>
                        <a:rPr lang="cs-CZ" sz="2000" noProof="0" dirty="0">
                          <a:effectLst/>
                          <a:latin typeface="Calibri"/>
                          <a:ea typeface="Calibri"/>
                          <a:cs typeface="Times New Roman"/>
                        </a:rPr>
                        <a:t>MARKETS</a:t>
                      </a:r>
                      <a:endParaRPr lang="en-US" sz="2000" noProof="0" dirty="0">
                        <a:effectLst/>
                        <a:latin typeface="Calibri"/>
                        <a:ea typeface="Calibri"/>
                        <a:cs typeface="Times New Roman"/>
                      </a:endParaRPr>
                    </a:p>
                  </a:txBody>
                  <a:tcPr marL="68580" marR="68580" marT="0" marB="0"/>
                </a:tc>
                <a:tc hMerge="1">
                  <a:txBody>
                    <a:bodyPr/>
                    <a:lstStyle/>
                    <a:p>
                      <a:pPr algn="ctr">
                        <a:lnSpc>
                          <a:spcPct val="115000"/>
                        </a:lnSpc>
                        <a:spcAft>
                          <a:spcPts val="1000"/>
                        </a:spcAft>
                      </a:pPr>
                      <a:endParaRPr lang="en-US" sz="2800" noProof="0" dirty="0">
                        <a:effectLst/>
                        <a:latin typeface="Calibri"/>
                        <a:ea typeface="Calibri"/>
                        <a:cs typeface="Times New Roman"/>
                      </a:endParaRPr>
                    </a:p>
                  </a:txBody>
                  <a:tcPr marL="68580" marR="68580" marT="0" marB="0"/>
                </a:tc>
                <a:tc hMerge="1">
                  <a:txBody>
                    <a:bodyPr/>
                    <a:lstStyle/>
                    <a:p>
                      <a:endParaRPr lang="cs-CZ"/>
                    </a:p>
                  </a:txBody>
                  <a:tcPr/>
                </a:tc>
                <a:tc hMerge="1">
                  <a:txBody>
                    <a:bodyPr/>
                    <a:lstStyle/>
                    <a:p>
                      <a:pPr algn="ctr">
                        <a:lnSpc>
                          <a:spcPct val="115000"/>
                        </a:lnSpc>
                        <a:spcAft>
                          <a:spcPts val="1000"/>
                        </a:spcAft>
                      </a:pPr>
                      <a:endParaRPr lang="en-US" sz="2800" noProof="0" dirty="0">
                        <a:effectLst/>
                        <a:latin typeface="Calibri"/>
                        <a:ea typeface="Calibri"/>
                        <a:cs typeface="Times New Roman"/>
                      </a:endParaRPr>
                    </a:p>
                  </a:txBody>
                  <a:tcPr marL="68580" marR="68580" marT="0" marB="0"/>
                </a:tc>
                <a:tc hMerge="1">
                  <a:txBody>
                    <a:bodyPr/>
                    <a:lstStyle/>
                    <a:p>
                      <a:endParaRPr lang="cs-CZ"/>
                    </a:p>
                  </a:txBody>
                  <a:tcPr/>
                </a:tc>
                <a:tc hMerge="1">
                  <a:txBody>
                    <a:bodyPr/>
                    <a:lstStyle/>
                    <a:p>
                      <a:pPr algn="ctr">
                        <a:lnSpc>
                          <a:spcPct val="115000"/>
                        </a:lnSpc>
                        <a:spcAft>
                          <a:spcPts val="1000"/>
                        </a:spcAft>
                      </a:pPr>
                      <a:endParaRPr lang="en-US" sz="2800" noProof="0" dirty="0">
                        <a:effectLst/>
                        <a:latin typeface="Calibri"/>
                        <a:ea typeface="Calibri"/>
                        <a:cs typeface="Times New Roman"/>
                      </a:endParaRPr>
                    </a:p>
                  </a:txBody>
                  <a:tcPr marL="68580" marR="68580" marT="0" marB="0"/>
                </a:tc>
                <a:tc hMerge="1">
                  <a:txBody>
                    <a:bodyPr/>
                    <a:lstStyle/>
                    <a:p>
                      <a:endParaRPr lang="cs-CZ"/>
                    </a:p>
                  </a:txBody>
                  <a:tcPr/>
                </a:tc>
                <a:extLst>
                  <a:ext uri="{0D108BD9-81ED-4DB2-BD59-A6C34878D82A}">
                    <a16:rowId xmlns:a16="http://schemas.microsoft.com/office/drawing/2014/main" val="3122806618"/>
                  </a:ext>
                </a:extLst>
              </a:tr>
              <a:tr h="0">
                <a:tc>
                  <a:txBody>
                    <a:bodyPr/>
                    <a:lstStyle/>
                    <a:p>
                      <a:pPr algn="just">
                        <a:lnSpc>
                          <a:spcPct val="115000"/>
                        </a:lnSpc>
                        <a:spcAft>
                          <a:spcPts val="1000"/>
                        </a:spcAft>
                      </a:pPr>
                      <a:endParaRPr lang="en-US" sz="2000" noProof="0" dirty="0">
                        <a:effectLst/>
                        <a:latin typeface="Calibri"/>
                        <a:ea typeface="Calibri"/>
                        <a:cs typeface="Times New Roman"/>
                      </a:endParaRPr>
                    </a:p>
                  </a:txBody>
                  <a:tcPr marL="68580" marR="68580" marT="0" marB="0"/>
                </a:tc>
                <a:tc>
                  <a:txBody>
                    <a:bodyPr/>
                    <a:lstStyle/>
                    <a:p>
                      <a:pPr algn="just">
                        <a:lnSpc>
                          <a:spcPct val="115000"/>
                        </a:lnSpc>
                        <a:spcAft>
                          <a:spcPts val="1000"/>
                        </a:spcAft>
                      </a:pPr>
                      <a:r>
                        <a:rPr lang="en-US" sz="2000" noProof="0" dirty="0">
                          <a:effectLst/>
                        </a:rPr>
                        <a:t> </a:t>
                      </a:r>
                      <a:endParaRPr lang="en-US" sz="2000" noProof="0" dirty="0">
                        <a:effectLst/>
                        <a:latin typeface="Calibri"/>
                        <a:ea typeface="Calibri"/>
                        <a:cs typeface="Times New Roman"/>
                      </a:endParaRPr>
                    </a:p>
                  </a:txBody>
                  <a:tcPr marL="68580" marR="68580" marT="0" marB="0"/>
                </a:tc>
                <a:tc gridSpan="2">
                  <a:txBody>
                    <a:bodyPr/>
                    <a:lstStyle/>
                    <a:p>
                      <a:pPr algn="ctr">
                        <a:lnSpc>
                          <a:spcPct val="115000"/>
                        </a:lnSpc>
                        <a:spcAft>
                          <a:spcPts val="1000"/>
                        </a:spcAft>
                      </a:pPr>
                      <a:r>
                        <a:rPr lang="en-US" sz="2800" b="1" noProof="0" dirty="0">
                          <a:effectLst/>
                        </a:rPr>
                        <a:t>USA</a:t>
                      </a:r>
                      <a:endParaRPr lang="en-US" sz="2800" b="1" noProof="0" dirty="0">
                        <a:effectLst/>
                        <a:latin typeface="Calibri"/>
                        <a:ea typeface="Calibri"/>
                        <a:cs typeface="Times New Roman"/>
                      </a:endParaRPr>
                    </a:p>
                  </a:txBody>
                  <a:tcPr marL="68580" marR="68580" marT="0" marB="0"/>
                </a:tc>
                <a:tc hMerge="1">
                  <a:txBody>
                    <a:bodyPr/>
                    <a:lstStyle/>
                    <a:p>
                      <a:endParaRPr lang="cs-CZ"/>
                    </a:p>
                  </a:txBody>
                  <a:tcPr/>
                </a:tc>
                <a:tc gridSpan="2">
                  <a:txBody>
                    <a:bodyPr/>
                    <a:lstStyle/>
                    <a:p>
                      <a:pPr algn="ctr">
                        <a:lnSpc>
                          <a:spcPct val="115000"/>
                        </a:lnSpc>
                        <a:spcAft>
                          <a:spcPts val="1000"/>
                        </a:spcAft>
                      </a:pPr>
                      <a:r>
                        <a:rPr lang="en-US" sz="2800" b="1" noProof="0" dirty="0">
                          <a:effectLst/>
                        </a:rPr>
                        <a:t>Japan</a:t>
                      </a:r>
                      <a:endParaRPr lang="en-US" sz="2800" b="1" noProof="0" dirty="0">
                        <a:effectLst/>
                        <a:latin typeface="Calibri"/>
                        <a:ea typeface="Calibri"/>
                        <a:cs typeface="Times New Roman"/>
                      </a:endParaRPr>
                    </a:p>
                  </a:txBody>
                  <a:tcPr marL="68580" marR="68580" marT="0" marB="0"/>
                </a:tc>
                <a:tc hMerge="1">
                  <a:txBody>
                    <a:bodyPr/>
                    <a:lstStyle/>
                    <a:p>
                      <a:endParaRPr lang="cs-CZ"/>
                    </a:p>
                  </a:txBody>
                  <a:tcPr/>
                </a:tc>
                <a:tc gridSpan="2">
                  <a:txBody>
                    <a:bodyPr/>
                    <a:lstStyle/>
                    <a:p>
                      <a:pPr algn="ctr">
                        <a:lnSpc>
                          <a:spcPct val="115000"/>
                        </a:lnSpc>
                        <a:spcAft>
                          <a:spcPts val="1000"/>
                        </a:spcAft>
                      </a:pPr>
                      <a:r>
                        <a:rPr lang="en-US" sz="2800" b="1" noProof="0" dirty="0">
                          <a:effectLst/>
                        </a:rPr>
                        <a:t>China</a:t>
                      </a:r>
                      <a:endParaRPr lang="en-US" sz="2800" b="1" noProof="0" dirty="0">
                        <a:effectLst/>
                        <a:latin typeface="Calibri"/>
                        <a:ea typeface="Calibri"/>
                        <a:cs typeface="Times New Roman"/>
                      </a:endParaRPr>
                    </a:p>
                  </a:txBody>
                  <a:tcPr marL="68580" marR="68580" marT="0" marB="0"/>
                </a:tc>
                <a:tc hMerge="1">
                  <a:txBody>
                    <a:bodyPr/>
                    <a:lstStyle/>
                    <a:p>
                      <a:endParaRPr lang="cs-CZ"/>
                    </a:p>
                  </a:txBody>
                  <a:tcPr/>
                </a:tc>
                <a:extLst>
                  <a:ext uri="{0D108BD9-81ED-4DB2-BD59-A6C34878D82A}">
                    <a16:rowId xmlns:a16="http://schemas.microsoft.com/office/drawing/2014/main" val="10000"/>
                  </a:ext>
                </a:extLst>
              </a:tr>
              <a:tr h="0">
                <a:tc>
                  <a:txBody>
                    <a:bodyPr/>
                    <a:lstStyle/>
                    <a:p>
                      <a:pPr algn="just">
                        <a:lnSpc>
                          <a:spcPct val="115000"/>
                        </a:lnSpc>
                        <a:spcAft>
                          <a:spcPts val="1000"/>
                        </a:spcAft>
                      </a:pPr>
                      <a:endParaRPr lang="en-US" sz="2000" noProof="0" dirty="0">
                        <a:effectLst/>
                        <a:latin typeface="Calibri"/>
                        <a:ea typeface="Calibri"/>
                        <a:cs typeface="Times New Roman"/>
                      </a:endParaRPr>
                    </a:p>
                  </a:txBody>
                  <a:tcPr marL="68580" marR="68580" marT="0" marB="0"/>
                </a:tc>
                <a:tc>
                  <a:txBody>
                    <a:bodyPr/>
                    <a:lstStyle/>
                    <a:p>
                      <a:pPr algn="just">
                        <a:lnSpc>
                          <a:spcPct val="115000"/>
                        </a:lnSpc>
                        <a:spcAft>
                          <a:spcPts val="1000"/>
                        </a:spcAft>
                      </a:pPr>
                      <a:r>
                        <a:rPr lang="en-US" sz="2000" noProof="0" dirty="0">
                          <a:effectLst/>
                        </a:rPr>
                        <a:t> </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share</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change</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share</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change</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share</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change</a:t>
                      </a:r>
                      <a:endParaRPr lang="en-US" sz="2000" noProof="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0">
                <a:tc rowSpan="12">
                  <a:txBody>
                    <a:bodyPr/>
                    <a:lstStyle/>
                    <a:p>
                      <a:pPr algn="just">
                        <a:lnSpc>
                          <a:spcPct val="115000"/>
                        </a:lnSpc>
                        <a:spcAft>
                          <a:spcPts val="1000"/>
                        </a:spcAft>
                      </a:pPr>
                      <a:r>
                        <a:rPr lang="cs-CZ" sz="2800" noProof="0" dirty="0">
                          <a:effectLst/>
                          <a:latin typeface="Calibri"/>
                          <a:ea typeface="Calibri"/>
                          <a:cs typeface="Times New Roman"/>
                        </a:rPr>
                        <a:t>A</a:t>
                      </a:r>
                    </a:p>
                    <a:p>
                      <a:pPr algn="just">
                        <a:lnSpc>
                          <a:spcPct val="115000"/>
                        </a:lnSpc>
                        <a:spcAft>
                          <a:spcPts val="1000"/>
                        </a:spcAft>
                      </a:pPr>
                      <a:r>
                        <a:rPr lang="cs-CZ" sz="2800" noProof="0" dirty="0">
                          <a:effectLst/>
                          <a:latin typeface="Calibri"/>
                          <a:ea typeface="Calibri"/>
                          <a:cs typeface="Times New Roman"/>
                        </a:rPr>
                        <a:t>C</a:t>
                      </a:r>
                    </a:p>
                    <a:p>
                      <a:pPr algn="just">
                        <a:lnSpc>
                          <a:spcPct val="115000"/>
                        </a:lnSpc>
                        <a:spcAft>
                          <a:spcPts val="1000"/>
                        </a:spcAft>
                      </a:pPr>
                      <a:r>
                        <a:rPr lang="cs-CZ" sz="2800" noProof="0" dirty="0">
                          <a:effectLst/>
                          <a:latin typeface="Calibri"/>
                          <a:ea typeface="Calibri"/>
                          <a:cs typeface="Times New Roman"/>
                        </a:rPr>
                        <a:t>T</a:t>
                      </a:r>
                    </a:p>
                    <a:p>
                      <a:pPr algn="just">
                        <a:lnSpc>
                          <a:spcPct val="115000"/>
                        </a:lnSpc>
                        <a:spcAft>
                          <a:spcPts val="1000"/>
                        </a:spcAft>
                      </a:pPr>
                      <a:r>
                        <a:rPr lang="cs-CZ" sz="2800" noProof="0" dirty="0">
                          <a:effectLst/>
                          <a:latin typeface="Calibri"/>
                          <a:ea typeface="Calibri"/>
                          <a:cs typeface="Times New Roman"/>
                        </a:rPr>
                        <a:t>O</a:t>
                      </a:r>
                    </a:p>
                    <a:p>
                      <a:pPr algn="just">
                        <a:lnSpc>
                          <a:spcPct val="115000"/>
                        </a:lnSpc>
                        <a:spcAft>
                          <a:spcPts val="1000"/>
                        </a:spcAft>
                      </a:pPr>
                      <a:r>
                        <a:rPr lang="cs-CZ" sz="2800" noProof="0" dirty="0">
                          <a:effectLst/>
                          <a:latin typeface="Calibri"/>
                          <a:ea typeface="Calibri"/>
                          <a:cs typeface="Times New Roman"/>
                        </a:rPr>
                        <a:t>R</a:t>
                      </a:r>
                    </a:p>
                    <a:p>
                      <a:pPr algn="just">
                        <a:lnSpc>
                          <a:spcPct val="115000"/>
                        </a:lnSpc>
                        <a:spcAft>
                          <a:spcPts val="1000"/>
                        </a:spcAft>
                      </a:pPr>
                      <a:r>
                        <a:rPr lang="cs-CZ" sz="2800" noProof="0" dirty="0">
                          <a:effectLst/>
                          <a:latin typeface="Calibri"/>
                          <a:ea typeface="Calibri"/>
                          <a:cs typeface="Times New Roman"/>
                        </a:rPr>
                        <a:t>S</a:t>
                      </a:r>
                      <a:endParaRPr lang="en-US" sz="2800" noProof="0" dirty="0">
                        <a:effectLst/>
                        <a:latin typeface="Calibri"/>
                        <a:ea typeface="Calibri"/>
                        <a:cs typeface="Times New Roman"/>
                      </a:endParaRPr>
                    </a:p>
                  </a:txBody>
                  <a:tcPr marL="68580" marR="68580" marT="0" marB="0"/>
                </a:tc>
                <a:tc>
                  <a:txBody>
                    <a:bodyPr/>
                    <a:lstStyle/>
                    <a:p>
                      <a:pPr algn="just">
                        <a:lnSpc>
                          <a:spcPct val="115000"/>
                        </a:lnSpc>
                        <a:spcAft>
                          <a:spcPts val="1000"/>
                        </a:spcAft>
                      </a:pPr>
                      <a:r>
                        <a:rPr lang="en-US" sz="2800" b="1" noProof="0" dirty="0">
                          <a:effectLst/>
                        </a:rPr>
                        <a:t>EU15</a:t>
                      </a:r>
                      <a:endParaRPr lang="en-US" sz="2800" b="1"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solidFill>
                            <a:srgbClr val="0070C0"/>
                          </a:solidFill>
                          <a:effectLst/>
                        </a:rPr>
                        <a:t>20,1</a:t>
                      </a:r>
                      <a:endParaRPr lang="en-US" sz="2000" noProof="0" dirty="0">
                        <a:solidFill>
                          <a:srgbClr val="0070C0"/>
                        </a:solidFill>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b="1" noProof="0" dirty="0">
                          <a:effectLst/>
                        </a:rPr>
                        <a:t>1,17</a:t>
                      </a:r>
                      <a:endParaRPr lang="en-US" sz="2000" b="1"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15,6</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b="1" noProof="0" dirty="0">
                          <a:effectLst/>
                        </a:rPr>
                        <a:t>-2,32</a:t>
                      </a:r>
                      <a:endParaRPr lang="en-US" sz="2000" b="1"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13,5</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b="1" noProof="0" dirty="0">
                          <a:effectLst/>
                        </a:rPr>
                        <a:t>-2,02</a:t>
                      </a:r>
                      <a:endParaRPr lang="en-US" sz="2000" b="1" noProof="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0">
                <a:tc vMerge="1">
                  <a:txBody>
                    <a:bodyPr/>
                    <a:lstStyle/>
                    <a:p>
                      <a:pPr algn="just">
                        <a:lnSpc>
                          <a:spcPct val="115000"/>
                        </a:lnSpc>
                        <a:spcAft>
                          <a:spcPts val="1000"/>
                        </a:spcAft>
                      </a:pPr>
                      <a:endParaRPr lang="en-US" sz="2000" noProof="0" dirty="0">
                        <a:effectLst/>
                        <a:latin typeface="Calibri"/>
                        <a:ea typeface="Calibri"/>
                        <a:cs typeface="Times New Roman"/>
                      </a:endParaRPr>
                    </a:p>
                  </a:txBody>
                  <a:tcPr marL="68580" marR="68580" marT="0" marB="0"/>
                </a:tc>
                <a:tc>
                  <a:txBody>
                    <a:bodyPr/>
                    <a:lstStyle/>
                    <a:p>
                      <a:pPr algn="just">
                        <a:lnSpc>
                          <a:spcPct val="115000"/>
                        </a:lnSpc>
                        <a:spcAft>
                          <a:spcPts val="1000"/>
                        </a:spcAft>
                      </a:pPr>
                      <a:r>
                        <a:rPr lang="en-US" sz="2000" b="1" noProof="0" dirty="0">
                          <a:effectLst/>
                        </a:rPr>
                        <a:t>EU25</a:t>
                      </a:r>
                      <a:endParaRPr lang="en-US" sz="2000" b="1"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solidFill>
                            <a:srgbClr val="0070C0"/>
                          </a:solidFill>
                          <a:effectLst/>
                        </a:rPr>
                        <a:t>20,8</a:t>
                      </a:r>
                      <a:endParaRPr lang="en-US" sz="2000" noProof="0" dirty="0">
                        <a:solidFill>
                          <a:srgbClr val="0070C0"/>
                        </a:solidFill>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b="1" noProof="0" dirty="0">
                          <a:effectLst/>
                        </a:rPr>
                        <a:t>1,53</a:t>
                      </a:r>
                      <a:endParaRPr lang="en-US" sz="2000" b="1"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16,1</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b="1" noProof="0" dirty="0">
                          <a:effectLst/>
                        </a:rPr>
                        <a:t>-2,06</a:t>
                      </a:r>
                      <a:endParaRPr lang="en-US" sz="2000" b="1"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14,0</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b="1" noProof="0" dirty="0">
                          <a:effectLst/>
                        </a:rPr>
                        <a:t>-1,82</a:t>
                      </a:r>
                      <a:endParaRPr lang="en-US" sz="2000" b="1" noProof="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0">
                <a:tc vMerge="1">
                  <a:txBody>
                    <a:bodyPr/>
                    <a:lstStyle/>
                    <a:p>
                      <a:pPr algn="just">
                        <a:lnSpc>
                          <a:spcPct val="115000"/>
                        </a:lnSpc>
                        <a:spcAft>
                          <a:spcPts val="1000"/>
                        </a:spcAft>
                      </a:pPr>
                      <a:endParaRPr lang="en-US" sz="2800" noProof="0" dirty="0">
                        <a:effectLst/>
                        <a:latin typeface="Calibri"/>
                        <a:ea typeface="Calibri"/>
                        <a:cs typeface="Times New Roman"/>
                      </a:endParaRPr>
                    </a:p>
                  </a:txBody>
                  <a:tcPr marL="68580" marR="68580" marT="0" marB="0"/>
                </a:tc>
                <a:tc>
                  <a:txBody>
                    <a:bodyPr/>
                    <a:lstStyle/>
                    <a:p>
                      <a:pPr algn="just">
                        <a:lnSpc>
                          <a:spcPct val="115000"/>
                        </a:lnSpc>
                        <a:spcAft>
                          <a:spcPts val="1000"/>
                        </a:spcAft>
                      </a:pPr>
                      <a:r>
                        <a:rPr lang="cs-CZ" sz="2800" b="1" noProof="0" dirty="0">
                          <a:effectLst/>
                        </a:rPr>
                        <a:t>USA</a:t>
                      </a:r>
                      <a:endParaRPr lang="en-US" sz="2800" b="1"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16,3</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b="1" noProof="0" dirty="0">
                          <a:solidFill>
                            <a:srgbClr val="FF0000"/>
                          </a:solidFill>
                          <a:effectLst/>
                        </a:rPr>
                        <a:t>-9,76</a:t>
                      </a:r>
                      <a:endParaRPr lang="en-US" sz="2000" b="1" noProof="0" dirty="0">
                        <a:solidFill>
                          <a:srgbClr val="FF0000"/>
                        </a:solidFill>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9,0</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-1,28</a:t>
                      </a:r>
                      <a:endParaRPr lang="en-US" sz="2000" noProof="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0">
                <a:tc vMerge="1">
                  <a:txBody>
                    <a:bodyPr/>
                    <a:lstStyle/>
                    <a:p>
                      <a:pPr algn="just">
                        <a:lnSpc>
                          <a:spcPct val="115000"/>
                        </a:lnSpc>
                        <a:spcAft>
                          <a:spcPts val="1000"/>
                        </a:spcAft>
                      </a:pPr>
                      <a:endParaRPr lang="en-US" sz="2000" noProof="0" dirty="0">
                        <a:effectLst/>
                        <a:latin typeface="Calibri"/>
                        <a:ea typeface="Calibri"/>
                        <a:cs typeface="Times New Roman"/>
                      </a:endParaRPr>
                    </a:p>
                  </a:txBody>
                  <a:tcPr marL="68580" marR="68580" marT="0" marB="0"/>
                </a:tc>
                <a:tc>
                  <a:txBody>
                    <a:bodyPr/>
                    <a:lstStyle/>
                    <a:p>
                      <a:pPr algn="just">
                        <a:lnSpc>
                          <a:spcPct val="115000"/>
                        </a:lnSpc>
                        <a:spcAft>
                          <a:spcPts val="1000"/>
                        </a:spcAft>
                      </a:pPr>
                      <a:r>
                        <a:rPr lang="en-US" sz="2000" noProof="0" dirty="0">
                          <a:effectLst/>
                        </a:rPr>
                        <a:t>Canada</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16,2</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solidFill>
                            <a:srgbClr val="FF0000"/>
                          </a:solidFill>
                          <a:effectLst/>
                        </a:rPr>
                        <a:t>-2,74</a:t>
                      </a:r>
                      <a:endParaRPr lang="en-US" sz="2000" noProof="0" dirty="0">
                        <a:solidFill>
                          <a:srgbClr val="FF0000"/>
                        </a:solidFill>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1,9</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-1,12</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1,2</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-1,31</a:t>
                      </a:r>
                      <a:endParaRPr lang="en-US" sz="2000" noProof="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0">
                <a:tc vMerge="1">
                  <a:txBody>
                    <a:bodyPr/>
                    <a:lstStyle/>
                    <a:p>
                      <a:pPr algn="just">
                        <a:lnSpc>
                          <a:spcPct val="115000"/>
                        </a:lnSpc>
                        <a:spcAft>
                          <a:spcPts val="1000"/>
                        </a:spcAft>
                      </a:pPr>
                      <a:endParaRPr lang="en-US" sz="2000" noProof="0" dirty="0">
                        <a:effectLst/>
                        <a:latin typeface="Calibri"/>
                        <a:ea typeface="Calibri"/>
                        <a:cs typeface="Times New Roman"/>
                      </a:endParaRPr>
                    </a:p>
                  </a:txBody>
                  <a:tcPr marL="68580" marR="68580" marT="0" marB="0"/>
                </a:tc>
                <a:tc>
                  <a:txBody>
                    <a:bodyPr/>
                    <a:lstStyle/>
                    <a:p>
                      <a:pPr algn="just">
                        <a:lnSpc>
                          <a:spcPct val="115000"/>
                        </a:lnSpc>
                        <a:spcAft>
                          <a:spcPts val="1000"/>
                        </a:spcAft>
                      </a:pPr>
                      <a:r>
                        <a:rPr lang="en-US" sz="2000" noProof="0" dirty="0">
                          <a:effectLst/>
                        </a:rPr>
                        <a:t>Mexico</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10,6</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2,29</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0,6</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0,22</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0,3</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0,17</a:t>
                      </a:r>
                      <a:endParaRPr lang="en-US" sz="2000" noProof="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0">
                <a:tc vMerge="1">
                  <a:txBody>
                    <a:bodyPr/>
                    <a:lstStyle/>
                    <a:p>
                      <a:pPr algn="just">
                        <a:lnSpc>
                          <a:spcPct val="115000"/>
                        </a:lnSpc>
                        <a:spcAft>
                          <a:spcPts val="1000"/>
                        </a:spcAft>
                      </a:pPr>
                      <a:endParaRPr lang="en-US" sz="2800" noProof="0" dirty="0">
                        <a:effectLst/>
                        <a:latin typeface="Calibri"/>
                        <a:ea typeface="Calibri"/>
                        <a:cs typeface="Times New Roman"/>
                      </a:endParaRPr>
                    </a:p>
                  </a:txBody>
                  <a:tcPr marL="68580" marR="68580" marT="0" marB="0"/>
                </a:tc>
                <a:tc>
                  <a:txBody>
                    <a:bodyPr/>
                    <a:lstStyle/>
                    <a:p>
                      <a:pPr algn="just">
                        <a:lnSpc>
                          <a:spcPct val="115000"/>
                        </a:lnSpc>
                        <a:spcAft>
                          <a:spcPts val="1000"/>
                        </a:spcAft>
                      </a:pPr>
                      <a:r>
                        <a:rPr lang="en-US" sz="2800" b="1" noProof="0" dirty="0">
                          <a:effectLst/>
                        </a:rPr>
                        <a:t>Japan</a:t>
                      </a:r>
                      <a:endParaRPr lang="en-US" sz="2800" b="1"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10,1</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b="1" noProof="0" dirty="0">
                          <a:solidFill>
                            <a:srgbClr val="FF0000"/>
                          </a:solidFill>
                          <a:effectLst/>
                        </a:rPr>
                        <a:t>-8,06</a:t>
                      </a:r>
                      <a:endParaRPr lang="en-US" sz="2000" b="1" noProof="0" dirty="0">
                        <a:solidFill>
                          <a:srgbClr val="FF0000"/>
                        </a:solidFill>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solidFill>
                            <a:srgbClr val="0070C0"/>
                          </a:solidFill>
                          <a:effectLst/>
                        </a:rPr>
                        <a:t>16,6</a:t>
                      </a:r>
                      <a:endParaRPr lang="en-US" sz="2000" noProof="0" dirty="0">
                        <a:solidFill>
                          <a:srgbClr val="0070C0"/>
                        </a:solidFill>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-1,41</a:t>
                      </a:r>
                      <a:endParaRPr lang="en-US" sz="2000" noProof="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0">
                <a:tc vMerge="1">
                  <a:txBody>
                    <a:bodyPr/>
                    <a:lstStyle/>
                    <a:p>
                      <a:pPr algn="just">
                        <a:lnSpc>
                          <a:spcPct val="115000"/>
                        </a:lnSpc>
                        <a:spcAft>
                          <a:spcPts val="1000"/>
                        </a:spcAft>
                      </a:pPr>
                      <a:endParaRPr lang="en-US" sz="2800" noProof="0" dirty="0">
                        <a:effectLst/>
                        <a:latin typeface="Calibri"/>
                        <a:ea typeface="Calibri"/>
                        <a:cs typeface="Times New Roman"/>
                      </a:endParaRPr>
                    </a:p>
                  </a:txBody>
                  <a:tcPr marL="68580" marR="68580" marT="0" marB="0"/>
                </a:tc>
                <a:tc>
                  <a:txBody>
                    <a:bodyPr/>
                    <a:lstStyle/>
                    <a:p>
                      <a:pPr algn="just">
                        <a:lnSpc>
                          <a:spcPct val="115000"/>
                        </a:lnSpc>
                        <a:spcAft>
                          <a:spcPts val="1000"/>
                        </a:spcAft>
                      </a:pPr>
                      <a:r>
                        <a:rPr lang="en-US" sz="2800" b="1" noProof="0" dirty="0">
                          <a:effectLst/>
                        </a:rPr>
                        <a:t>China</a:t>
                      </a:r>
                      <a:endParaRPr lang="en-US" sz="2800" b="1"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16,1</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b="1" noProof="0" dirty="0">
                          <a:solidFill>
                            <a:srgbClr val="0070C0"/>
                          </a:solidFill>
                          <a:effectLst/>
                        </a:rPr>
                        <a:t>10,46</a:t>
                      </a:r>
                      <a:endParaRPr lang="en-US" sz="2000" b="1" noProof="0" dirty="0">
                        <a:solidFill>
                          <a:srgbClr val="0070C0"/>
                        </a:solidFill>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28,8</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b="1" noProof="0" dirty="0">
                          <a:solidFill>
                            <a:srgbClr val="0070C0"/>
                          </a:solidFill>
                          <a:effectLst/>
                        </a:rPr>
                        <a:t>16,70</a:t>
                      </a:r>
                      <a:endParaRPr lang="en-US" sz="2000" b="1" noProof="0" dirty="0">
                        <a:solidFill>
                          <a:srgbClr val="0070C0"/>
                        </a:solidFill>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a:t>
                      </a:r>
                      <a:endParaRPr lang="en-US" sz="2000" noProof="0" dirty="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r h="0">
                <a:tc vMerge="1">
                  <a:txBody>
                    <a:bodyPr/>
                    <a:lstStyle/>
                    <a:p>
                      <a:pPr algn="just">
                        <a:lnSpc>
                          <a:spcPct val="115000"/>
                        </a:lnSpc>
                        <a:spcAft>
                          <a:spcPts val="1000"/>
                        </a:spcAft>
                      </a:pPr>
                      <a:endParaRPr lang="en-US" sz="2000" noProof="0" dirty="0">
                        <a:effectLst/>
                        <a:latin typeface="Calibri"/>
                        <a:ea typeface="Calibri"/>
                        <a:cs typeface="Times New Roman"/>
                      </a:endParaRPr>
                    </a:p>
                  </a:txBody>
                  <a:tcPr marL="68580" marR="68580" marT="0" marB="0"/>
                </a:tc>
                <a:tc>
                  <a:txBody>
                    <a:bodyPr/>
                    <a:lstStyle/>
                    <a:p>
                      <a:pPr algn="just">
                        <a:lnSpc>
                          <a:spcPct val="115000"/>
                        </a:lnSpc>
                        <a:spcAft>
                          <a:spcPts val="1000"/>
                        </a:spcAft>
                      </a:pPr>
                      <a:r>
                        <a:rPr lang="en-US" sz="2000" noProof="0" dirty="0">
                          <a:effectLst/>
                        </a:rPr>
                        <a:t>Korea</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3,2</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-0,43</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6,0</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-0,32</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12,0</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solidFill>
                            <a:srgbClr val="0070C0"/>
                          </a:solidFill>
                          <a:effectLst/>
                        </a:rPr>
                        <a:t>5,05</a:t>
                      </a:r>
                      <a:endParaRPr lang="en-US" sz="2000" noProof="0" dirty="0">
                        <a:solidFill>
                          <a:srgbClr val="0070C0"/>
                        </a:solidFill>
                        <a:effectLst/>
                        <a:latin typeface="Calibri"/>
                        <a:ea typeface="Calibri"/>
                        <a:cs typeface="Times New Roman"/>
                      </a:endParaRPr>
                    </a:p>
                  </a:txBody>
                  <a:tcPr marL="68580" marR="68580" marT="0" marB="0"/>
                </a:tc>
                <a:extLst>
                  <a:ext uri="{0D108BD9-81ED-4DB2-BD59-A6C34878D82A}">
                    <a16:rowId xmlns:a16="http://schemas.microsoft.com/office/drawing/2014/main" val="10009"/>
                  </a:ext>
                </a:extLst>
              </a:tr>
              <a:tr h="0">
                <a:tc vMerge="1">
                  <a:txBody>
                    <a:bodyPr/>
                    <a:lstStyle/>
                    <a:p>
                      <a:pPr algn="just">
                        <a:lnSpc>
                          <a:spcPct val="115000"/>
                        </a:lnSpc>
                        <a:spcAft>
                          <a:spcPts val="1000"/>
                        </a:spcAft>
                      </a:pPr>
                      <a:endParaRPr lang="en-US" sz="2000" noProof="0" dirty="0">
                        <a:effectLst/>
                        <a:latin typeface="Calibri"/>
                        <a:ea typeface="Calibri"/>
                        <a:cs typeface="Times New Roman"/>
                      </a:endParaRPr>
                    </a:p>
                  </a:txBody>
                  <a:tcPr marL="68580" marR="68580" marT="0" marB="0"/>
                </a:tc>
                <a:tc>
                  <a:txBody>
                    <a:bodyPr/>
                    <a:lstStyle/>
                    <a:p>
                      <a:pPr algn="just">
                        <a:lnSpc>
                          <a:spcPct val="115000"/>
                        </a:lnSpc>
                        <a:spcAft>
                          <a:spcPts val="1000"/>
                        </a:spcAft>
                      </a:pPr>
                      <a:r>
                        <a:rPr lang="en-US" sz="2000" noProof="0" dirty="0">
                          <a:effectLst/>
                        </a:rPr>
                        <a:t>India</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1,4</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0,52</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0,6</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-0,28</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0,8</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0,53</a:t>
                      </a:r>
                      <a:endParaRPr lang="en-US" sz="2000" noProof="0" dirty="0">
                        <a:effectLst/>
                        <a:latin typeface="Calibri"/>
                        <a:ea typeface="Calibri"/>
                        <a:cs typeface="Times New Roman"/>
                      </a:endParaRPr>
                    </a:p>
                  </a:txBody>
                  <a:tcPr marL="68580" marR="68580" marT="0" marB="0"/>
                </a:tc>
                <a:extLst>
                  <a:ext uri="{0D108BD9-81ED-4DB2-BD59-A6C34878D82A}">
                    <a16:rowId xmlns:a16="http://schemas.microsoft.com/office/drawing/2014/main" val="10010"/>
                  </a:ext>
                </a:extLst>
              </a:tr>
              <a:tr h="0">
                <a:tc vMerge="1">
                  <a:txBody>
                    <a:bodyPr/>
                    <a:lstStyle/>
                    <a:p>
                      <a:pPr algn="just">
                        <a:lnSpc>
                          <a:spcPct val="115000"/>
                        </a:lnSpc>
                        <a:spcAft>
                          <a:spcPts val="1000"/>
                        </a:spcAft>
                      </a:pPr>
                      <a:endParaRPr lang="en-US" sz="2000" noProof="0" dirty="0">
                        <a:effectLst/>
                        <a:latin typeface="Calibri"/>
                        <a:ea typeface="Calibri"/>
                        <a:cs typeface="Times New Roman"/>
                      </a:endParaRPr>
                    </a:p>
                  </a:txBody>
                  <a:tcPr marL="68580" marR="68580" marT="0" marB="0"/>
                </a:tc>
                <a:tc>
                  <a:txBody>
                    <a:bodyPr/>
                    <a:lstStyle/>
                    <a:p>
                      <a:pPr algn="just">
                        <a:lnSpc>
                          <a:spcPct val="115000"/>
                        </a:lnSpc>
                        <a:spcAft>
                          <a:spcPts val="1000"/>
                        </a:spcAft>
                      </a:pPr>
                      <a:r>
                        <a:rPr lang="en-US" sz="2000" noProof="0" dirty="0">
                          <a:effectLst/>
                        </a:rPr>
                        <a:t>ASEAN</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7,3</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-1,98</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14,2</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1,04</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11,1</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solidFill>
                            <a:srgbClr val="0070C0"/>
                          </a:solidFill>
                          <a:effectLst/>
                        </a:rPr>
                        <a:t>4,68</a:t>
                      </a:r>
                      <a:endParaRPr lang="en-US" sz="2000" noProof="0" dirty="0">
                        <a:solidFill>
                          <a:srgbClr val="0070C0"/>
                        </a:solidFill>
                        <a:effectLst/>
                        <a:latin typeface="Calibri"/>
                        <a:ea typeface="Calibri"/>
                        <a:cs typeface="Times New Roman"/>
                      </a:endParaRPr>
                    </a:p>
                  </a:txBody>
                  <a:tcPr marL="68580" marR="68580" marT="0" marB="0"/>
                </a:tc>
                <a:extLst>
                  <a:ext uri="{0D108BD9-81ED-4DB2-BD59-A6C34878D82A}">
                    <a16:rowId xmlns:a16="http://schemas.microsoft.com/office/drawing/2014/main" val="10011"/>
                  </a:ext>
                </a:extLst>
              </a:tr>
              <a:tr h="0">
                <a:tc vMerge="1">
                  <a:txBody>
                    <a:bodyPr/>
                    <a:lstStyle/>
                    <a:p>
                      <a:pPr algn="just">
                        <a:lnSpc>
                          <a:spcPct val="115000"/>
                        </a:lnSpc>
                        <a:spcAft>
                          <a:spcPts val="1000"/>
                        </a:spcAft>
                      </a:pPr>
                      <a:endParaRPr lang="en-US" sz="2000" noProof="0" dirty="0">
                        <a:effectLst/>
                        <a:latin typeface="Calibri"/>
                        <a:ea typeface="Calibri"/>
                        <a:cs typeface="Times New Roman"/>
                      </a:endParaRPr>
                    </a:p>
                  </a:txBody>
                  <a:tcPr marL="68580" marR="68580" marT="0" marB="0"/>
                </a:tc>
                <a:tc>
                  <a:txBody>
                    <a:bodyPr/>
                    <a:lstStyle/>
                    <a:p>
                      <a:pPr algn="just">
                        <a:lnSpc>
                          <a:spcPct val="115000"/>
                        </a:lnSpc>
                        <a:spcAft>
                          <a:spcPts val="1000"/>
                        </a:spcAft>
                      </a:pPr>
                      <a:r>
                        <a:rPr lang="en-US" sz="2000" noProof="0" dirty="0">
                          <a:effectLst/>
                        </a:rPr>
                        <a:t>Russia</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0,5</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-0,08</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0,9</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-0,72</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1,5</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-0,85</a:t>
                      </a:r>
                      <a:endParaRPr lang="en-US" sz="2000" noProof="0" dirty="0">
                        <a:effectLst/>
                        <a:latin typeface="Calibri"/>
                        <a:ea typeface="Calibri"/>
                        <a:cs typeface="Times New Roman"/>
                      </a:endParaRPr>
                    </a:p>
                  </a:txBody>
                  <a:tcPr marL="68580" marR="68580" marT="0" marB="0"/>
                </a:tc>
                <a:extLst>
                  <a:ext uri="{0D108BD9-81ED-4DB2-BD59-A6C34878D82A}">
                    <a16:rowId xmlns:a16="http://schemas.microsoft.com/office/drawing/2014/main" val="10012"/>
                  </a:ext>
                </a:extLst>
              </a:tr>
              <a:tr h="0">
                <a:tc vMerge="1">
                  <a:txBody>
                    <a:bodyPr/>
                    <a:lstStyle/>
                    <a:p>
                      <a:pPr algn="just">
                        <a:lnSpc>
                          <a:spcPct val="115000"/>
                        </a:lnSpc>
                        <a:spcAft>
                          <a:spcPts val="1000"/>
                        </a:spcAft>
                      </a:pPr>
                      <a:endParaRPr lang="en-US" sz="2000" noProof="0" dirty="0">
                        <a:effectLst/>
                        <a:latin typeface="Calibri"/>
                        <a:ea typeface="Calibri"/>
                        <a:cs typeface="Times New Roman"/>
                      </a:endParaRPr>
                    </a:p>
                  </a:txBody>
                  <a:tcPr marL="68580" marR="68580" marT="0" marB="0"/>
                </a:tc>
                <a:tc>
                  <a:txBody>
                    <a:bodyPr/>
                    <a:lstStyle/>
                    <a:p>
                      <a:pPr algn="just">
                        <a:lnSpc>
                          <a:spcPct val="115000"/>
                        </a:lnSpc>
                        <a:spcAft>
                          <a:spcPts val="1000"/>
                        </a:spcAft>
                      </a:pPr>
                      <a:r>
                        <a:rPr lang="en-US" sz="2000" noProof="0" dirty="0">
                          <a:effectLst/>
                        </a:rPr>
                        <a:t>Brazil</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1,6</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0,33</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0,8</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-0,30</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1,0</a:t>
                      </a:r>
                      <a:endParaRPr lang="en-US" sz="2000" noProof="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2000" noProof="0" dirty="0">
                          <a:effectLst/>
                        </a:rPr>
                        <a:t>0,06</a:t>
                      </a:r>
                      <a:endParaRPr lang="en-US" sz="2000" noProof="0" dirty="0">
                        <a:effectLst/>
                        <a:latin typeface="Calibri"/>
                        <a:ea typeface="Calibri"/>
                        <a:cs typeface="Times New Roman"/>
                      </a:endParaRPr>
                    </a:p>
                  </a:txBody>
                  <a:tcPr marL="68580" marR="68580" marT="0" marB="0"/>
                </a:tc>
                <a:extLst>
                  <a:ext uri="{0D108BD9-81ED-4DB2-BD59-A6C34878D82A}">
                    <a16:rowId xmlns:a16="http://schemas.microsoft.com/office/drawing/2014/main" val="10013"/>
                  </a:ext>
                </a:extLst>
              </a:tr>
            </a:tbl>
          </a:graphicData>
        </a:graphic>
      </p:graphicFrame>
      <p:sp>
        <p:nvSpPr>
          <p:cNvPr id="5" name="Rectangle 1"/>
          <p:cNvSpPr>
            <a:spLocks noChangeArrowheads="1"/>
          </p:cNvSpPr>
          <p:nvPr/>
        </p:nvSpPr>
        <p:spPr bwMode="auto">
          <a:xfrm>
            <a:off x="1011936" y="0"/>
            <a:ext cx="1016812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2400" b="1" dirty="0">
                <a:latin typeface="Calibri" pitchFamily="34" charset="0"/>
                <a:ea typeface="Calibri" pitchFamily="34" charset="0"/>
                <a:cs typeface="Calibri" pitchFamily="34" charset="0"/>
              </a:rPr>
              <a:t>Share of total export </a:t>
            </a:r>
            <a:r>
              <a:rPr lang="cs-CZ" sz="2400" b="1" dirty="0">
                <a:latin typeface="Calibri" pitchFamily="34" charset="0"/>
                <a:ea typeface="Calibri" pitchFamily="34" charset="0"/>
                <a:cs typeface="Calibri" pitchFamily="34" charset="0"/>
              </a:rPr>
              <a:t>on </a:t>
            </a:r>
            <a:r>
              <a:rPr lang="en-US" sz="2400" b="1" dirty="0">
                <a:latin typeface="Calibri" pitchFamily="34" charset="0"/>
                <a:ea typeface="Calibri" pitchFamily="34" charset="0"/>
                <a:cs typeface="Calibri" pitchFamily="34" charset="0"/>
              </a:rPr>
              <a:t>the </a:t>
            </a:r>
            <a:r>
              <a:rPr lang="en-US" sz="3200" b="1" dirty="0">
                <a:solidFill>
                  <a:srgbClr val="0070C0"/>
                </a:solidFill>
                <a:latin typeface="Calibri" pitchFamily="34" charset="0"/>
                <a:ea typeface="Calibri" pitchFamily="34" charset="0"/>
                <a:cs typeface="Calibri" pitchFamily="34" charset="0"/>
              </a:rPr>
              <a:t>main markets </a:t>
            </a:r>
            <a:r>
              <a:rPr lang="en-US" sz="2400" dirty="0">
                <a:latin typeface="Calibri" pitchFamily="34" charset="0"/>
                <a:ea typeface="Calibri" pitchFamily="34" charset="0"/>
                <a:cs typeface="Calibri" pitchFamily="34" charset="0"/>
              </a:rPr>
              <a:t>(2005)</a:t>
            </a:r>
            <a:r>
              <a:rPr lang="cs-CZ" sz="2400" dirty="0">
                <a:latin typeface="Calibri" pitchFamily="34" charset="0"/>
                <a:ea typeface="Calibri" pitchFamily="34" charset="0"/>
                <a:cs typeface="Calibri" pitchFamily="34" charset="0"/>
              </a:rPr>
              <a:t>;</a:t>
            </a:r>
            <a:r>
              <a:rPr lang="en-US" sz="2400" dirty="0">
                <a:latin typeface="Calibri" pitchFamily="34" charset="0"/>
                <a:ea typeface="Calibri" pitchFamily="34" charset="0"/>
                <a:cs typeface="Calibri" pitchFamily="34" charset="0"/>
              </a:rPr>
              <a:t> </a:t>
            </a:r>
            <a:r>
              <a:rPr lang="en-US" sz="2400" b="1" dirty="0">
                <a:latin typeface="Calibri" pitchFamily="34" charset="0"/>
                <a:ea typeface="Calibri" pitchFamily="34" charset="0"/>
                <a:cs typeface="Calibri" pitchFamily="34" charset="0"/>
              </a:rPr>
              <a:t>change </a:t>
            </a:r>
            <a:r>
              <a:rPr lang="cs-CZ" sz="2400" dirty="0">
                <a:latin typeface="Calibri" pitchFamily="34" charset="0"/>
                <a:ea typeface="Calibri" pitchFamily="34" charset="0"/>
                <a:cs typeface="Calibri" pitchFamily="34" charset="0"/>
              </a:rPr>
              <a:t>in 1</a:t>
            </a:r>
            <a:r>
              <a:rPr lang="en-US" sz="2400" dirty="0">
                <a:latin typeface="Calibri" pitchFamily="34" charset="0"/>
                <a:ea typeface="Calibri" pitchFamily="34" charset="0"/>
                <a:cs typeface="Calibri" pitchFamily="34" charset="0"/>
              </a:rPr>
              <a:t>995–2005 </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1743469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extLst/>
          </p:nvPr>
        </p:nvGraphicFramePr>
        <p:xfrm>
          <a:off x="2758154" y="1074336"/>
          <a:ext cx="6169724" cy="5296230"/>
        </p:xfrm>
        <a:graphic>
          <a:graphicData uri="http://schemas.openxmlformats.org/drawingml/2006/table">
            <a:tbl>
              <a:tblPr firstRow="1" firstCol="1" bandRow="1">
                <a:tableStyleId>{5C22544A-7EE6-4342-B048-85BDC9FD1C3A}</a:tableStyleId>
              </a:tblPr>
              <a:tblGrid>
                <a:gridCol w="1371537">
                  <a:extLst>
                    <a:ext uri="{9D8B030D-6E8A-4147-A177-3AD203B41FA5}">
                      <a16:colId xmlns:a16="http://schemas.microsoft.com/office/drawing/2014/main" val="20000"/>
                    </a:ext>
                  </a:extLst>
                </a:gridCol>
                <a:gridCol w="935800">
                  <a:extLst>
                    <a:ext uri="{9D8B030D-6E8A-4147-A177-3AD203B41FA5}">
                      <a16:colId xmlns:a16="http://schemas.microsoft.com/office/drawing/2014/main" val="20001"/>
                    </a:ext>
                  </a:extLst>
                </a:gridCol>
                <a:gridCol w="773747">
                  <a:extLst>
                    <a:ext uri="{9D8B030D-6E8A-4147-A177-3AD203B41FA5}">
                      <a16:colId xmlns:a16="http://schemas.microsoft.com/office/drawing/2014/main" val="20002"/>
                    </a:ext>
                  </a:extLst>
                </a:gridCol>
                <a:gridCol w="772160">
                  <a:extLst>
                    <a:ext uri="{9D8B030D-6E8A-4147-A177-3AD203B41FA5}">
                      <a16:colId xmlns:a16="http://schemas.microsoft.com/office/drawing/2014/main" val="20003"/>
                    </a:ext>
                  </a:extLst>
                </a:gridCol>
                <a:gridCol w="772160">
                  <a:extLst>
                    <a:ext uri="{9D8B030D-6E8A-4147-A177-3AD203B41FA5}">
                      <a16:colId xmlns:a16="http://schemas.microsoft.com/office/drawing/2014/main" val="20004"/>
                    </a:ext>
                  </a:extLst>
                </a:gridCol>
                <a:gridCol w="772160">
                  <a:extLst>
                    <a:ext uri="{9D8B030D-6E8A-4147-A177-3AD203B41FA5}">
                      <a16:colId xmlns:a16="http://schemas.microsoft.com/office/drawing/2014/main" val="20005"/>
                    </a:ext>
                  </a:extLst>
                </a:gridCol>
                <a:gridCol w="772160">
                  <a:extLst>
                    <a:ext uri="{9D8B030D-6E8A-4147-A177-3AD203B41FA5}">
                      <a16:colId xmlns:a16="http://schemas.microsoft.com/office/drawing/2014/main" val="20006"/>
                    </a:ext>
                  </a:extLst>
                </a:gridCol>
              </a:tblGrid>
              <a:tr h="0">
                <a:tc>
                  <a:txBody>
                    <a:bodyPr/>
                    <a:lstStyle/>
                    <a:p>
                      <a:pPr algn="just">
                        <a:lnSpc>
                          <a:spcPct val="115000"/>
                        </a:lnSpc>
                        <a:spcAft>
                          <a:spcPts val="0"/>
                        </a:spcAft>
                      </a:pPr>
                      <a:r>
                        <a:rPr lang="cs-CZ" sz="2000" dirty="0">
                          <a:effectLst/>
                        </a:rPr>
                        <a:t> </a:t>
                      </a:r>
                      <a:endParaRPr lang="cs-CZ" sz="2000"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dirty="0" err="1">
                          <a:effectLst/>
                        </a:rPr>
                        <a:t>Total</a:t>
                      </a:r>
                      <a:r>
                        <a:rPr lang="cs-CZ" sz="2000" dirty="0">
                          <a:effectLst/>
                        </a:rPr>
                        <a:t> </a:t>
                      </a:r>
                      <a:endParaRPr lang="cs-CZ" sz="2000"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dirty="0">
                          <a:effectLst/>
                        </a:rPr>
                        <a:t>H-T</a:t>
                      </a:r>
                      <a:endParaRPr lang="cs-CZ" sz="2000"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dirty="0">
                          <a:effectLst/>
                        </a:rPr>
                        <a:t>M-T</a:t>
                      </a:r>
                      <a:endParaRPr lang="cs-CZ" sz="2000"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dirty="0">
                          <a:effectLst/>
                        </a:rPr>
                        <a:t>L-T</a:t>
                      </a:r>
                      <a:endParaRPr lang="cs-CZ" sz="2000"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dirty="0">
                          <a:effectLst/>
                        </a:rPr>
                        <a:t>R-B</a:t>
                      </a:r>
                      <a:endParaRPr lang="cs-CZ" sz="2000"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dirty="0">
                          <a:effectLst/>
                        </a:rPr>
                        <a:t>P-P</a:t>
                      </a:r>
                      <a:endParaRPr lang="cs-CZ"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0">
                <a:tc rowSpan="2">
                  <a:txBody>
                    <a:bodyPr/>
                    <a:lstStyle/>
                    <a:p>
                      <a:pPr algn="just">
                        <a:lnSpc>
                          <a:spcPct val="115000"/>
                        </a:lnSpc>
                        <a:spcAft>
                          <a:spcPts val="0"/>
                        </a:spcAft>
                      </a:pPr>
                      <a:r>
                        <a:rPr lang="cs-CZ" sz="2400" i="0" dirty="0">
                          <a:effectLst/>
                        </a:rPr>
                        <a:t>EU25</a:t>
                      </a:r>
                      <a:endParaRPr lang="cs-CZ" sz="2000" i="0" dirty="0">
                        <a:effectLst/>
                      </a:endParaRPr>
                    </a:p>
                    <a:p>
                      <a:pPr algn="just">
                        <a:lnSpc>
                          <a:spcPct val="115000"/>
                        </a:lnSpc>
                        <a:spcAft>
                          <a:spcPts val="0"/>
                        </a:spcAft>
                      </a:pPr>
                      <a:r>
                        <a:rPr lang="cs-CZ" sz="1600" b="0" i="0" dirty="0" err="1">
                          <a:effectLst/>
                        </a:rPr>
                        <a:t>change</a:t>
                      </a:r>
                      <a:endParaRPr lang="cs-CZ" sz="1800" b="0" i="0"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solidFill>
                            <a:srgbClr val="0070C0"/>
                          </a:solidFill>
                          <a:effectLst/>
                        </a:rPr>
                        <a:t>19,62</a:t>
                      </a:r>
                      <a:endParaRPr lang="cs-CZ" sz="2000" b="1" dirty="0">
                        <a:solidFill>
                          <a:srgbClr val="0070C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17,27</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solidFill>
                            <a:srgbClr val="0070C0"/>
                          </a:solidFill>
                          <a:effectLst/>
                        </a:rPr>
                        <a:t>24,03</a:t>
                      </a:r>
                      <a:endParaRPr lang="cs-CZ" sz="2000" b="1" dirty="0">
                        <a:solidFill>
                          <a:srgbClr val="0070C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15,75</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22,32</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9,57</a:t>
                      </a:r>
                      <a:endParaRPr lang="cs-CZ" sz="2000" b="1"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51220">
                <a:tc vMerge="1">
                  <a:txBody>
                    <a:bodyPr/>
                    <a:lstStyle/>
                    <a:p>
                      <a:endParaRPr lang="cs-CZ"/>
                    </a:p>
                  </a:txBody>
                  <a:tcPr/>
                </a:tc>
                <a:tc>
                  <a:txBody>
                    <a:bodyPr/>
                    <a:lstStyle/>
                    <a:p>
                      <a:pPr algn="r">
                        <a:lnSpc>
                          <a:spcPct val="115000"/>
                        </a:lnSpc>
                        <a:spcAft>
                          <a:spcPts val="0"/>
                        </a:spcAft>
                      </a:pPr>
                      <a:r>
                        <a:rPr lang="cs-CZ" sz="2000" b="0" i="1" dirty="0">
                          <a:effectLst/>
                        </a:rPr>
                        <a:t>-1,39</a:t>
                      </a:r>
                      <a:endParaRPr lang="cs-CZ" sz="2000" b="0" i="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0" i="1" dirty="0">
                          <a:effectLst/>
                        </a:rPr>
                        <a:t>-0,57</a:t>
                      </a:r>
                      <a:endParaRPr lang="cs-CZ" sz="2000" b="0" i="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0" i="1" dirty="0">
                          <a:effectLst/>
                        </a:rPr>
                        <a:t>-1,32</a:t>
                      </a:r>
                      <a:endParaRPr lang="cs-CZ" sz="2000" b="0" i="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0" i="1" dirty="0">
                          <a:effectLst/>
                        </a:rPr>
                        <a:t>-3,29</a:t>
                      </a:r>
                      <a:endParaRPr lang="cs-CZ" sz="2000" b="0" i="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0" i="1" dirty="0">
                          <a:effectLst/>
                        </a:rPr>
                        <a:t>-1,49</a:t>
                      </a:r>
                      <a:endParaRPr lang="cs-CZ" sz="2000" b="0" i="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0" i="1" dirty="0">
                          <a:effectLst/>
                        </a:rPr>
                        <a:t>-0,84</a:t>
                      </a:r>
                      <a:endParaRPr lang="cs-CZ" sz="2000" b="0" i="1"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0">
                <a:tc rowSpan="2">
                  <a:txBody>
                    <a:bodyPr/>
                    <a:lstStyle/>
                    <a:p>
                      <a:pPr algn="just">
                        <a:lnSpc>
                          <a:spcPct val="115000"/>
                        </a:lnSpc>
                        <a:spcAft>
                          <a:spcPts val="0"/>
                        </a:spcAft>
                      </a:pPr>
                      <a:r>
                        <a:rPr lang="cs-CZ" sz="2400" dirty="0">
                          <a:effectLst/>
                        </a:rPr>
                        <a:t>USA</a:t>
                      </a:r>
                    </a:p>
                    <a:p>
                      <a:pPr marL="0" marR="0" indent="0" algn="just" defTabSz="914400" rtl="0" eaLnBrk="1" fontAlgn="auto" latinLnBrk="0" hangingPunct="1">
                        <a:lnSpc>
                          <a:spcPct val="115000"/>
                        </a:lnSpc>
                        <a:spcBef>
                          <a:spcPts val="0"/>
                        </a:spcBef>
                        <a:spcAft>
                          <a:spcPts val="0"/>
                        </a:spcAft>
                        <a:buClrTx/>
                        <a:buSzTx/>
                        <a:buFontTx/>
                        <a:buNone/>
                        <a:tabLst/>
                        <a:defRPr/>
                      </a:pPr>
                      <a:r>
                        <a:rPr lang="cs-CZ" sz="1600" b="0" dirty="0" err="1">
                          <a:effectLst/>
                        </a:rPr>
                        <a:t>change</a:t>
                      </a:r>
                      <a:endParaRPr lang="cs-CZ" sz="1800" b="0" dirty="0">
                        <a:effectLst/>
                        <a:latin typeface="+mn-lt"/>
                        <a:ea typeface="Calibri"/>
                        <a:cs typeface="Times New Roman"/>
                      </a:endParaRPr>
                    </a:p>
                  </a:txBody>
                  <a:tcPr marL="68580" marR="68580" marT="0" marB="0"/>
                </a:tc>
                <a:tc>
                  <a:txBody>
                    <a:bodyPr/>
                    <a:lstStyle/>
                    <a:p>
                      <a:pPr algn="r">
                        <a:lnSpc>
                          <a:spcPct val="115000"/>
                        </a:lnSpc>
                        <a:spcAft>
                          <a:spcPts val="0"/>
                        </a:spcAft>
                      </a:pPr>
                      <a:r>
                        <a:rPr lang="cs-CZ" sz="2000" b="1" dirty="0">
                          <a:effectLst/>
                        </a:rPr>
                        <a:t>13,03</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14,32</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14,65</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8,08</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11,31</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16,17</a:t>
                      </a:r>
                      <a:endParaRPr lang="cs-CZ" sz="2000" b="1"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0">
                <a:tc vMerge="1">
                  <a:txBody>
                    <a:bodyPr/>
                    <a:lstStyle/>
                    <a:p>
                      <a:endParaRPr lang="cs-CZ"/>
                    </a:p>
                  </a:txBody>
                  <a:tcPr/>
                </a:tc>
                <a:tc>
                  <a:txBody>
                    <a:bodyPr/>
                    <a:lstStyle/>
                    <a:p>
                      <a:pPr algn="r">
                        <a:lnSpc>
                          <a:spcPct val="115000"/>
                        </a:lnSpc>
                        <a:spcAft>
                          <a:spcPts val="0"/>
                        </a:spcAft>
                      </a:pPr>
                      <a:r>
                        <a:rPr lang="cs-CZ" sz="2000" b="0" i="1" dirty="0">
                          <a:effectLst/>
                        </a:rPr>
                        <a:t>-4,35</a:t>
                      </a:r>
                      <a:endParaRPr lang="cs-CZ" sz="2000" b="0" i="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0" i="1" dirty="0">
                          <a:solidFill>
                            <a:srgbClr val="FF0000"/>
                          </a:solidFill>
                          <a:effectLst/>
                        </a:rPr>
                        <a:t>-7,63</a:t>
                      </a:r>
                      <a:endParaRPr lang="cs-CZ" sz="2000" b="0" i="1" dirty="0">
                        <a:solidFill>
                          <a:srgbClr val="FF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0" i="1" dirty="0">
                          <a:solidFill>
                            <a:srgbClr val="FF0000"/>
                          </a:solidFill>
                          <a:effectLst/>
                        </a:rPr>
                        <a:t>-3,07</a:t>
                      </a:r>
                      <a:endParaRPr lang="cs-CZ" sz="2000" b="0" i="1" dirty="0">
                        <a:solidFill>
                          <a:srgbClr val="FF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0" i="1" dirty="0">
                          <a:effectLst/>
                        </a:rPr>
                        <a:t>-2,29</a:t>
                      </a:r>
                      <a:endParaRPr lang="cs-CZ" sz="2000" b="0" i="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0" i="1" dirty="0">
                          <a:effectLst/>
                        </a:rPr>
                        <a:t>-3,65</a:t>
                      </a:r>
                      <a:endParaRPr lang="cs-CZ" sz="2000" b="0" i="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0" i="1" dirty="0">
                          <a:effectLst/>
                        </a:rPr>
                        <a:t>-5,87</a:t>
                      </a:r>
                      <a:endParaRPr lang="cs-CZ" sz="2000" b="0" i="1"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0">
                <a:tc rowSpan="2">
                  <a:txBody>
                    <a:bodyPr/>
                    <a:lstStyle/>
                    <a:p>
                      <a:pPr algn="just">
                        <a:lnSpc>
                          <a:spcPct val="115000"/>
                        </a:lnSpc>
                        <a:spcAft>
                          <a:spcPts val="0"/>
                        </a:spcAft>
                      </a:pPr>
                      <a:r>
                        <a:rPr lang="cs-CZ" sz="2400" dirty="0">
                          <a:effectLst/>
                        </a:rPr>
                        <a:t>Japan</a:t>
                      </a:r>
                      <a:endParaRPr lang="cs-CZ" sz="2000" dirty="0">
                        <a:effectLst/>
                      </a:endParaRPr>
                    </a:p>
                    <a:p>
                      <a:pPr marL="0" marR="0" indent="0" algn="just" defTabSz="914400" rtl="0" eaLnBrk="1" fontAlgn="auto" latinLnBrk="0" hangingPunct="1">
                        <a:lnSpc>
                          <a:spcPct val="115000"/>
                        </a:lnSpc>
                        <a:spcBef>
                          <a:spcPts val="0"/>
                        </a:spcBef>
                        <a:spcAft>
                          <a:spcPts val="0"/>
                        </a:spcAft>
                        <a:buClrTx/>
                        <a:buSzTx/>
                        <a:buFontTx/>
                        <a:buNone/>
                        <a:tabLst/>
                        <a:defRPr/>
                      </a:pPr>
                      <a:r>
                        <a:rPr lang="cs-CZ" sz="1600" b="0" dirty="0" err="1">
                          <a:effectLst/>
                        </a:rPr>
                        <a:t>change</a:t>
                      </a:r>
                      <a:endParaRPr lang="cs-CZ" sz="1800" b="0" dirty="0">
                        <a:effectLst/>
                        <a:latin typeface="+mn-lt"/>
                        <a:ea typeface="Calibri"/>
                        <a:cs typeface="Times New Roman"/>
                      </a:endParaRPr>
                    </a:p>
                  </a:txBody>
                  <a:tcPr marL="68580" marR="68580" marT="0" marB="0"/>
                </a:tc>
                <a:tc>
                  <a:txBody>
                    <a:bodyPr/>
                    <a:lstStyle/>
                    <a:p>
                      <a:pPr algn="r">
                        <a:lnSpc>
                          <a:spcPct val="115000"/>
                        </a:lnSpc>
                        <a:spcAft>
                          <a:spcPts val="0"/>
                        </a:spcAft>
                      </a:pPr>
                      <a:r>
                        <a:rPr lang="cs-CZ" sz="2000" b="1" dirty="0">
                          <a:effectLst/>
                        </a:rPr>
                        <a:t>9,50</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solidFill>
                            <a:srgbClr val="FF0000"/>
                          </a:solidFill>
                          <a:effectLst/>
                        </a:rPr>
                        <a:t>9,51</a:t>
                      </a:r>
                      <a:endParaRPr lang="cs-CZ" sz="2000" b="1" dirty="0">
                        <a:solidFill>
                          <a:srgbClr val="FF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15,42</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4,75</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4,93</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0,68</a:t>
                      </a:r>
                      <a:endParaRPr lang="cs-CZ" sz="2000" b="1"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0">
                <a:tc vMerge="1">
                  <a:txBody>
                    <a:bodyPr/>
                    <a:lstStyle/>
                    <a:p>
                      <a:endParaRPr lang="cs-CZ"/>
                    </a:p>
                  </a:txBody>
                  <a:tcPr/>
                </a:tc>
                <a:tc>
                  <a:txBody>
                    <a:bodyPr/>
                    <a:lstStyle/>
                    <a:p>
                      <a:pPr algn="r">
                        <a:lnSpc>
                          <a:spcPct val="115000"/>
                        </a:lnSpc>
                        <a:spcAft>
                          <a:spcPts val="0"/>
                        </a:spcAft>
                      </a:pPr>
                      <a:r>
                        <a:rPr lang="cs-CZ" sz="2000" b="0" i="1" dirty="0">
                          <a:effectLst/>
                        </a:rPr>
                        <a:t>-4,08</a:t>
                      </a:r>
                      <a:endParaRPr lang="cs-CZ" sz="2000" b="0" i="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0" i="1" dirty="0">
                          <a:solidFill>
                            <a:srgbClr val="FF0000"/>
                          </a:solidFill>
                          <a:effectLst/>
                        </a:rPr>
                        <a:t>-9,26</a:t>
                      </a:r>
                      <a:endParaRPr lang="cs-CZ" sz="2000" b="0" i="1" dirty="0">
                        <a:solidFill>
                          <a:srgbClr val="FF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0" i="1" dirty="0">
                          <a:solidFill>
                            <a:srgbClr val="FF0000"/>
                          </a:solidFill>
                          <a:effectLst/>
                        </a:rPr>
                        <a:t>-5,16</a:t>
                      </a:r>
                      <a:endParaRPr lang="cs-CZ" sz="2000" b="0" i="1" dirty="0">
                        <a:solidFill>
                          <a:srgbClr val="FF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0" i="1" dirty="0">
                          <a:effectLst/>
                        </a:rPr>
                        <a:t>-2,01</a:t>
                      </a:r>
                      <a:endParaRPr lang="cs-CZ" sz="2000" b="0" i="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0" i="1" dirty="0">
                          <a:effectLst/>
                        </a:rPr>
                        <a:t>-0,58</a:t>
                      </a:r>
                      <a:endParaRPr lang="cs-CZ" sz="2000" b="0" i="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0" i="1" dirty="0">
                          <a:effectLst/>
                        </a:rPr>
                        <a:t>0,13</a:t>
                      </a:r>
                      <a:endParaRPr lang="cs-CZ" sz="2000" b="0" i="1"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0">
                <a:tc rowSpan="2">
                  <a:txBody>
                    <a:bodyPr/>
                    <a:lstStyle/>
                    <a:p>
                      <a:pPr algn="just">
                        <a:lnSpc>
                          <a:spcPct val="115000"/>
                        </a:lnSpc>
                        <a:spcAft>
                          <a:spcPts val="0"/>
                        </a:spcAft>
                      </a:pPr>
                      <a:r>
                        <a:rPr lang="cs-CZ" sz="2400" dirty="0" err="1">
                          <a:effectLst/>
                        </a:rPr>
                        <a:t>China</a:t>
                      </a:r>
                      <a:endParaRPr lang="cs-CZ" sz="2000" dirty="0">
                        <a:effectLst/>
                      </a:endParaRPr>
                    </a:p>
                    <a:p>
                      <a:pPr marL="0" marR="0" indent="0" algn="just" defTabSz="914400" rtl="0" eaLnBrk="1" fontAlgn="auto" latinLnBrk="0" hangingPunct="1">
                        <a:lnSpc>
                          <a:spcPct val="115000"/>
                        </a:lnSpc>
                        <a:spcBef>
                          <a:spcPts val="0"/>
                        </a:spcBef>
                        <a:spcAft>
                          <a:spcPts val="0"/>
                        </a:spcAft>
                        <a:buClrTx/>
                        <a:buSzTx/>
                        <a:buFontTx/>
                        <a:buNone/>
                        <a:tabLst/>
                        <a:defRPr/>
                      </a:pPr>
                      <a:r>
                        <a:rPr lang="cs-CZ" sz="1600" b="0" dirty="0" err="1">
                          <a:effectLst/>
                        </a:rPr>
                        <a:t>change</a:t>
                      </a:r>
                      <a:endParaRPr lang="cs-CZ" sz="1800" b="0" dirty="0">
                        <a:effectLst/>
                        <a:latin typeface="+mn-lt"/>
                        <a:ea typeface="Calibri"/>
                        <a:cs typeface="Times New Roman"/>
                      </a:endParaRPr>
                    </a:p>
                  </a:txBody>
                  <a:tcPr marL="68580" marR="68580" marT="0" marB="0"/>
                </a:tc>
                <a:tc>
                  <a:txBody>
                    <a:bodyPr/>
                    <a:lstStyle/>
                    <a:p>
                      <a:pPr algn="r">
                        <a:lnSpc>
                          <a:spcPct val="115000"/>
                        </a:lnSpc>
                        <a:spcAft>
                          <a:spcPts val="0"/>
                        </a:spcAft>
                      </a:pPr>
                      <a:r>
                        <a:rPr lang="cs-CZ" sz="2000" b="1" dirty="0">
                          <a:effectLst/>
                        </a:rPr>
                        <a:t>13,96</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solidFill>
                            <a:srgbClr val="0070C0"/>
                          </a:solidFill>
                          <a:effectLst/>
                        </a:rPr>
                        <a:t>17,79</a:t>
                      </a:r>
                      <a:endParaRPr lang="cs-CZ" sz="2000" b="1" dirty="0">
                        <a:solidFill>
                          <a:srgbClr val="0070C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solidFill>
                            <a:srgbClr val="0070C0"/>
                          </a:solidFill>
                          <a:effectLst/>
                        </a:rPr>
                        <a:t>8,75</a:t>
                      </a:r>
                      <a:endParaRPr lang="cs-CZ" sz="2000" b="1" dirty="0">
                        <a:solidFill>
                          <a:srgbClr val="0070C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28,16</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6,65</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5,16</a:t>
                      </a:r>
                      <a:endParaRPr lang="cs-CZ" sz="2000" b="1"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357874">
                <a:tc vMerge="1">
                  <a:txBody>
                    <a:bodyPr/>
                    <a:lstStyle/>
                    <a:p>
                      <a:endParaRPr lang="cs-CZ"/>
                    </a:p>
                  </a:txBody>
                  <a:tcPr/>
                </a:tc>
                <a:tc>
                  <a:txBody>
                    <a:bodyPr/>
                    <a:lstStyle/>
                    <a:p>
                      <a:pPr algn="r">
                        <a:lnSpc>
                          <a:spcPct val="115000"/>
                        </a:lnSpc>
                        <a:spcAft>
                          <a:spcPts val="0"/>
                        </a:spcAft>
                      </a:pPr>
                      <a:r>
                        <a:rPr lang="cs-CZ" sz="2000" b="0" i="1" dirty="0">
                          <a:solidFill>
                            <a:srgbClr val="0070C0"/>
                          </a:solidFill>
                          <a:effectLst/>
                        </a:rPr>
                        <a:t>8,20</a:t>
                      </a:r>
                      <a:endParaRPr lang="cs-CZ" sz="2000" b="0" i="1" dirty="0">
                        <a:solidFill>
                          <a:srgbClr val="0070C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0" i="1" dirty="0">
                          <a:solidFill>
                            <a:srgbClr val="0070C0"/>
                          </a:solidFill>
                          <a:effectLst/>
                        </a:rPr>
                        <a:t>13,94</a:t>
                      </a:r>
                      <a:endParaRPr lang="cs-CZ" sz="2000" b="0" i="1" dirty="0">
                        <a:solidFill>
                          <a:srgbClr val="0070C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0" i="1" dirty="0">
                          <a:solidFill>
                            <a:srgbClr val="0070C0"/>
                          </a:solidFill>
                          <a:effectLst/>
                        </a:rPr>
                        <a:t>5,53</a:t>
                      </a:r>
                      <a:endParaRPr lang="cs-CZ" sz="2000" b="0" i="1" dirty="0">
                        <a:solidFill>
                          <a:srgbClr val="0070C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0" i="1" dirty="0">
                          <a:solidFill>
                            <a:srgbClr val="0070C0"/>
                          </a:solidFill>
                          <a:effectLst/>
                        </a:rPr>
                        <a:t>11,55</a:t>
                      </a:r>
                      <a:endParaRPr lang="cs-CZ" sz="2000" b="0" i="1" dirty="0">
                        <a:solidFill>
                          <a:srgbClr val="0070C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0" i="1" dirty="0">
                          <a:effectLst/>
                        </a:rPr>
                        <a:t>3,40</a:t>
                      </a:r>
                      <a:endParaRPr lang="cs-CZ" sz="2000" b="0" i="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0" i="1" dirty="0">
                          <a:effectLst/>
                        </a:rPr>
                        <a:t>1,03</a:t>
                      </a:r>
                      <a:endParaRPr lang="cs-CZ" sz="2000" b="0" i="1" dirty="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r h="0">
                <a:tc rowSpan="2">
                  <a:txBody>
                    <a:bodyPr/>
                    <a:lstStyle/>
                    <a:p>
                      <a:pPr algn="just">
                        <a:lnSpc>
                          <a:spcPct val="115000"/>
                        </a:lnSpc>
                        <a:spcAft>
                          <a:spcPts val="0"/>
                        </a:spcAft>
                      </a:pPr>
                      <a:r>
                        <a:rPr lang="cs-CZ" sz="2000" dirty="0">
                          <a:effectLst/>
                        </a:rPr>
                        <a:t>India</a:t>
                      </a:r>
                      <a:endParaRPr lang="cs-CZ" sz="1800" dirty="0">
                        <a:effectLst/>
                      </a:endParaRPr>
                    </a:p>
                    <a:p>
                      <a:pPr marL="0" marR="0" indent="0" algn="just" defTabSz="914400" rtl="0" eaLnBrk="1" fontAlgn="auto" latinLnBrk="0" hangingPunct="1">
                        <a:lnSpc>
                          <a:spcPct val="115000"/>
                        </a:lnSpc>
                        <a:spcBef>
                          <a:spcPts val="0"/>
                        </a:spcBef>
                        <a:spcAft>
                          <a:spcPts val="0"/>
                        </a:spcAft>
                        <a:buClrTx/>
                        <a:buSzTx/>
                        <a:buFontTx/>
                        <a:buNone/>
                        <a:tabLst/>
                        <a:defRPr/>
                      </a:pPr>
                      <a:r>
                        <a:rPr lang="cs-CZ" sz="1600" b="0" dirty="0" err="1">
                          <a:effectLst/>
                        </a:rPr>
                        <a:t>change</a:t>
                      </a:r>
                      <a:endParaRPr lang="cs-CZ" sz="1800" b="0" dirty="0">
                        <a:effectLst/>
                        <a:latin typeface="+mn-lt"/>
                        <a:ea typeface="Calibri"/>
                        <a:cs typeface="Times New Roman"/>
                      </a:endParaRPr>
                    </a:p>
                  </a:txBody>
                  <a:tcPr marL="68580" marR="68580" marT="0" marB="0"/>
                </a:tc>
                <a:tc>
                  <a:txBody>
                    <a:bodyPr/>
                    <a:lstStyle/>
                    <a:p>
                      <a:pPr algn="r">
                        <a:lnSpc>
                          <a:spcPct val="115000"/>
                        </a:lnSpc>
                        <a:spcAft>
                          <a:spcPts val="0"/>
                        </a:spcAft>
                      </a:pPr>
                      <a:r>
                        <a:rPr lang="cs-CZ" sz="2000" b="1" dirty="0">
                          <a:effectLst/>
                        </a:rPr>
                        <a:t>1,46</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0,39</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0,83</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3,05</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2,65</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2,84</a:t>
                      </a:r>
                      <a:endParaRPr lang="cs-CZ" sz="2000" b="1" dirty="0">
                        <a:effectLst/>
                        <a:latin typeface="Calibri"/>
                        <a:ea typeface="Calibri"/>
                        <a:cs typeface="Times New Roman"/>
                      </a:endParaRPr>
                    </a:p>
                  </a:txBody>
                  <a:tcPr marL="68580" marR="68580" marT="0" marB="0"/>
                </a:tc>
                <a:extLst>
                  <a:ext uri="{0D108BD9-81ED-4DB2-BD59-A6C34878D82A}">
                    <a16:rowId xmlns:a16="http://schemas.microsoft.com/office/drawing/2014/main" val="10009"/>
                  </a:ext>
                </a:extLst>
              </a:tr>
              <a:tr h="380896">
                <a:tc vMerge="1">
                  <a:txBody>
                    <a:bodyPr/>
                    <a:lstStyle/>
                    <a:p>
                      <a:endParaRPr lang="cs-CZ"/>
                    </a:p>
                  </a:txBody>
                  <a:tcPr/>
                </a:tc>
                <a:tc>
                  <a:txBody>
                    <a:bodyPr/>
                    <a:lstStyle/>
                    <a:p>
                      <a:pPr algn="r">
                        <a:lnSpc>
                          <a:spcPct val="115000"/>
                        </a:lnSpc>
                        <a:spcAft>
                          <a:spcPts val="0"/>
                        </a:spcAft>
                      </a:pPr>
                      <a:r>
                        <a:rPr lang="cs-CZ" sz="2000" i="1" dirty="0">
                          <a:effectLst/>
                        </a:rPr>
                        <a:t>0,43</a:t>
                      </a:r>
                      <a:endParaRPr lang="cs-CZ" sz="2000" i="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i="1" dirty="0">
                          <a:effectLst/>
                        </a:rPr>
                        <a:t>0,18</a:t>
                      </a:r>
                      <a:endParaRPr lang="cs-CZ" sz="2000" i="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i="1" dirty="0">
                          <a:effectLst/>
                        </a:rPr>
                        <a:t>0,42</a:t>
                      </a:r>
                      <a:endParaRPr lang="cs-CZ" sz="2000" i="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i="1" dirty="0">
                          <a:effectLst/>
                        </a:rPr>
                        <a:t>0,68</a:t>
                      </a:r>
                      <a:endParaRPr lang="cs-CZ" sz="2000" i="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i="1" dirty="0">
                          <a:effectLst/>
                        </a:rPr>
                        <a:t>1,11</a:t>
                      </a:r>
                      <a:endParaRPr lang="cs-CZ" sz="2000" i="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i="1" dirty="0">
                          <a:effectLst/>
                        </a:rPr>
                        <a:t>0,44</a:t>
                      </a:r>
                      <a:endParaRPr lang="cs-CZ" sz="2000" i="1" dirty="0">
                        <a:effectLst/>
                        <a:latin typeface="Calibri"/>
                        <a:ea typeface="Calibri"/>
                        <a:cs typeface="Times New Roman"/>
                      </a:endParaRPr>
                    </a:p>
                  </a:txBody>
                  <a:tcPr marL="68580" marR="68580" marT="0" marB="0"/>
                </a:tc>
                <a:extLst>
                  <a:ext uri="{0D108BD9-81ED-4DB2-BD59-A6C34878D82A}">
                    <a16:rowId xmlns:a16="http://schemas.microsoft.com/office/drawing/2014/main" val="10010"/>
                  </a:ext>
                </a:extLst>
              </a:tr>
              <a:tr h="0">
                <a:tc rowSpan="2">
                  <a:txBody>
                    <a:bodyPr/>
                    <a:lstStyle/>
                    <a:p>
                      <a:pPr algn="just">
                        <a:lnSpc>
                          <a:spcPct val="115000"/>
                        </a:lnSpc>
                        <a:spcAft>
                          <a:spcPts val="0"/>
                        </a:spcAft>
                      </a:pPr>
                      <a:r>
                        <a:rPr lang="cs-CZ" sz="2000" dirty="0" err="1">
                          <a:effectLst/>
                        </a:rPr>
                        <a:t>Russia</a:t>
                      </a:r>
                      <a:endParaRPr lang="cs-CZ" sz="1800" dirty="0">
                        <a:effectLst/>
                      </a:endParaRPr>
                    </a:p>
                    <a:p>
                      <a:pPr marL="0" marR="0" indent="0" algn="just" defTabSz="914400" rtl="0" eaLnBrk="1" fontAlgn="auto" latinLnBrk="0" hangingPunct="1">
                        <a:lnSpc>
                          <a:spcPct val="115000"/>
                        </a:lnSpc>
                        <a:spcBef>
                          <a:spcPts val="0"/>
                        </a:spcBef>
                        <a:spcAft>
                          <a:spcPts val="0"/>
                        </a:spcAft>
                        <a:buClrTx/>
                        <a:buSzTx/>
                        <a:buFontTx/>
                        <a:buNone/>
                        <a:tabLst/>
                        <a:defRPr/>
                      </a:pPr>
                      <a:r>
                        <a:rPr lang="cs-CZ" sz="1600" b="0" dirty="0" err="1">
                          <a:effectLst/>
                        </a:rPr>
                        <a:t>change</a:t>
                      </a:r>
                      <a:endParaRPr lang="cs-CZ" sz="1800" b="0" dirty="0">
                        <a:effectLst/>
                        <a:latin typeface="+mn-lt"/>
                        <a:ea typeface="Calibri"/>
                        <a:cs typeface="Times New Roman"/>
                      </a:endParaRPr>
                    </a:p>
                  </a:txBody>
                  <a:tcPr marL="68580" marR="68580" marT="0" marB="0"/>
                </a:tc>
                <a:tc>
                  <a:txBody>
                    <a:bodyPr/>
                    <a:lstStyle/>
                    <a:p>
                      <a:pPr algn="r">
                        <a:lnSpc>
                          <a:spcPct val="115000"/>
                        </a:lnSpc>
                        <a:spcAft>
                          <a:spcPts val="0"/>
                        </a:spcAft>
                      </a:pPr>
                      <a:r>
                        <a:rPr lang="cs-CZ" sz="2000" b="1" dirty="0">
                          <a:effectLst/>
                        </a:rPr>
                        <a:t>1,39</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0,36</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1,28</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0,92</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4,21</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1,13</a:t>
                      </a:r>
                      <a:endParaRPr lang="cs-CZ" sz="2000" b="1" dirty="0">
                        <a:effectLst/>
                        <a:latin typeface="Calibri"/>
                        <a:ea typeface="Calibri"/>
                        <a:cs typeface="Times New Roman"/>
                      </a:endParaRPr>
                    </a:p>
                  </a:txBody>
                  <a:tcPr marL="68580" marR="68580" marT="0" marB="0"/>
                </a:tc>
                <a:extLst>
                  <a:ext uri="{0D108BD9-81ED-4DB2-BD59-A6C34878D82A}">
                    <a16:rowId xmlns:a16="http://schemas.microsoft.com/office/drawing/2014/main" val="10011"/>
                  </a:ext>
                </a:extLst>
              </a:tr>
              <a:tr h="319246">
                <a:tc vMerge="1">
                  <a:txBody>
                    <a:bodyPr/>
                    <a:lstStyle/>
                    <a:p>
                      <a:endParaRPr lang="cs-CZ"/>
                    </a:p>
                  </a:txBody>
                  <a:tcPr/>
                </a:tc>
                <a:tc>
                  <a:txBody>
                    <a:bodyPr/>
                    <a:lstStyle/>
                    <a:p>
                      <a:pPr algn="r">
                        <a:lnSpc>
                          <a:spcPct val="115000"/>
                        </a:lnSpc>
                        <a:spcAft>
                          <a:spcPts val="0"/>
                        </a:spcAft>
                      </a:pPr>
                      <a:r>
                        <a:rPr lang="cs-CZ" sz="2000" i="1" dirty="0">
                          <a:effectLst/>
                        </a:rPr>
                        <a:t>0,36</a:t>
                      </a:r>
                      <a:endParaRPr lang="cs-CZ" sz="2000" i="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i="1" dirty="0">
                          <a:effectLst/>
                        </a:rPr>
                        <a:t>0,18</a:t>
                      </a:r>
                      <a:endParaRPr lang="cs-CZ" sz="2000" i="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i="1" dirty="0">
                          <a:effectLst/>
                        </a:rPr>
                        <a:t>0,60</a:t>
                      </a:r>
                      <a:endParaRPr lang="cs-CZ" sz="2000" i="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i="1" dirty="0">
                          <a:effectLst/>
                        </a:rPr>
                        <a:t>0,35</a:t>
                      </a:r>
                      <a:endParaRPr lang="cs-CZ" sz="2000" i="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i="1" dirty="0">
                          <a:effectLst/>
                        </a:rPr>
                        <a:t>0,92</a:t>
                      </a:r>
                      <a:endParaRPr lang="cs-CZ" sz="2000" i="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i="1" dirty="0">
                          <a:effectLst/>
                        </a:rPr>
                        <a:t>-0,35</a:t>
                      </a:r>
                      <a:endParaRPr lang="cs-CZ" sz="2000" i="1" dirty="0">
                        <a:effectLst/>
                        <a:latin typeface="Calibri"/>
                        <a:ea typeface="Calibri"/>
                        <a:cs typeface="Times New Roman"/>
                      </a:endParaRPr>
                    </a:p>
                  </a:txBody>
                  <a:tcPr marL="68580" marR="68580" marT="0" marB="0"/>
                </a:tc>
                <a:extLst>
                  <a:ext uri="{0D108BD9-81ED-4DB2-BD59-A6C34878D82A}">
                    <a16:rowId xmlns:a16="http://schemas.microsoft.com/office/drawing/2014/main" val="10012"/>
                  </a:ext>
                </a:extLst>
              </a:tr>
              <a:tr h="0">
                <a:tc rowSpan="2">
                  <a:txBody>
                    <a:bodyPr/>
                    <a:lstStyle/>
                    <a:p>
                      <a:pPr algn="just">
                        <a:lnSpc>
                          <a:spcPct val="115000"/>
                        </a:lnSpc>
                        <a:spcAft>
                          <a:spcPts val="0"/>
                        </a:spcAft>
                      </a:pPr>
                      <a:r>
                        <a:rPr lang="cs-CZ" sz="2000" dirty="0" err="1">
                          <a:effectLst/>
                        </a:rPr>
                        <a:t>Brazil</a:t>
                      </a:r>
                      <a:endParaRPr lang="cs-CZ" sz="1800" dirty="0">
                        <a:effectLst/>
                      </a:endParaRPr>
                    </a:p>
                    <a:p>
                      <a:pPr marL="0" marR="0" indent="0" algn="just" defTabSz="914400" rtl="0" eaLnBrk="1" fontAlgn="auto" latinLnBrk="0" hangingPunct="1">
                        <a:lnSpc>
                          <a:spcPct val="115000"/>
                        </a:lnSpc>
                        <a:spcBef>
                          <a:spcPts val="0"/>
                        </a:spcBef>
                        <a:spcAft>
                          <a:spcPts val="0"/>
                        </a:spcAft>
                        <a:buClrTx/>
                        <a:buSzTx/>
                        <a:buFontTx/>
                        <a:buNone/>
                        <a:tabLst/>
                        <a:defRPr/>
                      </a:pPr>
                      <a:r>
                        <a:rPr lang="cs-CZ" sz="1600" b="0" dirty="0" err="1">
                          <a:effectLst/>
                        </a:rPr>
                        <a:t>change</a:t>
                      </a:r>
                      <a:endParaRPr lang="cs-CZ" sz="1800" b="0" dirty="0">
                        <a:effectLst/>
                        <a:latin typeface="+mn-lt"/>
                        <a:ea typeface="Calibri"/>
                        <a:cs typeface="Times New Roman"/>
                      </a:endParaRPr>
                    </a:p>
                  </a:txBody>
                  <a:tcPr marL="68580" marR="68580" marT="0" marB="0"/>
                </a:tc>
                <a:tc>
                  <a:txBody>
                    <a:bodyPr/>
                    <a:lstStyle/>
                    <a:p>
                      <a:pPr algn="r">
                        <a:lnSpc>
                          <a:spcPct val="115000"/>
                        </a:lnSpc>
                        <a:spcAft>
                          <a:spcPts val="0"/>
                        </a:spcAft>
                      </a:pPr>
                      <a:r>
                        <a:rPr lang="cs-CZ" sz="2000" b="1" dirty="0">
                          <a:effectLst/>
                        </a:rPr>
                        <a:t>1,69</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0,59</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1,57</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1,11</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2,70</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7,12</a:t>
                      </a:r>
                      <a:endParaRPr lang="cs-CZ" sz="2000" b="1" dirty="0">
                        <a:effectLst/>
                        <a:latin typeface="Calibri"/>
                        <a:ea typeface="Calibri"/>
                        <a:cs typeface="Times New Roman"/>
                      </a:endParaRPr>
                    </a:p>
                  </a:txBody>
                  <a:tcPr marL="68580" marR="68580" marT="0" marB="0"/>
                </a:tc>
                <a:extLst>
                  <a:ext uri="{0D108BD9-81ED-4DB2-BD59-A6C34878D82A}">
                    <a16:rowId xmlns:a16="http://schemas.microsoft.com/office/drawing/2014/main" val="10013"/>
                  </a:ext>
                </a:extLst>
              </a:tr>
              <a:tr h="342268">
                <a:tc vMerge="1">
                  <a:txBody>
                    <a:bodyPr/>
                    <a:lstStyle/>
                    <a:p>
                      <a:endParaRPr lang="cs-CZ"/>
                    </a:p>
                  </a:txBody>
                  <a:tcPr/>
                </a:tc>
                <a:tc>
                  <a:txBody>
                    <a:bodyPr/>
                    <a:lstStyle/>
                    <a:p>
                      <a:pPr algn="r">
                        <a:lnSpc>
                          <a:spcPct val="115000"/>
                        </a:lnSpc>
                        <a:spcAft>
                          <a:spcPts val="0"/>
                        </a:spcAft>
                      </a:pPr>
                      <a:r>
                        <a:rPr lang="cs-CZ" sz="2000" i="1" dirty="0">
                          <a:effectLst/>
                        </a:rPr>
                        <a:t>0,32</a:t>
                      </a:r>
                      <a:endParaRPr lang="cs-CZ" sz="2000" i="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i="1" dirty="0">
                          <a:effectLst/>
                        </a:rPr>
                        <a:t>0,36</a:t>
                      </a:r>
                      <a:endParaRPr lang="cs-CZ" sz="2000" i="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i="1" dirty="0">
                          <a:effectLst/>
                        </a:rPr>
                        <a:t>0,42</a:t>
                      </a:r>
                      <a:endParaRPr lang="cs-CZ" sz="2000" i="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i="1" dirty="0">
                          <a:effectLst/>
                        </a:rPr>
                        <a:t>-0,08</a:t>
                      </a:r>
                      <a:endParaRPr lang="cs-CZ" sz="2000" i="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i="1" dirty="0">
                          <a:effectLst/>
                        </a:rPr>
                        <a:t>-0,05</a:t>
                      </a:r>
                      <a:endParaRPr lang="cs-CZ" sz="2000" i="1"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i="1" dirty="0">
                          <a:effectLst/>
                        </a:rPr>
                        <a:t>3,69</a:t>
                      </a:r>
                      <a:endParaRPr lang="cs-CZ" sz="2000" i="1" dirty="0">
                        <a:effectLst/>
                        <a:latin typeface="Calibri"/>
                        <a:ea typeface="Calibri"/>
                        <a:cs typeface="Times New Roman"/>
                      </a:endParaRPr>
                    </a:p>
                  </a:txBody>
                  <a:tcPr marL="68580" marR="68580" marT="0" marB="0"/>
                </a:tc>
                <a:extLst>
                  <a:ext uri="{0D108BD9-81ED-4DB2-BD59-A6C34878D82A}">
                    <a16:rowId xmlns:a16="http://schemas.microsoft.com/office/drawing/2014/main" val="10014"/>
                  </a:ext>
                </a:extLst>
              </a:tr>
            </a:tbl>
          </a:graphicData>
        </a:graphic>
      </p:graphicFrame>
      <p:sp>
        <p:nvSpPr>
          <p:cNvPr id="5" name="Rectangle 1"/>
          <p:cNvSpPr>
            <a:spLocks noChangeArrowheads="1"/>
          </p:cNvSpPr>
          <p:nvPr/>
        </p:nvSpPr>
        <p:spPr bwMode="auto">
          <a:xfrm>
            <a:off x="914400" y="265865"/>
            <a:ext cx="107899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cs-CZ" sz="2400" b="1" dirty="0" err="1">
                <a:latin typeface="Calibri" pitchFamily="34" charset="0"/>
                <a:ea typeface="Calibri" pitchFamily="34" charset="0"/>
                <a:cs typeface="Calibri" pitchFamily="34" charset="0"/>
              </a:rPr>
              <a:t>World</a:t>
            </a:r>
            <a:r>
              <a:rPr lang="cs-CZ" sz="2400" b="1" dirty="0">
                <a:latin typeface="Calibri" pitchFamily="34" charset="0"/>
                <a:ea typeface="Calibri" pitchFamily="34" charset="0"/>
                <a:cs typeface="Calibri" pitchFamily="34" charset="0"/>
              </a:rPr>
              <a:t> </a:t>
            </a:r>
            <a:r>
              <a:rPr lang="cs-CZ" sz="2400" b="1" dirty="0">
                <a:solidFill>
                  <a:srgbClr val="FF0000"/>
                </a:solidFill>
                <a:latin typeface="Calibri" pitchFamily="34" charset="0"/>
                <a:ea typeface="Calibri" pitchFamily="34" charset="0"/>
                <a:cs typeface="Calibri" pitchFamily="34" charset="0"/>
              </a:rPr>
              <a:t>export </a:t>
            </a:r>
            <a:r>
              <a:rPr lang="cs-CZ" sz="2400" b="1" dirty="0" err="1">
                <a:solidFill>
                  <a:srgbClr val="FF0000"/>
                </a:solidFill>
                <a:latin typeface="Calibri" pitchFamily="34" charset="0"/>
                <a:ea typeface="Calibri" pitchFamily="34" charset="0"/>
                <a:cs typeface="Calibri" pitchFamily="34" charset="0"/>
              </a:rPr>
              <a:t>shares</a:t>
            </a:r>
            <a:r>
              <a:rPr lang="cs-CZ" sz="2400" b="1" dirty="0">
                <a:solidFill>
                  <a:srgbClr val="FF0000"/>
                </a:solidFill>
                <a:latin typeface="Calibri" pitchFamily="34" charset="0"/>
                <a:ea typeface="Calibri" pitchFamily="34" charset="0"/>
                <a:cs typeface="Calibri" pitchFamily="34" charset="0"/>
              </a:rPr>
              <a:t> </a:t>
            </a:r>
            <a:r>
              <a:rPr lang="cs-CZ" sz="2400" b="1" dirty="0">
                <a:latin typeface="Calibri" pitchFamily="34" charset="0"/>
                <a:ea typeface="Calibri" pitchFamily="34" charset="0"/>
                <a:cs typeface="Calibri" pitchFamily="34" charset="0"/>
              </a:rPr>
              <a:t>by </a:t>
            </a:r>
            <a:r>
              <a:rPr lang="cs-CZ" sz="2800" b="1" dirty="0" err="1">
                <a:solidFill>
                  <a:srgbClr val="0070C0"/>
                </a:solidFill>
                <a:latin typeface="Calibri" pitchFamily="34" charset="0"/>
                <a:ea typeface="Calibri" pitchFamily="34" charset="0"/>
                <a:cs typeface="Calibri" pitchFamily="34" charset="0"/>
              </a:rPr>
              <a:t>technological</a:t>
            </a:r>
            <a:r>
              <a:rPr lang="cs-CZ" sz="2800" b="1" dirty="0">
                <a:solidFill>
                  <a:srgbClr val="0070C0"/>
                </a:solidFill>
                <a:latin typeface="Calibri" pitchFamily="34" charset="0"/>
                <a:ea typeface="Calibri" pitchFamily="34" charset="0"/>
                <a:cs typeface="Calibri" pitchFamily="34" charset="0"/>
              </a:rPr>
              <a:t> </a:t>
            </a:r>
            <a:r>
              <a:rPr lang="cs-CZ" sz="2800" b="1" dirty="0" err="1">
                <a:solidFill>
                  <a:srgbClr val="0070C0"/>
                </a:solidFill>
                <a:latin typeface="Calibri" pitchFamily="34" charset="0"/>
                <a:ea typeface="Calibri" pitchFamily="34" charset="0"/>
                <a:cs typeface="Calibri" pitchFamily="34" charset="0"/>
              </a:rPr>
              <a:t>level</a:t>
            </a:r>
            <a:r>
              <a:rPr lang="cs-CZ" sz="2800" b="1" dirty="0">
                <a:solidFill>
                  <a:srgbClr val="0070C0"/>
                </a:solidFill>
                <a:latin typeface="Calibri" pitchFamily="34" charset="0"/>
                <a:ea typeface="Calibri" pitchFamily="34" charset="0"/>
                <a:cs typeface="Calibri" pitchFamily="34" charset="0"/>
              </a:rPr>
              <a:t> </a:t>
            </a:r>
            <a:r>
              <a:rPr lang="cs-CZ" sz="2400" dirty="0">
                <a:latin typeface="Calibri" pitchFamily="34" charset="0"/>
                <a:ea typeface="Calibri" pitchFamily="34" charset="0"/>
                <a:cs typeface="Calibri" pitchFamily="34" charset="0"/>
              </a:rPr>
              <a:t>(2005) </a:t>
            </a:r>
            <a:r>
              <a:rPr lang="cs-CZ" dirty="0">
                <a:latin typeface="Calibri" pitchFamily="34" charset="0"/>
                <a:ea typeface="Calibri" pitchFamily="34" charset="0"/>
                <a:cs typeface="Calibri" pitchFamily="34" charset="0"/>
              </a:rPr>
              <a:t>and </a:t>
            </a:r>
            <a:r>
              <a:rPr lang="cs-CZ" dirty="0" err="1">
                <a:latin typeface="Calibri" pitchFamily="34" charset="0"/>
                <a:ea typeface="Calibri" pitchFamily="34" charset="0"/>
                <a:cs typeface="Calibri" pitchFamily="34" charset="0"/>
              </a:rPr>
              <a:t>its</a:t>
            </a:r>
            <a:r>
              <a:rPr lang="cs-CZ" dirty="0">
                <a:latin typeface="Calibri" pitchFamily="34" charset="0"/>
                <a:ea typeface="Calibri" pitchFamily="34" charset="0"/>
                <a:cs typeface="Calibri" pitchFamily="34" charset="0"/>
              </a:rPr>
              <a:t> </a:t>
            </a:r>
            <a:r>
              <a:rPr lang="cs-CZ" dirty="0" err="1">
                <a:latin typeface="Calibri" pitchFamily="34" charset="0"/>
                <a:ea typeface="Calibri" pitchFamily="34" charset="0"/>
                <a:cs typeface="Calibri" pitchFamily="34" charset="0"/>
              </a:rPr>
              <a:t>change</a:t>
            </a:r>
            <a:r>
              <a:rPr lang="cs-CZ" dirty="0">
                <a:latin typeface="Calibri" pitchFamily="34" charset="0"/>
                <a:ea typeface="Calibri" pitchFamily="34" charset="0"/>
                <a:cs typeface="Calibri" pitchFamily="34" charset="0"/>
              </a:rPr>
              <a:t> (1995–2005)</a:t>
            </a:r>
            <a:endParaRPr lang="cs-CZ" sz="4000" dirty="0">
              <a:latin typeface="Arial" pitchFamily="34" charset="0"/>
              <a:cs typeface="Arial" pitchFamily="34" charset="0"/>
            </a:endParaRPr>
          </a:p>
        </p:txBody>
      </p:sp>
    </p:spTree>
    <p:extLst>
      <p:ext uri="{BB962C8B-B14F-4D97-AF65-F5344CB8AC3E}">
        <p14:creationId xmlns:p14="http://schemas.microsoft.com/office/powerpoint/2010/main" val="681194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extLst/>
          </p:nvPr>
        </p:nvGraphicFramePr>
        <p:xfrm>
          <a:off x="4285512" y="216072"/>
          <a:ext cx="4968552" cy="6309360"/>
        </p:xfrm>
        <a:graphic>
          <a:graphicData uri="http://schemas.openxmlformats.org/drawingml/2006/table">
            <a:tbl>
              <a:tblPr firstRow="1" firstCol="1" bandRow="1">
                <a:tableStyleId>{5C22544A-7EE6-4342-B048-85BDC9FD1C3A}</a:tableStyleId>
              </a:tblPr>
              <a:tblGrid>
                <a:gridCol w="1377388">
                  <a:extLst>
                    <a:ext uri="{9D8B030D-6E8A-4147-A177-3AD203B41FA5}">
                      <a16:colId xmlns:a16="http://schemas.microsoft.com/office/drawing/2014/main" val="20000"/>
                    </a:ext>
                  </a:extLst>
                </a:gridCol>
                <a:gridCol w="701739">
                  <a:extLst>
                    <a:ext uri="{9D8B030D-6E8A-4147-A177-3AD203B41FA5}">
                      <a16:colId xmlns:a16="http://schemas.microsoft.com/office/drawing/2014/main" val="20001"/>
                    </a:ext>
                  </a:extLst>
                </a:gridCol>
                <a:gridCol w="701739">
                  <a:extLst>
                    <a:ext uri="{9D8B030D-6E8A-4147-A177-3AD203B41FA5}">
                      <a16:colId xmlns:a16="http://schemas.microsoft.com/office/drawing/2014/main" val="20002"/>
                    </a:ext>
                  </a:extLst>
                </a:gridCol>
                <a:gridCol w="784208">
                  <a:extLst>
                    <a:ext uri="{9D8B030D-6E8A-4147-A177-3AD203B41FA5}">
                      <a16:colId xmlns:a16="http://schemas.microsoft.com/office/drawing/2014/main" val="20003"/>
                    </a:ext>
                  </a:extLst>
                </a:gridCol>
                <a:gridCol w="701739">
                  <a:extLst>
                    <a:ext uri="{9D8B030D-6E8A-4147-A177-3AD203B41FA5}">
                      <a16:colId xmlns:a16="http://schemas.microsoft.com/office/drawing/2014/main" val="20004"/>
                    </a:ext>
                  </a:extLst>
                </a:gridCol>
                <a:gridCol w="701739">
                  <a:extLst>
                    <a:ext uri="{9D8B030D-6E8A-4147-A177-3AD203B41FA5}">
                      <a16:colId xmlns:a16="http://schemas.microsoft.com/office/drawing/2014/main" val="20005"/>
                    </a:ext>
                  </a:extLst>
                </a:gridCol>
              </a:tblGrid>
              <a:tr h="336156">
                <a:tc>
                  <a:txBody>
                    <a:bodyPr/>
                    <a:lstStyle/>
                    <a:p>
                      <a:pPr algn="just">
                        <a:lnSpc>
                          <a:spcPct val="115000"/>
                        </a:lnSpc>
                        <a:spcAft>
                          <a:spcPts val="0"/>
                        </a:spcAft>
                      </a:pPr>
                      <a:r>
                        <a:rPr lang="cs-CZ" sz="2000" dirty="0">
                          <a:effectLst/>
                        </a:rPr>
                        <a:t> </a:t>
                      </a:r>
                      <a:endParaRPr lang="cs-CZ" sz="2000"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dirty="0">
                          <a:effectLst/>
                        </a:rPr>
                        <a:t>H-T</a:t>
                      </a:r>
                      <a:endParaRPr lang="cs-CZ" sz="2000"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dirty="0">
                          <a:effectLst/>
                        </a:rPr>
                        <a:t>M-T</a:t>
                      </a:r>
                      <a:endParaRPr lang="cs-CZ" sz="2000"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dirty="0">
                          <a:effectLst/>
                        </a:rPr>
                        <a:t>L-T</a:t>
                      </a:r>
                      <a:endParaRPr lang="cs-CZ" sz="2000"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dirty="0">
                          <a:effectLst/>
                        </a:rPr>
                        <a:t>R-B</a:t>
                      </a:r>
                      <a:endParaRPr lang="cs-CZ" sz="2000"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dirty="0">
                          <a:effectLst/>
                        </a:rPr>
                        <a:t>P-P</a:t>
                      </a:r>
                      <a:endParaRPr lang="cs-CZ"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732986">
                <a:tc>
                  <a:txBody>
                    <a:bodyPr/>
                    <a:lstStyle/>
                    <a:p>
                      <a:pPr algn="just">
                        <a:lnSpc>
                          <a:spcPct val="115000"/>
                        </a:lnSpc>
                        <a:spcAft>
                          <a:spcPts val="0"/>
                        </a:spcAft>
                      </a:pPr>
                      <a:r>
                        <a:rPr lang="cs-CZ" sz="2400" dirty="0">
                          <a:effectLst/>
                        </a:rPr>
                        <a:t>EU25</a:t>
                      </a:r>
                      <a:endParaRPr lang="cs-CZ" sz="2000" dirty="0">
                        <a:effectLst/>
                      </a:endParaRPr>
                    </a:p>
                    <a:p>
                      <a:pPr algn="just">
                        <a:lnSpc>
                          <a:spcPct val="115000"/>
                        </a:lnSpc>
                        <a:spcAft>
                          <a:spcPts val="0"/>
                        </a:spcAft>
                      </a:pPr>
                      <a:r>
                        <a:rPr lang="cs-CZ" sz="2000" b="0" dirty="0" err="1">
                          <a:effectLst/>
                        </a:rPr>
                        <a:t>change</a:t>
                      </a:r>
                      <a:endParaRPr lang="cs-CZ" sz="2000" b="0"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23,7</a:t>
                      </a:r>
                    </a:p>
                    <a:p>
                      <a:pPr algn="r">
                        <a:lnSpc>
                          <a:spcPct val="115000"/>
                        </a:lnSpc>
                        <a:spcAft>
                          <a:spcPts val="0"/>
                        </a:spcAft>
                      </a:pPr>
                      <a:r>
                        <a:rPr lang="cs-CZ" sz="2000" b="0" dirty="0">
                          <a:solidFill>
                            <a:srgbClr val="0070C0"/>
                          </a:solidFill>
                          <a:effectLst/>
                        </a:rPr>
                        <a:t>3,4</a:t>
                      </a:r>
                      <a:endParaRPr lang="cs-CZ" sz="2000" b="0" dirty="0">
                        <a:solidFill>
                          <a:srgbClr val="0070C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solidFill>
                            <a:srgbClr val="0070C0"/>
                          </a:solidFill>
                          <a:effectLst/>
                        </a:rPr>
                        <a:t>42,3</a:t>
                      </a:r>
                    </a:p>
                    <a:p>
                      <a:pPr algn="r">
                        <a:lnSpc>
                          <a:spcPct val="115000"/>
                        </a:lnSpc>
                        <a:spcAft>
                          <a:spcPts val="0"/>
                        </a:spcAft>
                      </a:pPr>
                      <a:r>
                        <a:rPr lang="cs-CZ" sz="2000" dirty="0">
                          <a:effectLst/>
                        </a:rPr>
                        <a:t>1,5</a:t>
                      </a:r>
                      <a:endParaRPr lang="cs-CZ" sz="2000"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13,8</a:t>
                      </a:r>
                    </a:p>
                    <a:p>
                      <a:pPr algn="r">
                        <a:lnSpc>
                          <a:spcPct val="115000"/>
                        </a:lnSpc>
                        <a:spcAft>
                          <a:spcPts val="0"/>
                        </a:spcAft>
                      </a:pPr>
                      <a:r>
                        <a:rPr lang="cs-CZ" sz="2000" dirty="0">
                          <a:solidFill>
                            <a:srgbClr val="0070C0"/>
                          </a:solidFill>
                          <a:effectLst/>
                        </a:rPr>
                        <a:t>-2,1</a:t>
                      </a:r>
                      <a:endParaRPr lang="cs-CZ" sz="2000" dirty="0">
                        <a:solidFill>
                          <a:srgbClr val="0070C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16,8</a:t>
                      </a:r>
                    </a:p>
                    <a:p>
                      <a:pPr algn="r">
                        <a:lnSpc>
                          <a:spcPct val="115000"/>
                        </a:lnSpc>
                        <a:spcAft>
                          <a:spcPts val="0"/>
                        </a:spcAft>
                      </a:pPr>
                      <a:r>
                        <a:rPr lang="cs-CZ" sz="2000" dirty="0">
                          <a:effectLst/>
                        </a:rPr>
                        <a:t>-1,5</a:t>
                      </a:r>
                      <a:endParaRPr lang="cs-CZ" sz="2000"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2,6</a:t>
                      </a:r>
                    </a:p>
                    <a:p>
                      <a:pPr algn="r">
                        <a:lnSpc>
                          <a:spcPct val="115000"/>
                        </a:lnSpc>
                        <a:spcAft>
                          <a:spcPts val="0"/>
                        </a:spcAft>
                      </a:pPr>
                      <a:r>
                        <a:rPr lang="cs-CZ" sz="2000" dirty="0">
                          <a:effectLst/>
                        </a:rPr>
                        <a:t>-1,0</a:t>
                      </a:r>
                      <a:endParaRPr lang="cs-CZ"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732986">
                <a:tc>
                  <a:txBody>
                    <a:bodyPr/>
                    <a:lstStyle/>
                    <a:p>
                      <a:pPr algn="just">
                        <a:lnSpc>
                          <a:spcPct val="115000"/>
                        </a:lnSpc>
                        <a:spcAft>
                          <a:spcPts val="0"/>
                        </a:spcAft>
                      </a:pPr>
                      <a:r>
                        <a:rPr lang="cs-CZ" sz="2400" dirty="0">
                          <a:effectLst/>
                        </a:rPr>
                        <a:t>USA</a:t>
                      </a:r>
                    </a:p>
                    <a:p>
                      <a:pPr marL="0" marR="0" indent="0" algn="just" defTabSz="914400" rtl="0" eaLnBrk="1" fontAlgn="auto" latinLnBrk="0" hangingPunct="1">
                        <a:lnSpc>
                          <a:spcPct val="115000"/>
                        </a:lnSpc>
                        <a:spcBef>
                          <a:spcPts val="0"/>
                        </a:spcBef>
                        <a:spcAft>
                          <a:spcPts val="0"/>
                        </a:spcAft>
                        <a:buClrTx/>
                        <a:buSzTx/>
                        <a:buFontTx/>
                        <a:buNone/>
                        <a:tabLst/>
                        <a:defRPr/>
                      </a:pPr>
                      <a:r>
                        <a:rPr lang="cs-CZ" sz="2000" b="0" dirty="0" err="1">
                          <a:effectLst/>
                        </a:rPr>
                        <a:t>change</a:t>
                      </a:r>
                      <a:endParaRPr lang="cs-CZ" sz="2000" b="0" dirty="0">
                        <a:effectLst/>
                        <a:latin typeface="+mn-lt"/>
                        <a:ea typeface="Calibri"/>
                        <a:cs typeface="Times New Roman"/>
                      </a:endParaRPr>
                    </a:p>
                  </a:txBody>
                  <a:tcPr marL="68580" marR="68580" marT="0" marB="0"/>
                </a:tc>
                <a:tc>
                  <a:txBody>
                    <a:bodyPr/>
                    <a:lstStyle/>
                    <a:p>
                      <a:pPr algn="r">
                        <a:lnSpc>
                          <a:spcPct val="115000"/>
                        </a:lnSpc>
                        <a:spcAft>
                          <a:spcPts val="0"/>
                        </a:spcAft>
                      </a:pPr>
                      <a:r>
                        <a:rPr lang="cs-CZ" sz="2000" b="1" dirty="0">
                          <a:solidFill>
                            <a:srgbClr val="0070C0"/>
                          </a:solidFill>
                          <a:effectLst/>
                        </a:rPr>
                        <a:t>29,6</a:t>
                      </a:r>
                    </a:p>
                    <a:p>
                      <a:pPr algn="r">
                        <a:lnSpc>
                          <a:spcPct val="115000"/>
                        </a:lnSpc>
                        <a:spcAft>
                          <a:spcPts val="0"/>
                        </a:spcAft>
                      </a:pPr>
                      <a:r>
                        <a:rPr lang="cs-CZ" sz="2000" dirty="0">
                          <a:solidFill>
                            <a:srgbClr val="FF0000"/>
                          </a:solidFill>
                          <a:effectLst/>
                        </a:rPr>
                        <a:t>-0,5</a:t>
                      </a:r>
                      <a:endParaRPr lang="cs-CZ" sz="2000" dirty="0">
                        <a:solidFill>
                          <a:srgbClr val="FF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38,8</a:t>
                      </a:r>
                    </a:p>
                    <a:p>
                      <a:pPr algn="r">
                        <a:lnSpc>
                          <a:spcPct val="115000"/>
                        </a:lnSpc>
                        <a:spcAft>
                          <a:spcPts val="0"/>
                        </a:spcAft>
                      </a:pPr>
                      <a:r>
                        <a:rPr lang="cs-CZ" sz="2000" dirty="0">
                          <a:effectLst/>
                        </a:rPr>
                        <a:t>4,4</a:t>
                      </a:r>
                      <a:endParaRPr lang="cs-CZ" sz="2000"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10,7</a:t>
                      </a:r>
                    </a:p>
                    <a:p>
                      <a:pPr algn="r">
                        <a:lnSpc>
                          <a:spcPct val="115000"/>
                        </a:lnSpc>
                        <a:spcAft>
                          <a:spcPts val="0"/>
                        </a:spcAft>
                      </a:pPr>
                      <a:r>
                        <a:rPr lang="cs-CZ" sz="2000" dirty="0">
                          <a:effectLst/>
                        </a:rPr>
                        <a:t>0,2</a:t>
                      </a:r>
                      <a:endParaRPr lang="cs-CZ" sz="2000"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12,8</a:t>
                      </a:r>
                    </a:p>
                    <a:p>
                      <a:pPr algn="r">
                        <a:lnSpc>
                          <a:spcPct val="115000"/>
                        </a:lnSpc>
                        <a:spcAft>
                          <a:spcPts val="0"/>
                        </a:spcAft>
                      </a:pPr>
                      <a:r>
                        <a:rPr lang="cs-CZ" sz="2000" dirty="0">
                          <a:effectLst/>
                        </a:rPr>
                        <a:t>-1,1</a:t>
                      </a:r>
                      <a:endParaRPr lang="cs-CZ" sz="2000"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6,7</a:t>
                      </a:r>
                    </a:p>
                    <a:p>
                      <a:pPr algn="r">
                        <a:lnSpc>
                          <a:spcPct val="115000"/>
                        </a:lnSpc>
                        <a:spcAft>
                          <a:spcPts val="0"/>
                        </a:spcAft>
                      </a:pPr>
                      <a:r>
                        <a:rPr lang="cs-CZ" sz="2000" dirty="0">
                          <a:effectLst/>
                        </a:rPr>
                        <a:t>-2,6</a:t>
                      </a:r>
                      <a:endParaRPr lang="cs-CZ"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732986">
                <a:tc>
                  <a:txBody>
                    <a:bodyPr/>
                    <a:lstStyle/>
                    <a:p>
                      <a:pPr algn="just">
                        <a:lnSpc>
                          <a:spcPct val="115000"/>
                        </a:lnSpc>
                        <a:spcAft>
                          <a:spcPts val="0"/>
                        </a:spcAft>
                      </a:pPr>
                      <a:r>
                        <a:rPr lang="cs-CZ" sz="2400" b="1" dirty="0">
                          <a:effectLst/>
                        </a:rPr>
                        <a:t>Japan</a:t>
                      </a:r>
                      <a:endParaRPr lang="cs-CZ" sz="1800" b="1" dirty="0">
                        <a:effectLst/>
                      </a:endParaRPr>
                    </a:p>
                    <a:p>
                      <a:pPr marL="0" marR="0" indent="0" algn="just" defTabSz="914400" rtl="0" eaLnBrk="1" fontAlgn="auto" latinLnBrk="0" hangingPunct="1">
                        <a:lnSpc>
                          <a:spcPct val="115000"/>
                        </a:lnSpc>
                        <a:spcBef>
                          <a:spcPts val="0"/>
                        </a:spcBef>
                        <a:spcAft>
                          <a:spcPts val="0"/>
                        </a:spcAft>
                        <a:buClrTx/>
                        <a:buSzTx/>
                        <a:buFontTx/>
                        <a:buNone/>
                        <a:tabLst/>
                        <a:defRPr/>
                      </a:pPr>
                      <a:r>
                        <a:rPr lang="cs-CZ" sz="2000" b="0" dirty="0" err="1">
                          <a:effectLst/>
                        </a:rPr>
                        <a:t>change</a:t>
                      </a:r>
                      <a:endParaRPr lang="cs-CZ" sz="2000" b="0" dirty="0">
                        <a:effectLst/>
                        <a:latin typeface="+mn-lt"/>
                        <a:ea typeface="Calibri"/>
                        <a:cs typeface="Times New Roman"/>
                      </a:endParaRPr>
                    </a:p>
                  </a:txBody>
                  <a:tcPr marL="68580" marR="68580" marT="0" marB="0"/>
                </a:tc>
                <a:tc>
                  <a:txBody>
                    <a:bodyPr/>
                    <a:lstStyle/>
                    <a:p>
                      <a:pPr algn="r">
                        <a:lnSpc>
                          <a:spcPct val="115000"/>
                        </a:lnSpc>
                        <a:spcAft>
                          <a:spcPts val="0"/>
                        </a:spcAft>
                      </a:pPr>
                      <a:r>
                        <a:rPr lang="cs-CZ" sz="2000" b="1" dirty="0">
                          <a:effectLst/>
                        </a:rPr>
                        <a:t>27,0</a:t>
                      </a:r>
                    </a:p>
                    <a:p>
                      <a:pPr algn="r">
                        <a:lnSpc>
                          <a:spcPct val="115000"/>
                        </a:lnSpc>
                        <a:spcAft>
                          <a:spcPts val="0"/>
                        </a:spcAft>
                      </a:pPr>
                      <a:r>
                        <a:rPr lang="cs-CZ" sz="2000" dirty="0">
                          <a:solidFill>
                            <a:srgbClr val="FF0000"/>
                          </a:solidFill>
                          <a:effectLst/>
                        </a:rPr>
                        <a:t>-0,6</a:t>
                      </a:r>
                      <a:endParaRPr lang="cs-CZ" sz="2000" dirty="0">
                        <a:solidFill>
                          <a:srgbClr val="FF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solidFill>
                            <a:srgbClr val="0070C0"/>
                          </a:solidFill>
                          <a:effectLst/>
                        </a:rPr>
                        <a:t>56,1</a:t>
                      </a:r>
                    </a:p>
                    <a:p>
                      <a:pPr algn="r">
                        <a:lnSpc>
                          <a:spcPct val="115000"/>
                        </a:lnSpc>
                        <a:spcAft>
                          <a:spcPts val="0"/>
                        </a:spcAft>
                      </a:pPr>
                      <a:r>
                        <a:rPr lang="cs-CZ" sz="2000" dirty="0">
                          <a:effectLst/>
                        </a:rPr>
                        <a:t>4,8</a:t>
                      </a:r>
                      <a:endParaRPr lang="cs-CZ" sz="2000"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8,6</a:t>
                      </a:r>
                    </a:p>
                    <a:p>
                      <a:pPr algn="r">
                        <a:lnSpc>
                          <a:spcPct val="115000"/>
                        </a:lnSpc>
                        <a:spcAft>
                          <a:spcPts val="0"/>
                        </a:spcAft>
                      </a:pPr>
                      <a:r>
                        <a:rPr lang="cs-CZ" sz="2000" dirty="0">
                          <a:effectLst/>
                        </a:rPr>
                        <a:t>-0,1</a:t>
                      </a:r>
                      <a:endParaRPr lang="cs-CZ" sz="2000"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7,7</a:t>
                      </a:r>
                    </a:p>
                    <a:p>
                      <a:pPr algn="r">
                        <a:lnSpc>
                          <a:spcPct val="115000"/>
                        </a:lnSpc>
                        <a:spcAft>
                          <a:spcPts val="0"/>
                        </a:spcAft>
                      </a:pPr>
                      <a:r>
                        <a:rPr lang="cs-CZ" sz="2000" dirty="0">
                          <a:effectLst/>
                        </a:rPr>
                        <a:t>1,1</a:t>
                      </a:r>
                      <a:endParaRPr lang="cs-CZ" sz="2000"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0,4</a:t>
                      </a:r>
                    </a:p>
                    <a:p>
                      <a:pPr algn="r">
                        <a:lnSpc>
                          <a:spcPct val="115000"/>
                        </a:lnSpc>
                        <a:spcAft>
                          <a:spcPts val="0"/>
                        </a:spcAft>
                      </a:pPr>
                      <a:r>
                        <a:rPr lang="cs-CZ" sz="2000" dirty="0">
                          <a:effectLst/>
                        </a:rPr>
                        <a:t>0,1</a:t>
                      </a:r>
                      <a:endParaRPr lang="cs-CZ"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693303">
                <a:tc>
                  <a:txBody>
                    <a:bodyPr/>
                    <a:lstStyle/>
                    <a:p>
                      <a:pPr algn="just">
                        <a:lnSpc>
                          <a:spcPct val="115000"/>
                        </a:lnSpc>
                        <a:spcAft>
                          <a:spcPts val="0"/>
                        </a:spcAft>
                      </a:pPr>
                      <a:r>
                        <a:rPr lang="cs-CZ" sz="2000" dirty="0" err="1">
                          <a:effectLst/>
                        </a:rPr>
                        <a:t>Brazil</a:t>
                      </a:r>
                      <a:endParaRPr lang="cs-CZ" sz="2000" dirty="0">
                        <a:effectLst/>
                      </a:endParaRPr>
                    </a:p>
                    <a:p>
                      <a:pPr marL="0" marR="0" indent="0" algn="just" defTabSz="914400" rtl="0" eaLnBrk="1" fontAlgn="auto" latinLnBrk="0" hangingPunct="1">
                        <a:lnSpc>
                          <a:spcPct val="115000"/>
                        </a:lnSpc>
                        <a:spcBef>
                          <a:spcPts val="0"/>
                        </a:spcBef>
                        <a:spcAft>
                          <a:spcPts val="0"/>
                        </a:spcAft>
                        <a:buClrTx/>
                        <a:buSzTx/>
                        <a:buFontTx/>
                        <a:buNone/>
                        <a:tabLst/>
                        <a:defRPr/>
                      </a:pPr>
                      <a:r>
                        <a:rPr lang="cs-CZ" sz="2000" b="0" dirty="0" err="1">
                          <a:effectLst/>
                        </a:rPr>
                        <a:t>change</a:t>
                      </a:r>
                      <a:endParaRPr lang="cs-CZ" sz="2000" b="0" dirty="0">
                        <a:effectLst/>
                        <a:latin typeface="+mn-lt"/>
                        <a:ea typeface="Calibri"/>
                        <a:cs typeface="Times New Roman"/>
                      </a:endParaRPr>
                    </a:p>
                  </a:txBody>
                  <a:tcPr marL="68580" marR="68580" marT="0" marB="0"/>
                </a:tc>
                <a:tc>
                  <a:txBody>
                    <a:bodyPr/>
                    <a:lstStyle/>
                    <a:p>
                      <a:pPr algn="r">
                        <a:lnSpc>
                          <a:spcPct val="115000"/>
                        </a:lnSpc>
                        <a:spcAft>
                          <a:spcPts val="0"/>
                        </a:spcAft>
                      </a:pPr>
                      <a:r>
                        <a:rPr lang="cs-CZ" sz="2000" b="1" dirty="0">
                          <a:solidFill>
                            <a:schemeClr val="tx1"/>
                          </a:solidFill>
                          <a:effectLst/>
                        </a:rPr>
                        <a:t>9,4</a:t>
                      </a:r>
                    </a:p>
                    <a:p>
                      <a:pPr algn="r">
                        <a:lnSpc>
                          <a:spcPct val="115000"/>
                        </a:lnSpc>
                        <a:spcAft>
                          <a:spcPts val="0"/>
                        </a:spcAft>
                      </a:pPr>
                      <a:r>
                        <a:rPr lang="cs-CZ" sz="2000" dirty="0">
                          <a:solidFill>
                            <a:srgbClr val="0070C0"/>
                          </a:solidFill>
                          <a:effectLst/>
                        </a:rPr>
                        <a:t>5,4</a:t>
                      </a:r>
                      <a:endParaRPr lang="cs-CZ" sz="2000" dirty="0">
                        <a:solidFill>
                          <a:srgbClr val="0070C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solidFill>
                            <a:schemeClr val="tx1"/>
                          </a:solidFill>
                          <a:effectLst/>
                        </a:rPr>
                        <a:t>32,1</a:t>
                      </a:r>
                    </a:p>
                    <a:p>
                      <a:pPr algn="r">
                        <a:lnSpc>
                          <a:spcPct val="115000"/>
                        </a:lnSpc>
                        <a:spcAft>
                          <a:spcPts val="0"/>
                        </a:spcAft>
                      </a:pPr>
                      <a:r>
                        <a:rPr lang="cs-CZ" sz="2000" dirty="0">
                          <a:solidFill>
                            <a:schemeClr val="tx1"/>
                          </a:solidFill>
                          <a:effectLst/>
                        </a:rPr>
                        <a:t>3,6</a:t>
                      </a:r>
                      <a:endParaRPr lang="cs-CZ" sz="2000" dirty="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solidFill>
                            <a:schemeClr val="tx1"/>
                          </a:solidFill>
                          <a:effectLst/>
                        </a:rPr>
                        <a:t>11,3</a:t>
                      </a:r>
                    </a:p>
                    <a:p>
                      <a:pPr algn="r">
                        <a:lnSpc>
                          <a:spcPct val="115000"/>
                        </a:lnSpc>
                        <a:spcAft>
                          <a:spcPts val="0"/>
                        </a:spcAft>
                      </a:pPr>
                      <a:r>
                        <a:rPr lang="cs-CZ" sz="2000" dirty="0">
                          <a:solidFill>
                            <a:schemeClr val="tx1"/>
                          </a:solidFill>
                          <a:effectLst/>
                        </a:rPr>
                        <a:t>-4,0</a:t>
                      </a:r>
                      <a:endParaRPr lang="cs-CZ" sz="2000" dirty="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23,7</a:t>
                      </a:r>
                    </a:p>
                    <a:p>
                      <a:pPr algn="r">
                        <a:lnSpc>
                          <a:spcPct val="115000"/>
                        </a:lnSpc>
                        <a:spcAft>
                          <a:spcPts val="0"/>
                        </a:spcAft>
                      </a:pPr>
                      <a:r>
                        <a:rPr lang="cs-CZ" sz="2000" dirty="0">
                          <a:effectLst/>
                        </a:rPr>
                        <a:t>-8,8</a:t>
                      </a:r>
                      <a:endParaRPr lang="cs-CZ" sz="2000"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22,7</a:t>
                      </a:r>
                    </a:p>
                    <a:p>
                      <a:pPr algn="r">
                        <a:lnSpc>
                          <a:spcPct val="115000"/>
                        </a:lnSpc>
                        <a:spcAft>
                          <a:spcPts val="0"/>
                        </a:spcAft>
                      </a:pPr>
                      <a:r>
                        <a:rPr lang="cs-CZ" sz="2000" dirty="0">
                          <a:effectLst/>
                        </a:rPr>
                        <a:t>4,4</a:t>
                      </a:r>
                      <a:endParaRPr lang="cs-CZ"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693303">
                <a:tc>
                  <a:txBody>
                    <a:bodyPr/>
                    <a:lstStyle/>
                    <a:p>
                      <a:pPr algn="just">
                        <a:lnSpc>
                          <a:spcPct val="115000"/>
                        </a:lnSpc>
                        <a:spcAft>
                          <a:spcPts val="0"/>
                        </a:spcAft>
                      </a:pPr>
                      <a:r>
                        <a:rPr lang="cs-CZ" sz="2000" dirty="0" err="1">
                          <a:effectLst/>
                        </a:rPr>
                        <a:t>Russia</a:t>
                      </a:r>
                      <a:endParaRPr lang="cs-CZ" sz="2000" dirty="0">
                        <a:effectLst/>
                      </a:endParaRPr>
                    </a:p>
                    <a:p>
                      <a:pPr marL="0" marR="0" indent="0" algn="just" defTabSz="914400" rtl="0" eaLnBrk="1" fontAlgn="auto" latinLnBrk="0" hangingPunct="1">
                        <a:lnSpc>
                          <a:spcPct val="115000"/>
                        </a:lnSpc>
                        <a:spcBef>
                          <a:spcPts val="0"/>
                        </a:spcBef>
                        <a:spcAft>
                          <a:spcPts val="0"/>
                        </a:spcAft>
                        <a:buClrTx/>
                        <a:buSzTx/>
                        <a:buFontTx/>
                        <a:buNone/>
                        <a:tabLst/>
                        <a:defRPr/>
                      </a:pPr>
                      <a:r>
                        <a:rPr lang="cs-CZ" sz="2000" b="0" dirty="0" err="1">
                          <a:effectLst/>
                        </a:rPr>
                        <a:t>change</a:t>
                      </a:r>
                      <a:endParaRPr lang="cs-CZ" sz="2000" b="0" dirty="0">
                        <a:effectLst/>
                        <a:latin typeface="+mn-lt"/>
                        <a:ea typeface="Calibri"/>
                        <a:cs typeface="Times New Roman"/>
                      </a:endParaRPr>
                    </a:p>
                  </a:txBody>
                  <a:tcPr marL="68580" marR="68580" marT="0" marB="0"/>
                </a:tc>
                <a:tc>
                  <a:txBody>
                    <a:bodyPr/>
                    <a:lstStyle/>
                    <a:p>
                      <a:pPr algn="r">
                        <a:lnSpc>
                          <a:spcPct val="115000"/>
                        </a:lnSpc>
                        <a:spcAft>
                          <a:spcPts val="0"/>
                        </a:spcAft>
                      </a:pPr>
                      <a:r>
                        <a:rPr lang="cs-CZ" sz="2000" b="1" dirty="0">
                          <a:effectLst/>
                        </a:rPr>
                        <a:t>6,9</a:t>
                      </a:r>
                    </a:p>
                    <a:p>
                      <a:pPr algn="r">
                        <a:lnSpc>
                          <a:spcPct val="115000"/>
                        </a:lnSpc>
                        <a:spcAft>
                          <a:spcPts val="0"/>
                        </a:spcAft>
                      </a:pPr>
                      <a:r>
                        <a:rPr lang="cs-CZ" sz="2000" dirty="0">
                          <a:effectLst/>
                        </a:rPr>
                        <a:t>2,7</a:t>
                      </a:r>
                      <a:endParaRPr lang="cs-CZ" sz="2000"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31,8</a:t>
                      </a:r>
                    </a:p>
                    <a:p>
                      <a:pPr algn="r">
                        <a:lnSpc>
                          <a:spcPct val="115000"/>
                        </a:lnSpc>
                        <a:spcAft>
                          <a:spcPts val="0"/>
                        </a:spcAft>
                      </a:pPr>
                      <a:r>
                        <a:rPr lang="cs-CZ" sz="2000" dirty="0">
                          <a:solidFill>
                            <a:srgbClr val="0070C0"/>
                          </a:solidFill>
                          <a:effectLst/>
                        </a:rPr>
                        <a:t>9,4</a:t>
                      </a:r>
                      <a:endParaRPr lang="cs-CZ" sz="2000" dirty="0">
                        <a:solidFill>
                          <a:srgbClr val="0070C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11,3</a:t>
                      </a:r>
                    </a:p>
                    <a:p>
                      <a:pPr algn="r">
                        <a:lnSpc>
                          <a:spcPct val="115000"/>
                        </a:lnSpc>
                        <a:spcAft>
                          <a:spcPts val="0"/>
                        </a:spcAft>
                      </a:pPr>
                      <a:r>
                        <a:rPr lang="cs-CZ" sz="2000" dirty="0">
                          <a:effectLst/>
                        </a:rPr>
                        <a:t>1,6</a:t>
                      </a:r>
                      <a:endParaRPr lang="cs-CZ" sz="2000"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44,7</a:t>
                      </a:r>
                    </a:p>
                    <a:p>
                      <a:pPr algn="r">
                        <a:lnSpc>
                          <a:spcPct val="115000"/>
                        </a:lnSpc>
                        <a:spcAft>
                          <a:spcPts val="0"/>
                        </a:spcAft>
                      </a:pPr>
                      <a:r>
                        <a:rPr lang="cs-CZ" sz="2000" dirty="0">
                          <a:effectLst/>
                        </a:rPr>
                        <a:t>-6,9</a:t>
                      </a:r>
                      <a:endParaRPr lang="cs-CZ" sz="2000"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4,4</a:t>
                      </a:r>
                    </a:p>
                    <a:p>
                      <a:pPr algn="r">
                        <a:lnSpc>
                          <a:spcPct val="115000"/>
                        </a:lnSpc>
                        <a:spcAft>
                          <a:spcPts val="0"/>
                        </a:spcAft>
                      </a:pPr>
                      <a:r>
                        <a:rPr lang="cs-CZ" sz="2000" dirty="0">
                          <a:effectLst/>
                        </a:rPr>
                        <a:t>-6,1</a:t>
                      </a:r>
                      <a:endParaRPr lang="cs-CZ"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693303">
                <a:tc>
                  <a:txBody>
                    <a:bodyPr/>
                    <a:lstStyle/>
                    <a:p>
                      <a:pPr algn="just">
                        <a:lnSpc>
                          <a:spcPct val="115000"/>
                        </a:lnSpc>
                        <a:spcAft>
                          <a:spcPts val="0"/>
                        </a:spcAft>
                      </a:pPr>
                      <a:r>
                        <a:rPr lang="cs-CZ" sz="2000" dirty="0">
                          <a:effectLst/>
                        </a:rPr>
                        <a:t>India</a:t>
                      </a:r>
                    </a:p>
                    <a:p>
                      <a:pPr marL="0" marR="0" indent="0" algn="just" defTabSz="914400" rtl="0" eaLnBrk="1" fontAlgn="auto" latinLnBrk="0" hangingPunct="1">
                        <a:lnSpc>
                          <a:spcPct val="115000"/>
                        </a:lnSpc>
                        <a:spcBef>
                          <a:spcPts val="0"/>
                        </a:spcBef>
                        <a:spcAft>
                          <a:spcPts val="0"/>
                        </a:spcAft>
                        <a:buClrTx/>
                        <a:buSzTx/>
                        <a:buFontTx/>
                        <a:buNone/>
                        <a:tabLst/>
                        <a:defRPr/>
                      </a:pPr>
                      <a:r>
                        <a:rPr lang="cs-CZ" sz="2000" b="0" dirty="0" err="1">
                          <a:effectLst/>
                        </a:rPr>
                        <a:t>change</a:t>
                      </a:r>
                      <a:endParaRPr lang="cs-CZ" sz="2000" b="0" dirty="0">
                        <a:effectLst/>
                        <a:latin typeface="+mn-lt"/>
                        <a:ea typeface="Calibri"/>
                        <a:cs typeface="Times New Roman"/>
                      </a:endParaRPr>
                    </a:p>
                  </a:txBody>
                  <a:tcPr marL="68580" marR="68580" marT="0" marB="0"/>
                </a:tc>
                <a:tc>
                  <a:txBody>
                    <a:bodyPr/>
                    <a:lstStyle/>
                    <a:p>
                      <a:pPr algn="r">
                        <a:lnSpc>
                          <a:spcPct val="115000"/>
                        </a:lnSpc>
                        <a:spcAft>
                          <a:spcPts val="0"/>
                        </a:spcAft>
                      </a:pPr>
                      <a:r>
                        <a:rPr lang="cs-CZ" sz="2000" b="1" dirty="0">
                          <a:effectLst/>
                        </a:rPr>
                        <a:t>7,1</a:t>
                      </a:r>
                    </a:p>
                    <a:p>
                      <a:pPr algn="r">
                        <a:lnSpc>
                          <a:spcPct val="115000"/>
                        </a:lnSpc>
                        <a:spcAft>
                          <a:spcPts val="0"/>
                        </a:spcAft>
                      </a:pPr>
                      <a:r>
                        <a:rPr lang="cs-CZ" sz="2000" dirty="0">
                          <a:effectLst/>
                        </a:rPr>
                        <a:t>2,3</a:t>
                      </a:r>
                      <a:endParaRPr lang="cs-CZ" sz="2000"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19,5</a:t>
                      </a:r>
                    </a:p>
                    <a:p>
                      <a:pPr algn="r">
                        <a:lnSpc>
                          <a:spcPct val="115000"/>
                        </a:lnSpc>
                        <a:spcAft>
                          <a:spcPts val="0"/>
                        </a:spcAft>
                      </a:pPr>
                      <a:r>
                        <a:rPr lang="cs-CZ" sz="2000" dirty="0">
                          <a:solidFill>
                            <a:srgbClr val="0070C0"/>
                          </a:solidFill>
                          <a:effectLst/>
                        </a:rPr>
                        <a:t>6,1</a:t>
                      </a:r>
                      <a:endParaRPr lang="cs-CZ" sz="2000" dirty="0">
                        <a:solidFill>
                          <a:srgbClr val="0070C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35,9</a:t>
                      </a:r>
                    </a:p>
                    <a:p>
                      <a:pPr algn="r">
                        <a:lnSpc>
                          <a:spcPct val="115000"/>
                        </a:lnSpc>
                        <a:spcAft>
                          <a:spcPts val="0"/>
                        </a:spcAft>
                      </a:pPr>
                      <a:r>
                        <a:rPr lang="cs-CZ" sz="2000" dirty="0">
                          <a:effectLst/>
                        </a:rPr>
                        <a:t>-4,6</a:t>
                      </a:r>
                      <a:endParaRPr lang="cs-CZ" sz="2000"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26,7</a:t>
                      </a:r>
                    </a:p>
                    <a:p>
                      <a:pPr algn="r">
                        <a:lnSpc>
                          <a:spcPct val="115000"/>
                        </a:lnSpc>
                        <a:spcAft>
                          <a:spcPts val="0"/>
                        </a:spcAft>
                      </a:pPr>
                      <a:r>
                        <a:rPr lang="cs-CZ" sz="2000" dirty="0">
                          <a:effectLst/>
                        </a:rPr>
                        <a:t>2,6</a:t>
                      </a:r>
                      <a:endParaRPr lang="cs-CZ" sz="2000"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10,5</a:t>
                      </a:r>
                    </a:p>
                    <a:p>
                      <a:pPr algn="r">
                        <a:lnSpc>
                          <a:spcPct val="115000"/>
                        </a:lnSpc>
                        <a:spcAft>
                          <a:spcPts val="0"/>
                        </a:spcAft>
                      </a:pPr>
                      <a:r>
                        <a:rPr lang="cs-CZ" sz="2000" dirty="0">
                          <a:effectLst/>
                        </a:rPr>
                        <a:t>-6,6</a:t>
                      </a:r>
                      <a:endParaRPr lang="cs-CZ"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812352">
                <a:tc>
                  <a:txBody>
                    <a:bodyPr/>
                    <a:lstStyle/>
                    <a:p>
                      <a:pPr algn="just">
                        <a:lnSpc>
                          <a:spcPct val="115000"/>
                        </a:lnSpc>
                        <a:spcAft>
                          <a:spcPts val="0"/>
                        </a:spcAft>
                      </a:pPr>
                      <a:r>
                        <a:rPr lang="cs-CZ" sz="2800" dirty="0" err="1">
                          <a:effectLst/>
                        </a:rPr>
                        <a:t>China</a:t>
                      </a:r>
                      <a:endParaRPr lang="cs-CZ" sz="2400" dirty="0">
                        <a:effectLst/>
                      </a:endParaRPr>
                    </a:p>
                    <a:p>
                      <a:pPr marL="0" marR="0" indent="0" algn="just" defTabSz="914400" rtl="0" eaLnBrk="1" fontAlgn="auto" latinLnBrk="0" hangingPunct="1">
                        <a:lnSpc>
                          <a:spcPct val="115000"/>
                        </a:lnSpc>
                        <a:spcBef>
                          <a:spcPts val="0"/>
                        </a:spcBef>
                        <a:spcAft>
                          <a:spcPts val="0"/>
                        </a:spcAft>
                        <a:buClrTx/>
                        <a:buSzTx/>
                        <a:buFontTx/>
                        <a:buNone/>
                        <a:tabLst/>
                        <a:defRPr/>
                      </a:pPr>
                      <a:r>
                        <a:rPr lang="cs-CZ" sz="2000" b="0" dirty="0" err="1">
                          <a:effectLst/>
                        </a:rPr>
                        <a:t>change</a:t>
                      </a:r>
                      <a:endParaRPr lang="cs-CZ" sz="2000" b="0" dirty="0">
                        <a:effectLst/>
                        <a:latin typeface="+mn-lt"/>
                        <a:ea typeface="Calibri"/>
                        <a:cs typeface="Times New Roman"/>
                      </a:endParaRPr>
                    </a:p>
                  </a:txBody>
                  <a:tcPr marL="68580" marR="68580" marT="0" marB="0"/>
                </a:tc>
                <a:tc>
                  <a:txBody>
                    <a:bodyPr/>
                    <a:lstStyle/>
                    <a:p>
                      <a:pPr algn="r">
                        <a:lnSpc>
                          <a:spcPct val="115000"/>
                        </a:lnSpc>
                        <a:spcAft>
                          <a:spcPts val="0"/>
                        </a:spcAft>
                      </a:pPr>
                      <a:r>
                        <a:rPr lang="cs-CZ" sz="2000" b="1" dirty="0">
                          <a:solidFill>
                            <a:srgbClr val="0070C0"/>
                          </a:solidFill>
                          <a:effectLst/>
                        </a:rPr>
                        <a:t>34,3</a:t>
                      </a:r>
                    </a:p>
                    <a:p>
                      <a:pPr algn="r">
                        <a:lnSpc>
                          <a:spcPct val="115000"/>
                        </a:lnSpc>
                        <a:spcAft>
                          <a:spcPts val="0"/>
                        </a:spcAft>
                      </a:pPr>
                      <a:r>
                        <a:rPr lang="cs-CZ" sz="2000" b="0" dirty="0">
                          <a:solidFill>
                            <a:srgbClr val="0070C0"/>
                          </a:solidFill>
                          <a:effectLst/>
                        </a:rPr>
                        <a:t>18,4</a:t>
                      </a:r>
                      <a:endParaRPr lang="cs-CZ" sz="2000" b="0" dirty="0">
                        <a:solidFill>
                          <a:srgbClr val="0070C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21,7</a:t>
                      </a:r>
                    </a:p>
                    <a:p>
                      <a:pPr algn="r">
                        <a:lnSpc>
                          <a:spcPct val="115000"/>
                        </a:lnSpc>
                        <a:spcAft>
                          <a:spcPts val="0"/>
                        </a:spcAft>
                      </a:pPr>
                      <a:r>
                        <a:rPr lang="cs-CZ" sz="2000" dirty="0">
                          <a:effectLst/>
                        </a:rPr>
                        <a:t>2,7</a:t>
                      </a:r>
                      <a:endParaRPr lang="cs-CZ" sz="2000"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solidFill>
                            <a:srgbClr val="FF0000"/>
                          </a:solidFill>
                          <a:effectLst/>
                        </a:rPr>
                        <a:t>34,7</a:t>
                      </a:r>
                    </a:p>
                    <a:p>
                      <a:pPr algn="r">
                        <a:lnSpc>
                          <a:spcPct val="115000"/>
                        </a:lnSpc>
                        <a:spcAft>
                          <a:spcPts val="0"/>
                        </a:spcAft>
                      </a:pPr>
                      <a:r>
                        <a:rPr lang="cs-CZ" sz="2000" b="1" dirty="0">
                          <a:solidFill>
                            <a:srgbClr val="0070C0"/>
                          </a:solidFill>
                          <a:effectLst/>
                        </a:rPr>
                        <a:t>-</a:t>
                      </a:r>
                      <a:r>
                        <a:rPr lang="cs-CZ" sz="2000" b="0" dirty="0">
                          <a:solidFill>
                            <a:srgbClr val="0070C0"/>
                          </a:solidFill>
                          <a:effectLst/>
                        </a:rPr>
                        <a:t>15,9</a:t>
                      </a:r>
                      <a:endParaRPr lang="cs-CZ" sz="2000" b="0" dirty="0">
                        <a:solidFill>
                          <a:srgbClr val="0070C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7,0</a:t>
                      </a:r>
                    </a:p>
                    <a:p>
                      <a:pPr algn="r">
                        <a:lnSpc>
                          <a:spcPct val="115000"/>
                        </a:lnSpc>
                        <a:spcAft>
                          <a:spcPts val="0"/>
                        </a:spcAft>
                      </a:pPr>
                      <a:r>
                        <a:rPr lang="cs-CZ" sz="2000" dirty="0">
                          <a:effectLst/>
                        </a:rPr>
                        <a:t>-2,1</a:t>
                      </a:r>
                      <a:endParaRPr lang="cs-CZ" sz="2000"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2,0</a:t>
                      </a:r>
                    </a:p>
                    <a:p>
                      <a:pPr algn="r">
                        <a:lnSpc>
                          <a:spcPct val="115000"/>
                        </a:lnSpc>
                        <a:spcAft>
                          <a:spcPts val="0"/>
                        </a:spcAft>
                      </a:pPr>
                      <a:r>
                        <a:rPr lang="cs-CZ" sz="2000" dirty="0">
                          <a:effectLst/>
                        </a:rPr>
                        <a:t>-3,2</a:t>
                      </a:r>
                      <a:endParaRPr lang="cs-CZ"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693303">
                <a:tc>
                  <a:txBody>
                    <a:bodyPr/>
                    <a:lstStyle/>
                    <a:p>
                      <a:pPr algn="just">
                        <a:lnSpc>
                          <a:spcPct val="115000"/>
                        </a:lnSpc>
                        <a:spcAft>
                          <a:spcPts val="0"/>
                        </a:spcAft>
                      </a:pPr>
                      <a:r>
                        <a:rPr lang="cs-CZ" sz="2000" dirty="0" err="1">
                          <a:effectLst/>
                        </a:rPr>
                        <a:t>World</a:t>
                      </a:r>
                      <a:endParaRPr lang="cs-CZ" sz="2000" dirty="0">
                        <a:effectLst/>
                      </a:endParaRPr>
                    </a:p>
                    <a:p>
                      <a:pPr marL="0" marR="0" indent="0" algn="just" defTabSz="914400" rtl="0" eaLnBrk="1" fontAlgn="auto" latinLnBrk="0" hangingPunct="1">
                        <a:lnSpc>
                          <a:spcPct val="115000"/>
                        </a:lnSpc>
                        <a:spcBef>
                          <a:spcPts val="0"/>
                        </a:spcBef>
                        <a:spcAft>
                          <a:spcPts val="0"/>
                        </a:spcAft>
                        <a:buClrTx/>
                        <a:buSzTx/>
                        <a:buFontTx/>
                        <a:buNone/>
                        <a:tabLst/>
                        <a:defRPr/>
                      </a:pPr>
                      <a:r>
                        <a:rPr lang="cs-CZ" sz="2000" b="0" dirty="0" err="1">
                          <a:effectLst/>
                        </a:rPr>
                        <a:t>change</a:t>
                      </a:r>
                      <a:endParaRPr lang="cs-CZ" sz="2000" b="0" dirty="0">
                        <a:effectLst/>
                        <a:latin typeface="+mn-lt"/>
                        <a:ea typeface="Calibri"/>
                        <a:cs typeface="Times New Roman"/>
                      </a:endParaRPr>
                    </a:p>
                  </a:txBody>
                  <a:tcPr marL="68580" marR="68580" marT="0" marB="0"/>
                </a:tc>
                <a:tc>
                  <a:txBody>
                    <a:bodyPr/>
                    <a:lstStyle/>
                    <a:p>
                      <a:pPr algn="r">
                        <a:lnSpc>
                          <a:spcPct val="115000"/>
                        </a:lnSpc>
                        <a:spcAft>
                          <a:spcPts val="0"/>
                        </a:spcAft>
                      </a:pPr>
                      <a:r>
                        <a:rPr lang="cs-CZ" sz="2000" b="1" dirty="0">
                          <a:effectLst/>
                        </a:rPr>
                        <a:t>26,9</a:t>
                      </a:r>
                    </a:p>
                    <a:p>
                      <a:pPr algn="r">
                        <a:lnSpc>
                          <a:spcPct val="115000"/>
                        </a:lnSpc>
                        <a:spcAft>
                          <a:spcPts val="0"/>
                        </a:spcAft>
                      </a:pPr>
                      <a:r>
                        <a:rPr lang="cs-CZ" sz="2000" dirty="0">
                          <a:effectLst/>
                        </a:rPr>
                        <a:t>3,1</a:t>
                      </a:r>
                      <a:endParaRPr lang="cs-CZ" sz="2000"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34,5</a:t>
                      </a:r>
                    </a:p>
                    <a:p>
                      <a:pPr algn="r">
                        <a:lnSpc>
                          <a:spcPct val="115000"/>
                        </a:lnSpc>
                        <a:spcAft>
                          <a:spcPts val="0"/>
                        </a:spcAft>
                      </a:pPr>
                      <a:r>
                        <a:rPr lang="cs-CZ" sz="2000" dirty="0">
                          <a:effectLst/>
                        </a:rPr>
                        <a:t>0,7</a:t>
                      </a:r>
                      <a:endParaRPr lang="cs-CZ" sz="2000"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17,2</a:t>
                      </a:r>
                    </a:p>
                    <a:p>
                      <a:pPr algn="r">
                        <a:lnSpc>
                          <a:spcPct val="115000"/>
                        </a:lnSpc>
                        <a:spcAft>
                          <a:spcPts val="0"/>
                        </a:spcAft>
                      </a:pPr>
                      <a:r>
                        <a:rPr lang="cs-CZ" sz="2000" dirty="0">
                          <a:effectLst/>
                        </a:rPr>
                        <a:t>-0,3</a:t>
                      </a:r>
                      <a:endParaRPr lang="cs-CZ" sz="2000"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14,8</a:t>
                      </a:r>
                    </a:p>
                    <a:p>
                      <a:pPr algn="r">
                        <a:lnSpc>
                          <a:spcPct val="115000"/>
                        </a:lnSpc>
                        <a:spcAft>
                          <a:spcPts val="0"/>
                        </a:spcAft>
                      </a:pPr>
                      <a:r>
                        <a:rPr lang="cs-CZ" sz="2000" dirty="0">
                          <a:effectLst/>
                        </a:rPr>
                        <a:t>-1,4</a:t>
                      </a:r>
                      <a:endParaRPr lang="cs-CZ" sz="2000" dirty="0">
                        <a:effectLst/>
                        <a:latin typeface="Calibri"/>
                        <a:ea typeface="Calibri"/>
                        <a:cs typeface="Times New Roman"/>
                      </a:endParaRPr>
                    </a:p>
                  </a:txBody>
                  <a:tcPr marL="68580" marR="68580" marT="0" marB="0"/>
                </a:tc>
                <a:tc>
                  <a:txBody>
                    <a:bodyPr/>
                    <a:lstStyle/>
                    <a:p>
                      <a:pPr algn="r">
                        <a:lnSpc>
                          <a:spcPct val="115000"/>
                        </a:lnSpc>
                        <a:spcAft>
                          <a:spcPts val="0"/>
                        </a:spcAft>
                      </a:pPr>
                      <a:r>
                        <a:rPr lang="cs-CZ" sz="2000" b="1" dirty="0">
                          <a:effectLst/>
                        </a:rPr>
                        <a:t>5,4</a:t>
                      </a:r>
                    </a:p>
                    <a:p>
                      <a:pPr algn="r">
                        <a:lnSpc>
                          <a:spcPct val="115000"/>
                        </a:lnSpc>
                        <a:spcAft>
                          <a:spcPts val="0"/>
                        </a:spcAft>
                      </a:pPr>
                      <a:r>
                        <a:rPr lang="cs-CZ" sz="2000" dirty="0">
                          <a:effectLst/>
                        </a:rPr>
                        <a:t>-1,9</a:t>
                      </a:r>
                      <a:endParaRPr lang="cs-CZ"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bl>
          </a:graphicData>
        </a:graphic>
      </p:graphicFrame>
      <p:sp>
        <p:nvSpPr>
          <p:cNvPr id="5" name="Rectangle 1"/>
          <p:cNvSpPr>
            <a:spLocks noChangeArrowheads="1"/>
          </p:cNvSpPr>
          <p:nvPr/>
        </p:nvSpPr>
        <p:spPr bwMode="auto">
          <a:xfrm>
            <a:off x="274320" y="128016"/>
            <a:ext cx="3201952"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cs-CZ" sz="3200" b="1" dirty="0">
                <a:solidFill>
                  <a:srgbClr val="FF0000"/>
                </a:solidFill>
                <a:latin typeface="Calibri" pitchFamily="34" charset="0"/>
                <a:ea typeface="Calibri" pitchFamily="34" charset="0"/>
                <a:cs typeface="Calibri" pitchFamily="34" charset="0"/>
              </a:rPr>
              <a:t>Export </a:t>
            </a:r>
            <a:r>
              <a:rPr lang="cs-CZ" sz="3200" b="1" dirty="0" err="1">
                <a:solidFill>
                  <a:srgbClr val="FF0000"/>
                </a:solidFill>
                <a:latin typeface="Calibri" pitchFamily="34" charset="0"/>
                <a:ea typeface="Calibri" pitchFamily="34" charset="0"/>
                <a:cs typeface="Calibri" pitchFamily="34" charset="0"/>
              </a:rPr>
              <a:t>structure</a:t>
            </a:r>
            <a:r>
              <a:rPr lang="cs-CZ" sz="3200" b="1" dirty="0">
                <a:solidFill>
                  <a:srgbClr val="FF0000"/>
                </a:solidFill>
                <a:latin typeface="Calibri" pitchFamily="34" charset="0"/>
                <a:ea typeface="Calibri" pitchFamily="34" charset="0"/>
                <a:cs typeface="Calibri" pitchFamily="34" charset="0"/>
              </a:rPr>
              <a:t> </a:t>
            </a:r>
            <a:r>
              <a:rPr lang="cs-CZ" sz="2400" b="1" dirty="0">
                <a:latin typeface="Calibri" pitchFamily="34" charset="0"/>
                <a:ea typeface="Calibri" pitchFamily="34" charset="0"/>
                <a:cs typeface="Calibri" pitchFamily="34" charset="0"/>
              </a:rPr>
              <a:t>by </a:t>
            </a:r>
            <a:r>
              <a:rPr lang="cs-CZ" sz="2800" b="1" dirty="0" err="1">
                <a:solidFill>
                  <a:srgbClr val="0070C0"/>
                </a:solidFill>
                <a:latin typeface="Calibri" pitchFamily="34" charset="0"/>
                <a:ea typeface="Calibri" pitchFamily="34" charset="0"/>
                <a:cs typeface="Calibri" pitchFamily="34" charset="0"/>
              </a:rPr>
              <a:t>technological</a:t>
            </a:r>
            <a:r>
              <a:rPr lang="cs-CZ" sz="2800" b="1" dirty="0">
                <a:solidFill>
                  <a:srgbClr val="0070C0"/>
                </a:solidFill>
                <a:latin typeface="Calibri" pitchFamily="34" charset="0"/>
                <a:ea typeface="Calibri" pitchFamily="34" charset="0"/>
                <a:cs typeface="Calibri" pitchFamily="34" charset="0"/>
              </a:rPr>
              <a:t> </a:t>
            </a:r>
            <a:r>
              <a:rPr lang="cs-CZ" sz="2800" b="1" dirty="0" err="1">
                <a:solidFill>
                  <a:srgbClr val="0070C0"/>
                </a:solidFill>
                <a:latin typeface="Calibri" pitchFamily="34" charset="0"/>
                <a:ea typeface="Calibri" pitchFamily="34" charset="0"/>
                <a:cs typeface="Calibri" pitchFamily="34" charset="0"/>
              </a:rPr>
              <a:t>level</a:t>
            </a:r>
            <a:r>
              <a:rPr lang="cs-CZ" sz="2800" b="1" dirty="0">
                <a:solidFill>
                  <a:srgbClr val="0070C0"/>
                </a:solidFill>
                <a:latin typeface="Calibri" pitchFamily="34" charset="0"/>
                <a:ea typeface="Calibri" pitchFamily="34" charset="0"/>
                <a:cs typeface="Calibri" pitchFamily="34" charset="0"/>
              </a:rPr>
              <a:t> </a:t>
            </a:r>
          </a:p>
          <a:p>
            <a:pPr algn="ctr" fontAlgn="base">
              <a:spcBef>
                <a:spcPct val="0"/>
              </a:spcBef>
              <a:spcAft>
                <a:spcPct val="0"/>
              </a:spcAft>
            </a:pPr>
            <a:r>
              <a:rPr lang="cs-CZ" dirty="0">
                <a:latin typeface="Calibri" pitchFamily="34" charset="0"/>
                <a:ea typeface="Calibri" pitchFamily="34" charset="0"/>
                <a:cs typeface="Calibri" pitchFamily="34" charset="0"/>
              </a:rPr>
              <a:t>(2005) </a:t>
            </a:r>
            <a:r>
              <a:rPr lang="cs-CZ" b="1" dirty="0">
                <a:latin typeface="Calibri" pitchFamily="34" charset="0"/>
                <a:ea typeface="Calibri" pitchFamily="34" charset="0"/>
                <a:cs typeface="Calibri" pitchFamily="34" charset="0"/>
              </a:rPr>
              <a:t>and </a:t>
            </a:r>
            <a:r>
              <a:rPr lang="cs-CZ" b="1" dirty="0" err="1">
                <a:latin typeface="Calibri" pitchFamily="34" charset="0"/>
                <a:ea typeface="Calibri" pitchFamily="34" charset="0"/>
                <a:cs typeface="Calibri" pitchFamily="34" charset="0"/>
              </a:rPr>
              <a:t>its</a:t>
            </a:r>
            <a:r>
              <a:rPr lang="cs-CZ" b="1" dirty="0">
                <a:latin typeface="Calibri" pitchFamily="34" charset="0"/>
                <a:ea typeface="Calibri" pitchFamily="34" charset="0"/>
                <a:cs typeface="Calibri" pitchFamily="34" charset="0"/>
              </a:rPr>
              <a:t> </a:t>
            </a:r>
            <a:r>
              <a:rPr lang="cs-CZ" b="1" dirty="0" err="1">
                <a:latin typeface="Calibri" pitchFamily="34" charset="0"/>
                <a:ea typeface="Calibri" pitchFamily="34" charset="0"/>
                <a:cs typeface="Calibri" pitchFamily="34" charset="0"/>
              </a:rPr>
              <a:t>change</a:t>
            </a:r>
            <a:r>
              <a:rPr lang="cs-CZ" b="1" dirty="0">
                <a:latin typeface="Calibri" pitchFamily="34" charset="0"/>
                <a:ea typeface="Calibri" pitchFamily="34" charset="0"/>
                <a:cs typeface="Calibri" pitchFamily="34" charset="0"/>
              </a:rPr>
              <a:t> </a:t>
            </a:r>
            <a:r>
              <a:rPr lang="cs-CZ" dirty="0">
                <a:latin typeface="Calibri" pitchFamily="34" charset="0"/>
                <a:ea typeface="Calibri" pitchFamily="34" charset="0"/>
                <a:cs typeface="Calibri" pitchFamily="34" charset="0"/>
              </a:rPr>
              <a:t> (1995- 2005, %)</a:t>
            </a:r>
            <a:endParaRPr lang="cs-CZ" sz="3200" dirty="0">
              <a:latin typeface="Arial" pitchFamily="34" charset="0"/>
              <a:cs typeface="Arial" pitchFamily="34" charset="0"/>
            </a:endParaRPr>
          </a:p>
        </p:txBody>
      </p:sp>
    </p:spTree>
    <p:extLst>
      <p:ext uri="{BB962C8B-B14F-4D97-AF65-F5344CB8AC3E}">
        <p14:creationId xmlns:p14="http://schemas.microsoft.com/office/powerpoint/2010/main" val="1992884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extLst/>
          </p:nvPr>
        </p:nvGraphicFramePr>
        <p:xfrm>
          <a:off x="2221056" y="1005872"/>
          <a:ext cx="7749888" cy="5398008"/>
        </p:xfrm>
        <a:graphic>
          <a:graphicData uri="http://schemas.openxmlformats.org/drawingml/2006/table">
            <a:tbl>
              <a:tblPr firstRow="1" firstCol="1" bandRow="1">
                <a:tableStyleId>{5C22544A-7EE6-4342-B048-85BDC9FD1C3A}</a:tableStyleId>
              </a:tblPr>
              <a:tblGrid>
                <a:gridCol w="1533266">
                  <a:extLst>
                    <a:ext uri="{9D8B030D-6E8A-4147-A177-3AD203B41FA5}">
                      <a16:colId xmlns:a16="http://schemas.microsoft.com/office/drawing/2014/main" val="20000"/>
                    </a:ext>
                  </a:extLst>
                </a:gridCol>
                <a:gridCol w="1045119">
                  <a:extLst>
                    <a:ext uri="{9D8B030D-6E8A-4147-A177-3AD203B41FA5}">
                      <a16:colId xmlns:a16="http://schemas.microsoft.com/office/drawing/2014/main" val="20001"/>
                    </a:ext>
                  </a:extLst>
                </a:gridCol>
                <a:gridCol w="977422">
                  <a:extLst>
                    <a:ext uri="{9D8B030D-6E8A-4147-A177-3AD203B41FA5}">
                      <a16:colId xmlns:a16="http://schemas.microsoft.com/office/drawing/2014/main" val="20002"/>
                    </a:ext>
                  </a:extLst>
                </a:gridCol>
                <a:gridCol w="1052751">
                  <a:extLst>
                    <a:ext uri="{9D8B030D-6E8A-4147-A177-3AD203B41FA5}">
                      <a16:colId xmlns:a16="http://schemas.microsoft.com/office/drawing/2014/main" val="20003"/>
                    </a:ext>
                  </a:extLst>
                </a:gridCol>
                <a:gridCol w="977422">
                  <a:extLst>
                    <a:ext uri="{9D8B030D-6E8A-4147-A177-3AD203B41FA5}">
                      <a16:colId xmlns:a16="http://schemas.microsoft.com/office/drawing/2014/main" val="20004"/>
                    </a:ext>
                  </a:extLst>
                </a:gridCol>
                <a:gridCol w="990697">
                  <a:extLst>
                    <a:ext uri="{9D8B030D-6E8A-4147-A177-3AD203B41FA5}">
                      <a16:colId xmlns:a16="http://schemas.microsoft.com/office/drawing/2014/main" val="20005"/>
                    </a:ext>
                  </a:extLst>
                </a:gridCol>
                <a:gridCol w="1173211">
                  <a:extLst>
                    <a:ext uri="{9D8B030D-6E8A-4147-A177-3AD203B41FA5}">
                      <a16:colId xmlns:a16="http://schemas.microsoft.com/office/drawing/2014/main" val="20006"/>
                    </a:ext>
                  </a:extLst>
                </a:gridCol>
              </a:tblGrid>
              <a:tr h="0">
                <a:tc>
                  <a:txBody>
                    <a:bodyPr/>
                    <a:lstStyle/>
                    <a:p>
                      <a:pPr algn="just">
                        <a:lnSpc>
                          <a:spcPct val="115000"/>
                        </a:lnSpc>
                        <a:spcAft>
                          <a:spcPts val="1000"/>
                        </a:spcAft>
                      </a:pPr>
                      <a:r>
                        <a:rPr lang="cs-CZ" sz="2000" dirty="0">
                          <a:effectLst/>
                        </a:rPr>
                        <a:t> </a:t>
                      </a:r>
                      <a:endParaRPr lang="cs-CZ" sz="2000" dirty="0">
                        <a:effectLst/>
                        <a:latin typeface="Calibri"/>
                        <a:ea typeface="Calibri"/>
                        <a:cs typeface="Times New Roman"/>
                      </a:endParaRPr>
                    </a:p>
                  </a:txBody>
                  <a:tcPr marL="68580" marR="68580" marT="0" marB="0"/>
                </a:tc>
                <a:tc gridSpan="2">
                  <a:txBody>
                    <a:bodyPr/>
                    <a:lstStyle/>
                    <a:p>
                      <a:pPr algn="ctr">
                        <a:lnSpc>
                          <a:spcPct val="115000"/>
                        </a:lnSpc>
                        <a:spcAft>
                          <a:spcPts val="1000"/>
                        </a:spcAft>
                      </a:pPr>
                      <a:r>
                        <a:rPr lang="cs-CZ" sz="2000" dirty="0" err="1">
                          <a:effectLst/>
                        </a:rPr>
                        <a:t>Low</a:t>
                      </a:r>
                      <a:r>
                        <a:rPr lang="cs-CZ" sz="2000" dirty="0">
                          <a:effectLst/>
                        </a:rPr>
                        <a:t> segment</a:t>
                      </a:r>
                      <a:endParaRPr lang="cs-CZ" sz="2000" dirty="0">
                        <a:effectLst/>
                        <a:latin typeface="Calibri"/>
                        <a:ea typeface="Calibri"/>
                        <a:cs typeface="Times New Roman"/>
                      </a:endParaRPr>
                    </a:p>
                  </a:txBody>
                  <a:tcPr marL="68580" marR="68580" marT="0" marB="0"/>
                </a:tc>
                <a:tc hMerge="1">
                  <a:txBody>
                    <a:bodyPr/>
                    <a:lstStyle/>
                    <a:p>
                      <a:endParaRPr lang="cs-CZ"/>
                    </a:p>
                  </a:txBody>
                  <a:tcPr/>
                </a:tc>
                <a:tc gridSpan="2">
                  <a:txBody>
                    <a:bodyPr/>
                    <a:lstStyle/>
                    <a:p>
                      <a:pPr algn="ctr">
                        <a:lnSpc>
                          <a:spcPct val="115000"/>
                        </a:lnSpc>
                        <a:spcAft>
                          <a:spcPts val="1000"/>
                        </a:spcAft>
                      </a:pPr>
                      <a:r>
                        <a:rPr lang="cs-CZ" sz="2000" dirty="0" err="1">
                          <a:effectLst/>
                        </a:rPr>
                        <a:t>Mid</a:t>
                      </a:r>
                      <a:r>
                        <a:rPr lang="cs-CZ" sz="2000" dirty="0">
                          <a:effectLst/>
                        </a:rPr>
                        <a:t> segment</a:t>
                      </a:r>
                      <a:endParaRPr lang="cs-CZ" sz="2000" dirty="0">
                        <a:effectLst/>
                        <a:latin typeface="Calibri"/>
                        <a:ea typeface="Calibri"/>
                        <a:cs typeface="Times New Roman"/>
                      </a:endParaRPr>
                    </a:p>
                  </a:txBody>
                  <a:tcPr marL="68580" marR="68580" marT="0" marB="0"/>
                </a:tc>
                <a:tc hMerge="1">
                  <a:txBody>
                    <a:bodyPr/>
                    <a:lstStyle/>
                    <a:p>
                      <a:endParaRPr lang="cs-CZ"/>
                    </a:p>
                  </a:txBody>
                  <a:tcPr/>
                </a:tc>
                <a:tc gridSpan="2">
                  <a:txBody>
                    <a:bodyPr/>
                    <a:lstStyle/>
                    <a:p>
                      <a:pPr algn="ctr">
                        <a:lnSpc>
                          <a:spcPct val="115000"/>
                        </a:lnSpc>
                        <a:spcAft>
                          <a:spcPts val="1000"/>
                        </a:spcAft>
                      </a:pPr>
                      <a:r>
                        <a:rPr lang="cs-CZ" sz="2000" dirty="0">
                          <a:effectLst/>
                        </a:rPr>
                        <a:t>Up</a:t>
                      </a:r>
                      <a:r>
                        <a:rPr lang="cs-CZ" sz="2000" baseline="0" dirty="0">
                          <a:effectLst/>
                        </a:rPr>
                        <a:t>-market segment</a:t>
                      </a:r>
                      <a:endParaRPr lang="cs-CZ" sz="2000" dirty="0">
                        <a:effectLst/>
                        <a:latin typeface="Calibri"/>
                        <a:ea typeface="Calibri"/>
                        <a:cs typeface="Times New Roman"/>
                      </a:endParaRPr>
                    </a:p>
                  </a:txBody>
                  <a:tcPr marL="68580" marR="68580" marT="0" marB="0"/>
                </a:tc>
                <a:tc hMerge="1">
                  <a:txBody>
                    <a:bodyPr/>
                    <a:lstStyle/>
                    <a:p>
                      <a:endParaRPr lang="cs-CZ"/>
                    </a:p>
                  </a:txBody>
                  <a:tcPr/>
                </a:tc>
                <a:extLst>
                  <a:ext uri="{0D108BD9-81ED-4DB2-BD59-A6C34878D82A}">
                    <a16:rowId xmlns:a16="http://schemas.microsoft.com/office/drawing/2014/main" val="10000"/>
                  </a:ext>
                </a:extLst>
              </a:tr>
              <a:tr h="0">
                <a:tc>
                  <a:txBody>
                    <a:bodyPr/>
                    <a:lstStyle/>
                    <a:p>
                      <a:pPr algn="just">
                        <a:lnSpc>
                          <a:spcPct val="115000"/>
                        </a:lnSpc>
                        <a:spcAft>
                          <a:spcPts val="1000"/>
                        </a:spcAft>
                      </a:pPr>
                      <a:r>
                        <a:rPr lang="cs-CZ" sz="2000" dirty="0">
                          <a:effectLst/>
                        </a:rPr>
                        <a:t> </a:t>
                      </a:r>
                      <a:endParaRPr lang="cs-CZ" sz="2000" dirty="0">
                        <a:effectLst/>
                        <a:latin typeface="Calibri"/>
                        <a:ea typeface="Calibri"/>
                        <a:cs typeface="Times New Roman"/>
                      </a:endParaRPr>
                    </a:p>
                  </a:txBody>
                  <a:tcPr marL="68580" marR="68580" marT="0" marB="0"/>
                </a:tc>
                <a:tc>
                  <a:txBody>
                    <a:bodyPr/>
                    <a:lstStyle/>
                    <a:p>
                      <a:pPr algn="ctr">
                        <a:lnSpc>
                          <a:spcPct val="115000"/>
                        </a:lnSpc>
                        <a:spcAft>
                          <a:spcPts val="1000"/>
                        </a:spcAft>
                      </a:pPr>
                      <a:r>
                        <a:rPr lang="cs-CZ" sz="2000" dirty="0">
                          <a:effectLst/>
                        </a:rPr>
                        <a:t>2004</a:t>
                      </a:r>
                      <a:endParaRPr lang="cs-CZ" sz="200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dirty="0" err="1">
                          <a:effectLst/>
                        </a:rPr>
                        <a:t>change</a:t>
                      </a:r>
                      <a:endParaRPr lang="cs-CZ" sz="200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a:effectLst/>
                        </a:rPr>
                        <a:t>2004</a:t>
                      </a:r>
                      <a:endParaRPr lang="cs-CZ" sz="200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dirty="0" err="1">
                          <a:effectLst/>
                        </a:rPr>
                        <a:t>change</a:t>
                      </a:r>
                      <a:endParaRPr lang="cs-CZ" sz="200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a:effectLst/>
                        </a:rPr>
                        <a:t>2004</a:t>
                      </a:r>
                      <a:endParaRPr lang="cs-CZ" sz="200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dirty="0" err="1">
                          <a:effectLst/>
                        </a:rPr>
                        <a:t>change</a:t>
                      </a:r>
                      <a:endParaRPr lang="cs-CZ"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0">
                <a:tc>
                  <a:txBody>
                    <a:bodyPr/>
                    <a:lstStyle/>
                    <a:p>
                      <a:pPr algn="just">
                        <a:lnSpc>
                          <a:spcPct val="115000"/>
                        </a:lnSpc>
                        <a:spcAft>
                          <a:spcPts val="1000"/>
                        </a:spcAft>
                      </a:pPr>
                      <a:r>
                        <a:rPr lang="cs-CZ" sz="2800" dirty="0">
                          <a:effectLst/>
                        </a:rPr>
                        <a:t>EU25</a:t>
                      </a:r>
                      <a:endParaRPr lang="cs-CZ" sz="200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b="1" dirty="0">
                          <a:effectLst/>
                        </a:rPr>
                        <a:t>15,3</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i="1" dirty="0">
                          <a:effectLst/>
                        </a:rPr>
                        <a:t>-2,27</a:t>
                      </a:r>
                      <a:endParaRPr lang="cs-CZ" sz="2000" i="1"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b="1" dirty="0">
                          <a:effectLst/>
                        </a:rPr>
                        <a:t>17,5</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i="1" dirty="0">
                          <a:effectLst/>
                        </a:rPr>
                        <a:t>-1,95</a:t>
                      </a:r>
                      <a:endParaRPr lang="cs-CZ" sz="2000" i="1"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b="1" dirty="0">
                          <a:solidFill>
                            <a:srgbClr val="0070C0"/>
                          </a:solidFill>
                          <a:effectLst/>
                        </a:rPr>
                        <a:t>30,0</a:t>
                      </a:r>
                      <a:endParaRPr lang="cs-CZ" sz="2000" b="1" dirty="0">
                        <a:solidFill>
                          <a:srgbClr val="0070C0"/>
                        </a:solidFill>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b="0" i="1" dirty="0">
                          <a:solidFill>
                            <a:srgbClr val="0070C0"/>
                          </a:solidFill>
                          <a:effectLst/>
                        </a:rPr>
                        <a:t>0,40</a:t>
                      </a:r>
                      <a:endParaRPr lang="cs-CZ" sz="2000" b="0" i="1" dirty="0">
                        <a:solidFill>
                          <a:srgbClr val="0070C0"/>
                        </a:solidFill>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0">
                <a:tc>
                  <a:txBody>
                    <a:bodyPr/>
                    <a:lstStyle/>
                    <a:p>
                      <a:pPr algn="just">
                        <a:lnSpc>
                          <a:spcPct val="115000"/>
                        </a:lnSpc>
                        <a:spcAft>
                          <a:spcPts val="1000"/>
                        </a:spcAft>
                      </a:pPr>
                      <a:r>
                        <a:rPr lang="cs-CZ" sz="2400" dirty="0">
                          <a:effectLst/>
                        </a:rPr>
                        <a:t>Japan</a:t>
                      </a:r>
                      <a:endParaRPr lang="cs-CZ" sz="200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b="1" dirty="0">
                          <a:effectLst/>
                        </a:rPr>
                        <a:t>7,2</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i="1" dirty="0">
                          <a:effectLst/>
                        </a:rPr>
                        <a:t>-2,55</a:t>
                      </a:r>
                      <a:endParaRPr lang="cs-CZ" sz="2000" i="1"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b="1" dirty="0">
                          <a:effectLst/>
                        </a:rPr>
                        <a:t>10,9</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i="1" dirty="0">
                          <a:solidFill>
                            <a:srgbClr val="FF0000"/>
                          </a:solidFill>
                          <a:effectLst/>
                        </a:rPr>
                        <a:t>-5,74</a:t>
                      </a:r>
                      <a:endParaRPr lang="cs-CZ" sz="2000" i="1" dirty="0">
                        <a:solidFill>
                          <a:srgbClr val="FF0000"/>
                        </a:solidFill>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b="1" dirty="0">
                          <a:solidFill>
                            <a:srgbClr val="0070C0"/>
                          </a:solidFill>
                          <a:effectLst/>
                        </a:rPr>
                        <a:t>14,1</a:t>
                      </a:r>
                      <a:endParaRPr lang="cs-CZ" sz="2000" b="1" dirty="0">
                        <a:solidFill>
                          <a:srgbClr val="0070C0"/>
                        </a:solidFill>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b="0" i="1" dirty="0">
                          <a:solidFill>
                            <a:srgbClr val="FF0000"/>
                          </a:solidFill>
                          <a:effectLst/>
                        </a:rPr>
                        <a:t>-4,45</a:t>
                      </a:r>
                      <a:endParaRPr lang="cs-CZ" sz="2000" b="0" i="1" dirty="0">
                        <a:solidFill>
                          <a:srgbClr val="FF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0">
                <a:tc>
                  <a:txBody>
                    <a:bodyPr/>
                    <a:lstStyle/>
                    <a:p>
                      <a:pPr algn="just">
                        <a:lnSpc>
                          <a:spcPct val="115000"/>
                        </a:lnSpc>
                        <a:spcAft>
                          <a:spcPts val="1000"/>
                        </a:spcAft>
                      </a:pPr>
                      <a:r>
                        <a:rPr lang="cs-CZ" sz="2000" b="0">
                          <a:effectLst/>
                        </a:rPr>
                        <a:t>Korea</a:t>
                      </a:r>
                      <a:endParaRPr lang="cs-CZ" sz="2000" b="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b="1" dirty="0">
                          <a:effectLst/>
                        </a:rPr>
                        <a:t>4,8</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i="1" dirty="0">
                          <a:effectLst/>
                        </a:rPr>
                        <a:t>0,20</a:t>
                      </a:r>
                      <a:endParaRPr lang="cs-CZ" sz="2000" i="1"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b="1" dirty="0">
                          <a:effectLst/>
                        </a:rPr>
                        <a:t>5,0</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i="1" dirty="0">
                          <a:effectLst/>
                        </a:rPr>
                        <a:t>1,38</a:t>
                      </a:r>
                      <a:endParaRPr lang="cs-CZ" sz="2000" i="1"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b="1" dirty="0">
                          <a:effectLst/>
                        </a:rPr>
                        <a:t>4,4</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b="0" i="1" dirty="0">
                          <a:effectLst/>
                        </a:rPr>
                        <a:t>0,47</a:t>
                      </a:r>
                      <a:endParaRPr lang="cs-CZ" sz="2000" b="0" i="1"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0">
                <a:tc>
                  <a:txBody>
                    <a:bodyPr/>
                    <a:lstStyle/>
                    <a:p>
                      <a:pPr algn="just">
                        <a:lnSpc>
                          <a:spcPct val="115000"/>
                        </a:lnSpc>
                        <a:spcAft>
                          <a:spcPts val="1000"/>
                        </a:spcAft>
                      </a:pPr>
                      <a:r>
                        <a:rPr lang="cs-CZ" sz="2000" b="0" dirty="0">
                          <a:effectLst/>
                        </a:rPr>
                        <a:t>India</a:t>
                      </a:r>
                      <a:endParaRPr lang="cs-CZ" sz="2000" b="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b="1" dirty="0">
                          <a:effectLst/>
                        </a:rPr>
                        <a:t>2,2</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i="1" dirty="0">
                          <a:effectLst/>
                        </a:rPr>
                        <a:t>0,82</a:t>
                      </a:r>
                      <a:endParaRPr lang="cs-CZ" sz="2000" i="1"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b="1" dirty="0">
                          <a:effectLst/>
                        </a:rPr>
                        <a:t>1,4</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i="1" dirty="0">
                          <a:effectLst/>
                        </a:rPr>
                        <a:t>0,42</a:t>
                      </a:r>
                      <a:endParaRPr lang="cs-CZ" sz="2000" i="1"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b="1" dirty="0">
                          <a:effectLst/>
                        </a:rPr>
                        <a:t>0,8</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b="0" i="1" dirty="0">
                          <a:effectLst/>
                        </a:rPr>
                        <a:t>0,36</a:t>
                      </a:r>
                      <a:endParaRPr lang="cs-CZ" sz="2000" b="0" i="1"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0">
                <a:tc>
                  <a:txBody>
                    <a:bodyPr/>
                    <a:lstStyle/>
                    <a:p>
                      <a:pPr algn="just">
                        <a:lnSpc>
                          <a:spcPct val="115000"/>
                        </a:lnSpc>
                        <a:spcAft>
                          <a:spcPts val="1000"/>
                        </a:spcAft>
                      </a:pPr>
                      <a:r>
                        <a:rPr lang="cs-CZ" sz="2000" b="0" dirty="0" err="1">
                          <a:effectLst/>
                        </a:rPr>
                        <a:t>Russia</a:t>
                      </a:r>
                      <a:endParaRPr lang="cs-CZ" sz="2000" b="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b="1" dirty="0">
                          <a:effectLst/>
                        </a:rPr>
                        <a:t>1,5</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i="1" dirty="0">
                          <a:effectLst/>
                        </a:rPr>
                        <a:t>0,45</a:t>
                      </a:r>
                      <a:endParaRPr lang="cs-CZ" sz="2000" i="1"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b="1" dirty="0">
                          <a:effectLst/>
                        </a:rPr>
                        <a:t>2,1</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i="1" dirty="0">
                          <a:effectLst/>
                        </a:rPr>
                        <a:t>0,58</a:t>
                      </a:r>
                      <a:endParaRPr lang="cs-CZ" sz="2000" i="1"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b="1" dirty="0">
                          <a:effectLst/>
                        </a:rPr>
                        <a:t>0,8</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b="0" i="1" dirty="0">
                          <a:effectLst/>
                        </a:rPr>
                        <a:t>0,47</a:t>
                      </a:r>
                      <a:endParaRPr lang="cs-CZ" sz="2000" b="0" i="1"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0">
                <a:tc>
                  <a:txBody>
                    <a:bodyPr/>
                    <a:lstStyle/>
                    <a:p>
                      <a:pPr algn="just">
                        <a:lnSpc>
                          <a:spcPct val="115000"/>
                        </a:lnSpc>
                        <a:spcAft>
                          <a:spcPts val="1000"/>
                        </a:spcAft>
                      </a:pPr>
                      <a:r>
                        <a:rPr lang="cs-CZ" sz="2800" dirty="0">
                          <a:effectLst/>
                        </a:rPr>
                        <a:t>USA</a:t>
                      </a:r>
                      <a:endParaRPr lang="cs-CZ" sz="280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b="1" dirty="0">
                          <a:effectLst/>
                        </a:rPr>
                        <a:t>12,1</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i="1" dirty="0">
                          <a:effectLst/>
                        </a:rPr>
                        <a:t>-4,42</a:t>
                      </a:r>
                      <a:endParaRPr lang="cs-CZ" sz="2000" i="1"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b="1" dirty="0">
                          <a:effectLst/>
                        </a:rPr>
                        <a:t>12,7</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i="1" dirty="0">
                          <a:solidFill>
                            <a:srgbClr val="FF0000"/>
                          </a:solidFill>
                          <a:effectLst/>
                        </a:rPr>
                        <a:t>-4,11</a:t>
                      </a:r>
                      <a:endParaRPr lang="cs-CZ" sz="2000" i="1" dirty="0">
                        <a:solidFill>
                          <a:srgbClr val="FF0000"/>
                        </a:solidFill>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b="1" dirty="0">
                          <a:solidFill>
                            <a:srgbClr val="0070C0"/>
                          </a:solidFill>
                          <a:effectLst/>
                        </a:rPr>
                        <a:t>14,4</a:t>
                      </a:r>
                      <a:endParaRPr lang="cs-CZ" sz="2000" b="1" dirty="0">
                        <a:solidFill>
                          <a:srgbClr val="0070C0"/>
                        </a:solidFill>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b="0" i="1" dirty="0">
                          <a:solidFill>
                            <a:srgbClr val="FF0000"/>
                          </a:solidFill>
                          <a:effectLst/>
                        </a:rPr>
                        <a:t>-3,47</a:t>
                      </a:r>
                      <a:endParaRPr lang="cs-CZ" sz="2000" b="0" i="1" dirty="0">
                        <a:solidFill>
                          <a:srgbClr val="FF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0">
                <a:tc>
                  <a:txBody>
                    <a:bodyPr/>
                    <a:lstStyle/>
                    <a:p>
                      <a:pPr algn="just">
                        <a:lnSpc>
                          <a:spcPct val="115000"/>
                        </a:lnSpc>
                        <a:spcAft>
                          <a:spcPts val="1000"/>
                        </a:spcAft>
                      </a:pPr>
                      <a:r>
                        <a:rPr lang="cs-CZ" sz="2000" b="0" dirty="0" err="1">
                          <a:effectLst/>
                        </a:rPr>
                        <a:t>Canada</a:t>
                      </a:r>
                      <a:endParaRPr lang="cs-CZ" sz="2000" b="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b="1" dirty="0">
                          <a:effectLst/>
                        </a:rPr>
                        <a:t>4,2</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i="1" dirty="0">
                          <a:effectLst/>
                        </a:rPr>
                        <a:t>-1,08</a:t>
                      </a:r>
                      <a:endParaRPr lang="cs-CZ" sz="2000" i="1"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b="1" dirty="0">
                          <a:effectLst/>
                        </a:rPr>
                        <a:t>5,0</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i="1" dirty="0">
                          <a:effectLst/>
                        </a:rPr>
                        <a:t>-0,68</a:t>
                      </a:r>
                      <a:endParaRPr lang="cs-CZ" sz="2000" i="1"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b="1" dirty="0">
                          <a:effectLst/>
                        </a:rPr>
                        <a:t>3,1</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b="0" i="1" dirty="0">
                          <a:effectLst/>
                        </a:rPr>
                        <a:t>0,16</a:t>
                      </a:r>
                      <a:endParaRPr lang="cs-CZ" sz="2000" b="0" i="1" dirty="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r h="0">
                <a:tc>
                  <a:txBody>
                    <a:bodyPr/>
                    <a:lstStyle/>
                    <a:p>
                      <a:pPr algn="just">
                        <a:lnSpc>
                          <a:spcPct val="115000"/>
                        </a:lnSpc>
                        <a:spcAft>
                          <a:spcPts val="1000"/>
                        </a:spcAft>
                      </a:pPr>
                      <a:r>
                        <a:rPr lang="cs-CZ" sz="2000" b="0" dirty="0" err="1">
                          <a:effectLst/>
                        </a:rPr>
                        <a:t>Mexico</a:t>
                      </a:r>
                      <a:endParaRPr lang="cs-CZ" sz="2000" b="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b="1" dirty="0">
                          <a:effectLst/>
                        </a:rPr>
                        <a:t>3,8</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i="1" dirty="0">
                          <a:effectLst/>
                        </a:rPr>
                        <a:t>-0,37</a:t>
                      </a:r>
                      <a:endParaRPr lang="cs-CZ" sz="2000" i="1"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b="1" dirty="0">
                          <a:effectLst/>
                        </a:rPr>
                        <a:t>3,5</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i="1" dirty="0">
                          <a:effectLst/>
                        </a:rPr>
                        <a:t>1,41</a:t>
                      </a:r>
                      <a:endParaRPr lang="cs-CZ" sz="2000" i="1"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b="1" dirty="0">
                          <a:effectLst/>
                        </a:rPr>
                        <a:t>1,6</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b="0" i="1" dirty="0">
                          <a:effectLst/>
                        </a:rPr>
                        <a:t>0,91</a:t>
                      </a:r>
                      <a:endParaRPr lang="cs-CZ" sz="2000" b="0" i="1" dirty="0">
                        <a:effectLst/>
                        <a:latin typeface="Calibri"/>
                        <a:ea typeface="Calibri"/>
                        <a:cs typeface="Times New Roman"/>
                      </a:endParaRPr>
                    </a:p>
                  </a:txBody>
                  <a:tcPr marL="68580" marR="68580" marT="0" marB="0"/>
                </a:tc>
                <a:extLst>
                  <a:ext uri="{0D108BD9-81ED-4DB2-BD59-A6C34878D82A}">
                    <a16:rowId xmlns:a16="http://schemas.microsoft.com/office/drawing/2014/main" val="10009"/>
                  </a:ext>
                </a:extLst>
              </a:tr>
              <a:tr h="0">
                <a:tc>
                  <a:txBody>
                    <a:bodyPr/>
                    <a:lstStyle/>
                    <a:p>
                      <a:pPr algn="just">
                        <a:lnSpc>
                          <a:spcPct val="115000"/>
                        </a:lnSpc>
                        <a:spcAft>
                          <a:spcPts val="1000"/>
                        </a:spcAft>
                      </a:pPr>
                      <a:r>
                        <a:rPr lang="cs-CZ" sz="2800" dirty="0" err="1">
                          <a:effectLst/>
                          <a:latin typeface="+mn-lt"/>
                          <a:ea typeface="+mn-ea"/>
                          <a:cs typeface="+mn-cs"/>
                        </a:rPr>
                        <a:t>China</a:t>
                      </a:r>
                      <a:endParaRPr lang="cs-CZ" sz="200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b="1" dirty="0">
                          <a:solidFill>
                            <a:srgbClr val="FF0000"/>
                          </a:solidFill>
                          <a:effectLst/>
                        </a:rPr>
                        <a:t>19,5</a:t>
                      </a:r>
                      <a:endParaRPr lang="cs-CZ" sz="2000" b="1" dirty="0">
                        <a:solidFill>
                          <a:srgbClr val="FF0000"/>
                        </a:solidFill>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b="0" i="1" dirty="0">
                          <a:solidFill>
                            <a:srgbClr val="FF0000"/>
                          </a:solidFill>
                          <a:effectLst/>
                        </a:rPr>
                        <a:t>10,56</a:t>
                      </a:r>
                      <a:endParaRPr lang="cs-CZ" sz="2000" b="0" i="1" dirty="0">
                        <a:solidFill>
                          <a:srgbClr val="FF0000"/>
                        </a:solidFill>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b="1" dirty="0">
                          <a:effectLst/>
                        </a:rPr>
                        <a:t>9,1</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i="1" dirty="0">
                          <a:solidFill>
                            <a:schemeClr val="tx1"/>
                          </a:solidFill>
                          <a:effectLst/>
                        </a:rPr>
                        <a:t>4,84</a:t>
                      </a:r>
                      <a:endParaRPr lang="cs-CZ" sz="2000" i="1" dirty="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b="1" dirty="0">
                          <a:solidFill>
                            <a:srgbClr val="FF0000"/>
                          </a:solidFill>
                          <a:effectLst/>
                        </a:rPr>
                        <a:t>4,1</a:t>
                      </a:r>
                      <a:endParaRPr lang="cs-CZ" sz="2000" b="1" dirty="0">
                        <a:solidFill>
                          <a:srgbClr val="FF0000"/>
                        </a:solidFill>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b="0" i="1" dirty="0">
                          <a:solidFill>
                            <a:srgbClr val="FF0000"/>
                          </a:solidFill>
                          <a:effectLst/>
                        </a:rPr>
                        <a:t>2,42</a:t>
                      </a:r>
                      <a:endParaRPr lang="cs-CZ" sz="2000" b="0" i="1" dirty="0">
                        <a:solidFill>
                          <a:srgbClr val="FF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10"/>
                  </a:ext>
                </a:extLst>
              </a:tr>
              <a:tr h="0">
                <a:tc>
                  <a:txBody>
                    <a:bodyPr/>
                    <a:lstStyle/>
                    <a:p>
                      <a:pPr algn="just">
                        <a:lnSpc>
                          <a:spcPct val="115000"/>
                        </a:lnSpc>
                        <a:spcAft>
                          <a:spcPts val="1000"/>
                        </a:spcAft>
                      </a:pPr>
                      <a:r>
                        <a:rPr lang="cs-CZ" sz="2000" b="0" dirty="0" err="1">
                          <a:effectLst/>
                        </a:rPr>
                        <a:t>Brazil</a:t>
                      </a:r>
                      <a:endParaRPr lang="cs-CZ" sz="2000" b="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b="1" dirty="0">
                          <a:effectLst/>
                        </a:rPr>
                        <a:t>2,0</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i="1" dirty="0">
                          <a:effectLst/>
                        </a:rPr>
                        <a:t>0,32</a:t>
                      </a:r>
                      <a:endParaRPr lang="cs-CZ" sz="2000" i="1"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b="1" dirty="0">
                          <a:effectLst/>
                        </a:rPr>
                        <a:t>2,2</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i="1" dirty="0">
                          <a:effectLst/>
                        </a:rPr>
                        <a:t>0,21</a:t>
                      </a:r>
                      <a:endParaRPr lang="cs-CZ" sz="2000" i="1"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b="1" dirty="0">
                          <a:effectLst/>
                        </a:rPr>
                        <a:t>0,8</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b="0" i="1" dirty="0">
                          <a:effectLst/>
                        </a:rPr>
                        <a:t>0,01</a:t>
                      </a:r>
                      <a:endParaRPr lang="cs-CZ" sz="2000" b="0" i="1" dirty="0">
                        <a:effectLst/>
                        <a:latin typeface="Calibri"/>
                        <a:ea typeface="Calibri"/>
                        <a:cs typeface="Times New Roman"/>
                      </a:endParaRPr>
                    </a:p>
                  </a:txBody>
                  <a:tcPr marL="68580" marR="68580" marT="0" marB="0"/>
                </a:tc>
                <a:extLst>
                  <a:ext uri="{0D108BD9-81ED-4DB2-BD59-A6C34878D82A}">
                    <a16:rowId xmlns:a16="http://schemas.microsoft.com/office/drawing/2014/main" val="10011"/>
                  </a:ext>
                </a:extLst>
              </a:tr>
              <a:tr h="0">
                <a:tc>
                  <a:txBody>
                    <a:bodyPr/>
                    <a:lstStyle/>
                    <a:p>
                      <a:pPr algn="just">
                        <a:lnSpc>
                          <a:spcPct val="115000"/>
                        </a:lnSpc>
                        <a:spcAft>
                          <a:spcPts val="1000"/>
                        </a:spcAft>
                      </a:pPr>
                      <a:r>
                        <a:rPr lang="cs-CZ" sz="2000" b="0" dirty="0">
                          <a:effectLst/>
                        </a:rPr>
                        <a:t>ASEAN</a:t>
                      </a:r>
                      <a:endParaRPr lang="cs-CZ" sz="2000" b="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b="1" dirty="0">
                          <a:effectLst/>
                        </a:rPr>
                        <a:t>8,7</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i="1" dirty="0">
                          <a:effectLst/>
                        </a:rPr>
                        <a:t>-1,16</a:t>
                      </a:r>
                      <a:endParaRPr lang="cs-CZ" sz="2000" i="1"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b="1" dirty="0">
                          <a:effectLst/>
                        </a:rPr>
                        <a:t>10,3</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i="1" dirty="0">
                          <a:effectLst/>
                        </a:rPr>
                        <a:t>2,41</a:t>
                      </a:r>
                      <a:endParaRPr lang="cs-CZ" sz="2000" i="1"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b="1" dirty="0">
                          <a:effectLst/>
                        </a:rPr>
                        <a:t>8,7</a:t>
                      </a:r>
                      <a:endParaRPr lang="cs-CZ" sz="2000" b="1"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cs-CZ" sz="2000" b="0" i="1" dirty="0">
                          <a:effectLst/>
                        </a:rPr>
                        <a:t>1,43</a:t>
                      </a:r>
                      <a:endParaRPr lang="cs-CZ" sz="2000" b="0" i="1" dirty="0">
                        <a:effectLst/>
                        <a:latin typeface="Calibri"/>
                        <a:ea typeface="Calibri"/>
                        <a:cs typeface="Times New Roman"/>
                      </a:endParaRPr>
                    </a:p>
                  </a:txBody>
                  <a:tcPr marL="68580" marR="68580" marT="0" marB="0"/>
                </a:tc>
                <a:extLst>
                  <a:ext uri="{0D108BD9-81ED-4DB2-BD59-A6C34878D82A}">
                    <a16:rowId xmlns:a16="http://schemas.microsoft.com/office/drawing/2014/main" val="10012"/>
                  </a:ext>
                </a:extLst>
              </a:tr>
            </a:tbl>
          </a:graphicData>
        </a:graphic>
      </p:graphicFrame>
      <p:sp>
        <p:nvSpPr>
          <p:cNvPr id="5" name="Rectangle 1"/>
          <p:cNvSpPr>
            <a:spLocks noChangeArrowheads="1"/>
          </p:cNvSpPr>
          <p:nvPr/>
        </p:nvSpPr>
        <p:spPr bwMode="auto">
          <a:xfrm>
            <a:off x="132588" y="108382"/>
            <a:ext cx="119268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cs-CZ" sz="2000" b="1" dirty="0" err="1">
                <a:latin typeface="Calibri" pitchFamily="34" charset="0"/>
                <a:ea typeface="Calibri" pitchFamily="34" charset="0"/>
                <a:cs typeface="Calibri" pitchFamily="34" charset="0"/>
              </a:rPr>
              <a:t>World</a:t>
            </a:r>
            <a:r>
              <a:rPr lang="cs-CZ" sz="2000" b="1" dirty="0">
                <a:latin typeface="Calibri" pitchFamily="34" charset="0"/>
                <a:ea typeface="Calibri" pitchFamily="34" charset="0"/>
                <a:cs typeface="Calibri" pitchFamily="34" charset="0"/>
              </a:rPr>
              <a:t> </a:t>
            </a:r>
            <a:r>
              <a:rPr lang="cs-CZ" sz="2000" b="1" dirty="0">
                <a:solidFill>
                  <a:srgbClr val="FF0000"/>
                </a:solidFill>
                <a:latin typeface="Calibri" pitchFamily="34" charset="0"/>
                <a:ea typeface="Calibri" pitchFamily="34" charset="0"/>
                <a:cs typeface="Calibri" pitchFamily="34" charset="0"/>
              </a:rPr>
              <a:t>export </a:t>
            </a:r>
            <a:r>
              <a:rPr lang="cs-CZ" sz="2000" b="1" dirty="0" err="1">
                <a:solidFill>
                  <a:srgbClr val="FF0000"/>
                </a:solidFill>
                <a:latin typeface="Calibri" pitchFamily="34" charset="0"/>
                <a:ea typeface="Calibri" pitchFamily="34" charset="0"/>
                <a:cs typeface="Calibri" pitchFamily="34" charset="0"/>
              </a:rPr>
              <a:t>shares</a:t>
            </a:r>
            <a:r>
              <a:rPr lang="cs-CZ" sz="2000" b="1" dirty="0">
                <a:solidFill>
                  <a:srgbClr val="FF0000"/>
                </a:solidFill>
                <a:latin typeface="Calibri" pitchFamily="34" charset="0"/>
                <a:ea typeface="Calibri" pitchFamily="34" charset="0"/>
                <a:cs typeface="Calibri" pitchFamily="34" charset="0"/>
              </a:rPr>
              <a:t> </a:t>
            </a:r>
            <a:r>
              <a:rPr lang="cs-CZ" sz="2000" b="1" dirty="0">
                <a:latin typeface="Calibri" pitchFamily="34" charset="0"/>
                <a:ea typeface="Calibri" pitchFamily="34" charset="0"/>
                <a:cs typeface="Calibri" pitchFamily="34" charset="0"/>
              </a:rPr>
              <a:t>by </a:t>
            </a:r>
            <a:r>
              <a:rPr lang="cs-CZ" sz="2800" b="1" dirty="0">
                <a:solidFill>
                  <a:srgbClr val="0070C0"/>
                </a:solidFill>
                <a:latin typeface="Calibri" pitchFamily="34" charset="0"/>
                <a:ea typeface="Calibri" pitchFamily="34" charset="0"/>
                <a:cs typeface="Calibri" pitchFamily="34" charset="0"/>
              </a:rPr>
              <a:t>market </a:t>
            </a:r>
            <a:r>
              <a:rPr lang="cs-CZ" sz="2800" b="1" dirty="0" err="1">
                <a:solidFill>
                  <a:srgbClr val="0070C0"/>
                </a:solidFill>
                <a:latin typeface="Calibri" pitchFamily="34" charset="0"/>
                <a:ea typeface="Calibri" pitchFamily="34" charset="0"/>
                <a:cs typeface="Calibri" pitchFamily="34" charset="0"/>
              </a:rPr>
              <a:t>segments</a:t>
            </a:r>
            <a:r>
              <a:rPr lang="cs-CZ" sz="2800" b="1" dirty="0">
                <a:solidFill>
                  <a:srgbClr val="0070C0"/>
                </a:solidFill>
                <a:latin typeface="Calibri" pitchFamily="34" charset="0"/>
                <a:ea typeface="Calibri" pitchFamily="34" charset="0"/>
                <a:cs typeface="Calibri" pitchFamily="34" charset="0"/>
              </a:rPr>
              <a:t> </a:t>
            </a:r>
            <a:r>
              <a:rPr lang="cs-CZ" sz="2000" dirty="0">
                <a:latin typeface="Calibri" pitchFamily="34" charset="0"/>
                <a:ea typeface="Calibri" pitchFamily="34" charset="0"/>
                <a:cs typeface="Calibri" pitchFamily="34" charset="0"/>
              </a:rPr>
              <a:t>(2004) and </a:t>
            </a:r>
            <a:r>
              <a:rPr lang="cs-CZ" sz="2000" dirty="0" err="1">
                <a:latin typeface="Calibri" pitchFamily="34" charset="0"/>
                <a:ea typeface="Calibri" pitchFamily="34" charset="0"/>
                <a:cs typeface="Calibri" pitchFamily="34" charset="0"/>
              </a:rPr>
              <a:t>its</a:t>
            </a:r>
            <a:r>
              <a:rPr lang="cs-CZ" sz="2000" dirty="0">
                <a:latin typeface="Calibri" pitchFamily="34" charset="0"/>
                <a:ea typeface="Calibri" pitchFamily="34" charset="0"/>
                <a:cs typeface="Calibri" pitchFamily="34" charset="0"/>
              </a:rPr>
              <a:t> </a:t>
            </a:r>
            <a:r>
              <a:rPr lang="cs-CZ" sz="2000" dirty="0" err="1">
                <a:latin typeface="Calibri" pitchFamily="34" charset="0"/>
                <a:ea typeface="Calibri" pitchFamily="34" charset="0"/>
                <a:cs typeface="Calibri" pitchFamily="34" charset="0"/>
              </a:rPr>
              <a:t>change</a:t>
            </a:r>
            <a:r>
              <a:rPr lang="cs-CZ" sz="2000" dirty="0">
                <a:latin typeface="Calibri" pitchFamily="34" charset="0"/>
                <a:ea typeface="Calibri" pitchFamily="34" charset="0"/>
                <a:cs typeface="Calibri" pitchFamily="34" charset="0"/>
              </a:rPr>
              <a:t> 1995–2004 (%)</a:t>
            </a:r>
            <a:endParaRPr lang="cs-CZ" sz="3600" dirty="0">
              <a:latin typeface="Arial" pitchFamily="34" charset="0"/>
              <a:cs typeface="Arial" pitchFamily="34" charset="0"/>
            </a:endParaRPr>
          </a:p>
        </p:txBody>
      </p:sp>
    </p:spTree>
    <p:extLst>
      <p:ext uri="{BB962C8B-B14F-4D97-AF65-F5344CB8AC3E}">
        <p14:creationId xmlns:p14="http://schemas.microsoft.com/office/powerpoint/2010/main" val="3304431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extLst/>
          </p:nvPr>
        </p:nvGraphicFramePr>
        <p:xfrm>
          <a:off x="3719737" y="188640"/>
          <a:ext cx="6840761" cy="6449568"/>
        </p:xfrm>
        <a:graphic>
          <a:graphicData uri="http://schemas.openxmlformats.org/drawingml/2006/table">
            <a:tbl>
              <a:tblPr firstRow="1" firstCol="1" bandRow="1">
                <a:tableStyleId>{5C22544A-7EE6-4342-B048-85BDC9FD1C3A}</a:tableStyleId>
              </a:tblPr>
              <a:tblGrid>
                <a:gridCol w="1676216">
                  <a:extLst>
                    <a:ext uri="{9D8B030D-6E8A-4147-A177-3AD203B41FA5}">
                      <a16:colId xmlns:a16="http://schemas.microsoft.com/office/drawing/2014/main" val="20000"/>
                    </a:ext>
                  </a:extLst>
                </a:gridCol>
                <a:gridCol w="1756246">
                  <a:extLst>
                    <a:ext uri="{9D8B030D-6E8A-4147-A177-3AD203B41FA5}">
                      <a16:colId xmlns:a16="http://schemas.microsoft.com/office/drawing/2014/main" val="20001"/>
                    </a:ext>
                  </a:extLst>
                </a:gridCol>
                <a:gridCol w="1782656">
                  <a:extLst>
                    <a:ext uri="{9D8B030D-6E8A-4147-A177-3AD203B41FA5}">
                      <a16:colId xmlns:a16="http://schemas.microsoft.com/office/drawing/2014/main" val="20002"/>
                    </a:ext>
                  </a:extLst>
                </a:gridCol>
                <a:gridCol w="1625643">
                  <a:extLst>
                    <a:ext uri="{9D8B030D-6E8A-4147-A177-3AD203B41FA5}">
                      <a16:colId xmlns:a16="http://schemas.microsoft.com/office/drawing/2014/main" val="20003"/>
                    </a:ext>
                  </a:extLst>
                </a:gridCol>
              </a:tblGrid>
              <a:tr h="0">
                <a:tc>
                  <a:txBody>
                    <a:bodyPr/>
                    <a:lstStyle/>
                    <a:p>
                      <a:pPr algn="just">
                        <a:lnSpc>
                          <a:spcPct val="115000"/>
                        </a:lnSpc>
                        <a:spcAft>
                          <a:spcPts val="0"/>
                        </a:spcAft>
                      </a:pPr>
                      <a:r>
                        <a:rPr lang="cs-CZ" sz="2000" dirty="0">
                          <a:effectLst/>
                        </a:rPr>
                        <a:t> </a:t>
                      </a:r>
                      <a:endParaRPr lang="cs-CZ"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cs-CZ" sz="2000" dirty="0" err="1">
                          <a:effectLst/>
                        </a:rPr>
                        <a:t>Low</a:t>
                      </a:r>
                      <a:r>
                        <a:rPr lang="cs-CZ" sz="2000" dirty="0">
                          <a:effectLst/>
                        </a:rPr>
                        <a:t> segment</a:t>
                      </a:r>
                      <a:endParaRPr lang="cs-CZ"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cs-CZ" sz="2000" dirty="0" err="1">
                          <a:effectLst/>
                        </a:rPr>
                        <a:t>Mid</a:t>
                      </a:r>
                      <a:r>
                        <a:rPr lang="cs-CZ" sz="2000" dirty="0">
                          <a:effectLst/>
                        </a:rPr>
                        <a:t> segment</a:t>
                      </a:r>
                      <a:endParaRPr lang="cs-CZ"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cs-CZ" sz="2000" dirty="0">
                          <a:effectLst/>
                        </a:rPr>
                        <a:t>Up-</a:t>
                      </a:r>
                      <a:r>
                        <a:rPr lang="cs-CZ" sz="2000" dirty="0" err="1">
                          <a:effectLst/>
                        </a:rPr>
                        <a:t>mark</a:t>
                      </a:r>
                      <a:r>
                        <a:rPr lang="cs-CZ" sz="2000" dirty="0">
                          <a:effectLst/>
                        </a:rPr>
                        <a:t>.</a:t>
                      </a:r>
                      <a:r>
                        <a:rPr lang="cs-CZ" sz="2000" baseline="0" dirty="0">
                          <a:effectLst/>
                        </a:rPr>
                        <a:t> </a:t>
                      </a:r>
                      <a:r>
                        <a:rPr lang="cs-CZ" sz="2000" dirty="0" err="1">
                          <a:effectLst/>
                        </a:rPr>
                        <a:t>Seg</a:t>
                      </a:r>
                      <a:r>
                        <a:rPr lang="cs-CZ" sz="2000" dirty="0">
                          <a:effectLst/>
                        </a:rPr>
                        <a:t>.</a:t>
                      </a:r>
                      <a:endParaRPr lang="cs-CZ"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lnSpc>
                          <a:spcPct val="115000"/>
                        </a:lnSpc>
                        <a:spcAft>
                          <a:spcPts val="0"/>
                        </a:spcAft>
                      </a:pPr>
                      <a:r>
                        <a:rPr lang="cs-CZ" sz="2800" dirty="0">
                          <a:effectLst/>
                        </a:rPr>
                        <a:t>EU25</a:t>
                      </a:r>
                    </a:p>
                    <a:p>
                      <a:pPr algn="just">
                        <a:lnSpc>
                          <a:spcPct val="115000"/>
                        </a:lnSpc>
                        <a:spcAft>
                          <a:spcPts val="0"/>
                        </a:spcAft>
                      </a:pPr>
                      <a:r>
                        <a:rPr lang="cs-CZ" sz="2000" b="0" dirty="0" err="1">
                          <a:effectLst/>
                        </a:rPr>
                        <a:t>change</a:t>
                      </a:r>
                      <a:endParaRPr lang="cs-CZ" sz="20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cs-CZ" sz="2000" b="1" dirty="0">
                          <a:effectLst/>
                        </a:rPr>
                        <a:t>20,6</a:t>
                      </a:r>
                    </a:p>
                    <a:p>
                      <a:pPr algn="ctr">
                        <a:lnSpc>
                          <a:spcPct val="115000"/>
                        </a:lnSpc>
                        <a:spcAft>
                          <a:spcPts val="0"/>
                        </a:spcAft>
                      </a:pPr>
                      <a:r>
                        <a:rPr lang="cs-CZ" sz="2000" b="0" dirty="0">
                          <a:solidFill>
                            <a:srgbClr val="0070C0"/>
                          </a:solidFill>
                          <a:effectLst/>
                        </a:rPr>
                        <a:t>-3,4</a:t>
                      </a:r>
                      <a:endParaRPr lang="cs-CZ" sz="2000" b="0" dirty="0">
                        <a:solidFill>
                          <a:srgbClr val="0070C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cs-CZ" sz="2000" b="1" dirty="0">
                          <a:effectLst/>
                        </a:rPr>
                        <a:t>33,3</a:t>
                      </a:r>
                    </a:p>
                    <a:p>
                      <a:pPr algn="ctr">
                        <a:lnSpc>
                          <a:spcPct val="115000"/>
                        </a:lnSpc>
                        <a:spcAft>
                          <a:spcPts val="0"/>
                        </a:spcAft>
                      </a:pPr>
                      <a:r>
                        <a:rPr lang="cs-CZ" sz="2000" dirty="0">
                          <a:effectLst/>
                        </a:rPr>
                        <a:t>-1,0</a:t>
                      </a:r>
                      <a:endParaRPr lang="cs-CZ"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cs-CZ" sz="2000" b="1" dirty="0">
                          <a:solidFill>
                            <a:srgbClr val="0070C0"/>
                          </a:solidFill>
                          <a:effectLst/>
                        </a:rPr>
                        <a:t>46,1</a:t>
                      </a:r>
                    </a:p>
                    <a:p>
                      <a:pPr algn="ctr">
                        <a:lnSpc>
                          <a:spcPct val="115000"/>
                        </a:lnSpc>
                        <a:spcAft>
                          <a:spcPts val="0"/>
                        </a:spcAft>
                      </a:pPr>
                      <a:r>
                        <a:rPr lang="cs-CZ" sz="2000" b="0" dirty="0">
                          <a:solidFill>
                            <a:srgbClr val="0070C0"/>
                          </a:solidFill>
                          <a:effectLst/>
                        </a:rPr>
                        <a:t>4,4</a:t>
                      </a:r>
                      <a:endParaRPr lang="cs-CZ" sz="2000" b="0" dirty="0">
                        <a:solidFill>
                          <a:srgbClr val="0070C0"/>
                        </a:solidFill>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0">
                <a:tc>
                  <a:txBody>
                    <a:bodyPr/>
                    <a:lstStyle/>
                    <a:p>
                      <a:pPr algn="just">
                        <a:lnSpc>
                          <a:spcPct val="115000"/>
                        </a:lnSpc>
                        <a:spcAft>
                          <a:spcPts val="0"/>
                        </a:spcAft>
                      </a:pPr>
                      <a:r>
                        <a:rPr lang="cs-CZ" sz="2800" dirty="0">
                          <a:effectLst/>
                        </a:rPr>
                        <a:t>US</a:t>
                      </a:r>
                    </a:p>
                    <a:p>
                      <a:pPr algn="just">
                        <a:lnSpc>
                          <a:spcPct val="115000"/>
                        </a:lnSpc>
                        <a:spcAft>
                          <a:spcPts val="0"/>
                        </a:spcAft>
                      </a:pPr>
                      <a:r>
                        <a:rPr lang="cs-CZ" sz="2000" b="0" dirty="0" err="1">
                          <a:effectLst/>
                        </a:rPr>
                        <a:t>change</a:t>
                      </a:r>
                      <a:endParaRPr lang="cs-CZ" sz="20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cs-CZ" sz="2000" b="1" dirty="0">
                          <a:effectLst/>
                        </a:rPr>
                        <a:t>26,61</a:t>
                      </a:r>
                    </a:p>
                    <a:p>
                      <a:pPr algn="ctr">
                        <a:lnSpc>
                          <a:spcPct val="115000"/>
                        </a:lnSpc>
                        <a:spcAft>
                          <a:spcPts val="0"/>
                        </a:spcAft>
                      </a:pPr>
                      <a:r>
                        <a:rPr lang="cs-CZ" sz="2000" dirty="0">
                          <a:effectLst/>
                        </a:rPr>
                        <a:t>-1,52</a:t>
                      </a:r>
                      <a:endParaRPr lang="cs-CZ"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cs-CZ" sz="2000" b="1" dirty="0">
                          <a:solidFill>
                            <a:srgbClr val="0070C0"/>
                          </a:solidFill>
                          <a:effectLst/>
                        </a:rPr>
                        <a:t>38,46</a:t>
                      </a:r>
                    </a:p>
                    <a:p>
                      <a:pPr algn="ctr">
                        <a:lnSpc>
                          <a:spcPct val="115000"/>
                        </a:lnSpc>
                        <a:spcAft>
                          <a:spcPts val="0"/>
                        </a:spcAft>
                      </a:pPr>
                      <a:r>
                        <a:rPr lang="cs-CZ" sz="2000" dirty="0">
                          <a:effectLst/>
                        </a:rPr>
                        <a:t>-1,59</a:t>
                      </a:r>
                      <a:endParaRPr lang="cs-CZ"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cs-CZ" sz="2000" b="1" dirty="0">
                          <a:effectLst/>
                        </a:rPr>
                        <a:t>34,93</a:t>
                      </a:r>
                    </a:p>
                    <a:p>
                      <a:pPr algn="ctr">
                        <a:lnSpc>
                          <a:spcPct val="115000"/>
                        </a:lnSpc>
                        <a:spcAft>
                          <a:spcPts val="0"/>
                        </a:spcAft>
                      </a:pPr>
                      <a:r>
                        <a:rPr lang="cs-CZ" sz="2000" dirty="0">
                          <a:solidFill>
                            <a:srgbClr val="0070C0"/>
                          </a:solidFill>
                          <a:effectLst/>
                        </a:rPr>
                        <a:t>3,12</a:t>
                      </a:r>
                      <a:endParaRPr lang="cs-CZ" sz="2000" dirty="0">
                        <a:solidFill>
                          <a:srgbClr val="0070C0"/>
                        </a:solidFill>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0">
                <a:tc>
                  <a:txBody>
                    <a:bodyPr/>
                    <a:lstStyle/>
                    <a:p>
                      <a:pPr algn="just">
                        <a:lnSpc>
                          <a:spcPct val="115000"/>
                        </a:lnSpc>
                        <a:spcAft>
                          <a:spcPts val="0"/>
                        </a:spcAft>
                      </a:pPr>
                      <a:r>
                        <a:rPr lang="cs-CZ" sz="2400" dirty="0">
                          <a:effectLst/>
                        </a:rPr>
                        <a:t>Japan</a:t>
                      </a:r>
                      <a:endParaRPr lang="cs-CZ" sz="2000" dirty="0">
                        <a:effectLst/>
                      </a:endParaRPr>
                    </a:p>
                    <a:p>
                      <a:pPr algn="just">
                        <a:lnSpc>
                          <a:spcPct val="115000"/>
                        </a:lnSpc>
                        <a:spcAft>
                          <a:spcPts val="0"/>
                        </a:spcAft>
                      </a:pPr>
                      <a:r>
                        <a:rPr lang="cs-CZ" sz="2000" b="0" dirty="0" err="1">
                          <a:effectLst/>
                        </a:rPr>
                        <a:t>change</a:t>
                      </a:r>
                      <a:endParaRPr lang="cs-CZ" sz="20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cs-CZ" sz="2000" b="1" dirty="0">
                          <a:effectLst/>
                        </a:rPr>
                        <a:t>19,64</a:t>
                      </a:r>
                    </a:p>
                    <a:p>
                      <a:pPr algn="ctr">
                        <a:lnSpc>
                          <a:spcPct val="115000"/>
                        </a:lnSpc>
                        <a:spcAft>
                          <a:spcPts val="0"/>
                        </a:spcAft>
                      </a:pPr>
                      <a:r>
                        <a:rPr lang="cs-CZ" sz="2000" dirty="0">
                          <a:effectLst/>
                        </a:rPr>
                        <a:t>3,32</a:t>
                      </a:r>
                      <a:endParaRPr lang="cs-CZ"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cs-CZ" sz="2000" b="1" dirty="0">
                          <a:solidFill>
                            <a:srgbClr val="0070C0"/>
                          </a:solidFill>
                          <a:effectLst/>
                        </a:rPr>
                        <a:t>42,66</a:t>
                      </a:r>
                    </a:p>
                    <a:p>
                      <a:pPr algn="ctr">
                        <a:lnSpc>
                          <a:spcPct val="115000"/>
                        </a:lnSpc>
                        <a:spcAft>
                          <a:spcPts val="0"/>
                        </a:spcAft>
                      </a:pPr>
                      <a:r>
                        <a:rPr lang="cs-CZ" sz="2000" dirty="0">
                          <a:solidFill>
                            <a:srgbClr val="FF0000"/>
                          </a:solidFill>
                          <a:effectLst/>
                        </a:rPr>
                        <a:t>-7,11</a:t>
                      </a:r>
                      <a:endParaRPr lang="cs-CZ" sz="2000" dirty="0">
                        <a:solidFill>
                          <a:srgbClr val="FF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cs-CZ" sz="2000" b="1" dirty="0">
                          <a:effectLst/>
                        </a:rPr>
                        <a:t>37,7</a:t>
                      </a:r>
                    </a:p>
                    <a:p>
                      <a:pPr algn="ctr">
                        <a:lnSpc>
                          <a:spcPct val="115000"/>
                        </a:lnSpc>
                        <a:spcAft>
                          <a:spcPts val="0"/>
                        </a:spcAft>
                      </a:pPr>
                      <a:r>
                        <a:rPr lang="cs-CZ" sz="2000" b="0" dirty="0">
                          <a:solidFill>
                            <a:srgbClr val="0070C0"/>
                          </a:solidFill>
                          <a:effectLst/>
                        </a:rPr>
                        <a:t>3,79</a:t>
                      </a:r>
                      <a:endParaRPr lang="cs-CZ" sz="2000" b="0" dirty="0">
                        <a:solidFill>
                          <a:srgbClr val="0070C0"/>
                        </a:solidFill>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0">
                <a:tc>
                  <a:txBody>
                    <a:bodyPr/>
                    <a:lstStyle/>
                    <a:p>
                      <a:pPr algn="just">
                        <a:lnSpc>
                          <a:spcPct val="115000"/>
                        </a:lnSpc>
                        <a:spcAft>
                          <a:spcPts val="0"/>
                        </a:spcAft>
                      </a:pPr>
                      <a:r>
                        <a:rPr lang="cs-CZ" sz="2000" dirty="0" err="1">
                          <a:effectLst/>
                        </a:rPr>
                        <a:t>Brazil</a:t>
                      </a:r>
                      <a:endParaRPr lang="cs-CZ" sz="2000" dirty="0">
                        <a:effectLst/>
                      </a:endParaRPr>
                    </a:p>
                    <a:p>
                      <a:pPr algn="just">
                        <a:lnSpc>
                          <a:spcPct val="115000"/>
                        </a:lnSpc>
                        <a:spcAft>
                          <a:spcPts val="0"/>
                        </a:spcAft>
                      </a:pPr>
                      <a:r>
                        <a:rPr lang="cs-CZ" sz="2000" b="0" dirty="0" err="1">
                          <a:effectLst/>
                        </a:rPr>
                        <a:t>change</a:t>
                      </a:r>
                      <a:endParaRPr lang="cs-CZ" sz="20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cs-CZ" sz="2000" b="1" dirty="0">
                          <a:effectLst/>
                        </a:rPr>
                        <a:t>44,99</a:t>
                      </a:r>
                    </a:p>
                    <a:p>
                      <a:pPr algn="ctr">
                        <a:lnSpc>
                          <a:spcPct val="115000"/>
                        </a:lnSpc>
                        <a:spcAft>
                          <a:spcPts val="0"/>
                        </a:spcAft>
                      </a:pPr>
                      <a:r>
                        <a:rPr lang="cs-CZ" sz="2000" dirty="0">
                          <a:effectLst/>
                        </a:rPr>
                        <a:t>5,23</a:t>
                      </a:r>
                      <a:endParaRPr lang="cs-CZ"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cs-CZ" sz="2000" b="1" dirty="0">
                          <a:effectLst/>
                        </a:rPr>
                        <a:t>36,15</a:t>
                      </a:r>
                    </a:p>
                    <a:p>
                      <a:pPr algn="ctr">
                        <a:lnSpc>
                          <a:spcPct val="115000"/>
                        </a:lnSpc>
                        <a:spcAft>
                          <a:spcPts val="0"/>
                        </a:spcAft>
                      </a:pPr>
                      <a:r>
                        <a:rPr lang="cs-CZ" sz="2000" dirty="0">
                          <a:effectLst/>
                        </a:rPr>
                        <a:t>-2,38</a:t>
                      </a:r>
                      <a:endParaRPr lang="cs-CZ"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cs-CZ" sz="2000" b="1" dirty="0">
                          <a:effectLst/>
                        </a:rPr>
                        <a:t>18,86</a:t>
                      </a:r>
                    </a:p>
                    <a:p>
                      <a:pPr algn="ctr">
                        <a:lnSpc>
                          <a:spcPct val="115000"/>
                        </a:lnSpc>
                        <a:spcAft>
                          <a:spcPts val="0"/>
                        </a:spcAft>
                      </a:pPr>
                      <a:r>
                        <a:rPr lang="cs-CZ" sz="2000" dirty="0">
                          <a:solidFill>
                            <a:srgbClr val="FF0000"/>
                          </a:solidFill>
                          <a:effectLst/>
                        </a:rPr>
                        <a:t>-2,85</a:t>
                      </a:r>
                      <a:endParaRPr lang="cs-CZ" sz="2000" dirty="0">
                        <a:solidFill>
                          <a:srgbClr val="FF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0">
                <a:tc>
                  <a:txBody>
                    <a:bodyPr/>
                    <a:lstStyle/>
                    <a:p>
                      <a:pPr algn="just">
                        <a:lnSpc>
                          <a:spcPct val="115000"/>
                        </a:lnSpc>
                        <a:spcAft>
                          <a:spcPts val="0"/>
                        </a:spcAft>
                      </a:pPr>
                      <a:r>
                        <a:rPr lang="cs-CZ" sz="2000" dirty="0" err="1">
                          <a:effectLst/>
                        </a:rPr>
                        <a:t>Russia</a:t>
                      </a:r>
                      <a:endParaRPr lang="cs-CZ" sz="2000" dirty="0">
                        <a:effectLst/>
                      </a:endParaRPr>
                    </a:p>
                    <a:p>
                      <a:pPr algn="just">
                        <a:lnSpc>
                          <a:spcPct val="115000"/>
                        </a:lnSpc>
                        <a:spcAft>
                          <a:spcPts val="0"/>
                        </a:spcAft>
                      </a:pPr>
                      <a:r>
                        <a:rPr lang="cs-CZ" sz="2000" b="0" dirty="0" err="1">
                          <a:effectLst/>
                        </a:rPr>
                        <a:t>change</a:t>
                      </a:r>
                      <a:endParaRPr lang="cs-CZ" sz="20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cs-CZ" sz="2000" b="1" dirty="0">
                          <a:effectLst/>
                        </a:rPr>
                        <a:t>45,12</a:t>
                      </a:r>
                    </a:p>
                    <a:p>
                      <a:pPr algn="ctr">
                        <a:lnSpc>
                          <a:spcPct val="115000"/>
                        </a:lnSpc>
                        <a:spcAft>
                          <a:spcPts val="0"/>
                        </a:spcAft>
                      </a:pPr>
                      <a:r>
                        <a:rPr lang="cs-CZ" sz="2000" dirty="0">
                          <a:effectLst/>
                        </a:rPr>
                        <a:t>-5,96</a:t>
                      </a:r>
                      <a:endParaRPr lang="cs-CZ"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cs-CZ" sz="2000" b="1" dirty="0">
                          <a:effectLst/>
                        </a:rPr>
                        <a:t>32,34</a:t>
                      </a:r>
                    </a:p>
                    <a:p>
                      <a:pPr algn="ctr">
                        <a:lnSpc>
                          <a:spcPct val="115000"/>
                        </a:lnSpc>
                        <a:spcAft>
                          <a:spcPts val="0"/>
                        </a:spcAft>
                      </a:pPr>
                      <a:r>
                        <a:rPr lang="cs-CZ" sz="2000" dirty="0">
                          <a:effectLst/>
                        </a:rPr>
                        <a:t>-1,53</a:t>
                      </a:r>
                      <a:endParaRPr lang="cs-CZ"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cs-CZ" sz="2000" b="1" dirty="0">
                          <a:effectLst/>
                        </a:rPr>
                        <a:t>22,54</a:t>
                      </a:r>
                    </a:p>
                    <a:p>
                      <a:pPr algn="ctr">
                        <a:lnSpc>
                          <a:spcPct val="115000"/>
                        </a:lnSpc>
                        <a:spcAft>
                          <a:spcPts val="0"/>
                        </a:spcAft>
                      </a:pPr>
                      <a:r>
                        <a:rPr lang="cs-CZ" sz="2000" dirty="0">
                          <a:solidFill>
                            <a:srgbClr val="0070C0"/>
                          </a:solidFill>
                          <a:effectLst/>
                        </a:rPr>
                        <a:t>7,49</a:t>
                      </a:r>
                      <a:endParaRPr lang="cs-CZ" sz="2000" dirty="0">
                        <a:solidFill>
                          <a:srgbClr val="0070C0"/>
                        </a:solidFill>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0">
                <a:tc>
                  <a:txBody>
                    <a:bodyPr/>
                    <a:lstStyle/>
                    <a:p>
                      <a:pPr algn="just">
                        <a:lnSpc>
                          <a:spcPct val="115000"/>
                        </a:lnSpc>
                        <a:spcAft>
                          <a:spcPts val="0"/>
                        </a:spcAft>
                      </a:pPr>
                      <a:r>
                        <a:rPr lang="cs-CZ" sz="2000" dirty="0">
                          <a:effectLst/>
                        </a:rPr>
                        <a:t>India</a:t>
                      </a:r>
                    </a:p>
                    <a:p>
                      <a:pPr algn="just">
                        <a:lnSpc>
                          <a:spcPct val="115000"/>
                        </a:lnSpc>
                        <a:spcAft>
                          <a:spcPts val="0"/>
                        </a:spcAft>
                      </a:pPr>
                      <a:r>
                        <a:rPr lang="cs-CZ" sz="2000" b="0" dirty="0" err="1">
                          <a:effectLst/>
                        </a:rPr>
                        <a:t>change</a:t>
                      </a:r>
                      <a:endParaRPr lang="cs-CZ" sz="20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cs-CZ" sz="2000" b="1" dirty="0">
                          <a:effectLst/>
                        </a:rPr>
                        <a:t>39,18</a:t>
                      </a:r>
                    </a:p>
                    <a:p>
                      <a:pPr algn="ctr">
                        <a:lnSpc>
                          <a:spcPct val="115000"/>
                        </a:lnSpc>
                        <a:spcAft>
                          <a:spcPts val="0"/>
                        </a:spcAft>
                      </a:pPr>
                      <a:r>
                        <a:rPr lang="cs-CZ" sz="2000" dirty="0">
                          <a:effectLst/>
                        </a:rPr>
                        <a:t>-7,8</a:t>
                      </a:r>
                      <a:endParaRPr lang="cs-CZ"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cs-CZ" sz="2000" b="1" dirty="0">
                          <a:effectLst/>
                        </a:rPr>
                        <a:t>38,39</a:t>
                      </a:r>
                    </a:p>
                    <a:p>
                      <a:pPr algn="ctr">
                        <a:lnSpc>
                          <a:spcPct val="115000"/>
                        </a:lnSpc>
                        <a:spcAft>
                          <a:spcPts val="0"/>
                        </a:spcAft>
                      </a:pPr>
                      <a:r>
                        <a:rPr lang="cs-CZ" sz="2000" dirty="0">
                          <a:effectLst/>
                        </a:rPr>
                        <a:t>2,76</a:t>
                      </a:r>
                      <a:endParaRPr lang="cs-CZ"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cs-CZ" sz="2000" b="1" dirty="0">
                          <a:effectLst/>
                        </a:rPr>
                        <a:t>22,43</a:t>
                      </a:r>
                    </a:p>
                    <a:p>
                      <a:pPr algn="ctr">
                        <a:lnSpc>
                          <a:spcPct val="115000"/>
                        </a:lnSpc>
                        <a:spcAft>
                          <a:spcPts val="0"/>
                        </a:spcAft>
                      </a:pPr>
                      <a:r>
                        <a:rPr lang="cs-CZ" sz="2000" dirty="0">
                          <a:solidFill>
                            <a:srgbClr val="0070C0"/>
                          </a:solidFill>
                          <a:effectLst/>
                        </a:rPr>
                        <a:t>5,04</a:t>
                      </a:r>
                      <a:endParaRPr lang="cs-CZ" sz="2000" dirty="0">
                        <a:solidFill>
                          <a:srgbClr val="0070C0"/>
                        </a:solidFill>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0">
                <a:tc>
                  <a:txBody>
                    <a:bodyPr/>
                    <a:lstStyle/>
                    <a:p>
                      <a:pPr algn="just">
                        <a:lnSpc>
                          <a:spcPct val="115000"/>
                        </a:lnSpc>
                        <a:spcAft>
                          <a:spcPts val="0"/>
                        </a:spcAft>
                      </a:pPr>
                      <a:r>
                        <a:rPr lang="cs-CZ" sz="2800" dirty="0" err="1">
                          <a:effectLst/>
                        </a:rPr>
                        <a:t>China</a:t>
                      </a:r>
                      <a:endParaRPr lang="cs-CZ" sz="2000" dirty="0">
                        <a:effectLst/>
                      </a:endParaRPr>
                    </a:p>
                    <a:p>
                      <a:pPr algn="just">
                        <a:lnSpc>
                          <a:spcPct val="115000"/>
                        </a:lnSpc>
                        <a:spcAft>
                          <a:spcPts val="0"/>
                        </a:spcAft>
                      </a:pPr>
                      <a:r>
                        <a:rPr lang="cs-CZ" sz="2000" b="0" dirty="0" err="1">
                          <a:effectLst/>
                        </a:rPr>
                        <a:t>change</a:t>
                      </a:r>
                      <a:endParaRPr lang="cs-CZ" sz="20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cs-CZ" sz="2000" b="1" dirty="0">
                          <a:solidFill>
                            <a:srgbClr val="FF0000"/>
                          </a:solidFill>
                          <a:effectLst/>
                        </a:rPr>
                        <a:t>54,01</a:t>
                      </a:r>
                    </a:p>
                    <a:p>
                      <a:pPr algn="ctr">
                        <a:lnSpc>
                          <a:spcPct val="115000"/>
                        </a:lnSpc>
                        <a:spcAft>
                          <a:spcPts val="0"/>
                        </a:spcAft>
                      </a:pPr>
                      <a:r>
                        <a:rPr lang="cs-CZ" sz="2000" dirty="0">
                          <a:effectLst/>
                        </a:rPr>
                        <a:t>0,07</a:t>
                      </a:r>
                      <a:endParaRPr lang="cs-CZ"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cs-CZ" sz="2000" dirty="0">
                          <a:effectLst/>
                        </a:rPr>
                        <a:t>37,09</a:t>
                      </a:r>
                    </a:p>
                    <a:p>
                      <a:pPr algn="ctr">
                        <a:lnSpc>
                          <a:spcPct val="115000"/>
                        </a:lnSpc>
                        <a:spcAft>
                          <a:spcPts val="0"/>
                        </a:spcAft>
                      </a:pPr>
                      <a:r>
                        <a:rPr lang="cs-CZ" sz="2000" dirty="0">
                          <a:effectLst/>
                        </a:rPr>
                        <a:t>-0,96</a:t>
                      </a:r>
                      <a:endParaRPr lang="cs-CZ"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cs-CZ" sz="2000" b="1" dirty="0">
                          <a:solidFill>
                            <a:srgbClr val="FF0000"/>
                          </a:solidFill>
                          <a:effectLst/>
                        </a:rPr>
                        <a:t>8,9</a:t>
                      </a:r>
                    </a:p>
                    <a:p>
                      <a:pPr algn="ctr">
                        <a:lnSpc>
                          <a:spcPct val="115000"/>
                        </a:lnSpc>
                        <a:spcAft>
                          <a:spcPts val="0"/>
                        </a:spcAft>
                      </a:pPr>
                      <a:r>
                        <a:rPr lang="cs-CZ" sz="2000" b="0" dirty="0">
                          <a:solidFill>
                            <a:srgbClr val="FF0000"/>
                          </a:solidFill>
                          <a:effectLst/>
                        </a:rPr>
                        <a:t>0,89</a:t>
                      </a:r>
                      <a:endParaRPr lang="cs-CZ" sz="2000" b="0" dirty="0">
                        <a:solidFill>
                          <a:srgbClr val="FF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0">
                <a:tc>
                  <a:txBody>
                    <a:bodyPr/>
                    <a:lstStyle/>
                    <a:p>
                      <a:pPr algn="just">
                        <a:lnSpc>
                          <a:spcPct val="115000"/>
                        </a:lnSpc>
                        <a:spcAft>
                          <a:spcPts val="0"/>
                        </a:spcAft>
                      </a:pPr>
                      <a:r>
                        <a:rPr lang="cs-CZ" sz="2000" dirty="0" err="1">
                          <a:effectLst/>
                        </a:rPr>
                        <a:t>World</a:t>
                      </a:r>
                      <a:endParaRPr lang="cs-CZ" sz="2000" dirty="0">
                        <a:effectLst/>
                      </a:endParaRPr>
                    </a:p>
                    <a:p>
                      <a:pPr algn="just">
                        <a:lnSpc>
                          <a:spcPct val="115000"/>
                        </a:lnSpc>
                        <a:spcAft>
                          <a:spcPts val="0"/>
                        </a:spcAft>
                      </a:pPr>
                      <a:r>
                        <a:rPr lang="cs-CZ" sz="2000" b="0" dirty="0" err="1">
                          <a:effectLst/>
                        </a:rPr>
                        <a:t>cahnge</a:t>
                      </a:r>
                      <a:endParaRPr lang="cs-CZ" sz="20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cs-CZ" sz="2000" b="1" dirty="0">
                          <a:effectLst/>
                        </a:rPr>
                        <a:t>30,46</a:t>
                      </a:r>
                    </a:p>
                    <a:p>
                      <a:pPr algn="ctr">
                        <a:lnSpc>
                          <a:spcPct val="115000"/>
                        </a:lnSpc>
                        <a:spcAft>
                          <a:spcPts val="0"/>
                        </a:spcAft>
                      </a:pPr>
                      <a:r>
                        <a:rPr lang="cs-CZ" sz="2000" dirty="0">
                          <a:effectLst/>
                        </a:rPr>
                        <a:t>0,49</a:t>
                      </a:r>
                      <a:endParaRPr lang="cs-CZ"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cs-CZ" sz="2000" b="1" dirty="0">
                          <a:effectLst/>
                        </a:rPr>
                        <a:t>38,29</a:t>
                      </a:r>
                    </a:p>
                    <a:p>
                      <a:pPr algn="ctr">
                        <a:lnSpc>
                          <a:spcPct val="115000"/>
                        </a:lnSpc>
                        <a:spcAft>
                          <a:spcPts val="0"/>
                        </a:spcAft>
                      </a:pPr>
                      <a:r>
                        <a:rPr lang="cs-CZ" sz="2000" dirty="0">
                          <a:effectLst/>
                        </a:rPr>
                        <a:t>-0,82</a:t>
                      </a:r>
                      <a:endParaRPr lang="cs-CZ"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cs-CZ" sz="2000" b="1" dirty="0">
                          <a:effectLst/>
                        </a:rPr>
                        <a:t>31,25</a:t>
                      </a:r>
                    </a:p>
                    <a:p>
                      <a:pPr algn="ctr">
                        <a:lnSpc>
                          <a:spcPct val="115000"/>
                        </a:lnSpc>
                        <a:spcAft>
                          <a:spcPts val="0"/>
                        </a:spcAft>
                      </a:pPr>
                      <a:r>
                        <a:rPr lang="cs-CZ" sz="2000" dirty="0">
                          <a:effectLst/>
                        </a:rPr>
                        <a:t>0,33</a:t>
                      </a:r>
                      <a:endParaRPr lang="cs-CZ"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bl>
          </a:graphicData>
        </a:graphic>
      </p:graphicFrame>
      <p:sp>
        <p:nvSpPr>
          <p:cNvPr id="5" name="Rectangle 1"/>
          <p:cNvSpPr>
            <a:spLocks noChangeArrowheads="1"/>
          </p:cNvSpPr>
          <p:nvPr/>
        </p:nvSpPr>
        <p:spPr bwMode="auto">
          <a:xfrm>
            <a:off x="292608" y="188640"/>
            <a:ext cx="292883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cs-CZ" sz="2400" b="1" dirty="0" err="1">
                <a:solidFill>
                  <a:srgbClr val="0070C0"/>
                </a:solidFill>
                <a:latin typeface="Calibri" pitchFamily="34" charset="0"/>
                <a:ea typeface="Calibri" pitchFamily="34" charset="0"/>
                <a:cs typeface="Calibri" pitchFamily="34" charset="0"/>
              </a:rPr>
              <a:t>Structure</a:t>
            </a:r>
            <a:r>
              <a:rPr lang="cs-CZ" sz="2400" b="1" dirty="0">
                <a:solidFill>
                  <a:srgbClr val="0070C0"/>
                </a:solidFill>
                <a:latin typeface="Calibri" pitchFamily="34" charset="0"/>
                <a:ea typeface="Calibri" pitchFamily="34" charset="0"/>
                <a:cs typeface="Calibri" pitchFamily="34" charset="0"/>
              </a:rPr>
              <a:t> </a:t>
            </a:r>
            <a:r>
              <a:rPr lang="cs-CZ" sz="2400" b="1" dirty="0" err="1">
                <a:solidFill>
                  <a:srgbClr val="0070C0"/>
                </a:solidFill>
                <a:latin typeface="Calibri" pitchFamily="34" charset="0"/>
                <a:ea typeface="Calibri" pitchFamily="34" charset="0"/>
                <a:cs typeface="Calibri" pitchFamily="34" charset="0"/>
              </a:rPr>
              <a:t>of</a:t>
            </a:r>
            <a:r>
              <a:rPr lang="cs-CZ" sz="2400" b="1" dirty="0">
                <a:solidFill>
                  <a:srgbClr val="0070C0"/>
                </a:solidFill>
                <a:latin typeface="Calibri" pitchFamily="34" charset="0"/>
                <a:ea typeface="Calibri" pitchFamily="34" charset="0"/>
                <a:cs typeface="Calibri" pitchFamily="34" charset="0"/>
              </a:rPr>
              <a:t> </a:t>
            </a:r>
            <a:r>
              <a:rPr lang="cs-CZ" sz="2400" b="1" dirty="0" err="1">
                <a:solidFill>
                  <a:srgbClr val="0070C0"/>
                </a:solidFill>
                <a:latin typeface="Calibri" pitchFamily="34" charset="0"/>
                <a:ea typeface="Calibri" pitchFamily="34" charset="0"/>
                <a:cs typeface="Calibri" pitchFamily="34" charset="0"/>
              </a:rPr>
              <a:t>exports</a:t>
            </a:r>
            <a:r>
              <a:rPr lang="cs-CZ" sz="2400" b="1" dirty="0">
                <a:solidFill>
                  <a:srgbClr val="0070C0"/>
                </a:solidFill>
                <a:latin typeface="Calibri" pitchFamily="34" charset="0"/>
                <a:ea typeface="Calibri" pitchFamily="34" charset="0"/>
                <a:cs typeface="Calibri" pitchFamily="34" charset="0"/>
              </a:rPr>
              <a:t> </a:t>
            </a:r>
            <a:r>
              <a:rPr lang="cs-CZ" sz="2000" b="1" dirty="0">
                <a:latin typeface="Calibri" pitchFamily="34" charset="0"/>
                <a:ea typeface="Calibri" pitchFamily="34" charset="0"/>
                <a:cs typeface="Calibri" pitchFamily="34" charset="0"/>
              </a:rPr>
              <a:t>by market </a:t>
            </a:r>
            <a:r>
              <a:rPr lang="cs-CZ" sz="2000" b="1" dirty="0" err="1">
                <a:solidFill>
                  <a:srgbClr val="0070C0"/>
                </a:solidFill>
                <a:latin typeface="Calibri" pitchFamily="34" charset="0"/>
                <a:ea typeface="Calibri" pitchFamily="34" charset="0"/>
                <a:cs typeface="Calibri" pitchFamily="34" charset="0"/>
              </a:rPr>
              <a:t>segments</a:t>
            </a:r>
            <a:r>
              <a:rPr lang="cs-CZ" sz="2000" b="1" dirty="0">
                <a:solidFill>
                  <a:srgbClr val="0070C0"/>
                </a:solidFill>
                <a:latin typeface="Calibri" pitchFamily="34" charset="0"/>
                <a:ea typeface="Calibri" pitchFamily="34" charset="0"/>
                <a:cs typeface="Calibri" pitchFamily="34" charset="0"/>
              </a:rPr>
              <a:t> </a:t>
            </a:r>
            <a:r>
              <a:rPr lang="cs-CZ" sz="2000" dirty="0">
                <a:latin typeface="Calibri" pitchFamily="34" charset="0"/>
                <a:ea typeface="Calibri" pitchFamily="34" charset="0"/>
                <a:cs typeface="Calibri" pitchFamily="34" charset="0"/>
              </a:rPr>
              <a:t>(2004) </a:t>
            </a:r>
            <a:r>
              <a:rPr lang="cs-CZ" sz="2000" b="1" dirty="0">
                <a:latin typeface="Calibri" pitchFamily="34" charset="0"/>
                <a:ea typeface="Calibri" pitchFamily="34" charset="0"/>
                <a:cs typeface="Calibri" pitchFamily="34" charset="0"/>
              </a:rPr>
              <a:t>and </a:t>
            </a:r>
            <a:r>
              <a:rPr lang="cs-CZ" sz="2000" b="1" dirty="0" err="1">
                <a:latin typeface="Calibri" pitchFamily="34" charset="0"/>
                <a:ea typeface="Calibri" pitchFamily="34" charset="0"/>
                <a:cs typeface="Calibri" pitchFamily="34" charset="0"/>
              </a:rPr>
              <a:t>its</a:t>
            </a:r>
            <a:r>
              <a:rPr lang="cs-CZ" sz="2000" b="1" dirty="0">
                <a:latin typeface="Calibri" pitchFamily="34" charset="0"/>
                <a:ea typeface="Calibri" pitchFamily="34" charset="0"/>
                <a:cs typeface="Calibri" pitchFamily="34" charset="0"/>
              </a:rPr>
              <a:t> </a:t>
            </a:r>
            <a:r>
              <a:rPr lang="cs-CZ" sz="2000" b="1" dirty="0" err="1">
                <a:latin typeface="Calibri" pitchFamily="34" charset="0"/>
                <a:ea typeface="Calibri" pitchFamily="34" charset="0"/>
                <a:cs typeface="Calibri" pitchFamily="34" charset="0"/>
              </a:rPr>
              <a:t>change</a:t>
            </a:r>
            <a:r>
              <a:rPr lang="cs-CZ" sz="2000" b="1" dirty="0">
                <a:latin typeface="Calibri" pitchFamily="34" charset="0"/>
                <a:ea typeface="Calibri" pitchFamily="34" charset="0"/>
                <a:cs typeface="Calibri" pitchFamily="34" charset="0"/>
              </a:rPr>
              <a:t> </a:t>
            </a:r>
          </a:p>
          <a:p>
            <a:pPr algn="ctr" fontAlgn="base">
              <a:spcBef>
                <a:spcPct val="0"/>
              </a:spcBef>
              <a:spcAft>
                <a:spcPct val="0"/>
              </a:spcAft>
            </a:pPr>
            <a:r>
              <a:rPr lang="cs-CZ" sz="2000" dirty="0">
                <a:latin typeface="Calibri" pitchFamily="34" charset="0"/>
                <a:ea typeface="Calibri" pitchFamily="34" charset="0"/>
                <a:cs typeface="Calibri" pitchFamily="34" charset="0"/>
              </a:rPr>
              <a:t>1995–2004 (%)</a:t>
            </a:r>
            <a:endParaRPr lang="cs-CZ" sz="3600" dirty="0">
              <a:latin typeface="Arial" pitchFamily="34" charset="0"/>
              <a:cs typeface="Arial" pitchFamily="34" charset="0"/>
            </a:endParaRPr>
          </a:p>
        </p:txBody>
      </p:sp>
    </p:spTree>
    <p:extLst>
      <p:ext uri="{BB962C8B-B14F-4D97-AF65-F5344CB8AC3E}">
        <p14:creationId xmlns:p14="http://schemas.microsoft.com/office/powerpoint/2010/main" val="2565519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23120\Desktop\EU trade\China - workfor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28223"/>
            <a:ext cx="9144000" cy="5001555"/>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3791744" y="332657"/>
            <a:ext cx="4824536" cy="461665"/>
          </a:xfrm>
          <a:prstGeom prst="rect">
            <a:avLst/>
          </a:prstGeom>
          <a:noFill/>
        </p:spPr>
        <p:txBody>
          <a:bodyPr wrap="square" rtlCol="0">
            <a:spAutoFit/>
          </a:bodyPr>
          <a:lstStyle/>
          <a:p>
            <a:r>
              <a:rPr lang="cs-CZ" sz="2400" b="1" dirty="0" err="1"/>
              <a:t>China</a:t>
            </a:r>
            <a:r>
              <a:rPr lang="cs-CZ" sz="2400" b="1" dirty="0"/>
              <a:t> – </a:t>
            </a:r>
            <a:r>
              <a:rPr lang="cs-CZ" sz="2400" b="1" dirty="0" err="1"/>
              <a:t>distribution</a:t>
            </a:r>
            <a:r>
              <a:rPr lang="cs-CZ" sz="2400" b="1" dirty="0"/>
              <a:t> </a:t>
            </a:r>
            <a:r>
              <a:rPr lang="cs-CZ" sz="2400" b="1" dirty="0" err="1"/>
              <a:t>of</a:t>
            </a:r>
            <a:r>
              <a:rPr lang="cs-CZ" sz="2400" b="1" dirty="0"/>
              <a:t> </a:t>
            </a:r>
            <a:r>
              <a:rPr lang="cs-CZ" sz="2400" b="1" dirty="0" err="1"/>
              <a:t>workforce</a:t>
            </a:r>
            <a:endParaRPr lang="cs-CZ" sz="2400" b="1" dirty="0"/>
          </a:p>
        </p:txBody>
      </p:sp>
    </p:spTree>
    <p:extLst>
      <p:ext uri="{BB962C8B-B14F-4D97-AF65-F5344CB8AC3E}">
        <p14:creationId xmlns:p14="http://schemas.microsoft.com/office/powerpoint/2010/main" val="1100819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23441" y="2937843"/>
            <a:ext cx="10515600" cy="1325563"/>
          </a:xfrm>
        </p:spPr>
        <p:txBody>
          <a:bodyPr>
            <a:normAutofit/>
          </a:bodyPr>
          <a:lstStyle/>
          <a:p>
            <a:pPr algn="ctr"/>
            <a:r>
              <a:rPr lang="cs-CZ" sz="3200" dirty="0" smtClean="0">
                <a:latin typeface="+mn-lt"/>
              </a:rPr>
              <a:t>Pozice EU ve světové ekonomice </a:t>
            </a:r>
            <a:br>
              <a:rPr lang="cs-CZ" sz="3200" dirty="0" smtClean="0">
                <a:latin typeface="+mn-lt"/>
              </a:rPr>
            </a:br>
            <a:r>
              <a:rPr lang="cs-CZ" sz="3200" dirty="0" smtClean="0">
                <a:latin typeface="+mn-lt"/>
              </a:rPr>
              <a:t>– produkt, obchod se  zbožím a službami</a:t>
            </a:r>
            <a:endParaRPr lang="cs-CZ" sz="3200" dirty="0">
              <a:latin typeface="+mn-lt"/>
            </a:endParaRPr>
          </a:p>
        </p:txBody>
      </p:sp>
    </p:spTree>
    <p:extLst>
      <p:ext uri="{BB962C8B-B14F-4D97-AF65-F5344CB8AC3E}">
        <p14:creationId xmlns:p14="http://schemas.microsoft.com/office/powerpoint/2010/main" val="3252985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8353" y="28956"/>
            <a:ext cx="7895294" cy="6800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7871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1E5F481F-C5A2-40F2-86B0-38FF22E85EBA}"/>
              </a:ext>
            </a:extLst>
          </p:cNvPr>
          <p:cNvSpPr>
            <a:spLocks noGrp="1"/>
          </p:cNvSpPr>
          <p:nvPr>
            <p:ph idx="1"/>
          </p:nvPr>
        </p:nvSpPr>
        <p:spPr>
          <a:xfrm>
            <a:off x="471340" y="1483758"/>
            <a:ext cx="10916239" cy="4624812"/>
          </a:xfrm>
        </p:spPr>
        <p:txBody>
          <a:bodyPr>
            <a:normAutofit fontScale="85000" lnSpcReduction="10000"/>
          </a:bodyPr>
          <a:lstStyle/>
          <a:p>
            <a:pPr>
              <a:defRPr/>
            </a:pPr>
            <a:r>
              <a:rPr lang="cs-CZ" dirty="0">
                <a:latin typeface="Calibri" panose="020F0502020204030204" pitchFamily="34" charset="0"/>
                <a:cs typeface="Calibri" panose="020F0502020204030204" pitchFamily="34" charset="0"/>
              </a:rPr>
              <a:t>R</a:t>
            </a:r>
            <a:r>
              <a:rPr lang="cs-CZ" dirty="0" smtClean="0">
                <a:latin typeface="Calibri" panose="020F0502020204030204" pitchFamily="34" charset="0"/>
                <a:cs typeface="Calibri" panose="020F0502020204030204" pitchFamily="34" charset="0"/>
              </a:rPr>
              <a:t>adikální </a:t>
            </a:r>
            <a:r>
              <a:rPr lang="cs-CZ" dirty="0">
                <a:latin typeface="Calibri" panose="020F0502020204030204" pitchFamily="34" charset="0"/>
                <a:cs typeface="Calibri" panose="020F0502020204030204" pitchFamily="34" charset="0"/>
              </a:rPr>
              <a:t>rozchod s </a:t>
            </a:r>
            <a:r>
              <a:rPr lang="cs-CZ" b="1" dirty="0">
                <a:latin typeface="Calibri" panose="020F0502020204030204" pitchFamily="34" charset="0"/>
                <a:cs typeface="Calibri" panose="020F0502020204030204" pitchFamily="34" charset="0"/>
              </a:rPr>
              <a:t>hodnotami</a:t>
            </a:r>
            <a:r>
              <a:rPr lang="cs-CZ" dirty="0">
                <a:latin typeface="Calibri" panose="020F0502020204030204" pitchFamily="34" charset="0"/>
                <a:cs typeface="Calibri" panose="020F0502020204030204" pitchFamily="34" charset="0"/>
              </a:rPr>
              <a:t> a </a:t>
            </a:r>
            <a:r>
              <a:rPr lang="cs-CZ" b="1" dirty="0">
                <a:latin typeface="Calibri" panose="020F0502020204030204" pitchFamily="34" charset="0"/>
                <a:cs typeface="Calibri" panose="020F0502020204030204" pitchFamily="34" charset="0"/>
              </a:rPr>
              <a:t>institucemi</a:t>
            </a:r>
            <a:r>
              <a:rPr lang="cs-CZ" dirty="0">
                <a:latin typeface="Calibri" panose="020F0502020204030204" pitchFamily="34" charset="0"/>
                <a:cs typeface="Calibri" panose="020F0502020204030204" pitchFamily="34" charset="0"/>
              </a:rPr>
              <a:t>;</a:t>
            </a:r>
          </a:p>
          <a:p>
            <a:pPr>
              <a:defRPr/>
            </a:pPr>
            <a:r>
              <a:rPr lang="cs-CZ" b="1" dirty="0">
                <a:latin typeface="Calibri" panose="020F0502020204030204" pitchFamily="34" charset="0"/>
                <a:cs typeface="Calibri" panose="020F0502020204030204" pitchFamily="34" charset="0"/>
              </a:rPr>
              <a:t>Malý skok kupředu </a:t>
            </a:r>
            <a:r>
              <a:rPr lang="cs-CZ" dirty="0">
                <a:latin typeface="Calibri" panose="020F0502020204030204" pitchFamily="34" charset="0"/>
                <a:cs typeface="Calibri" panose="020F0502020204030204" pitchFamily="34" charset="0"/>
              </a:rPr>
              <a:t>(1949-1957): kolektivizace, obilní monopol a omezení pohybu;</a:t>
            </a:r>
          </a:p>
          <a:p>
            <a:pPr>
              <a:defRPr/>
            </a:pPr>
            <a:r>
              <a:rPr lang="cs-CZ" b="1" dirty="0">
                <a:latin typeface="Calibri" panose="020F0502020204030204" pitchFamily="34" charset="0"/>
                <a:cs typeface="Calibri" panose="020F0502020204030204" pitchFamily="34" charset="0"/>
              </a:rPr>
              <a:t>Velký skok kupředu </a:t>
            </a:r>
            <a:r>
              <a:rPr lang="cs-CZ" dirty="0">
                <a:latin typeface="Calibri" panose="020F0502020204030204" pitchFamily="34" charset="0"/>
                <a:cs typeface="Calibri" panose="020F0502020204030204" pitchFamily="34" charset="0"/>
              </a:rPr>
              <a:t>(1958-1962): komuny (produkce železa), hladomor;</a:t>
            </a:r>
          </a:p>
          <a:p>
            <a:pPr>
              <a:defRPr/>
            </a:pPr>
            <a:r>
              <a:rPr lang="cs-CZ" dirty="0" smtClean="0">
                <a:latin typeface="Calibri" panose="020F0502020204030204" pitchFamily="34" charset="0"/>
                <a:cs typeface="Calibri" panose="020F0502020204030204" pitchFamily="34" charset="0"/>
              </a:rPr>
              <a:t>Oslabení </a:t>
            </a:r>
            <a:r>
              <a:rPr lang="cs-CZ" dirty="0" err="1">
                <a:latin typeface="Calibri" panose="020F0502020204030204" pitchFamily="34" charset="0"/>
                <a:cs typeface="Calibri" panose="020F0502020204030204" pitchFamily="34" charset="0"/>
              </a:rPr>
              <a:t>Mao</a:t>
            </a:r>
            <a:r>
              <a:rPr lang="cs-CZ" dirty="0">
                <a:latin typeface="Calibri" panose="020F0502020204030204" pitchFamily="34" charset="0"/>
                <a:cs typeface="Calibri" panose="020F0502020204030204" pitchFamily="34" charset="0"/>
              </a:rPr>
              <a:t> </a:t>
            </a:r>
            <a:r>
              <a:rPr lang="cs-CZ" dirty="0" err="1">
                <a:latin typeface="Calibri" panose="020F0502020204030204" pitchFamily="34" charset="0"/>
                <a:cs typeface="Calibri" panose="020F0502020204030204" pitchFamily="34" charset="0"/>
              </a:rPr>
              <a:t>Ce-tunga</a:t>
            </a:r>
            <a:r>
              <a:rPr lang="cs-CZ" dirty="0">
                <a:latin typeface="Calibri" panose="020F0502020204030204" pitchFamily="34" charset="0"/>
                <a:cs typeface="Calibri" panose="020F0502020204030204" pitchFamily="34" charset="0"/>
              </a:rPr>
              <a:t> (1959</a:t>
            </a:r>
            <a:r>
              <a:rPr lang="cs-CZ" dirty="0" smtClean="0">
                <a:latin typeface="Calibri" panose="020F0502020204030204" pitchFamily="34" charset="0"/>
                <a:cs typeface="Calibri" panose="020F0502020204030204" pitchFamily="34" charset="0"/>
              </a:rPr>
              <a:t>) - </a:t>
            </a:r>
            <a:r>
              <a:rPr lang="cs-CZ" dirty="0">
                <a:latin typeface="Calibri" panose="020F0502020204030204" pitchFamily="34" charset="0"/>
                <a:cs typeface="Calibri" panose="020F0502020204030204" pitchFamily="34" charset="0"/>
              </a:rPr>
              <a:t>ultralevicová klika a </a:t>
            </a:r>
            <a:r>
              <a:rPr lang="cs-CZ" b="1" dirty="0">
                <a:latin typeface="Calibri" panose="020F0502020204030204" pitchFamily="34" charset="0"/>
                <a:cs typeface="Calibri" panose="020F0502020204030204" pitchFamily="34" charset="0"/>
              </a:rPr>
              <a:t>Kulturní revoluce </a:t>
            </a:r>
            <a:r>
              <a:rPr lang="cs-CZ" dirty="0" smtClean="0">
                <a:latin typeface="Calibri" panose="020F0502020204030204" pitchFamily="34" charset="0"/>
                <a:cs typeface="Calibri" panose="020F0502020204030204" pitchFamily="34" charset="0"/>
              </a:rPr>
              <a:t>1966-69, 1976 </a:t>
            </a:r>
            <a:r>
              <a:rPr lang="cs-CZ" dirty="0">
                <a:latin typeface="Calibri" panose="020F0502020204030204" pitchFamily="34" charset="0"/>
                <a:cs typeface="Calibri" panose="020F0502020204030204" pitchFamily="34" charset="0"/>
              </a:rPr>
              <a:t>(vyčištění od kontrarevoluce – rozklad);</a:t>
            </a:r>
          </a:p>
          <a:p>
            <a:pPr>
              <a:defRPr/>
            </a:pPr>
            <a:r>
              <a:rPr lang="cs-CZ" b="1" dirty="0">
                <a:latin typeface="Calibri" panose="020F0502020204030204" pitchFamily="34" charset="0"/>
                <a:cs typeface="Calibri" panose="020F0502020204030204" pitchFamily="34" charset="0"/>
              </a:rPr>
              <a:t>Reformy</a:t>
            </a:r>
            <a:r>
              <a:rPr lang="cs-CZ" dirty="0">
                <a:latin typeface="Calibri" panose="020F0502020204030204" pitchFamily="34" charset="0"/>
                <a:cs typeface="Calibri" panose="020F0502020204030204" pitchFamily="34" charset="0"/>
              </a:rPr>
              <a:t> </a:t>
            </a:r>
            <a:r>
              <a:rPr lang="cs-CZ" dirty="0" err="1">
                <a:latin typeface="Calibri" panose="020F0502020204030204" pitchFamily="34" charset="0"/>
                <a:cs typeface="Calibri" panose="020F0502020204030204" pitchFamily="34" charset="0"/>
              </a:rPr>
              <a:t>Teng</a:t>
            </a:r>
            <a:r>
              <a:rPr lang="cs-CZ" dirty="0">
                <a:latin typeface="Calibri" panose="020F0502020204030204" pitchFamily="34" charset="0"/>
                <a:cs typeface="Calibri" panose="020F0502020204030204" pitchFamily="34" charset="0"/>
              </a:rPr>
              <a:t> </a:t>
            </a:r>
            <a:r>
              <a:rPr lang="cs-CZ" dirty="0" err="1">
                <a:latin typeface="Calibri" panose="020F0502020204030204" pitchFamily="34" charset="0"/>
                <a:cs typeface="Calibri" panose="020F0502020204030204" pitchFamily="34" charset="0"/>
              </a:rPr>
              <a:t>Siao-pching</a:t>
            </a:r>
            <a:r>
              <a:rPr lang="cs-CZ" dirty="0">
                <a:latin typeface="Calibri" panose="020F0502020204030204" pitchFamily="34" charset="0"/>
                <a:cs typeface="Calibri" panose="020F0502020204030204" pitchFamily="34" charset="0"/>
              </a:rPr>
              <a:t> 1978: </a:t>
            </a:r>
            <a:endParaRPr lang="cs-CZ" dirty="0" smtClean="0">
              <a:latin typeface="Calibri" panose="020F0502020204030204" pitchFamily="34" charset="0"/>
              <a:cs typeface="Calibri" panose="020F0502020204030204" pitchFamily="34" charset="0"/>
            </a:endParaRPr>
          </a:p>
          <a:p>
            <a:pPr lvl="1">
              <a:defRPr/>
            </a:pPr>
            <a:r>
              <a:rPr lang="cs-CZ" b="1" dirty="0" smtClean="0">
                <a:latin typeface="Calibri" panose="020F0502020204030204" pitchFamily="34" charset="0"/>
                <a:cs typeface="Calibri" panose="020F0502020204030204" pitchFamily="34" charset="0"/>
              </a:rPr>
              <a:t>decentralizovaná ekonomika</a:t>
            </a:r>
            <a:r>
              <a:rPr lang="cs-CZ" dirty="0">
                <a:latin typeface="Calibri" panose="020F0502020204030204" pitchFamily="34" charset="0"/>
                <a:cs typeface="Calibri" panose="020F0502020204030204" pitchFamily="34" charset="0"/>
              </a:rPr>
              <a:t>; </a:t>
            </a:r>
            <a:r>
              <a:rPr lang="cs-CZ" b="1" dirty="0">
                <a:latin typeface="Calibri" panose="020F0502020204030204" pitchFamily="34" charset="0"/>
                <a:cs typeface="Calibri" panose="020F0502020204030204" pitchFamily="34" charset="0"/>
              </a:rPr>
              <a:t>rodinné farmy</a:t>
            </a:r>
            <a:r>
              <a:rPr lang="cs-CZ" dirty="0">
                <a:latin typeface="Calibri" panose="020F0502020204030204" pitchFamily="34" charset="0"/>
                <a:cs typeface="Calibri" panose="020F0502020204030204" pitchFamily="34" charset="0"/>
              </a:rPr>
              <a:t>, </a:t>
            </a:r>
            <a:r>
              <a:rPr lang="cs-CZ" b="1" dirty="0">
                <a:latin typeface="Calibri" panose="020F0502020204030204" pitchFamily="34" charset="0"/>
                <a:cs typeface="Calibri" panose="020F0502020204030204" pitchFamily="34" charset="0"/>
              </a:rPr>
              <a:t>lokální management </a:t>
            </a:r>
            <a:r>
              <a:rPr lang="cs-CZ" dirty="0">
                <a:latin typeface="Calibri" panose="020F0502020204030204" pitchFamily="34" charset="0"/>
                <a:cs typeface="Calibri" panose="020F0502020204030204" pitchFamily="34" charset="0"/>
              </a:rPr>
              <a:t>průmyslu, </a:t>
            </a:r>
            <a:r>
              <a:rPr lang="cs-CZ" b="1" dirty="0">
                <a:latin typeface="Calibri" panose="020F0502020204030204" pitchFamily="34" charset="0"/>
                <a:cs typeface="Calibri" panose="020F0502020204030204" pitchFamily="34" charset="0"/>
              </a:rPr>
              <a:t>soukromé</a:t>
            </a:r>
            <a:r>
              <a:rPr lang="cs-CZ" dirty="0">
                <a:latin typeface="Calibri" panose="020F0502020204030204" pitchFamily="34" charset="0"/>
                <a:cs typeface="Calibri" panose="020F0502020204030204" pitchFamily="34" charset="0"/>
              </a:rPr>
              <a:t> </a:t>
            </a:r>
            <a:r>
              <a:rPr lang="cs-CZ" b="1" dirty="0" smtClean="0">
                <a:latin typeface="Calibri" panose="020F0502020204030204" pitchFamily="34" charset="0"/>
                <a:cs typeface="Calibri" panose="020F0502020204030204" pitchFamily="34" charset="0"/>
              </a:rPr>
              <a:t>SME</a:t>
            </a:r>
            <a:r>
              <a:rPr lang="cs-CZ" dirty="0" smtClean="0">
                <a:latin typeface="Calibri" panose="020F0502020204030204" pitchFamily="34" charset="0"/>
                <a:cs typeface="Calibri" panose="020F0502020204030204" pitchFamily="34" charset="0"/>
              </a:rPr>
              <a:t> </a:t>
            </a:r>
            <a:r>
              <a:rPr lang="cs-CZ" dirty="0">
                <a:latin typeface="Calibri" panose="020F0502020204030204" pitchFamily="34" charset="0"/>
                <a:cs typeface="Calibri" panose="020F0502020204030204" pitchFamily="34" charset="0"/>
              </a:rPr>
              <a:t>podniky; </a:t>
            </a:r>
            <a:endParaRPr lang="cs-CZ" dirty="0" smtClean="0">
              <a:latin typeface="Calibri" panose="020F0502020204030204" pitchFamily="34" charset="0"/>
              <a:cs typeface="Calibri" panose="020F0502020204030204" pitchFamily="34" charset="0"/>
            </a:endParaRPr>
          </a:p>
          <a:p>
            <a:pPr lvl="1">
              <a:defRPr/>
            </a:pPr>
            <a:r>
              <a:rPr lang="cs-CZ" b="1" dirty="0" smtClean="0">
                <a:latin typeface="Calibri" panose="020F0502020204030204" pitchFamily="34" charset="0"/>
                <a:cs typeface="Calibri" panose="020F0502020204030204" pitchFamily="34" charset="0"/>
              </a:rPr>
              <a:t>socialistický </a:t>
            </a:r>
            <a:r>
              <a:rPr lang="cs-CZ" b="1" dirty="0">
                <a:latin typeface="Calibri" panose="020F0502020204030204" pitchFamily="34" charset="0"/>
                <a:cs typeface="Calibri" panose="020F0502020204030204" pitchFamily="34" charset="0"/>
              </a:rPr>
              <a:t>princip </a:t>
            </a:r>
            <a:r>
              <a:rPr lang="cs-CZ" dirty="0">
                <a:latin typeface="Calibri" panose="020F0502020204030204" pitchFamily="34" charset="0"/>
                <a:cs typeface="Calibri" panose="020F0502020204030204" pitchFamily="34" charset="0"/>
              </a:rPr>
              <a:t>– kolektivní vlastnictví </a:t>
            </a:r>
            <a:r>
              <a:rPr lang="cs-CZ" b="1" dirty="0">
                <a:latin typeface="Calibri" panose="020F0502020204030204" pitchFamily="34" charset="0"/>
                <a:cs typeface="Calibri" panose="020F0502020204030204" pitchFamily="34" charset="0"/>
              </a:rPr>
              <a:t>velkých podniků </a:t>
            </a:r>
            <a:r>
              <a:rPr lang="cs-CZ" dirty="0">
                <a:latin typeface="Calibri" panose="020F0502020204030204" pitchFamily="34" charset="0"/>
                <a:cs typeface="Calibri" panose="020F0502020204030204" pitchFamily="34" charset="0"/>
              </a:rPr>
              <a:t>(zisk); cíl </a:t>
            </a:r>
            <a:r>
              <a:rPr lang="cs-CZ" b="1" dirty="0">
                <a:latin typeface="Calibri" panose="020F0502020204030204" pitchFamily="34" charset="0"/>
                <a:cs typeface="Calibri" panose="020F0502020204030204" pitchFamily="34" charset="0"/>
              </a:rPr>
              <a:t>socialismu</a:t>
            </a:r>
            <a:r>
              <a:rPr lang="cs-CZ" dirty="0">
                <a:latin typeface="Calibri" panose="020F0502020204030204" pitchFamily="34" charset="0"/>
                <a:cs typeface="Calibri" panose="020F0502020204030204" pitchFamily="34" charset="0"/>
              </a:rPr>
              <a:t> – eliminace chudoby; investice z </a:t>
            </a:r>
            <a:r>
              <a:rPr lang="cs-CZ" b="1" dirty="0" smtClean="0">
                <a:latin typeface="Calibri" panose="020F0502020204030204" pitchFamily="34" charset="0"/>
                <a:cs typeface="Calibri" panose="020F0502020204030204" pitchFamily="34" charset="0"/>
              </a:rPr>
              <a:t>státních </a:t>
            </a:r>
            <a:r>
              <a:rPr lang="cs-CZ" b="1" dirty="0">
                <a:latin typeface="Calibri" panose="020F0502020204030204" pitchFamily="34" charset="0"/>
                <a:cs typeface="Calibri" panose="020F0502020204030204" pitchFamily="34" charset="0"/>
              </a:rPr>
              <a:t>bank </a:t>
            </a:r>
            <a:r>
              <a:rPr lang="cs-CZ" dirty="0">
                <a:latin typeface="Calibri" panose="020F0502020204030204" pitchFamily="34" charset="0"/>
                <a:cs typeface="Calibri" panose="020F0502020204030204" pitchFamily="34" charset="0"/>
              </a:rPr>
              <a:t>do průmyslu a ELG;</a:t>
            </a:r>
          </a:p>
          <a:p>
            <a:pPr>
              <a:defRPr/>
            </a:pPr>
            <a:r>
              <a:rPr lang="cs-CZ" dirty="0">
                <a:latin typeface="Calibri" panose="020F0502020204030204" pitchFamily="34" charset="0"/>
                <a:cs typeface="Calibri" panose="020F0502020204030204" pitchFamily="34" charset="0"/>
              </a:rPr>
              <a:t>Od 2000 </a:t>
            </a:r>
            <a:r>
              <a:rPr lang="cs-CZ" b="1" dirty="0">
                <a:latin typeface="Calibri" panose="020F0502020204030204" pitchFamily="34" charset="0"/>
                <a:cs typeface="Calibri" panose="020F0502020204030204" pitchFamily="34" charset="0"/>
              </a:rPr>
              <a:t>zvláštní ekonomické zóny </a:t>
            </a:r>
            <a:r>
              <a:rPr lang="cs-CZ" dirty="0">
                <a:latin typeface="Calibri" panose="020F0502020204030204" pitchFamily="34" charset="0"/>
                <a:cs typeface="Calibri" panose="020F0502020204030204" pitchFamily="34" charset="0"/>
              </a:rPr>
              <a:t>(tržní ekonomika);</a:t>
            </a:r>
          </a:p>
          <a:p>
            <a:pPr>
              <a:defRPr/>
            </a:pPr>
            <a:r>
              <a:rPr lang="cs-CZ" dirty="0">
                <a:latin typeface="Calibri" panose="020F0502020204030204" pitchFamily="34" charset="0"/>
                <a:cs typeface="Calibri" panose="020F0502020204030204" pitchFamily="34" charset="0"/>
              </a:rPr>
              <a:t>V 80.letech </a:t>
            </a:r>
            <a:r>
              <a:rPr lang="cs-CZ" b="1" dirty="0">
                <a:latin typeface="Calibri" panose="020F0502020204030204" pitchFamily="34" charset="0"/>
                <a:cs typeface="Calibri" panose="020F0502020204030204" pitchFamily="34" charset="0"/>
              </a:rPr>
              <a:t>růst</a:t>
            </a:r>
            <a:r>
              <a:rPr lang="cs-CZ" dirty="0">
                <a:latin typeface="Calibri" panose="020F0502020204030204" pitchFamily="34" charset="0"/>
                <a:cs typeface="Calibri" panose="020F0502020204030204" pitchFamily="34" charset="0"/>
              </a:rPr>
              <a:t> HDP 10%, v 90. letech 7,5%, po roce 2000 v průměru 9,5% (do 2015 růst 10%). </a:t>
            </a:r>
          </a:p>
          <a:p>
            <a:pPr marL="0" indent="0">
              <a:buNone/>
              <a:defRPr/>
            </a:pPr>
            <a:endParaRPr lang="cs-CZ" dirty="0">
              <a:latin typeface="Calibri" panose="020F0502020204030204" pitchFamily="34" charset="0"/>
              <a:cs typeface="Calibri" panose="020F0502020204030204" pitchFamily="34" charset="0"/>
            </a:endParaRPr>
          </a:p>
        </p:txBody>
      </p:sp>
      <p:sp>
        <p:nvSpPr>
          <p:cNvPr id="2" name="TextovéPole 1">
            <a:extLst>
              <a:ext uri="{FF2B5EF4-FFF2-40B4-BE49-F238E27FC236}">
                <a16:creationId xmlns:a16="http://schemas.microsoft.com/office/drawing/2014/main" id="{6CF85D5F-4671-47FB-A53C-6B7ED103565D}"/>
              </a:ext>
            </a:extLst>
          </p:cNvPr>
          <p:cNvSpPr txBox="1"/>
          <p:nvPr/>
        </p:nvSpPr>
        <p:spPr>
          <a:xfrm>
            <a:off x="4270343" y="575505"/>
            <a:ext cx="4581427" cy="646331"/>
          </a:xfrm>
          <a:prstGeom prst="rect">
            <a:avLst/>
          </a:prstGeom>
          <a:noFill/>
        </p:spPr>
        <p:txBody>
          <a:bodyPr wrap="square" rtlCol="0">
            <a:spAutoFit/>
          </a:bodyPr>
          <a:lstStyle/>
          <a:p>
            <a:r>
              <a:rPr lang="cs-CZ" sz="3600" b="1" dirty="0"/>
              <a:t>Komunistická Čína</a:t>
            </a:r>
          </a:p>
        </p:txBody>
      </p:sp>
    </p:spTree>
    <p:extLst>
      <p:ext uri="{BB962C8B-B14F-4D97-AF65-F5344CB8AC3E}">
        <p14:creationId xmlns:p14="http://schemas.microsoft.com/office/powerpoint/2010/main" val="716133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2" y="548681"/>
            <a:ext cx="8987651" cy="6161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8385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8106" y="152425"/>
            <a:ext cx="7560840" cy="6554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0097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712" y="692696"/>
            <a:ext cx="8918786"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7166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725864" y="373591"/>
            <a:ext cx="10464224" cy="6187465"/>
          </a:xfrm>
          <a:prstGeom prst="rect">
            <a:avLst/>
          </a:prstGeom>
        </p:spPr>
      </p:pic>
    </p:spTree>
    <p:extLst>
      <p:ext uri="{BB962C8B-B14F-4D97-AF65-F5344CB8AC3E}">
        <p14:creationId xmlns:p14="http://schemas.microsoft.com/office/powerpoint/2010/main" val="579333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1631504" y="908720"/>
            <a:ext cx="9001000" cy="5270609"/>
          </a:xfrm>
          <a:prstGeom prst="rect">
            <a:avLst/>
          </a:prstGeom>
        </p:spPr>
      </p:pic>
    </p:spTree>
    <p:extLst>
      <p:ext uri="{BB962C8B-B14F-4D97-AF65-F5344CB8AC3E}">
        <p14:creationId xmlns:p14="http://schemas.microsoft.com/office/powerpoint/2010/main" val="3121404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433632" y="276259"/>
            <a:ext cx="10950265" cy="6162248"/>
          </a:xfrm>
          <a:prstGeom prst="rect">
            <a:avLst/>
          </a:prstGeom>
        </p:spPr>
      </p:pic>
    </p:spTree>
    <p:extLst>
      <p:ext uri="{BB962C8B-B14F-4D97-AF65-F5344CB8AC3E}">
        <p14:creationId xmlns:p14="http://schemas.microsoft.com/office/powerpoint/2010/main" val="900435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490194" y="227873"/>
            <a:ext cx="11067068" cy="6630127"/>
          </a:xfrm>
          <a:prstGeom prst="rect">
            <a:avLst/>
          </a:prstGeom>
        </p:spPr>
      </p:pic>
    </p:spTree>
    <p:extLst>
      <p:ext uri="{BB962C8B-B14F-4D97-AF65-F5344CB8AC3E}">
        <p14:creationId xmlns:p14="http://schemas.microsoft.com/office/powerpoint/2010/main" val="3116744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extLst>
              <p:ext uri="{D42A27DB-BD31-4B8C-83A1-F6EECF244321}">
                <p14:modId xmlns:p14="http://schemas.microsoft.com/office/powerpoint/2010/main" val="2737968825"/>
              </p:ext>
            </p:extLst>
          </p:nvPr>
        </p:nvGraphicFramePr>
        <p:xfrm>
          <a:off x="2276667" y="1057978"/>
          <a:ext cx="8236840" cy="5240300"/>
        </p:xfrm>
        <a:graphic>
          <a:graphicData uri="http://schemas.openxmlformats.org/drawingml/2006/table">
            <a:tbl>
              <a:tblPr firstRow="1" bandRow="1">
                <a:tableStyleId>{D7AC3CCA-C797-4891-BE02-D94E43425B78}</a:tableStyleId>
              </a:tblPr>
              <a:tblGrid>
                <a:gridCol w="815277">
                  <a:extLst>
                    <a:ext uri="{9D8B030D-6E8A-4147-A177-3AD203B41FA5}">
                      <a16:colId xmlns:a16="http://schemas.microsoft.com/office/drawing/2014/main" val="827616673"/>
                    </a:ext>
                  </a:extLst>
                </a:gridCol>
                <a:gridCol w="573701">
                  <a:extLst>
                    <a:ext uri="{9D8B030D-6E8A-4147-A177-3AD203B41FA5}">
                      <a16:colId xmlns:a16="http://schemas.microsoft.com/office/drawing/2014/main" val="754636279"/>
                    </a:ext>
                  </a:extLst>
                </a:gridCol>
                <a:gridCol w="755968">
                  <a:extLst>
                    <a:ext uri="{9D8B030D-6E8A-4147-A177-3AD203B41FA5}">
                      <a16:colId xmlns:a16="http://schemas.microsoft.com/office/drawing/2014/main" val="4163487365"/>
                    </a:ext>
                  </a:extLst>
                </a:gridCol>
                <a:gridCol w="755968">
                  <a:extLst>
                    <a:ext uri="{9D8B030D-6E8A-4147-A177-3AD203B41FA5}">
                      <a16:colId xmlns:a16="http://schemas.microsoft.com/office/drawing/2014/main" val="2172047780"/>
                    </a:ext>
                  </a:extLst>
                </a:gridCol>
                <a:gridCol w="755968">
                  <a:extLst>
                    <a:ext uri="{9D8B030D-6E8A-4147-A177-3AD203B41FA5}">
                      <a16:colId xmlns:a16="http://schemas.microsoft.com/office/drawing/2014/main" val="3757962992"/>
                    </a:ext>
                  </a:extLst>
                </a:gridCol>
                <a:gridCol w="755968">
                  <a:extLst>
                    <a:ext uri="{9D8B030D-6E8A-4147-A177-3AD203B41FA5}">
                      <a16:colId xmlns:a16="http://schemas.microsoft.com/office/drawing/2014/main" val="2716002090"/>
                    </a:ext>
                  </a:extLst>
                </a:gridCol>
                <a:gridCol w="755968">
                  <a:extLst>
                    <a:ext uri="{9D8B030D-6E8A-4147-A177-3AD203B41FA5}">
                      <a16:colId xmlns:a16="http://schemas.microsoft.com/office/drawing/2014/main" val="1843435940"/>
                    </a:ext>
                  </a:extLst>
                </a:gridCol>
                <a:gridCol w="755968">
                  <a:extLst>
                    <a:ext uri="{9D8B030D-6E8A-4147-A177-3AD203B41FA5}">
                      <a16:colId xmlns:a16="http://schemas.microsoft.com/office/drawing/2014/main" val="2583787292"/>
                    </a:ext>
                  </a:extLst>
                </a:gridCol>
                <a:gridCol w="755968">
                  <a:extLst>
                    <a:ext uri="{9D8B030D-6E8A-4147-A177-3AD203B41FA5}">
                      <a16:colId xmlns:a16="http://schemas.microsoft.com/office/drawing/2014/main" val="694370051"/>
                    </a:ext>
                  </a:extLst>
                </a:gridCol>
                <a:gridCol w="778043">
                  <a:extLst>
                    <a:ext uri="{9D8B030D-6E8A-4147-A177-3AD203B41FA5}">
                      <a16:colId xmlns:a16="http://schemas.microsoft.com/office/drawing/2014/main" val="693903130"/>
                    </a:ext>
                  </a:extLst>
                </a:gridCol>
                <a:gridCol w="778043">
                  <a:extLst>
                    <a:ext uri="{9D8B030D-6E8A-4147-A177-3AD203B41FA5}">
                      <a16:colId xmlns:a16="http://schemas.microsoft.com/office/drawing/2014/main" val="2265455871"/>
                    </a:ext>
                  </a:extLst>
                </a:gridCol>
              </a:tblGrid>
              <a:tr h="524030">
                <a:tc>
                  <a:txBody>
                    <a:bodyPr/>
                    <a:lstStyle/>
                    <a:p>
                      <a:endParaRPr lang="cs-CZ" dirty="0"/>
                    </a:p>
                  </a:txBody>
                  <a:tcPr>
                    <a:solidFill>
                      <a:schemeClr val="bg1">
                        <a:lumMod val="85000"/>
                      </a:schemeClr>
                    </a:solidFill>
                  </a:tcPr>
                </a:tc>
                <a:tc>
                  <a:txBody>
                    <a:bodyPr/>
                    <a:lstStyle/>
                    <a:p>
                      <a:endParaRPr lang="cs-CZ" dirty="0"/>
                    </a:p>
                  </a:txBody>
                  <a:tcP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cs-CZ" dirty="0"/>
                        <a:t>2006</a:t>
                      </a:r>
                    </a:p>
                  </a:txBody>
                  <a:tcP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cs-CZ" dirty="0"/>
                        <a:t>2008</a:t>
                      </a:r>
                    </a:p>
                  </a:txBody>
                  <a:tcP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cs-CZ" dirty="0"/>
                        <a:t>2010</a:t>
                      </a:r>
                    </a:p>
                  </a:txBody>
                  <a:tcP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cs-CZ" dirty="0"/>
                        <a:t>2012</a:t>
                      </a:r>
                    </a:p>
                  </a:txBody>
                  <a:tcP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cs-CZ" dirty="0"/>
                        <a:t>2014</a:t>
                      </a:r>
                    </a:p>
                  </a:txBody>
                  <a:tcP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cs-CZ" dirty="0"/>
                        <a:t>2016</a:t>
                      </a:r>
                    </a:p>
                  </a:txBody>
                  <a:tcP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cs-CZ" dirty="0"/>
                        <a:t>2018</a:t>
                      </a:r>
                    </a:p>
                  </a:txBody>
                  <a:tcP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cs-CZ" dirty="0"/>
                        <a:t>2020</a:t>
                      </a:r>
                    </a:p>
                  </a:txBody>
                  <a:tcP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cs-CZ" dirty="0" smtClean="0"/>
                        <a:t>2021</a:t>
                      </a:r>
                      <a:endParaRPr lang="cs-CZ" dirty="0"/>
                    </a:p>
                  </a:txBody>
                  <a:tcPr>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51629819"/>
                  </a:ext>
                </a:extLst>
              </a:tr>
              <a:tr h="524030">
                <a:tc rowSpan="3">
                  <a:txBody>
                    <a:bodyPr/>
                    <a:lstStyle/>
                    <a:p>
                      <a:r>
                        <a:rPr lang="cs-CZ" b="1" dirty="0" err="1"/>
                        <a:t>World</a:t>
                      </a:r>
                      <a:endParaRPr lang="cs-CZ" b="1" dirty="0"/>
                    </a:p>
                  </a:txBody>
                  <a:tcP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r>
                        <a:rPr lang="cs-CZ" dirty="0"/>
                        <a:t>IMP</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r"/>
                      <a:r>
                        <a:rPr lang="cs-CZ" dirty="0"/>
                        <a:t>1,368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1,585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1,471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1,703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1,625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1,603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1,912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smtClean="0"/>
                        <a:t>1,717</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smtClean="0"/>
                        <a:t>2,113</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60595945"/>
                  </a:ext>
                </a:extLst>
              </a:tr>
              <a:tr h="524030">
                <a:tc vMerge="1">
                  <a:txBody>
                    <a:bodyPr/>
                    <a:lstStyle/>
                    <a:p>
                      <a:endParaRPr lang="cs-CZ" dirty="0"/>
                    </a:p>
                  </a:txBody>
                  <a:tcPr>
                    <a:noFill/>
                  </a:tcPr>
                </a:tc>
                <a:tc>
                  <a:txBody>
                    <a:bodyPr/>
                    <a:lstStyle/>
                    <a:p>
                      <a:r>
                        <a:rPr lang="cs-CZ" dirty="0"/>
                        <a:t>EXP</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r"/>
                      <a:r>
                        <a:rPr lang="cs-CZ" dirty="0"/>
                        <a:t>1,153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1,309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1,436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1,771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1,797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1,867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2,060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smtClean="0"/>
                        <a:t>1,933</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smtClean="0"/>
                        <a:t>2,180</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157893040"/>
                  </a:ext>
                </a:extLst>
              </a:tr>
              <a:tr h="524030">
                <a:tc vMerge="1">
                  <a:txBody>
                    <a:bodyPr/>
                    <a:lstStyle/>
                    <a:p>
                      <a:endParaRPr lang="cs-CZ" dirty="0"/>
                    </a:p>
                  </a:txBody>
                  <a:tcPr>
                    <a:noFill/>
                  </a:tcPr>
                </a:tc>
                <a:tc>
                  <a:txBody>
                    <a:bodyPr/>
                    <a:lstStyle/>
                    <a:p>
                      <a:r>
                        <a:rPr lang="cs-CZ" dirty="0"/>
                        <a:t>BAL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cs-CZ" dirty="0">
                          <a:solidFill>
                            <a:srgbClr val="FF0000"/>
                          </a:solidFill>
                        </a:rPr>
                        <a:t>-216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cs-CZ" dirty="0">
                          <a:solidFill>
                            <a:srgbClr val="FF0000"/>
                          </a:solidFill>
                        </a:rPr>
                        <a:t>-276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cs-CZ" dirty="0">
                          <a:solidFill>
                            <a:srgbClr val="FF0000"/>
                          </a:solidFill>
                        </a:rPr>
                        <a:t>-36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cs-CZ" dirty="0">
                          <a:solidFill>
                            <a:srgbClr val="0070C0"/>
                          </a:solidFill>
                        </a:rPr>
                        <a:t>68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cs-CZ" dirty="0">
                          <a:solidFill>
                            <a:srgbClr val="0070C0"/>
                          </a:solidFill>
                        </a:rPr>
                        <a:t>171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cs-CZ" dirty="0">
                          <a:solidFill>
                            <a:srgbClr val="0070C0"/>
                          </a:solidFill>
                        </a:rPr>
                        <a:t>264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cs-CZ" dirty="0">
                          <a:solidFill>
                            <a:schemeClr val="tx1"/>
                          </a:solidFill>
                        </a:rPr>
                        <a:t>148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cs-CZ" dirty="0" smtClean="0">
                          <a:solidFill>
                            <a:srgbClr val="0070C0"/>
                          </a:solidFill>
                        </a:rPr>
                        <a:t>216</a:t>
                      </a:r>
                      <a:endParaRPr lang="cs-CZ" dirty="0">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cs-CZ" dirty="0" smtClean="0">
                          <a:solidFill>
                            <a:schemeClr val="tx1"/>
                          </a:solidFill>
                        </a:rPr>
                        <a:t>68</a:t>
                      </a:r>
                      <a:endParaRPr lang="cs-CZ"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6124838"/>
                  </a:ext>
                </a:extLst>
              </a:tr>
              <a:tr h="524030">
                <a:tc rowSpan="3">
                  <a:txBody>
                    <a:bodyPr/>
                    <a:lstStyle/>
                    <a:p>
                      <a:r>
                        <a:rPr lang="cs-CZ" b="1" dirty="0">
                          <a:solidFill>
                            <a:srgbClr val="0070C0"/>
                          </a:solidFill>
                        </a:rPr>
                        <a:t>US</a:t>
                      </a:r>
                    </a:p>
                  </a:txBody>
                  <a:tcP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r>
                        <a:rPr lang="cs-CZ" dirty="0"/>
                        <a:t>IMP</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r"/>
                      <a:r>
                        <a:rPr lang="cs-CZ" dirty="0"/>
                        <a:t>171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183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175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209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209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249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267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203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smtClean="0"/>
                        <a:t>233</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72721322"/>
                  </a:ext>
                </a:extLst>
              </a:tr>
              <a:tr h="524030">
                <a:tc vMerge="1">
                  <a:txBody>
                    <a:bodyPr/>
                    <a:lstStyle/>
                    <a:p>
                      <a:endParaRPr lang="cs-CZ" dirty="0"/>
                    </a:p>
                  </a:txBody>
                  <a:tcPr>
                    <a:noFill/>
                  </a:tcPr>
                </a:tc>
                <a:tc>
                  <a:txBody>
                    <a:bodyPr/>
                    <a:lstStyle/>
                    <a:p>
                      <a:r>
                        <a:rPr lang="cs-CZ" dirty="0"/>
                        <a:t>EXP</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r"/>
                      <a:r>
                        <a:rPr lang="cs-CZ" dirty="0"/>
                        <a:t>267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248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243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294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312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364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406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353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smtClean="0"/>
                        <a:t>399</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612270177"/>
                  </a:ext>
                </a:extLst>
              </a:tr>
              <a:tr h="524030">
                <a:tc vMerge="1">
                  <a:txBody>
                    <a:bodyPr/>
                    <a:lstStyle/>
                    <a:p>
                      <a:endParaRPr lang="cs-CZ" dirty="0"/>
                    </a:p>
                  </a:txBody>
                  <a:tcPr>
                    <a:noFill/>
                  </a:tcPr>
                </a:tc>
                <a:tc>
                  <a:txBody>
                    <a:bodyPr/>
                    <a:lstStyle/>
                    <a:p>
                      <a:r>
                        <a:rPr lang="cs-CZ" dirty="0"/>
                        <a:t>BAL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cs-CZ" dirty="0">
                          <a:solidFill>
                            <a:srgbClr val="0070C0"/>
                          </a:solidFill>
                        </a:rPr>
                        <a:t>96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cs-CZ" dirty="0">
                          <a:solidFill>
                            <a:schemeClr val="tx1"/>
                          </a:solidFill>
                        </a:rPr>
                        <a:t>65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cs-CZ" dirty="0">
                          <a:solidFill>
                            <a:schemeClr val="tx1"/>
                          </a:solidFill>
                        </a:rPr>
                        <a:t>69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cs-CZ" dirty="0">
                          <a:solidFill>
                            <a:srgbClr val="0070C0"/>
                          </a:solidFill>
                        </a:rPr>
                        <a:t>84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cs-CZ" dirty="0">
                          <a:solidFill>
                            <a:srgbClr val="0070C0"/>
                          </a:solidFill>
                        </a:rPr>
                        <a:t>102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cs-CZ" dirty="0">
                          <a:solidFill>
                            <a:srgbClr val="0070C0"/>
                          </a:solidFill>
                        </a:rPr>
                        <a:t>115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cs-CZ" dirty="0">
                          <a:solidFill>
                            <a:srgbClr val="0070C0"/>
                          </a:solidFill>
                        </a:rPr>
                        <a:t>139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cs-CZ" dirty="0">
                          <a:solidFill>
                            <a:srgbClr val="0070C0"/>
                          </a:solidFill>
                        </a:rPr>
                        <a:t>150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cs-CZ" dirty="0" smtClean="0">
                          <a:solidFill>
                            <a:srgbClr val="0070C0"/>
                          </a:solidFill>
                        </a:rPr>
                        <a:t>167</a:t>
                      </a:r>
                      <a:endParaRPr lang="cs-CZ" dirty="0">
                        <a:solidFill>
                          <a:srgbClr val="0070C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1580772"/>
                  </a:ext>
                </a:extLst>
              </a:tr>
              <a:tr h="524030">
                <a:tc rowSpan="3">
                  <a:txBody>
                    <a:bodyPr/>
                    <a:lstStyle/>
                    <a:p>
                      <a:r>
                        <a:rPr lang="cs-CZ" b="1" dirty="0" err="1">
                          <a:solidFill>
                            <a:srgbClr val="FFFF00"/>
                          </a:solidFill>
                        </a:rPr>
                        <a:t>China</a:t>
                      </a:r>
                      <a:endParaRPr lang="cs-CZ" b="1" dirty="0">
                        <a:solidFill>
                          <a:srgbClr val="FFFF00"/>
                        </a:solidFill>
                      </a:endParaRPr>
                    </a:p>
                  </a:txBody>
                  <a:tcP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r>
                        <a:rPr lang="cs-CZ" dirty="0"/>
                        <a:t>IMP</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r"/>
                      <a:r>
                        <a:rPr lang="cs-CZ" dirty="0"/>
                        <a:t>196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249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284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292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303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352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395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smtClean="0"/>
                        <a:t>385</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smtClean="0"/>
                        <a:t>472</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041580307"/>
                  </a:ext>
                </a:extLst>
              </a:tr>
              <a:tr h="524030">
                <a:tc vMerge="1">
                  <a:txBody>
                    <a:bodyPr/>
                    <a:lstStyle/>
                    <a:p>
                      <a:endParaRPr lang="cs-CZ" dirty="0"/>
                    </a:p>
                  </a:txBody>
                  <a:tcPr>
                    <a:noFill/>
                  </a:tcPr>
                </a:tc>
                <a:tc>
                  <a:txBody>
                    <a:bodyPr/>
                    <a:lstStyle/>
                    <a:p>
                      <a:r>
                        <a:rPr lang="cs-CZ" dirty="0"/>
                        <a:t>EXP</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r"/>
                      <a:r>
                        <a:rPr lang="cs-CZ" dirty="0"/>
                        <a:t>64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78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114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144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165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170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210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203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smtClean="0"/>
                        <a:t>223</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029476107"/>
                  </a:ext>
                </a:extLst>
              </a:tr>
              <a:tr h="524030">
                <a:tc vMerge="1">
                  <a:txBody>
                    <a:bodyPr/>
                    <a:lstStyle/>
                    <a:p>
                      <a:endParaRPr lang="cs-CZ" dirty="0"/>
                    </a:p>
                  </a:txBody>
                  <a:tcPr>
                    <a:noFill/>
                  </a:tcPr>
                </a:tc>
                <a:tc>
                  <a:txBody>
                    <a:bodyPr/>
                    <a:lstStyle/>
                    <a:p>
                      <a:r>
                        <a:rPr lang="cs-CZ" dirty="0"/>
                        <a:t>BAL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cs-CZ" dirty="0">
                          <a:solidFill>
                            <a:srgbClr val="FF0000"/>
                          </a:solidFill>
                        </a:rPr>
                        <a:t>-132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cs-CZ" dirty="0">
                          <a:solidFill>
                            <a:srgbClr val="FF0000"/>
                          </a:solidFill>
                        </a:rPr>
                        <a:t>-171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cs-CZ" dirty="0">
                          <a:solidFill>
                            <a:srgbClr val="FF0000"/>
                          </a:solidFill>
                        </a:rPr>
                        <a:t>-171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cs-CZ" dirty="0">
                          <a:solidFill>
                            <a:schemeClr val="tx1"/>
                          </a:solidFill>
                        </a:rPr>
                        <a:t>-148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cs-CZ" dirty="0">
                          <a:solidFill>
                            <a:schemeClr val="tx1"/>
                          </a:solidFill>
                        </a:rPr>
                        <a:t>-138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cs-CZ" dirty="0">
                          <a:solidFill>
                            <a:srgbClr val="FF0000"/>
                          </a:solidFill>
                        </a:rPr>
                        <a:t>-183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cs-CZ" dirty="0">
                          <a:solidFill>
                            <a:srgbClr val="FF0000"/>
                          </a:solidFill>
                        </a:rPr>
                        <a:t>-185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cs-CZ" dirty="0">
                          <a:solidFill>
                            <a:srgbClr val="FF0000"/>
                          </a:solidFill>
                        </a:rPr>
                        <a:t>-</a:t>
                      </a:r>
                      <a:r>
                        <a:rPr lang="cs-CZ" dirty="0" smtClean="0">
                          <a:solidFill>
                            <a:srgbClr val="FF0000"/>
                          </a:solidFill>
                        </a:rPr>
                        <a:t>182</a:t>
                      </a:r>
                      <a:endParaRPr lang="cs-CZ" dirty="0">
                        <a:solidFill>
                          <a:srgbClr val="FF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cs-CZ" dirty="0" smtClean="0">
                          <a:solidFill>
                            <a:srgbClr val="FF0000"/>
                          </a:solidFill>
                        </a:rPr>
                        <a:t>-248</a:t>
                      </a:r>
                      <a:endParaRPr lang="cs-CZ" dirty="0">
                        <a:solidFill>
                          <a:srgbClr val="FF000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1067051"/>
                  </a:ext>
                </a:extLst>
              </a:tr>
            </a:tbl>
          </a:graphicData>
        </a:graphic>
      </p:graphicFrame>
      <p:sp>
        <p:nvSpPr>
          <p:cNvPr id="5" name="TextovéPole 4"/>
          <p:cNvSpPr txBox="1"/>
          <p:nvPr/>
        </p:nvSpPr>
        <p:spPr>
          <a:xfrm>
            <a:off x="4655840" y="332656"/>
            <a:ext cx="4464496" cy="523220"/>
          </a:xfrm>
          <a:prstGeom prst="rect">
            <a:avLst/>
          </a:prstGeom>
          <a:noFill/>
        </p:spPr>
        <p:txBody>
          <a:bodyPr wrap="square" rtlCol="0">
            <a:spAutoFit/>
          </a:bodyPr>
          <a:lstStyle/>
          <a:p>
            <a:r>
              <a:rPr lang="cs-CZ" sz="2800" b="1" dirty="0">
                <a:solidFill>
                  <a:srgbClr val="FF0000"/>
                </a:solidFill>
              </a:rPr>
              <a:t>EU </a:t>
            </a:r>
            <a:r>
              <a:rPr lang="cs-CZ" sz="2800" b="1" dirty="0" err="1">
                <a:solidFill>
                  <a:srgbClr val="FF0000"/>
                </a:solidFill>
              </a:rPr>
              <a:t>trade</a:t>
            </a:r>
            <a:r>
              <a:rPr lang="cs-CZ" sz="2800" b="1" dirty="0">
                <a:solidFill>
                  <a:srgbClr val="FF0000"/>
                </a:solidFill>
              </a:rPr>
              <a:t> </a:t>
            </a:r>
            <a:r>
              <a:rPr lang="cs-CZ" sz="2800" dirty="0"/>
              <a:t>(</a:t>
            </a:r>
            <a:r>
              <a:rPr lang="cs-CZ" sz="2800" dirty="0" err="1"/>
              <a:t>goods</a:t>
            </a:r>
            <a:r>
              <a:rPr lang="cs-CZ" sz="2800" dirty="0"/>
              <a:t>, </a:t>
            </a:r>
            <a:r>
              <a:rPr lang="cs-CZ" sz="2800" dirty="0" err="1"/>
              <a:t>bill</a:t>
            </a:r>
            <a:r>
              <a:rPr lang="cs-CZ" sz="2800" dirty="0"/>
              <a:t>. EUR)</a:t>
            </a:r>
          </a:p>
        </p:txBody>
      </p:sp>
    </p:spTree>
    <p:extLst>
      <p:ext uri="{BB962C8B-B14F-4D97-AF65-F5344CB8AC3E}">
        <p14:creationId xmlns:p14="http://schemas.microsoft.com/office/powerpoint/2010/main" val="1759383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extLst/>
          </p:nvPr>
        </p:nvGraphicFramePr>
        <p:xfrm>
          <a:off x="99707" y="1288384"/>
          <a:ext cx="5925706" cy="4450080"/>
        </p:xfrm>
        <a:graphic>
          <a:graphicData uri="http://schemas.openxmlformats.org/drawingml/2006/table">
            <a:tbl>
              <a:tblPr firstRow="1" bandRow="1">
                <a:tableStyleId>{D7AC3CCA-C797-4891-BE02-D94E43425B78}</a:tableStyleId>
              </a:tblPr>
              <a:tblGrid>
                <a:gridCol w="654859">
                  <a:extLst>
                    <a:ext uri="{9D8B030D-6E8A-4147-A177-3AD203B41FA5}">
                      <a16:colId xmlns:a16="http://schemas.microsoft.com/office/drawing/2014/main" val="1473339771"/>
                    </a:ext>
                  </a:extLst>
                </a:gridCol>
                <a:gridCol w="668846">
                  <a:extLst>
                    <a:ext uri="{9D8B030D-6E8A-4147-A177-3AD203B41FA5}">
                      <a16:colId xmlns:a16="http://schemas.microsoft.com/office/drawing/2014/main" val="2209066785"/>
                    </a:ext>
                  </a:extLst>
                </a:gridCol>
                <a:gridCol w="681863">
                  <a:extLst>
                    <a:ext uri="{9D8B030D-6E8A-4147-A177-3AD203B41FA5}">
                      <a16:colId xmlns:a16="http://schemas.microsoft.com/office/drawing/2014/main" val="818586287"/>
                    </a:ext>
                  </a:extLst>
                </a:gridCol>
                <a:gridCol w="604040">
                  <a:extLst>
                    <a:ext uri="{9D8B030D-6E8A-4147-A177-3AD203B41FA5}">
                      <a16:colId xmlns:a16="http://schemas.microsoft.com/office/drawing/2014/main" val="4208985161"/>
                    </a:ext>
                  </a:extLst>
                </a:gridCol>
                <a:gridCol w="668846">
                  <a:extLst>
                    <a:ext uri="{9D8B030D-6E8A-4147-A177-3AD203B41FA5}">
                      <a16:colId xmlns:a16="http://schemas.microsoft.com/office/drawing/2014/main" val="3247045328"/>
                    </a:ext>
                  </a:extLst>
                </a:gridCol>
                <a:gridCol w="681863">
                  <a:extLst>
                    <a:ext uri="{9D8B030D-6E8A-4147-A177-3AD203B41FA5}">
                      <a16:colId xmlns:a16="http://schemas.microsoft.com/office/drawing/2014/main" val="1870029312"/>
                    </a:ext>
                  </a:extLst>
                </a:gridCol>
                <a:gridCol w="614680">
                  <a:extLst>
                    <a:ext uri="{9D8B030D-6E8A-4147-A177-3AD203B41FA5}">
                      <a16:colId xmlns:a16="http://schemas.microsoft.com/office/drawing/2014/main" val="2178784716"/>
                    </a:ext>
                  </a:extLst>
                </a:gridCol>
                <a:gridCol w="668846">
                  <a:extLst>
                    <a:ext uri="{9D8B030D-6E8A-4147-A177-3AD203B41FA5}">
                      <a16:colId xmlns:a16="http://schemas.microsoft.com/office/drawing/2014/main" val="589556534"/>
                    </a:ext>
                  </a:extLst>
                </a:gridCol>
                <a:gridCol w="681863">
                  <a:extLst>
                    <a:ext uri="{9D8B030D-6E8A-4147-A177-3AD203B41FA5}">
                      <a16:colId xmlns:a16="http://schemas.microsoft.com/office/drawing/2014/main" val="1709767325"/>
                    </a:ext>
                  </a:extLst>
                </a:gridCol>
              </a:tblGrid>
              <a:tr h="370840">
                <a:tc>
                  <a:txBody>
                    <a:bodyPr/>
                    <a:lstStyle/>
                    <a:p>
                      <a:endParaRPr lang="cs-CZ" sz="1600" dirty="0"/>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lumMod val="85000"/>
                      </a:schemeClr>
                    </a:solidFill>
                  </a:tcPr>
                </a:tc>
                <a:tc gridSpan="2">
                  <a:txBody>
                    <a:bodyPr/>
                    <a:lstStyle/>
                    <a:p>
                      <a:r>
                        <a:rPr lang="cs-CZ" sz="1600" dirty="0" err="1"/>
                        <a:t>Imports</a:t>
                      </a:r>
                      <a:endParaRPr lang="cs-CZ"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bg1">
                        <a:lumMod val="85000"/>
                      </a:schemeClr>
                    </a:solidFill>
                  </a:tcPr>
                </a:tc>
                <a:tc hMerge="1">
                  <a:txBody>
                    <a:bodyPr/>
                    <a:lstStyle/>
                    <a:p>
                      <a:endParaRPr lang="cs-CZ" dirty="0"/>
                    </a:p>
                  </a:txBody>
                  <a:tcPr>
                    <a:noFill/>
                  </a:tcPr>
                </a:tc>
                <a:tc>
                  <a:txBody>
                    <a:bodyPr/>
                    <a:lstStyle/>
                    <a:p>
                      <a:endParaRPr lang="cs-CZ" sz="16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gridSpan="2">
                  <a:txBody>
                    <a:bodyPr/>
                    <a:lstStyle/>
                    <a:p>
                      <a:r>
                        <a:rPr lang="cs-CZ" sz="1600" dirty="0" err="1"/>
                        <a:t>Exports</a:t>
                      </a:r>
                      <a:endParaRPr lang="cs-CZ"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hMerge="1">
                  <a:txBody>
                    <a:bodyPr/>
                    <a:lstStyle/>
                    <a:p>
                      <a:endParaRPr lang="cs-CZ" dirty="0"/>
                    </a:p>
                  </a:txBody>
                  <a:tcPr>
                    <a:noFill/>
                  </a:tcPr>
                </a:tc>
                <a:tc>
                  <a:txBody>
                    <a:bodyPr/>
                    <a:lstStyle/>
                    <a:p>
                      <a:endParaRPr lang="cs-CZ" sz="16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lumMod val="85000"/>
                      </a:schemeClr>
                    </a:solidFill>
                  </a:tcPr>
                </a:tc>
                <a:tc gridSpan="2">
                  <a:txBody>
                    <a:bodyPr/>
                    <a:lstStyle/>
                    <a:p>
                      <a:r>
                        <a:rPr lang="cs-CZ" sz="1600" dirty="0" err="1"/>
                        <a:t>Total</a:t>
                      </a:r>
                      <a:r>
                        <a:rPr lang="cs-CZ" sz="1600" dirty="0"/>
                        <a:t> </a:t>
                      </a:r>
                      <a:r>
                        <a:rPr lang="cs-CZ" sz="1600" dirty="0" err="1"/>
                        <a:t>trade</a:t>
                      </a:r>
                      <a:endParaRPr lang="cs-CZ" sz="1600" dirty="0"/>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bg1">
                        <a:lumMod val="85000"/>
                      </a:schemeClr>
                    </a:solidFill>
                  </a:tcPr>
                </a:tc>
                <a:tc hMerge="1">
                  <a:txBody>
                    <a:bodyPr/>
                    <a:lstStyle/>
                    <a:p>
                      <a:endParaRPr lang="cs-CZ" dirty="0"/>
                    </a:p>
                  </a:txBody>
                  <a:tcPr>
                    <a:noFill/>
                  </a:tcPr>
                </a:tc>
                <a:extLst>
                  <a:ext uri="{0D108BD9-81ED-4DB2-BD59-A6C34878D82A}">
                    <a16:rowId xmlns:a16="http://schemas.microsoft.com/office/drawing/2014/main" val="505803900"/>
                  </a:ext>
                </a:extLst>
              </a:tr>
              <a:tr h="370840">
                <a:tc>
                  <a:txBody>
                    <a:bodyPr/>
                    <a:lstStyle/>
                    <a:p>
                      <a:endParaRPr lang="cs-CZ" sz="160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lumMod val="85000"/>
                      </a:schemeClr>
                    </a:solidFill>
                  </a:tcPr>
                </a:tc>
                <a:tc>
                  <a:txBody>
                    <a:bodyPr/>
                    <a:lstStyle/>
                    <a:p>
                      <a:r>
                        <a:rPr lang="cs-CZ" sz="1600" dirty="0" err="1"/>
                        <a:t>value</a:t>
                      </a:r>
                      <a:endParaRPr lang="cs-CZ"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cs-CZ" sz="1600" dirty="0" err="1"/>
                        <a:t>share</a:t>
                      </a:r>
                      <a:endParaRPr lang="cs-CZ"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cs-CZ" sz="16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cs-CZ" sz="1600" dirty="0" err="1"/>
                        <a:t>value</a:t>
                      </a:r>
                      <a:endParaRPr lang="cs-CZ"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cs-CZ" sz="1600" dirty="0" err="1"/>
                        <a:t>share</a:t>
                      </a:r>
                      <a:endParaRPr lang="cs-CZ"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cs-CZ" sz="16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lumMod val="85000"/>
                      </a:schemeClr>
                    </a:solidFill>
                  </a:tcPr>
                </a:tc>
                <a:tc>
                  <a:txBody>
                    <a:bodyPr/>
                    <a:lstStyle/>
                    <a:p>
                      <a:r>
                        <a:rPr lang="cs-CZ" sz="1600" dirty="0" err="1"/>
                        <a:t>value</a:t>
                      </a:r>
                      <a:endParaRPr lang="cs-CZ"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cs-CZ" sz="1600" dirty="0" err="1"/>
                        <a:t>share</a:t>
                      </a:r>
                      <a:endParaRPr lang="cs-CZ" sz="160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00916406"/>
                  </a:ext>
                </a:extLst>
              </a:tr>
              <a:tr h="370840">
                <a:tc>
                  <a:txBody>
                    <a:bodyPr/>
                    <a:lstStyle/>
                    <a:p>
                      <a:r>
                        <a:rPr lang="cs-CZ" sz="1600" b="1" dirty="0">
                          <a:highlight>
                            <a:srgbClr val="EF7011"/>
                          </a:highlight>
                        </a:rPr>
                        <a:t>CH</a:t>
                      </a:r>
                    </a:p>
                  </a:txBody>
                  <a:tcP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a:t>395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t>19.9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cs-CZ" sz="1600" b="1" dirty="0">
                          <a:solidFill>
                            <a:schemeClr val="bg1"/>
                          </a:solidFill>
                          <a:highlight>
                            <a:srgbClr val="000080"/>
                          </a:highlight>
                        </a:rPr>
                        <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a:t>406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t>20.8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cs-CZ" sz="1600" b="1" dirty="0">
                          <a:solidFill>
                            <a:schemeClr val="bg1"/>
                          </a:solidFill>
                          <a:highlight>
                            <a:srgbClr val="000080"/>
                          </a:highlight>
                        </a:rPr>
                        <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a:solidFill>
                            <a:srgbClr val="0070C0"/>
                          </a:solidFill>
                        </a:rPr>
                        <a:t>674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rgbClr val="0070C0"/>
                          </a:solidFill>
                        </a:rPr>
                        <a:t>17.1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025274310"/>
                  </a:ext>
                </a:extLst>
              </a:tr>
              <a:tr h="370840">
                <a:tc>
                  <a:txBody>
                    <a:bodyPr/>
                    <a:lstStyle/>
                    <a:p>
                      <a:r>
                        <a:rPr lang="cs-CZ" sz="1600" b="1" dirty="0">
                          <a:solidFill>
                            <a:schemeClr val="bg1"/>
                          </a:solidFill>
                          <a:highlight>
                            <a:srgbClr val="000080"/>
                          </a:highlight>
                        </a:rPr>
                        <a:t>US</a:t>
                      </a: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a:t>267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t>13.5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cs-CZ" sz="1600" b="1" dirty="0">
                          <a:highlight>
                            <a:srgbClr val="EF7011"/>
                          </a:highlight>
                        </a:rPr>
                        <a:t>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a:t>210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t>10.7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cs-CZ" sz="1600" b="1" dirty="0">
                          <a:solidFill>
                            <a:schemeClr val="tx1"/>
                          </a:solidFill>
                          <a:highlight>
                            <a:srgbClr val="EF7011"/>
                          </a:highlight>
                        </a:rPr>
                        <a:t>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a:solidFill>
                            <a:srgbClr val="FF0000"/>
                          </a:solidFill>
                        </a:rPr>
                        <a:t>605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rgbClr val="FF0000"/>
                          </a:solidFill>
                        </a:rPr>
                        <a:t>15.4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604631791"/>
                  </a:ext>
                </a:extLst>
              </a:tr>
              <a:tr h="370840">
                <a:tc>
                  <a:txBody>
                    <a:bodyPr/>
                    <a:lstStyle/>
                    <a:p>
                      <a:r>
                        <a:rPr lang="cs-CZ" sz="1600" b="1" dirty="0"/>
                        <a:t>RUS</a:t>
                      </a: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a:t>168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t>8.5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cs-CZ" sz="1600" b="1" dirty="0"/>
                        <a:t>SWI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a:t>157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t>8.0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cs-CZ" sz="1600" b="1" dirty="0">
                          <a:solidFill>
                            <a:schemeClr val="tx1"/>
                          </a:solidFill>
                        </a:rPr>
                        <a:t>SWI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a:solidFill>
                            <a:srgbClr val="0070C0"/>
                          </a:solidFill>
                        </a:rPr>
                        <a:t>266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rgbClr val="0070C0"/>
                          </a:solidFill>
                        </a:rPr>
                        <a:t>6.7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760489964"/>
                  </a:ext>
                </a:extLst>
              </a:tr>
              <a:tr h="370840">
                <a:tc>
                  <a:txBody>
                    <a:bodyPr/>
                    <a:lstStyle/>
                    <a:p>
                      <a:r>
                        <a:rPr lang="cs-CZ" sz="1600" b="1" dirty="0"/>
                        <a:t>SWI</a:t>
                      </a: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a:t>109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t>5.5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cs-CZ" sz="1600" b="1" dirty="0"/>
                        <a:t>RUS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a:t>85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t>4.4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cs-CZ" sz="1600" b="1" dirty="0">
                          <a:solidFill>
                            <a:schemeClr val="tx1"/>
                          </a:solidFill>
                        </a:rPr>
                        <a:t>RUS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a:solidFill>
                            <a:srgbClr val="FF0000"/>
                          </a:solidFill>
                        </a:rPr>
                        <a:t>254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rgbClr val="FF0000"/>
                          </a:solidFill>
                        </a:rPr>
                        <a:t>6.4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122833741"/>
                  </a:ext>
                </a:extLst>
              </a:tr>
              <a:tr h="370840">
                <a:tc>
                  <a:txBody>
                    <a:bodyPr/>
                    <a:lstStyle/>
                    <a:p>
                      <a:r>
                        <a:rPr lang="cs-CZ" sz="1600" b="1" dirty="0"/>
                        <a:t>NOR</a:t>
                      </a: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a:t>84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t>4.2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cs-CZ" sz="1600" b="1" dirty="0"/>
                        <a:t>TUR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a:t>77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t>4.0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cs-CZ" sz="1600" b="1" dirty="0">
                          <a:solidFill>
                            <a:schemeClr val="tx1"/>
                          </a:solidFill>
                        </a:rPr>
                        <a:t>TUR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a:solidFill>
                            <a:schemeClr val="tx1"/>
                          </a:solidFill>
                        </a:rPr>
                        <a:t>153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chemeClr val="tx1"/>
                          </a:solidFill>
                        </a:rPr>
                        <a:t>3.9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443502769"/>
                  </a:ext>
                </a:extLst>
              </a:tr>
              <a:tr h="370840">
                <a:tc>
                  <a:txBody>
                    <a:bodyPr/>
                    <a:lstStyle/>
                    <a:p>
                      <a:r>
                        <a:rPr lang="cs-CZ" sz="1600" b="1" dirty="0"/>
                        <a:t>TUR</a:t>
                      </a: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a:t>76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t>3.8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cs-CZ" sz="1600" b="1" dirty="0"/>
                        <a:t>JAP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a:t>65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t>3.3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cs-CZ" sz="1600" b="1" dirty="0">
                          <a:solidFill>
                            <a:schemeClr val="tx1"/>
                          </a:solidFill>
                        </a:rPr>
                        <a:t>NOR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a:solidFill>
                            <a:srgbClr val="FF0000"/>
                          </a:solidFill>
                        </a:rPr>
                        <a:t>138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rgbClr val="FF0000"/>
                          </a:solidFill>
                        </a:rPr>
                        <a:t>3.5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044303848"/>
                  </a:ext>
                </a:extLst>
              </a:tr>
              <a:tr h="370840">
                <a:tc>
                  <a:txBody>
                    <a:bodyPr/>
                    <a:lstStyle/>
                    <a:p>
                      <a:r>
                        <a:rPr lang="cs-CZ" sz="1600" b="1" dirty="0"/>
                        <a:t>JAP</a:t>
                      </a: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a:t>71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t>3.6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cs-CZ" sz="1600" b="1" dirty="0"/>
                        <a:t>NOR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a:t>54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t>2.8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cs-CZ" sz="1600" b="1" dirty="0"/>
                        <a:t>JAP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a:solidFill>
                            <a:schemeClr val="tx1"/>
                          </a:solidFill>
                        </a:rPr>
                        <a:t>135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chemeClr val="tx1"/>
                          </a:solidFill>
                        </a:rPr>
                        <a:t>3.4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023991340"/>
                  </a:ext>
                </a:extLst>
              </a:tr>
              <a:tr h="370840">
                <a:tc>
                  <a:txBody>
                    <a:bodyPr/>
                    <a:lstStyle/>
                    <a:p>
                      <a:r>
                        <a:rPr lang="cs-CZ" sz="1600" b="1" dirty="0"/>
                        <a:t>KOR</a:t>
                      </a: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a:t>51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t>2.6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cs-CZ" sz="1600" b="1" dirty="0"/>
                        <a:t>KOR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a:t>49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t>2.5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cs-CZ" sz="1600" b="1" dirty="0">
                          <a:solidFill>
                            <a:schemeClr val="tx1"/>
                          </a:solidFill>
                        </a:rPr>
                        <a:t>KOR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a:solidFill>
                            <a:schemeClr val="tx1"/>
                          </a:solidFill>
                        </a:rPr>
                        <a:t>100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chemeClr val="tx1"/>
                          </a:solidFill>
                        </a:rPr>
                        <a:t>2.5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30104552"/>
                  </a:ext>
                </a:extLst>
              </a:tr>
              <a:tr h="370840">
                <a:tc>
                  <a:txBody>
                    <a:bodyPr/>
                    <a:lstStyle/>
                    <a:p>
                      <a:r>
                        <a:rPr lang="cs-CZ" sz="1600" b="1" dirty="0"/>
                        <a:t>IND</a:t>
                      </a: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a:t>46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t>2.3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cs-CZ" sz="1600" b="1" dirty="0"/>
                        <a:t>IND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a:t>46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t>2.3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cs-CZ" sz="1600" b="1" dirty="0">
                          <a:solidFill>
                            <a:schemeClr val="tx1"/>
                          </a:solidFill>
                        </a:rPr>
                        <a:t>IND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a:solidFill>
                            <a:schemeClr val="tx1"/>
                          </a:solidFill>
                        </a:rPr>
                        <a:t>92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chemeClr val="tx1"/>
                          </a:solidFill>
                        </a:rPr>
                        <a:t>2.3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310155445"/>
                  </a:ext>
                </a:extLst>
              </a:tr>
              <a:tr h="370840">
                <a:tc>
                  <a:txBody>
                    <a:bodyPr/>
                    <a:lstStyle/>
                    <a:p>
                      <a:r>
                        <a:rPr lang="cs-CZ" sz="1600" b="1" dirty="0"/>
                        <a:t>VIE</a:t>
                      </a: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bg1">
                        <a:lumMod val="95000"/>
                      </a:schemeClr>
                    </a:solidFill>
                  </a:tcPr>
                </a:tc>
                <a:tc>
                  <a:txBody>
                    <a:bodyPr/>
                    <a:lstStyle/>
                    <a:p>
                      <a:pPr algn="r"/>
                      <a:r>
                        <a:rPr lang="cs-CZ" sz="1600" dirty="0"/>
                        <a:t>38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cs-CZ" sz="1600" dirty="0"/>
                        <a:t>1.9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cs-CZ" sz="1600" b="1" dirty="0"/>
                        <a:t>CAN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bg1">
                        <a:lumMod val="95000"/>
                      </a:schemeClr>
                    </a:solidFill>
                  </a:tcPr>
                </a:tc>
                <a:tc>
                  <a:txBody>
                    <a:bodyPr/>
                    <a:lstStyle/>
                    <a:p>
                      <a:pPr algn="r"/>
                      <a:r>
                        <a:rPr lang="cs-CZ" sz="1600" dirty="0"/>
                        <a:t>41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cs-CZ" sz="1600" dirty="0"/>
                        <a:t>2.1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cs-CZ" sz="1600" b="1" dirty="0">
                          <a:solidFill>
                            <a:schemeClr val="tx1"/>
                          </a:solidFill>
                        </a:rPr>
                        <a:t>CAN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bg1">
                        <a:lumMod val="95000"/>
                      </a:schemeClr>
                    </a:solidFill>
                  </a:tcPr>
                </a:tc>
                <a:tc>
                  <a:txBody>
                    <a:bodyPr/>
                    <a:lstStyle/>
                    <a:p>
                      <a:pPr algn="r"/>
                      <a:r>
                        <a:rPr lang="cs-CZ" sz="1600" dirty="0">
                          <a:solidFill>
                            <a:srgbClr val="0070C0"/>
                          </a:solidFill>
                        </a:rPr>
                        <a:t>72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cs-CZ" sz="1600" dirty="0">
                          <a:solidFill>
                            <a:srgbClr val="0070C0"/>
                          </a:solidFill>
                        </a:rPr>
                        <a:t>1.8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1370749"/>
                  </a:ext>
                </a:extLst>
              </a:tr>
            </a:tbl>
          </a:graphicData>
        </a:graphic>
      </p:graphicFrame>
      <p:sp>
        <p:nvSpPr>
          <p:cNvPr id="6" name="TextovéPole 5"/>
          <p:cNvSpPr txBox="1"/>
          <p:nvPr/>
        </p:nvSpPr>
        <p:spPr>
          <a:xfrm>
            <a:off x="4175074" y="332259"/>
            <a:ext cx="5328592" cy="523220"/>
          </a:xfrm>
          <a:prstGeom prst="rect">
            <a:avLst/>
          </a:prstGeom>
          <a:noFill/>
        </p:spPr>
        <p:txBody>
          <a:bodyPr wrap="square" rtlCol="0">
            <a:spAutoFit/>
          </a:bodyPr>
          <a:lstStyle/>
          <a:p>
            <a:r>
              <a:rPr lang="cs-CZ" sz="2800" b="1" dirty="0">
                <a:solidFill>
                  <a:srgbClr val="FF0000"/>
                </a:solidFill>
              </a:rPr>
              <a:t>EU</a:t>
            </a:r>
            <a:r>
              <a:rPr lang="cs-CZ" sz="2800" b="1" dirty="0"/>
              <a:t> </a:t>
            </a:r>
            <a:r>
              <a:rPr lang="cs-CZ" sz="2800" b="1" dirty="0" err="1"/>
              <a:t>trade</a:t>
            </a:r>
            <a:r>
              <a:rPr lang="cs-CZ" sz="2800" b="1" dirty="0"/>
              <a:t> </a:t>
            </a:r>
            <a:r>
              <a:rPr lang="cs-CZ" sz="2800" b="1" dirty="0" err="1">
                <a:solidFill>
                  <a:srgbClr val="0070C0"/>
                </a:solidFill>
              </a:rPr>
              <a:t>partners</a:t>
            </a:r>
            <a:r>
              <a:rPr lang="cs-CZ" sz="2800" b="1" dirty="0"/>
              <a:t> – </a:t>
            </a:r>
            <a:r>
              <a:rPr lang="cs-CZ" sz="2800" b="1" dirty="0" err="1"/>
              <a:t>goods</a:t>
            </a:r>
            <a:r>
              <a:rPr lang="cs-CZ" sz="2800" b="1" dirty="0"/>
              <a:t> </a:t>
            </a:r>
            <a:endParaRPr lang="cs-CZ" sz="2000" dirty="0"/>
          </a:p>
        </p:txBody>
      </p:sp>
      <p:graphicFrame>
        <p:nvGraphicFramePr>
          <p:cNvPr id="7" name="Tabulka 6">
            <a:extLst>
              <a:ext uri="{FF2B5EF4-FFF2-40B4-BE49-F238E27FC236}">
                <a16:creationId xmlns:a16="http://schemas.microsoft.com/office/drawing/2014/main" id="{F91D1F45-2D2F-4846-A4BB-298AA416E898}"/>
              </a:ext>
            </a:extLst>
          </p:cNvPr>
          <p:cNvGraphicFramePr>
            <a:graphicFrameLocks noGrp="1"/>
          </p:cNvGraphicFramePr>
          <p:nvPr>
            <p:extLst/>
          </p:nvPr>
        </p:nvGraphicFramePr>
        <p:xfrm>
          <a:off x="6166589" y="1288384"/>
          <a:ext cx="5936721" cy="4414520"/>
        </p:xfrm>
        <a:graphic>
          <a:graphicData uri="http://schemas.openxmlformats.org/drawingml/2006/table">
            <a:tbl>
              <a:tblPr firstRow="1" bandRow="1">
                <a:tableStyleId>{D7AC3CCA-C797-4891-BE02-D94E43425B78}</a:tableStyleId>
              </a:tblPr>
              <a:tblGrid>
                <a:gridCol w="614680">
                  <a:extLst>
                    <a:ext uri="{9D8B030D-6E8A-4147-A177-3AD203B41FA5}">
                      <a16:colId xmlns:a16="http://schemas.microsoft.com/office/drawing/2014/main" val="1473339771"/>
                    </a:ext>
                  </a:extLst>
                </a:gridCol>
                <a:gridCol w="668846">
                  <a:extLst>
                    <a:ext uri="{9D8B030D-6E8A-4147-A177-3AD203B41FA5}">
                      <a16:colId xmlns:a16="http://schemas.microsoft.com/office/drawing/2014/main" val="2209066785"/>
                    </a:ext>
                  </a:extLst>
                </a:gridCol>
                <a:gridCol w="681863">
                  <a:extLst>
                    <a:ext uri="{9D8B030D-6E8A-4147-A177-3AD203B41FA5}">
                      <a16:colId xmlns:a16="http://schemas.microsoft.com/office/drawing/2014/main" val="818586287"/>
                    </a:ext>
                  </a:extLst>
                </a:gridCol>
                <a:gridCol w="614680">
                  <a:extLst>
                    <a:ext uri="{9D8B030D-6E8A-4147-A177-3AD203B41FA5}">
                      <a16:colId xmlns:a16="http://schemas.microsoft.com/office/drawing/2014/main" val="4208985161"/>
                    </a:ext>
                  </a:extLst>
                </a:gridCol>
                <a:gridCol w="668846">
                  <a:extLst>
                    <a:ext uri="{9D8B030D-6E8A-4147-A177-3AD203B41FA5}">
                      <a16:colId xmlns:a16="http://schemas.microsoft.com/office/drawing/2014/main" val="3247045328"/>
                    </a:ext>
                  </a:extLst>
                </a:gridCol>
                <a:gridCol w="681863">
                  <a:extLst>
                    <a:ext uri="{9D8B030D-6E8A-4147-A177-3AD203B41FA5}">
                      <a16:colId xmlns:a16="http://schemas.microsoft.com/office/drawing/2014/main" val="1870029312"/>
                    </a:ext>
                  </a:extLst>
                </a:gridCol>
                <a:gridCol w="614680">
                  <a:extLst>
                    <a:ext uri="{9D8B030D-6E8A-4147-A177-3AD203B41FA5}">
                      <a16:colId xmlns:a16="http://schemas.microsoft.com/office/drawing/2014/main" val="2178784716"/>
                    </a:ext>
                  </a:extLst>
                </a:gridCol>
                <a:gridCol w="668846">
                  <a:extLst>
                    <a:ext uri="{9D8B030D-6E8A-4147-A177-3AD203B41FA5}">
                      <a16:colId xmlns:a16="http://schemas.microsoft.com/office/drawing/2014/main" val="589556534"/>
                    </a:ext>
                  </a:extLst>
                </a:gridCol>
                <a:gridCol w="722417">
                  <a:extLst>
                    <a:ext uri="{9D8B030D-6E8A-4147-A177-3AD203B41FA5}">
                      <a16:colId xmlns:a16="http://schemas.microsoft.com/office/drawing/2014/main" val="1709767325"/>
                    </a:ext>
                  </a:extLst>
                </a:gridCol>
              </a:tblGrid>
              <a:tr h="0">
                <a:tc>
                  <a:txBody>
                    <a:bodyPr/>
                    <a:lstStyle/>
                    <a:p>
                      <a:endParaRPr lang="cs-CZ" sz="16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gridSpan="2">
                  <a:txBody>
                    <a:bodyPr/>
                    <a:lstStyle/>
                    <a:p>
                      <a:r>
                        <a:rPr lang="cs-CZ" sz="1600" dirty="0" err="1"/>
                        <a:t>Imports</a:t>
                      </a:r>
                      <a:endParaRPr lang="cs-CZ"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hMerge="1">
                  <a:txBody>
                    <a:bodyPr/>
                    <a:lstStyle/>
                    <a:p>
                      <a:endParaRPr lang="cs-CZ" dirty="0"/>
                    </a:p>
                  </a:txBody>
                  <a:tcPr>
                    <a:noFill/>
                  </a:tcPr>
                </a:tc>
                <a:tc>
                  <a:txBody>
                    <a:bodyPr/>
                    <a:lstStyle/>
                    <a:p>
                      <a:endParaRPr lang="cs-CZ" sz="16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gridSpan="2">
                  <a:txBody>
                    <a:bodyPr/>
                    <a:lstStyle/>
                    <a:p>
                      <a:r>
                        <a:rPr lang="cs-CZ" sz="1600" dirty="0" err="1"/>
                        <a:t>Exports</a:t>
                      </a:r>
                      <a:endParaRPr lang="cs-CZ"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hMerge="1">
                  <a:txBody>
                    <a:bodyPr/>
                    <a:lstStyle/>
                    <a:p>
                      <a:endParaRPr lang="cs-CZ" dirty="0"/>
                    </a:p>
                  </a:txBody>
                  <a:tcPr>
                    <a:noFill/>
                  </a:tcPr>
                </a:tc>
                <a:tc>
                  <a:txBody>
                    <a:bodyPr/>
                    <a:lstStyle/>
                    <a:p>
                      <a:endParaRPr lang="cs-CZ" sz="16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gridSpan="2">
                  <a:txBody>
                    <a:bodyPr/>
                    <a:lstStyle/>
                    <a:p>
                      <a:r>
                        <a:rPr lang="cs-CZ" sz="1600" dirty="0" err="1"/>
                        <a:t>Total</a:t>
                      </a:r>
                      <a:r>
                        <a:rPr lang="cs-CZ" sz="1600" dirty="0"/>
                        <a:t> </a:t>
                      </a:r>
                      <a:r>
                        <a:rPr lang="cs-CZ" sz="1600" dirty="0" err="1"/>
                        <a:t>trade</a:t>
                      </a:r>
                      <a:endParaRPr lang="cs-CZ"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hMerge="1">
                  <a:txBody>
                    <a:bodyPr/>
                    <a:lstStyle/>
                    <a:p>
                      <a:endParaRPr lang="cs-CZ" dirty="0"/>
                    </a:p>
                  </a:txBody>
                  <a:tcPr>
                    <a:noFill/>
                  </a:tcPr>
                </a:tc>
                <a:extLst>
                  <a:ext uri="{0D108BD9-81ED-4DB2-BD59-A6C34878D82A}">
                    <a16:rowId xmlns:a16="http://schemas.microsoft.com/office/drawing/2014/main" val="505803900"/>
                  </a:ext>
                </a:extLst>
              </a:tr>
              <a:tr h="370840">
                <a:tc>
                  <a:txBody>
                    <a:bodyPr/>
                    <a:lstStyle/>
                    <a:p>
                      <a:endParaRPr lang="cs-CZ" sz="16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lumMod val="85000"/>
                      </a:schemeClr>
                    </a:solidFill>
                  </a:tcPr>
                </a:tc>
                <a:tc>
                  <a:txBody>
                    <a:bodyPr/>
                    <a:lstStyle/>
                    <a:p>
                      <a:r>
                        <a:rPr lang="cs-CZ" sz="1600" dirty="0" err="1"/>
                        <a:t>value</a:t>
                      </a:r>
                      <a:endParaRPr lang="cs-CZ"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cs-CZ" sz="1600" dirty="0" err="1"/>
                        <a:t>share</a:t>
                      </a:r>
                      <a:endParaRPr lang="cs-CZ"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cs-CZ" sz="16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cs-CZ" sz="1600" dirty="0" err="1"/>
                        <a:t>value</a:t>
                      </a:r>
                      <a:endParaRPr lang="cs-CZ"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cs-CZ" sz="1600" dirty="0" err="1"/>
                        <a:t>share</a:t>
                      </a:r>
                      <a:endParaRPr lang="cs-CZ"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cs-CZ" sz="16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lumMod val="85000"/>
                      </a:schemeClr>
                    </a:solidFill>
                  </a:tcPr>
                </a:tc>
                <a:tc>
                  <a:txBody>
                    <a:bodyPr/>
                    <a:lstStyle/>
                    <a:p>
                      <a:r>
                        <a:rPr lang="cs-CZ" sz="1600" dirty="0" err="1"/>
                        <a:t>value</a:t>
                      </a:r>
                      <a:endParaRPr lang="cs-CZ"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cs-CZ" sz="1600" dirty="0" err="1"/>
                        <a:t>share</a:t>
                      </a:r>
                      <a:endParaRPr lang="cs-CZ"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00916406"/>
                  </a:ext>
                </a:extLst>
              </a:tr>
              <a:tr h="370840">
                <a:tc>
                  <a:txBody>
                    <a:bodyPr/>
                    <a:lstStyle/>
                    <a:p>
                      <a:r>
                        <a:rPr lang="cs-CZ" sz="1600" b="1" dirty="0">
                          <a:highlight>
                            <a:srgbClr val="EF7011"/>
                          </a:highlight>
                        </a:rPr>
                        <a:t>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smtClean="0"/>
                        <a:t>472</a:t>
                      </a:r>
                      <a:endParaRPr lang="cs-CZ" sz="16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t>22.4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cs-CZ" sz="1600" b="1" dirty="0">
                          <a:solidFill>
                            <a:schemeClr val="bg1"/>
                          </a:solidFill>
                          <a:highlight>
                            <a:srgbClr val="000080"/>
                          </a:highlight>
                        </a:rPr>
                        <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smtClean="0"/>
                        <a:t>399</a:t>
                      </a:r>
                      <a:endParaRPr lang="cs-CZ" sz="16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t>18.3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cs-CZ" sz="1600" b="1" dirty="0">
                          <a:solidFill>
                            <a:schemeClr val="tx1"/>
                          </a:solidFill>
                          <a:highlight>
                            <a:srgbClr val="EF7011"/>
                          </a:highlight>
                        </a:rPr>
                        <a:t>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smtClean="0">
                          <a:solidFill>
                            <a:srgbClr val="FF0000"/>
                          </a:solidFill>
                        </a:rPr>
                        <a:t>696</a:t>
                      </a:r>
                      <a:endParaRPr lang="cs-CZ" sz="1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smtClean="0">
                          <a:solidFill>
                            <a:schemeClr val="tx1"/>
                          </a:solidFill>
                        </a:rPr>
                        <a:t>16.2</a:t>
                      </a:r>
                      <a:endParaRPr lang="cs-CZ" sz="16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025274310"/>
                  </a:ext>
                </a:extLst>
              </a:tr>
              <a:tr h="370840">
                <a:tc>
                  <a:txBody>
                    <a:bodyPr/>
                    <a:lstStyle/>
                    <a:p>
                      <a:r>
                        <a:rPr lang="cs-CZ" sz="1600" b="1" dirty="0">
                          <a:solidFill>
                            <a:schemeClr val="bg1"/>
                          </a:solidFill>
                          <a:highlight>
                            <a:srgbClr val="000080"/>
                          </a:highlight>
                        </a:rPr>
                        <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smtClean="0"/>
                        <a:t>233</a:t>
                      </a:r>
                      <a:endParaRPr lang="cs-CZ" sz="16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smtClean="0"/>
                        <a:t>11.0</a:t>
                      </a:r>
                      <a:endParaRPr lang="cs-CZ"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cs-CZ" sz="1600" b="1" dirty="0">
                          <a:solidFill>
                            <a:srgbClr val="FF0000"/>
                          </a:solidFill>
                          <a:highlight>
                            <a:srgbClr val="0000FF"/>
                          </a:highlight>
                        </a:rPr>
                        <a:t>UK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smtClean="0"/>
                        <a:t>284</a:t>
                      </a:r>
                      <a:endParaRPr lang="cs-CZ" sz="16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smtClean="0"/>
                        <a:t>13.0</a:t>
                      </a:r>
                      <a:endParaRPr lang="cs-CZ"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cs-CZ" sz="1600" b="1" dirty="0">
                          <a:solidFill>
                            <a:schemeClr val="bg1"/>
                          </a:solidFill>
                          <a:highlight>
                            <a:srgbClr val="000080"/>
                          </a:highlight>
                        </a:rPr>
                        <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smtClean="0">
                          <a:solidFill>
                            <a:srgbClr val="0070C0"/>
                          </a:solidFill>
                        </a:rPr>
                        <a:t>632</a:t>
                      </a:r>
                      <a:endParaRPr lang="cs-CZ" sz="16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smtClean="0">
                          <a:solidFill>
                            <a:schemeClr val="tx1"/>
                          </a:solidFill>
                        </a:rPr>
                        <a:t>17.7</a:t>
                      </a:r>
                      <a:endParaRPr lang="cs-CZ" sz="16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604631791"/>
                  </a:ext>
                </a:extLst>
              </a:tr>
              <a:tr h="370840">
                <a:tc>
                  <a:txBody>
                    <a:bodyPr/>
                    <a:lstStyle/>
                    <a:p>
                      <a:r>
                        <a:rPr lang="cs-CZ" sz="1600" b="1" dirty="0" smtClean="0"/>
                        <a:t>RUS</a:t>
                      </a:r>
                      <a:endParaRPr lang="cs-CZ"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smtClean="0"/>
                        <a:t>159</a:t>
                      </a:r>
                      <a:endParaRPr lang="cs-CZ" sz="16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smtClean="0"/>
                        <a:t>7.5</a:t>
                      </a:r>
                      <a:endParaRPr lang="cs-CZ"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cs-CZ" sz="1600" b="1" dirty="0">
                          <a:highlight>
                            <a:srgbClr val="EF7011"/>
                          </a:highlight>
                        </a:rPr>
                        <a:t>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smtClean="0"/>
                        <a:t>223</a:t>
                      </a:r>
                      <a:endParaRPr lang="cs-CZ" sz="16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smtClean="0"/>
                        <a:t>10.2</a:t>
                      </a:r>
                      <a:endParaRPr lang="cs-CZ"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cs-CZ" sz="1600" b="1" dirty="0">
                          <a:solidFill>
                            <a:srgbClr val="FF0000"/>
                          </a:solidFill>
                          <a:highlight>
                            <a:srgbClr val="0000FF"/>
                          </a:highlight>
                        </a:rPr>
                        <a:t>UK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smtClean="0">
                          <a:solidFill>
                            <a:srgbClr val="0070C0"/>
                          </a:solidFill>
                        </a:rPr>
                        <a:t>430</a:t>
                      </a:r>
                      <a:endParaRPr lang="cs-CZ" sz="16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smtClean="0">
                          <a:solidFill>
                            <a:schemeClr val="tx1"/>
                          </a:solidFill>
                        </a:rPr>
                        <a:t>10.0</a:t>
                      </a:r>
                      <a:endParaRPr lang="cs-CZ" sz="16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760489964"/>
                  </a:ext>
                </a:extLst>
              </a:tr>
              <a:tr h="370840">
                <a:tc>
                  <a:txBody>
                    <a:bodyPr/>
                    <a:lstStyle/>
                    <a:p>
                      <a:r>
                        <a:rPr lang="cs-CZ" sz="1600" b="1" dirty="0">
                          <a:solidFill>
                            <a:srgbClr val="FF5050"/>
                          </a:solidFill>
                          <a:highlight>
                            <a:srgbClr val="0000FF"/>
                          </a:highlight>
                        </a:rPr>
                        <a:t>UK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smtClean="0"/>
                        <a:t>147</a:t>
                      </a:r>
                      <a:endParaRPr lang="cs-CZ" sz="16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smtClean="0"/>
                        <a:t>7.0</a:t>
                      </a:r>
                      <a:endParaRPr lang="cs-CZ"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cs-CZ" sz="1600" b="1" dirty="0" smtClean="0"/>
                        <a:t>SWI</a:t>
                      </a:r>
                      <a:endParaRPr lang="cs-CZ"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smtClean="0"/>
                        <a:t>157</a:t>
                      </a:r>
                      <a:endParaRPr lang="cs-CZ" sz="16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smtClean="0"/>
                        <a:t>7.2</a:t>
                      </a:r>
                      <a:endParaRPr lang="cs-CZ"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cs-CZ" sz="1600" b="1" dirty="0">
                          <a:solidFill>
                            <a:schemeClr val="tx1"/>
                          </a:solidFill>
                        </a:rPr>
                        <a:t>SWI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smtClean="0">
                          <a:solidFill>
                            <a:srgbClr val="0070C0"/>
                          </a:solidFill>
                        </a:rPr>
                        <a:t>280</a:t>
                      </a:r>
                      <a:endParaRPr lang="cs-CZ" sz="16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smtClean="0">
                          <a:solidFill>
                            <a:schemeClr val="tx1"/>
                          </a:solidFill>
                        </a:rPr>
                        <a:t>6.5</a:t>
                      </a:r>
                      <a:endParaRPr lang="cs-CZ" sz="16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19496554"/>
                  </a:ext>
                </a:extLst>
              </a:tr>
              <a:tr h="370840">
                <a:tc>
                  <a:txBody>
                    <a:bodyPr/>
                    <a:lstStyle/>
                    <a:p>
                      <a:r>
                        <a:rPr lang="cs-CZ" sz="1600" b="1" dirty="0" smtClean="0"/>
                        <a:t>SWI</a:t>
                      </a:r>
                      <a:endParaRPr lang="cs-CZ"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smtClean="0"/>
                        <a:t>124</a:t>
                      </a:r>
                      <a:endParaRPr lang="cs-CZ" sz="16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smtClean="0"/>
                        <a:t>5.9</a:t>
                      </a:r>
                      <a:endParaRPr lang="cs-CZ"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cs-CZ" sz="1600" b="1" dirty="0"/>
                        <a:t>RUS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smtClean="0"/>
                        <a:t>89</a:t>
                      </a:r>
                      <a:endParaRPr lang="cs-CZ" sz="16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t>4.1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cs-CZ" sz="1600" b="1" dirty="0">
                          <a:solidFill>
                            <a:schemeClr val="tx1"/>
                          </a:solidFill>
                        </a:rPr>
                        <a:t>RUS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smtClean="0">
                          <a:solidFill>
                            <a:srgbClr val="FF0000"/>
                          </a:solidFill>
                        </a:rPr>
                        <a:t>248</a:t>
                      </a:r>
                      <a:endParaRPr lang="cs-CZ" sz="1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chemeClr val="tx1"/>
                          </a:solidFill>
                        </a:rPr>
                        <a:t>5</a:t>
                      </a:r>
                      <a:r>
                        <a:rPr lang="cs-CZ" sz="1600" dirty="0" smtClean="0">
                          <a:solidFill>
                            <a:schemeClr val="tx1"/>
                          </a:solidFill>
                        </a:rPr>
                        <a:t>.8</a:t>
                      </a:r>
                      <a:endParaRPr lang="cs-CZ" sz="16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122833741"/>
                  </a:ext>
                </a:extLst>
              </a:tr>
              <a:tr h="370840">
                <a:tc>
                  <a:txBody>
                    <a:bodyPr/>
                    <a:lstStyle/>
                    <a:p>
                      <a:r>
                        <a:rPr lang="cs-CZ" sz="1600" b="1" dirty="0"/>
                        <a:t>TUR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smtClean="0"/>
                        <a:t>78</a:t>
                      </a:r>
                      <a:endParaRPr lang="cs-CZ" sz="16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smtClean="0"/>
                        <a:t>3.7</a:t>
                      </a:r>
                      <a:endParaRPr lang="cs-CZ"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cs-CZ" sz="1600" b="1" dirty="0"/>
                        <a:t>TUR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smtClean="0"/>
                        <a:t>79</a:t>
                      </a:r>
                      <a:endParaRPr lang="cs-CZ" sz="16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t>3.6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cs-CZ" sz="1600" b="1" dirty="0">
                          <a:solidFill>
                            <a:schemeClr val="tx1"/>
                          </a:solidFill>
                        </a:rPr>
                        <a:t>TUR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smtClean="0">
                          <a:solidFill>
                            <a:schemeClr val="tx1"/>
                          </a:solidFill>
                        </a:rPr>
                        <a:t>157</a:t>
                      </a:r>
                      <a:endParaRPr lang="cs-CZ"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smtClean="0">
                          <a:solidFill>
                            <a:schemeClr val="tx1"/>
                          </a:solidFill>
                        </a:rPr>
                        <a:t>3.7</a:t>
                      </a:r>
                      <a:endParaRPr lang="cs-CZ" sz="16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443502769"/>
                  </a:ext>
                </a:extLst>
              </a:tr>
              <a:tr h="370840">
                <a:tc>
                  <a:txBody>
                    <a:bodyPr/>
                    <a:lstStyle/>
                    <a:p>
                      <a:r>
                        <a:rPr lang="cs-CZ" sz="1600" b="1" dirty="0" smtClean="0"/>
                        <a:t>NOR</a:t>
                      </a:r>
                      <a:endParaRPr lang="cs-CZ"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smtClean="0"/>
                        <a:t>75</a:t>
                      </a:r>
                      <a:endParaRPr lang="cs-CZ" sz="16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smtClean="0"/>
                        <a:t>3.5</a:t>
                      </a:r>
                      <a:endParaRPr lang="cs-CZ"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cs-CZ" sz="1600" b="1" dirty="0"/>
                        <a:t>JAP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smtClean="0"/>
                        <a:t>62</a:t>
                      </a:r>
                      <a:endParaRPr lang="cs-CZ" sz="16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smtClean="0"/>
                        <a:t>2.9</a:t>
                      </a:r>
                      <a:endParaRPr lang="cs-CZ"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cs-CZ" sz="1600" b="1" dirty="0">
                          <a:solidFill>
                            <a:schemeClr val="tx1"/>
                          </a:solidFill>
                        </a:rPr>
                        <a:t>NOR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smtClean="0">
                          <a:solidFill>
                            <a:srgbClr val="0070C0"/>
                          </a:solidFill>
                        </a:rPr>
                        <a:t>131</a:t>
                      </a:r>
                      <a:endParaRPr lang="cs-CZ" sz="16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smtClean="0">
                          <a:solidFill>
                            <a:schemeClr val="tx1"/>
                          </a:solidFill>
                        </a:rPr>
                        <a:t>3.1</a:t>
                      </a:r>
                      <a:endParaRPr lang="cs-CZ" sz="16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044303848"/>
                  </a:ext>
                </a:extLst>
              </a:tr>
              <a:tr h="370840">
                <a:tc>
                  <a:txBody>
                    <a:bodyPr/>
                    <a:lstStyle/>
                    <a:p>
                      <a:r>
                        <a:rPr lang="cs-CZ" sz="1600" b="1" dirty="0" smtClean="0"/>
                        <a:t>JAP</a:t>
                      </a:r>
                      <a:endParaRPr lang="cs-CZ"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smtClean="0"/>
                        <a:t>62</a:t>
                      </a:r>
                      <a:endParaRPr lang="cs-CZ" sz="16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smtClean="0"/>
                        <a:t>3.0</a:t>
                      </a:r>
                      <a:endParaRPr lang="cs-CZ"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cs-CZ" sz="1600" b="1" dirty="0"/>
                        <a:t>NOR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smtClean="0"/>
                        <a:t>57</a:t>
                      </a:r>
                      <a:endParaRPr lang="cs-CZ" sz="16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smtClean="0"/>
                        <a:t>2.6</a:t>
                      </a:r>
                      <a:endParaRPr lang="cs-CZ"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cs-CZ" sz="1600" b="1" dirty="0" smtClean="0"/>
                        <a:t>JAP</a:t>
                      </a:r>
                      <a:endParaRPr lang="cs-CZ"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smtClean="0"/>
                        <a:t>125</a:t>
                      </a:r>
                      <a:endParaRPr lang="cs-CZ" sz="16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smtClean="0"/>
                        <a:t>2.9</a:t>
                      </a:r>
                      <a:endParaRPr lang="cs-CZ"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023991340"/>
                  </a:ext>
                </a:extLst>
              </a:tr>
              <a:tr h="370840">
                <a:tc>
                  <a:txBody>
                    <a:bodyPr/>
                    <a:lstStyle/>
                    <a:p>
                      <a:r>
                        <a:rPr lang="cs-CZ" sz="1600" b="1" dirty="0" smtClean="0"/>
                        <a:t>KOR</a:t>
                      </a:r>
                      <a:endParaRPr lang="cs-CZ"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smtClean="0"/>
                        <a:t>55</a:t>
                      </a:r>
                      <a:endParaRPr lang="cs-CZ" sz="16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smtClean="0"/>
                        <a:t>2.6</a:t>
                      </a:r>
                      <a:endParaRPr lang="cs-CZ"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cs-CZ" sz="1600" b="1" dirty="0"/>
                        <a:t>KOR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smtClean="0"/>
                        <a:t>52</a:t>
                      </a:r>
                      <a:endParaRPr lang="cs-CZ" sz="16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smtClean="0"/>
                        <a:t>2.4</a:t>
                      </a:r>
                      <a:endParaRPr lang="cs-CZ"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cs-CZ" sz="1600" b="1" dirty="0">
                          <a:solidFill>
                            <a:schemeClr val="tx1"/>
                          </a:solidFill>
                        </a:rPr>
                        <a:t>KOR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smtClean="0">
                          <a:solidFill>
                            <a:schemeClr val="tx1"/>
                          </a:solidFill>
                        </a:rPr>
                        <a:t>107</a:t>
                      </a:r>
                      <a:endParaRPr lang="cs-CZ"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chemeClr val="tx1"/>
                          </a:solidFill>
                        </a:rPr>
                        <a:t>2.5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30104552"/>
                  </a:ext>
                </a:extLst>
              </a:tr>
              <a:tr h="370840">
                <a:tc>
                  <a:txBody>
                    <a:bodyPr/>
                    <a:lstStyle/>
                    <a:p>
                      <a:r>
                        <a:rPr lang="cs-CZ" sz="1600" b="1" dirty="0" smtClean="0"/>
                        <a:t>IND</a:t>
                      </a:r>
                      <a:endParaRPr lang="cs-CZ"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cs-CZ" sz="1600" dirty="0" smtClean="0"/>
                        <a:t>46</a:t>
                      </a:r>
                      <a:endParaRPr lang="cs-CZ" sz="16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cs-CZ" sz="1600" dirty="0" smtClean="0"/>
                        <a:t>2.2</a:t>
                      </a:r>
                      <a:endParaRPr lang="cs-CZ"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cs-CZ" sz="1600" b="1" smtClean="0"/>
                        <a:t>IND</a:t>
                      </a:r>
                      <a:endParaRPr lang="cs-CZ" sz="16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cs-CZ" sz="1600" dirty="0" smtClean="0"/>
                        <a:t>42</a:t>
                      </a:r>
                      <a:endParaRPr lang="cs-CZ" sz="16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cs-CZ" sz="1600" dirty="0" smtClean="0"/>
                        <a:t>1.9</a:t>
                      </a:r>
                      <a:endParaRPr lang="cs-CZ"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cs-CZ" sz="1600" b="1" dirty="0">
                          <a:solidFill>
                            <a:schemeClr val="tx1"/>
                          </a:solidFill>
                        </a:rPr>
                        <a:t>IND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cs-CZ" sz="1600" dirty="0" smtClean="0">
                          <a:solidFill>
                            <a:schemeClr val="tx1"/>
                          </a:solidFill>
                        </a:rPr>
                        <a:t>88</a:t>
                      </a:r>
                      <a:endParaRPr lang="cs-CZ"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cs-CZ" sz="1600" dirty="0" smtClean="0">
                          <a:solidFill>
                            <a:schemeClr val="tx1"/>
                          </a:solidFill>
                        </a:rPr>
                        <a:t>2.1</a:t>
                      </a:r>
                      <a:endParaRPr lang="cs-CZ" sz="16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0155445"/>
                  </a:ext>
                </a:extLst>
              </a:tr>
            </a:tbl>
          </a:graphicData>
        </a:graphic>
      </p:graphicFrame>
      <p:sp>
        <p:nvSpPr>
          <p:cNvPr id="9" name="TextovéPole 8">
            <a:extLst>
              <a:ext uri="{FF2B5EF4-FFF2-40B4-BE49-F238E27FC236}">
                <a16:creationId xmlns:a16="http://schemas.microsoft.com/office/drawing/2014/main" id="{6376863A-936E-4C9A-B52B-C9890F22C376}"/>
              </a:ext>
            </a:extLst>
          </p:cNvPr>
          <p:cNvSpPr txBox="1"/>
          <p:nvPr/>
        </p:nvSpPr>
        <p:spPr>
          <a:xfrm>
            <a:off x="1898218" y="855479"/>
            <a:ext cx="1728216" cy="369332"/>
          </a:xfrm>
          <a:prstGeom prst="rect">
            <a:avLst/>
          </a:prstGeom>
          <a:noFill/>
        </p:spPr>
        <p:txBody>
          <a:bodyPr wrap="square" rtlCol="0">
            <a:spAutoFit/>
          </a:bodyPr>
          <a:lstStyle/>
          <a:p>
            <a:pPr algn="ctr"/>
            <a:r>
              <a:rPr lang="cs-CZ" b="1" dirty="0"/>
              <a:t>2018</a:t>
            </a:r>
          </a:p>
        </p:txBody>
      </p:sp>
      <p:sp>
        <p:nvSpPr>
          <p:cNvPr id="10" name="TextovéPole 9">
            <a:extLst>
              <a:ext uri="{FF2B5EF4-FFF2-40B4-BE49-F238E27FC236}">
                <a16:creationId xmlns:a16="http://schemas.microsoft.com/office/drawing/2014/main" id="{F4F543BB-FC52-43F0-AA7B-0924BD614BD8}"/>
              </a:ext>
            </a:extLst>
          </p:cNvPr>
          <p:cNvSpPr txBox="1"/>
          <p:nvPr/>
        </p:nvSpPr>
        <p:spPr>
          <a:xfrm>
            <a:off x="8875776" y="855479"/>
            <a:ext cx="1728216" cy="369332"/>
          </a:xfrm>
          <a:prstGeom prst="rect">
            <a:avLst/>
          </a:prstGeom>
          <a:noFill/>
        </p:spPr>
        <p:txBody>
          <a:bodyPr wrap="square" rtlCol="0">
            <a:spAutoFit/>
          </a:bodyPr>
          <a:lstStyle/>
          <a:p>
            <a:pPr algn="ctr"/>
            <a:r>
              <a:rPr lang="cs-CZ" b="1" dirty="0" smtClean="0"/>
              <a:t>2021</a:t>
            </a:r>
            <a:endParaRPr lang="cs-CZ" b="1" dirty="0"/>
          </a:p>
        </p:txBody>
      </p:sp>
    </p:spTree>
    <p:extLst>
      <p:ext uri="{BB962C8B-B14F-4D97-AF65-F5344CB8AC3E}">
        <p14:creationId xmlns:p14="http://schemas.microsoft.com/office/powerpoint/2010/main" val="616095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94" y="104311"/>
            <a:ext cx="10850489" cy="6649378"/>
          </a:xfrm>
          <a:prstGeom prst="rect">
            <a:avLst/>
          </a:prstGeom>
        </p:spPr>
      </p:pic>
    </p:spTree>
    <p:extLst>
      <p:ext uri="{BB962C8B-B14F-4D97-AF65-F5344CB8AC3E}">
        <p14:creationId xmlns:p14="http://schemas.microsoft.com/office/powerpoint/2010/main" val="2759838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D:\23120\Desktop\EEveGE2012\Obrázky\Backyard_furnace4.jpg">
            <a:extLst>
              <a:ext uri="{FF2B5EF4-FFF2-40B4-BE49-F238E27FC236}">
                <a16:creationId xmlns:a16="http://schemas.microsoft.com/office/drawing/2014/main" id="{B6F0BAA6-7186-4C84-8790-0210228DCC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115888"/>
            <a:ext cx="46736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51220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extLst/>
          </p:nvPr>
        </p:nvGraphicFramePr>
        <p:xfrm>
          <a:off x="0" y="871728"/>
          <a:ext cx="5911406" cy="5090160"/>
        </p:xfrm>
        <a:graphic>
          <a:graphicData uri="http://schemas.openxmlformats.org/drawingml/2006/table">
            <a:tbl>
              <a:tblPr firstRow="1" bandRow="1">
                <a:tableStyleId>{D7AC3CCA-C797-4891-BE02-D94E43425B78}</a:tableStyleId>
              </a:tblPr>
              <a:tblGrid>
                <a:gridCol w="2360994">
                  <a:extLst>
                    <a:ext uri="{9D8B030D-6E8A-4147-A177-3AD203B41FA5}">
                      <a16:colId xmlns:a16="http://schemas.microsoft.com/office/drawing/2014/main" val="3424222384"/>
                    </a:ext>
                  </a:extLst>
                </a:gridCol>
                <a:gridCol w="894080">
                  <a:extLst>
                    <a:ext uri="{9D8B030D-6E8A-4147-A177-3AD203B41FA5}">
                      <a16:colId xmlns:a16="http://schemas.microsoft.com/office/drawing/2014/main" val="611321685"/>
                    </a:ext>
                  </a:extLst>
                </a:gridCol>
                <a:gridCol w="881126">
                  <a:extLst>
                    <a:ext uri="{9D8B030D-6E8A-4147-A177-3AD203B41FA5}">
                      <a16:colId xmlns:a16="http://schemas.microsoft.com/office/drawing/2014/main" val="3322684553"/>
                    </a:ext>
                  </a:extLst>
                </a:gridCol>
                <a:gridCol w="894080">
                  <a:extLst>
                    <a:ext uri="{9D8B030D-6E8A-4147-A177-3AD203B41FA5}">
                      <a16:colId xmlns:a16="http://schemas.microsoft.com/office/drawing/2014/main" val="3606183844"/>
                    </a:ext>
                  </a:extLst>
                </a:gridCol>
                <a:gridCol w="881126">
                  <a:extLst>
                    <a:ext uri="{9D8B030D-6E8A-4147-A177-3AD203B41FA5}">
                      <a16:colId xmlns:a16="http://schemas.microsoft.com/office/drawing/2014/main" val="2417621956"/>
                    </a:ext>
                  </a:extLst>
                </a:gridCol>
              </a:tblGrid>
              <a:tr h="370840">
                <a:tc rowSpan="2">
                  <a:txBody>
                    <a:bodyPr/>
                    <a:lstStyle/>
                    <a:p>
                      <a:r>
                        <a:rPr lang="cs-CZ" sz="2400" dirty="0">
                          <a:solidFill>
                            <a:srgbClr val="FF0000"/>
                          </a:solidFill>
                        </a:rPr>
                        <a:t>EU</a:t>
                      </a:r>
                      <a:r>
                        <a:rPr lang="cs-CZ" sz="2400" baseline="0" dirty="0"/>
                        <a:t> – </a:t>
                      </a:r>
                      <a:r>
                        <a:rPr lang="cs-CZ" sz="2400" baseline="0" dirty="0">
                          <a:solidFill>
                            <a:srgbClr val="0070C0"/>
                          </a:solidFill>
                        </a:rPr>
                        <a:t>US</a:t>
                      </a:r>
                      <a:r>
                        <a:rPr lang="cs-CZ" sz="2400" baseline="0" dirty="0"/>
                        <a:t> </a:t>
                      </a:r>
                      <a:r>
                        <a:rPr lang="cs-CZ" sz="2400" baseline="0" dirty="0" err="1"/>
                        <a:t>trade</a:t>
                      </a:r>
                      <a:endParaRPr lang="cs-CZ" sz="2400" baseline="0" dirty="0"/>
                    </a:p>
                    <a:p>
                      <a:r>
                        <a:rPr lang="cs-CZ" sz="2400" baseline="0" dirty="0"/>
                        <a:t>2018</a:t>
                      </a:r>
                    </a:p>
                  </a:txBody>
                  <a:tcPr>
                    <a:solidFill>
                      <a:schemeClr val="bg1">
                        <a:lumMod val="85000"/>
                      </a:schemeClr>
                    </a:solidFill>
                  </a:tcPr>
                </a:tc>
                <a:tc gridSpan="2">
                  <a:txBody>
                    <a:bodyPr/>
                    <a:lstStyle/>
                    <a:p>
                      <a:r>
                        <a:rPr lang="cs-CZ" dirty="0" err="1"/>
                        <a:t>Imports</a:t>
                      </a:r>
                      <a:endParaRPr lang="cs-CZ" dirty="0"/>
                    </a:p>
                  </a:txBody>
                  <a:tcPr>
                    <a:solidFill>
                      <a:schemeClr val="bg1">
                        <a:lumMod val="85000"/>
                      </a:schemeClr>
                    </a:solidFill>
                  </a:tcPr>
                </a:tc>
                <a:tc hMerge="1">
                  <a:txBody>
                    <a:bodyPr/>
                    <a:lstStyle/>
                    <a:p>
                      <a:endParaRPr lang="cs-CZ" dirty="0"/>
                    </a:p>
                  </a:txBody>
                  <a:tcPr>
                    <a:noFill/>
                  </a:tcPr>
                </a:tc>
                <a:tc gridSpan="2">
                  <a:txBody>
                    <a:bodyPr/>
                    <a:lstStyle/>
                    <a:p>
                      <a:r>
                        <a:rPr lang="cs-CZ" dirty="0" err="1"/>
                        <a:t>Exports</a:t>
                      </a:r>
                      <a:endParaRPr lang="cs-CZ" dirty="0"/>
                    </a:p>
                  </a:txBody>
                  <a:tcPr>
                    <a:solidFill>
                      <a:schemeClr val="bg1">
                        <a:lumMod val="85000"/>
                      </a:schemeClr>
                    </a:solidFill>
                  </a:tcPr>
                </a:tc>
                <a:tc hMerge="1">
                  <a:txBody>
                    <a:bodyPr/>
                    <a:lstStyle/>
                    <a:p>
                      <a:endParaRPr lang="cs-CZ" dirty="0"/>
                    </a:p>
                  </a:txBody>
                  <a:tcPr>
                    <a:noFill/>
                  </a:tcPr>
                </a:tc>
                <a:extLst>
                  <a:ext uri="{0D108BD9-81ED-4DB2-BD59-A6C34878D82A}">
                    <a16:rowId xmlns:a16="http://schemas.microsoft.com/office/drawing/2014/main" val="2757828537"/>
                  </a:ext>
                </a:extLst>
              </a:tr>
              <a:tr h="370840">
                <a:tc vMerge="1">
                  <a:txBody>
                    <a:bodyPr/>
                    <a:lstStyle/>
                    <a:p>
                      <a:endParaRPr lang="cs-CZ" dirty="0"/>
                    </a:p>
                  </a:txBody>
                  <a:tcPr>
                    <a:noFill/>
                  </a:tcPr>
                </a:tc>
                <a:tc>
                  <a:txBody>
                    <a:bodyPr/>
                    <a:lstStyle/>
                    <a:p>
                      <a:r>
                        <a:rPr lang="cs-CZ" dirty="0"/>
                        <a:t>bil EUR</a:t>
                      </a:r>
                    </a:p>
                  </a:txBody>
                  <a:tcPr>
                    <a:solidFill>
                      <a:schemeClr val="bg1">
                        <a:lumMod val="95000"/>
                      </a:schemeClr>
                    </a:solidFill>
                  </a:tcPr>
                </a:tc>
                <a:tc>
                  <a:txBody>
                    <a:bodyPr/>
                    <a:lstStyle/>
                    <a:p>
                      <a:r>
                        <a:rPr lang="cs-CZ" dirty="0"/>
                        <a:t>% </a:t>
                      </a:r>
                      <a:r>
                        <a:rPr lang="cs-CZ" dirty="0" err="1"/>
                        <a:t>total</a:t>
                      </a:r>
                      <a:endParaRPr lang="cs-CZ" dirty="0"/>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bil EUR</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a:t>
                      </a:r>
                      <a:r>
                        <a:rPr lang="cs-CZ" dirty="0" err="1"/>
                        <a:t>total</a:t>
                      </a:r>
                      <a:endParaRPr lang="cs-CZ" dirty="0"/>
                    </a:p>
                    <a:p>
                      <a:endParaRPr lang="cs-CZ" dirty="0"/>
                    </a:p>
                  </a:txBody>
                  <a:tcPr>
                    <a:solidFill>
                      <a:schemeClr val="bg1">
                        <a:lumMod val="95000"/>
                      </a:schemeClr>
                    </a:solidFill>
                  </a:tcPr>
                </a:tc>
                <a:extLst>
                  <a:ext uri="{0D108BD9-81ED-4DB2-BD59-A6C34878D82A}">
                    <a16:rowId xmlns:a16="http://schemas.microsoft.com/office/drawing/2014/main" val="512814914"/>
                  </a:ext>
                </a:extLst>
              </a:tr>
              <a:tr h="370840">
                <a:tc>
                  <a:txBody>
                    <a:bodyPr/>
                    <a:lstStyle/>
                    <a:p>
                      <a:r>
                        <a:rPr lang="cs-CZ" b="1" i="1" dirty="0"/>
                        <a:t>food</a:t>
                      </a:r>
                    </a:p>
                  </a:txBody>
                  <a:tcPr>
                    <a:lnB w="12700" cap="flat" cmpd="sng" algn="ctr">
                      <a:noFill/>
                      <a:prstDash val="solid"/>
                      <a:round/>
                      <a:headEnd type="none" w="med" len="med"/>
                      <a:tailEnd type="none" w="med" len="med"/>
                    </a:lnB>
                    <a:solidFill>
                      <a:schemeClr val="bg1">
                        <a:lumMod val="95000"/>
                      </a:schemeClr>
                    </a:solidFill>
                  </a:tcPr>
                </a:tc>
                <a:tc>
                  <a:txBody>
                    <a:bodyPr/>
                    <a:lstStyle/>
                    <a:p>
                      <a:pPr algn="r"/>
                      <a:r>
                        <a:rPr lang="cs-CZ" dirty="0"/>
                        <a:t>12</a:t>
                      </a:r>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r"/>
                      <a:r>
                        <a:rPr lang="cs-CZ" dirty="0"/>
                        <a:t>4.4</a:t>
                      </a:r>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noFill/>
                  </a:tcPr>
                </a:tc>
                <a:tc>
                  <a:txBody>
                    <a:bodyPr/>
                    <a:lstStyle/>
                    <a:p>
                      <a:pPr algn="r"/>
                      <a:r>
                        <a:rPr lang="cs-CZ" dirty="0">
                          <a:solidFill>
                            <a:srgbClr val="0070C0"/>
                          </a:solidFill>
                        </a:rPr>
                        <a:t>21</a:t>
                      </a:r>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r"/>
                      <a:r>
                        <a:rPr lang="cs-CZ" dirty="0"/>
                        <a:t>5.2</a:t>
                      </a:r>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noFill/>
                  </a:tcPr>
                </a:tc>
                <a:extLst>
                  <a:ext uri="{0D108BD9-81ED-4DB2-BD59-A6C34878D82A}">
                    <a16:rowId xmlns:a16="http://schemas.microsoft.com/office/drawing/2014/main" val="2511939114"/>
                  </a:ext>
                </a:extLst>
              </a:tr>
              <a:tr h="370840">
                <a:tc>
                  <a:txBody>
                    <a:bodyPr/>
                    <a:lstStyle/>
                    <a:p>
                      <a:r>
                        <a:rPr lang="cs-CZ" b="1" i="1" dirty="0" err="1"/>
                        <a:t>steel</a:t>
                      </a:r>
                      <a:endParaRPr lang="cs-CZ" b="1" i="1"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dirty="0"/>
                        <a:t>1</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0.5</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solidFill>
                            <a:srgbClr val="0070C0"/>
                          </a:solidFill>
                        </a:rPr>
                        <a:t>7</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1.7</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669382285"/>
                  </a:ext>
                </a:extLst>
              </a:tr>
              <a:tr h="370840">
                <a:tc>
                  <a:txBody>
                    <a:bodyPr/>
                    <a:lstStyle/>
                    <a:p>
                      <a:r>
                        <a:rPr lang="cs-CZ" b="1" dirty="0" err="1"/>
                        <a:t>chemicals</a:t>
                      </a:r>
                      <a:endParaRPr lang="cs-CZ" b="1"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dirty="0"/>
                        <a:t>55</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20.7</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solidFill>
                            <a:srgbClr val="0070C0"/>
                          </a:solidFill>
                        </a:rPr>
                        <a:t>99</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24.4</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725581904"/>
                  </a:ext>
                </a:extLst>
              </a:tr>
              <a:tr h="370840">
                <a:tc>
                  <a:txBody>
                    <a:bodyPr/>
                    <a:lstStyle/>
                    <a:p>
                      <a:r>
                        <a:rPr lang="cs-CZ" b="1" dirty="0"/>
                        <a:t>- </a:t>
                      </a:r>
                      <a:r>
                        <a:rPr lang="cs-CZ" b="1" dirty="0" err="1"/>
                        <a:t>pharmaceuticals</a:t>
                      </a:r>
                      <a:endParaRPr lang="cs-CZ" b="1"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dirty="0"/>
                        <a:t>29</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10.9</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solidFill>
                            <a:srgbClr val="0070C0"/>
                          </a:solidFill>
                        </a:rPr>
                        <a:t>58</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14.3</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04426507"/>
                  </a:ext>
                </a:extLst>
              </a:tr>
              <a:tr h="370840">
                <a:tc>
                  <a:txBody>
                    <a:bodyPr/>
                    <a:lstStyle/>
                    <a:p>
                      <a:r>
                        <a:rPr lang="cs-CZ" b="1" dirty="0"/>
                        <a:t>mach.</a:t>
                      </a:r>
                      <a:r>
                        <a:rPr lang="cs-CZ" b="1" baseline="0" dirty="0"/>
                        <a:t> and </a:t>
                      </a:r>
                      <a:r>
                        <a:rPr lang="cs-CZ" b="1" baseline="0" dirty="0" err="1"/>
                        <a:t>trasport</a:t>
                      </a:r>
                      <a:r>
                        <a:rPr lang="cs-CZ" b="1" baseline="0" dirty="0"/>
                        <a:t> </a:t>
                      </a:r>
                      <a:r>
                        <a:rPr lang="cs-CZ" b="1" baseline="0" dirty="0" err="1"/>
                        <a:t>eq</a:t>
                      </a:r>
                      <a:r>
                        <a:rPr lang="cs-CZ" b="1" baseline="0" dirty="0"/>
                        <a:t>.</a:t>
                      </a:r>
                      <a:endParaRPr lang="cs-CZ" b="1"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dirty="0"/>
                        <a:t>111</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41.6</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solidFill>
                            <a:srgbClr val="0070C0"/>
                          </a:solidFill>
                        </a:rPr>
                        <a:t>173</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42.6</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87249547"/>
                  </a:ext>
                </a:extLst>
              </a:tr>
              <a:tr h="370840">
                <a:tc>
                  <a:txBody>
                    <a:bodyPr/>
                    <a:lstStyle/>
                    <a:p>
                      <a:r>
                        <a:rPr lang="cs-CZ" b="1" dirty="0"/>
                        <a:t>- transport </a:t>
                      </a:r>
                      <a:r>
                        <a:rPr lang="cs-CZ" b="1" dirty="0" err="1"/>
                        <a:t>eq</a:t>
                      </a:r>
                      <a:r>
                        <a:rPr lang="cs-CZ" b="1" dirty="0"/>
                        <a:t>.</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dirty="0"/>
                        <a:t>35</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13.0</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solidFill>
                            <a:srgbClr val="0070C0"/>
                          </a:solidFill>
                        </a:rPr>
                        <a:t>74</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18.3</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66523034"/>
                  </a:ext>
                </a:extLst>
              </a:tr>
              <a:tr h="370840">
                <a:tc>
                  <a:txBody>
                    <a:bodyPr/>
                    <a:lstStyle/>
                    <a:p>
                      <a:r>
                        <a:rPr lang="cs-CZ" b="1" dirty="0"/>
                        <a:t>-- </a:t>
                      </a:r>
                      <a:r>
                        <a:rPr lang="cs-CZ" b="1" dirty="0" err="1"/>
                        <a:t>automotive</a:t>
                      </a:r>
                      <a:endParaRPr lang="cs-CZ" b="1"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dirty="0"/>
                        <a:t>9</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3.4</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solidFill>
                            <a:srgbClr val="0070C0"/>
                          </a:solidFill>
                        </a:rPr>
                        <a:t>47</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11.6</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450491343"/>
                  </a:ext>
                </a:extLst>
              </a:tr>
              <a:tr h="370840">
                <a:tc>
                  <a:txBody>
                    <a:bodyPr/>
                    <a:lstStyle/>
                    <a:p>
                      <a:r>
                        <a:rPr lang="cs-CZ" b="1" dirty="0"/>
                        <a:t>- </a:t>
                      </a:r>
                      <a:r>
                        <a:rPr lang="cs-CZ" b="1" dirty="0" err="1"/>
                        <a:t>power</a:t>
                      </a:r>
                      <a:r>
                        <a:rPr lang="cs-CZ" b="1" dirty="0"/>
                        <a:t> gen. mach.</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dirty="0">
                          <a:solidFill>
                            <a:srgbClr val="FF0000"/>
                          </a:solidFill>
                        </a:rPr>
                        <a:t>33</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12.5</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19</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4.6</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90343624"/>
                  </a:ext>
                </a:extLst>
              </a:tr>
              <a:tr h="370840">
                <a:tc>
                  <a:txBody>
                    <a:bodyPr/>
                    <a:lstStyle/>
                    <a:p>
                      <a:r>
                        <a:rPr lang="cs-CZ" b="1" dirty="0"/>
                        <a:t>- non </a:t>
                      </a:r>
                      <a:r>
                        <a:rPr lang="cs-CZ" b="1" dirty="0" err="1"/>
                        <a:t>elect</a:t>
                      </a:r>
                      <a:r>
                        <a:rPr lang="cs-CZ" b="1" dirty="0"/>
                        <a:t>. mach.</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dirty="0"/>
                        <a:t>19</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7.0</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solidFill>
                            <a:srgbClr val="0070C0"/>
                          </a:solidFill>
                        </a:rPr>
                        <a:t>48</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11.7</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52400507"/>
                  </a:ext>
                </a:extLst>
              </a:tr>
              <a:tr h="370840">
                <a:tc>
                  <a:txBody>
                    <a:bodyPr/>
                    <a:lstStyle/>
                    <a:p>
                      <a:r>
                        <a:rPr lang="cs-CZ" b="1" dirty="0"/>
                        <a:t>- </a:t>
                      </a:r>
                      <a:r>
                        <a:rPr lang="cs-CZ" b="1" dirty="0" err="1"/>
                        <a:t>elect</a:t>
                      </a:r>
                      <a:r>
                        <a:rPr lang="cs-CZ" b="1" dirty="0"/>
                        <a:t>. mach.</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dirty="0"/>
                        <a:t>11</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4.0</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solidFill>
                            <a:srgbClr val="0070C0"/>
                          </a:solidFill>
                        </a:rPr>
                        <a:t>18</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t>4.5</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882548186"/>
                  </a:ext>
                </a:extLst>
              </a:tr>
              <a:tr h="370840">
                <a:tc>
                  <a:txBody>
                    <a:bodyPr/>
                    <a:lstStyle/>
                    <a:p>
                      <a:r>
                        <a:rPr lang="cs-CZ" b="1" dirty="0" err="1"/>
                        <a:t>other</a:t>
                      </a:r>
                      <a:r>
                        <a:rPr lang="cs-CZ" b="1" dirty="0"/>
                        <a:t> </a:t>
                      </a:r>
                      <a:r>
                        <a:rPr lang="cs-CZ" b="1" dirty="0" err="1"/>
                        <a:t>manufactures</a:t>
                      </a:r>
                      <a:endParaRPr lang="cs-CZ" b="1" dirty="0"/>
                    </a:p>
                  </a:txBody>
                  <a:tcPr>
                    <a:lnT w="12700" cap="flat" cmpd="sng" algn="ctr">
                      <a:noFill/>
                      <a:prstDash val="solid"/>
                      <a:round/>
                      <a:headEnd type="none" w="med" len="med"/>
                      <a:tailEnd type="none" w="med" len="med"/>
                    </a:lnT>
                    <a:solidFill>
                      <a:schemeClr val="bg1">
                        <a:lumMod val="95000"/>
                      </a:schemeClr>
                    </a:solidFill>
                  </a:tcPr>
                </a:tc>
                <a:tc>
                  <a:txBody>
                    <a:bodyPr/>
                    <a:lstStyle/>
                    <a:p>
                      <a:pPr algn="r"/>
                      <a:r>
                        <a:rPr lang="cs-CZ" dirty="0"/>
                        <a:t>29</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r"/>
                      <a:r>
                        <a:rPr lang="cs-CZ" dirty="0"/>
                        <a:t>11.0</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r"/>
                      <a:r>
                        <a:rPr lang="cs-CZ" dirty="0">
                          <a:solidFill>
                            <a:srgbClr val="0070C0"/>
                          </a:solidFill>
                        </a:rPr>
                        <a:t>47</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r"/>
                      <a:r>
                        <a:rPr lang="cs-CZ" dirty="0"/>
                        <a:t>11.4</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extLst>
                  <a:ext uri="{0D108BD9-81ED-4DB2-BD59-A6C34878D82A}">
                    <a16:rowId xmlns:a16="http://schemas.microsoft.com/office/drawing/2014/main" val="1346052692"/>
                  </a:ext>
                </a:extLst>
              </a:tr>
            </a:tbl>
          </a:graphicData>
        </a:graphic>
      </p:graphicFrame>
      <p:graphicFrame>
        <p:nvGraphicFramePr>
          <p:cNvPr id="3" name="Tabulka 2">
            <a:extLst>
              <a:ext uri="{FF2B5EF4-FFF2-40B4-BE49-F238E27FC236}">
                <a16:creationId xmlns:a16="http://schemas.microsoft.com/office/drawing/2014/main" id="{254816D0-DBAB-472D-8096-5247FFF61807}"/>
              </a:ext>
            </a:extLst>
          </p:cNvPr>
          <p:cNvGraphicFramePr>
            <a:graphicFrameLocks noGrp="1"/>
          </p:cNvGraphicFramePr>
          <p:nvPr>
            <p:extLst/>
          </p:nvPr>
        </p:nvGraphicFramePr>
        <p:xfrm>
          <a:off x="6280596" y="871728"/>
          <a:ext cx="5911406" cy="5090160"/>
        </p:xfrm>
        <a:graphic>
          <a:graphicData uri="http://schemas.openxmlformats.org/drawingml/2006/table">
            <a:tbl>
              <a:tblPr firstRow="1" bandRow="1">
                <a:tableStyleId>{D7AC3CCA-C797-4891-BE02-D94E43425B78}</a:tableStyleId>
              </a:tblPr>
              <a:tblGrid>
                <a:gridCol w="2360994">
                  <a:extLst>
                    <a:ext uri="{9D8B030D-6E8A-4147-A177-3AD203B41FA5}">
                      <a16:colId xmlns:a16="http://schemas.microsoft.com/office/drawing/2014/main" val="3424222384"/>
                    </a:ext>
                  </a:extLst>
                </a:gridCol>
                <a:gridCol w="894080">
                  <a:extLst>
                    <a:ext uri="{9D8B030D-6E8A-4147-A177-3AD203B41FA5}">
                      <a16:colId xmlns:a16="http://schemas.microsoft.com/office/drawing/2014/main" val="611321685"/>
                    </a:ext>
                  </a:extLst>
                </a:gridCol>
                <a:gridCol w="881126">
                  <a:extLst>
                    <a:ext uri="{9D8B030D-6E8A-4147-A177-3AD203B41FA5}">
                      <a16:colId xmlns:a16="http://schemas.microsoft.com/office/drawing/2014/main" val="3322684553"/>
                    </a:ext>
                  </a:extLst>
                </a:gridCol>
                <a:gridCol w="894080">
                  <a:extLst>
                    <a:ext uri="{9D8B030D-6E8A-4147-A177-3AD203B41FA5}">
                      <a16:colId xmlns:a16="http://schemas.microsoft.com/office/drawing/2014/main" val="3606183844"/>
                    </a:ext>
                  </a:extLst>
                </a:gridCol>
                <a:gridCol w="881126">
                  <a:extLst>
                    <a:ext uri="{9D8B030D-6E8A-4147-A177-3AD203B41FA5}">
                      <a16:colId xmlns:a16="http://schemas.microsoft.com/office/drawing/2014/main" val="2417621956"/>
                    </a:ext>
                  </a:extLst>
                </a:gridCol>
              </a:tblGrid>
              <a:tr h="370840">
                <a:tc rowSpan="2">
                  <a:txBody>
                    <a:bodyPr/>
                    <a:lstStyle/>
                    <a:p>
                      <a:r>
                        <a:rPr lang="cs-CZ" sz="2400" dirty="0">
                          <a:solidFill>
                            <a:srgbClr val="FF0000"/>
                          </a:solidFill>
                        </a:rPr>
                        <a:t>EU</a:t>
                      </a:r>
                      <a:r>
                        <a:rPr lang="cs-CZ" sz="2400" baseline="0" dirty="0"/>
                        <a:t> – </a:t>
                      </a:r>
                      <a:r>
                        <a:rPr lang="cs-CZ" sz="2400" baseline="0" dirty="0">
                          <a:solidFill>
                            <a:srgbClr val="0070C0"/>
                          </a:solidFill>
                        </a:rPr>
                        <a:t>US</a:t>
                      </a:r>
                      <a:r>
                        <a:rPr lang="cs-CZ" sz="2400" baseline="0" dirty="0"/>
                        <a:t> </a:t>
                      </a:r>
                      <a:r>
                        <a:rPr lang="cs-CZ" sz="2400" baseline="0" dirty="0" err="1"/>
                        <a:t>trade</a:t>
                      </a:r>
                      <a:endParaRPr lang="cs-CZ" sz="2400" baseline="0" dirty="0"/>
                    </a:p>
                    <a:p>
                      <a:r>
                        <a:rPr lang="cs-CZ" sz="2400" baseline="0" dirty="0" smtClean="0"/>
                        <a:t>2021</a:t>
                      </a:r>
                      <a:endParaRPr lang="cs-CZ" sz="2400" baseline="0" dirty="0"/>
                    </a:p>
                  </a:txBody>
                  <a:tcPr>
                    <a:solidFill>
                      <a:schemeClr val="bg1">
                        <a:lumMod val="85000"/>
                      </a:schemeClr>
                    </a:solidFill>
                  </a:tcPr>
                </a:tc>
                <a:tc gridSpan="2">
                  <a:txBody>
                    <a:bodyPr/>
                    <a:lstStyle/>
                    <a:p>
                      <a:r>
                        <a:rPr lang="cs-CZ" dirty="0" err="1"/>
                        <a:t>Imports</a:t>
                      </a:r>
                      <a:endParaRPr lang="cs-CZ" dirty="0"/>
                    </a:p>
                  </a:txBody>
                  <a:tcPr>
                    <a:solidFill>
                      <a:schemeClr val="bg1">
                        <a:lumMod val="85000"/>
                      </a:schemeClr>
                    </a:solidFill>
                  </a:tcPr>
                </a:tc>
                <a:tc hMerge="1">
                  <a:txBody>
                    <a:bodyPr/>
                    <a:lstStyle/>
                    <a:p>
                      <a:endParaRPr lang="cs-CZ" dirty="0"/>
                    </a:p>
                  </a:txBody>
                  <a:tcPr>
                    <a:noFill/>
                  </a:tcPr>
                </a:tc>
                <a:tc gridSpan="2">
                  <a:txBody>
                    <a:bodyPr/>
                    <a:lstStyle/>
                    <a:p>
                      <a:r>
                        <a:rPr lang="cs-CZ" dirty="0" err="1"/>
                        <a:t>Exports</a:t>
                      </a:r>
                      <a:endParaRPr lang="cs-CZ" dirty="0"/>
                    </a:p>
                  </a:txBody>
                  <a:tcPr>
                    <a:solidFill>
                      <a:schemeClr val="bg1">
                        <a:lumMod val="85000"/>
                      </a:schemeClr>
                    </a:solidFill>
                  </a:tcPr>
                </a:tc>
                <a:tc hMerge="1">
                  <a:txBody>
                    <a:bodyPr/>
                    <a:lstStyle/>
                    <a:p>
                      <a:endParaRPr lang="cs-CZ" dirty="0"/>
                    </a:p>
                  </a:txBody>
                  <a:tcPr>
                    <a:noFill/>
                  </a:tcPr>
                </a:tc>
                <a:extLst>
                  <a:ext uri="{0D108BD9-81ED-4DB2-BD59-A6C34878D82A}">
                    <a16:rowId xmlns:a16="http://schemas.microsoft.com/office/drawing/2014/main" val="2757828537"/>
                  </a:ext>
                </a:extLst>
              </a:tr>
              <a:tr h="370840">
                <a:tc vMerge="1">
                  <a:txBody>
                    <a:bodyPr/>
                    <a:lstStyle/>
                    <a:p>
                      <a:endParaRPr lang="cs-CZ" dirty="0"/>
                    </a:p>
                  </a:txBody>
                  <a:tcPr>
                    <a:noFill/>
                  </a:tcPr>
                </a:tc>
                <a:tc>
                  <a:txBody>
                    <a:bodyPr/>
                    <a:lstStyle/>
                    <a:p>
                      <a:r>
                        <a:rPr lang="cs-CZ" dirty="0"/>
                        <a:t>bil EUR</a:t>
                      </a:r>
                    </a:p>
                  </a:txBody>
                  <a:tcPr>
                    <a:solidFill>
                      <a:schemeClr val="bg1">
                        <a:lumMod val="95000"/>
                      </a:schemeClr>
                    </a:solidFill>
                  </a:tcPr>
                </a:tc>
                <a:tc>
                  <a:txBody>
                    <a:bodyPr/>
                    <a:lstStyle/>
                    <a:p>
                      <a:r>
                        <a:rPr lang="cs-CZ" dirty="0"/>
                        <a:t>% </a:t>
                      </a:r>
                      <a:r>
                        <a:rPr lang="cs-CZ" dirty="0" err="1"/>
                        <a:t>total</a:t>
                      </a:r>
                      <a:endParaRPr lang="cs-CZ" dirty="0"/>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bil EUR</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a:t>
                      </a:r>
                      <a:r>
                        <a:rPr lang="cs-CZ" dirty="0" err="1"/>
                        <a:t>total</a:t>
                      </a:r>
                      <a:endParaRPr lang="cs-CZ" dirty="0"/>
                    </a:p>
                    <a:p>
                      <a:endParaRPr lang="cs-CZ" dirty="0"/>
                    </a:p>
                  </a:txBody>
                  <a:tcPr>
                    <a:solidFill>
                      <a:schemeClr val="bg1">
                        <a:lumMod val="95000"/>
                      </a:schemeClr>
                    </a:solidFill>
                  </a:tcPr>
                </a:tc>
                <a:extLst>
                  <a:ext uri="{0D108BD9-81ED-4DB2-BD59-A6C34878D82A}">
                    <a16:rowId xmlns:a16="http://schemas.microsoft.com/office/drawing/2014/main" val="512814914"/>
                  </a:ext>
                </a:extLst>
              </a:tr>
              <a:tr h="370840">
                <a:tc>
                  <a:txBody>
                    <a:bodyPr/>
                    <a:lstStyle/>
                    <a:p>
                      <a:r>
                        <a:rPr lang="cs-CZ" b="1" i="1" dirty="0"/>
                        <a:t>Food</a:t>
                      </a:r>
                    </a:p>
                  </a:txBody>
                  <a:tcPr>
                    <a:lnB w="12700" cap="flat" cmpd="sng" algn="ctr">
                      <a:noFill/>
                      <a:prstDash val="solid"/>
                      <a:round/>
                      <a:headEnd type="none" w="med" len="med"/>
                      <a:tailEnd type="none" w="med" len="med"/>
                    </a:lnB>
                    <a:solidFill>
                      <a:schemeClr val="bg1">
                        <a:lumMod val="95000"/>
                      </a:schemeClr>
                    </a:solidFill>
                  </a:tcPr>
                </a:tc>
                <a:tc>
                  <a:txBody>
                    <a:bodyPr/>
                    <a:lstStyle/>
                    <a:p>
                      <a:pPr algn="r"/>
                      <a:r>
                        <a:rPr lang="cs-CZ" dirty="0" smtClean="0">
                          <a:solidFill>
                            <a:schemeClr val="tx1"/>
                          </a:solidFill>
                        </a:rPr>
                        <a:t>8.8</a:t>
                      </a:r>
                      <a:endParaRPr lang="cs-CZ" dirty="0">
                        <a:solidFill>
                          <a:schemeClr val="tx1"/>
                        </a:solidFill>
                      </a:endParaRPr>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r"/>
                      <a:r>
                        <a:rPr lang="cs-CZ" dirty="0" smtClean="0">
                          <a:solidFill>
                            <a:schemeClr val="tx1"/>
                          </a:solidFill>
                        </a:rPr>
                        <a:t>3.8</a:t>
                      </a:r>
                      <a:endParaRPr lang="cs-CZ" dirty="0">
                        <a:solidFill>
                          <a:schemeClr val="tx1"/>
                        </a:solidFill>
                      </a:endParaRPr>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noFill/>
                  </a:tcPr>
                </a:tc>
                <a:tc>
                  <a:txBody>
                    <a:bodyPr/>
                    <a:lstStyle/>
                    <a:p>
                      <a:pPr algn="r"/>
                      <a:r>
                        <a:rPr lang="cs-CZ" dirty="0" smtClean="0">
                          <a:solidFill>
                            <a:srgbClr val="0070C0"/>
                          </a:solidFill>
                        </a:rPr>
                        <a:t>23</a:t>
                      </a:r>
                      <a:endParaRPr lang="cs-CZ" dirty="0">
                        <a:solidFill>
                          <a:srgbClr val="0070C0"/>
                        </a:solidFill>
                      </a:endParaRPr>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r"/>
                      <a:r>
                        <a:rPr lang="cs-CZ" dirty="0">
                          <a:solidFill>
                            <a:schemeClr val="tx1"/>
                          </a:solidFill>
                        </a:rPr>
                        <a:t>5.7</a:t>
                      </a:r>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noFill/>
                  </a:tcPr>
                </a:tc>
                <a:extLst>
                  <a:ext uri="{0D108BD9-81ED-4DB2-BD59-A6C34878D82A}">
                    <a16:rowId xmlns:a16="http://schemas.microsoft.com/office/drawing/2014/main" val="2511939114"/>
                  </a:ext>
                </a:extLst>
              </a:tr>
              <a:tr h="370840">
                <a:tc>
                  <a:txBody>
                    <a:bodyPr/>
                    <a:lstStyle/>
                    <a:p>
                      <a:r>
                        <a:rPr lang="cs-CZ" b="1" i="1" dirty="0" err="1"/>
                        <a:t>steel</a:t>
                      </a:r>
                      <a:endParaRPr lang="cs-CZ" b="1" i="1"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dirty="0" smtClean="0">
                          <a:solidFill>
                            <a:schemeClr val="tx1"/>
                          </a:solidFill>
                        </a:rPr>
                        <a:t>0.8</a:t>
                      </a:r>
                      <a:endParaRPr lang="cs-CZ" dirty="0">
                        <a:solidFill>
                          <a:schemeClr val="tx1"/>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solidFill>
                            <a:schemeClr val="tx1"/>
                          </a:solidFill>
                        </a:rPr>
                        <a:t>0.4</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smtClean="0">
                          <a:solidFill>
                            <a:srgbClr val="0070C0"/>
                          </a:solidFill>
                        </a:rPr>
                        <a:t>5.2</a:t>
                      </a:r>
                      <a:endParaRPr lang="cs-CZ" dirty="0">
                        <a:solidFill>
                          <a:srgbClr val="0070C0"/>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smtClean="0">
                          <a:solidFill>
                            <a:schemeClr val="tx1"/>
                          </a:solidFill>
                        </a:rPr>
                        <a:t>1.3</a:t>
                      </a:r>
                      <a:endParaRPr lang="cs-CZ"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669382285"/>
                  </a:ext>
                </a:extLst>
              </a:tr>
              <a:tr h="370840">
                <a:tc>
                  <a:txBody>
                    <a:bodyPr/>
                    <a:lstStyle/>
                    <a:p>
                      <a:r>
                        <a:rPr lang="cs-CZ" b="1" dirty="0" err="1"/>
                        <a:t>Chemicals</a:t>
                      </a:r>
                      <a:endParaRPr lang="cs-CZ" b="1"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dirty="0" smtClean="0">
                          <a:solidFill>
                            <a:schemeClr val="tx1"/>
                          </a:solidFill>
                        </a:rPr>
                        <a:t>58</a:t>
                      </a:r>
                      <a:endParaRPr lang="cs-CZ" dirty="0">
                        <a:solidFill>
                          <a:schemeClr val="tx1"/>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solidFill>
                            <a:schemeClr val="tx1"/>
                          </a:solidFill>
                        </a:rPr>
                        <a:t>24.8</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b="1" dirty="0" smtClean="0">
                          <a:solidFill>
                            <a:srgbClr val="0070C0"/>
                          </a:solidFill>
                        </a:rPr>
                        <a:t>115</a:t>
                      </a:r>
                      <a:endParaRPr lang="cs-CZ" b="1" dirty="0">
                        <a:solidFill>
                          <a:srgbClr val="0070C0"/>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b="1" dirty="0" smtClean="0">
                          <a:solidFill>
                            <a:schemeClr val="tx1"/>
                          </a:solidFill>
                        </a:rPr>
                        <a:t>28.9</a:t>
                      </a:r>
                      <a:endParaRPr lang="cs-CZ" b="1"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725581904"/>
                  </a:ext>
                </a:extLst>
              </a:tr>
              <a:tr h="370840">
                <a:tc>
                  <a:txBody>
                    <a:bodyPr/>
                    <a:lstStyle/>
                    <a:p>
                      <a:pPr marL="285750" indent="-285750">
                        <a:buFontTx/>
                        <a:buChar char="-"/>
                      </a:pPr>
                      <a:r>
                        <a:rPr lang="cs-CZ" b="1" dirty="0" err="1"/>
                        <a:t>Pharmaceuticals</a:t>
                      </a:r>
                      <a:endParaRPr lang="cs-CZ" b="1"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dirty="0" smtClean="0">
                          <a:solidFill>
                            <a:schemeClr val="tx1"/>
                          </a:solidFill>
                        </a:rPr>
                        <a:t>30</a:t>
                      </a:r>
                      <a:endParaRPr lang="cs-CZ" dirty="0">
                        <a:solidFill>
                          <a:schemeClr val="tx1"/>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solidFill>
                            <a:schemeClr val="tx1"/>
                          </a:solidFill>
                        </a:rPr>
                        <a:t>12.9</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smtClean="0">
                          <a:solidFill>
                            <a:srgbClr val="0070C0"/>
                          </a:solidFill>
                        </a:rPr>
                        <a:t>76</a:t>
                      </a:r>
                      <a:endParaRPr lang="cs-CZ" dirty="0">
                        <a:solidFill>
                          <a:srgbClr val="0070C0"/>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smtClean="0">
                          <a:solidFill>
                            <a:schemeClr val="tx1"/>
                          </a:solidFill>
                        </a:rPr>
                        <a:t>19.0</a:t>
                      </a:r>
                      <a:endParaRPr lang="cs-CZ"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04426507"/>
                  </a:ext>
                </a:extLst>
              </a:tr>
              <a:tr h="370840">
                <a:tc>
                  <a:txBody>
                    <a:bodyPr/>
                    <a:lstStyle/>
                    <a:p>
                      <a:r>
                        <a:rPr lang="cs-CZ" b="1" dirty="0"/>
                        <a:t>mach.</a:t>
                      </a:r>
                      <a:r>
                        <a:rPr lang="cs-CZ" b="1" baseline="0" dirty="0"/>
                        <a:t> and </a:t>
                      </a:r>
                      <a:r>
                        <a:rPr lang="cs-CZ" b="1" baseline="0" dirty="0" err="1"/>
                        <a:t>trasport</a:t>
                      </a:r>
                      <a:r>
                        <a:rPr lang="cs-CZ" b="1" baseline="0" dirty="0"/>
                        <a:t> </a:t>
                      </a:r>
                      <a:r>
                        <a:rPr lang="cs-CZ" b="1" baseline="0" dirty="0" err="1"/>
                        <a:t>eq</a:t>
                      </a:r>
                      <a:r>
                        <a:rPr lang="cs-CZ" b="1" baseline="0" dirty="0"/>
                        <a:t>.</a:t>
                      </a:r>
                      <a:endParaRPr lang="cs-CZ" b="1"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dirty="0" smtClean="0">
                          <a:solidFill>
                            <a:schemeClr val="tx1"/>
                          </a:solidFill>
                        </a:rPr>
                        <a:t>80</a:t>
                      </a:r>
                      <a:endParaRPr lang="cs-CZ" dirty="0">
                        <a:solidFill>
                          <a:schemeClr val="tx1"/>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smtClean="0">
                          <a:solidFill>
                            <a:schemeClr val="tx1"/>
                          </a:solidFill>
                        </a:rPr>
                        <a:t>34.6</a:t>
                      </a:r>
                      <a:endParaRPr lang="cs-CZ"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b="1" dirty="0" smtClean="0">
                          <a:solidFill>
                            <a:srgbClr val="0070C0"/>
                          </a:solidFill>
                        </a:rPr>
                        <a:t>146</a:t>
                      </a:r>
                      <a:endParaRPr lang="cs-CZ" b="1" dirty="0">
                        <a:solidFill>
                          <a:srgbClr val="0070C0"/>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smtClean="0">
                          <a:solidFill>
                            <a:schemeClr val="tx1"/>
                          </a:solidFill>
                        </a:rPr>
                        <a:t>36.6</a:t>
                      </a:r>
                      <a:endParaRPr lang="cs-CZ"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87249547"/>
                  </a:ext>
                </a:extLst>
              </a:tr>
              <a:tr h="370840">
                <a:tc>
                  <a:txBody>
                    <a:bodyPr/>
                    <a:lstStyle/>
                    <a:p>
                      <a:r>
                        <a:rPr lang="cs-CZ" b="1" dirty="0"/>
                        <a:t>- transport </a:t>
                      </a:r>
                      <a:r>
                        <a:rPr lang="cs-CZ" b="1" dirty="0" err="1"/>
                        <a:t>eq</a:t>
                      </a:r>
                      <a:r>
                        <a:rPr lang="cs-CZ" b="1" dirty="0"/>
                        <a:t>.</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dirty="0" smtClean="0">
                          <a:solidFill>
                            <a:schemeClr val="tx1"/>
                          </a:solidFill>
                        </a:rPr>
                        <a:t>27</a:t>
                      </a:r>
                      <a:endParaRPr lang="cs-CZ" dirty="0">
                        <a:solidFill>
                          <a:schemeClr val="tx1"/>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smtClean="0">
                          <a:solidFill>
                            <a:schemeClr val="tx1"/>
                          </a:solidFill>
                        </a:rPr>
                        <a:t>11.5</a:t>
                      </a:r>
                      <a:endParaRPr lang="cs-CZ"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smtClean="0">
                          <a:solidFill>
                            <a:srgbClr val="0070C0"/>
                          </a:solidFill>
                        </a:rPr>
                        <a:t>54</a:t>
                      </a:r>
                      <a:endParaRPr lang="cs-CZ" dirty="0">
                        <a:solidFill>
                          <a:srgbClr val="0070C0"/>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smtClean="0">
                          <a:solidFill>
                            <a:schemeClr val="tx1"/>
                          </a:solidFill>
                        </a:rPr>
                        <a:t>13.4</a:t>
                      </a:r>
                      <a:endParaRPr lang="cs-CZ"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66523034"/>
                  </a:ext>
                </a:extLst>
              </a:tr>
              <a:tr h="370840">
                <a:tc>
                  <a:txBody>
                    <a:bodyPr/>
                    <a:lstStyle/>
                    <a:p>
                      <a:r>
                        <a:rPr lang="cs-CZ" b="1" dirty="0"/>
                        <a:t>-- </a:t>
                      </a:r>
                      <a:r>
                        <a:rPr lang="cs-CZ" b="1" dirty="0" err="1"/>
                        <a:t>automotive</a:t>
                      </a:r>
                      <a:endParaRPr lang="cs-CZ" b="1"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dirty="0" smtClean="0">
                          <a:solidFill>
                            <a:schemeClr val="tx1"/>
                          </a:solidFill>
                        </a:rPr>
                        <a:t>10</a:t>
                      </a:r>
                      <a:endParaRPr lang="cs-CZ" dirty="0">
                        <a:solidFill>
                          <a:schemeClr val="tx1"/>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solidFill>
                            <a:schemeClr val="tx1"/>
                          </a:solidFill>
                        </a:rPr>
                        <a:t>4</a:t>
                      </a:r>
                      <a:r>
                        <a:rPr lang="cs-CZ" dirty="0" smtClean="0">
                          <a:solidFill>
                            <a:schemeClr val="tx1"/>
                          </a:solidFill>
                        </a:rPr>
                        <a:t>.3</a:t>
                      </a:r>
                      <a:endParaRPr lang="cs-CZ"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smtClean="0">
                          <a:solidFill>
                            <a:srgbClr val="0070C0"/>
                          </a:solidFill>
                        </a:rPr>
                        <a:t>35</a:t>
                      </a:r>
                      <a:endParaRPr lang="cs-CZ" dirty="0">
                        <a:solidFill>
                          <a:srgbClr val="0070C0"/>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solidFill>
                            <a:schemeClr val="tx1"/>
                          </a:solidFill>
                        </a:rPr>
                        <a:t>8.7</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450491343"/>
                  </a:ext>
                </a:extLst>
              </a:tr>
              <a:tr h="370840">
                <a:tc>
                  <a:txBody>
                    <a:bodyPr/>
                    <a:lstStyle/>
                    <a:p>
                      <a:r>
                        <a:rPr lang="cs-CZ" b="1" dirty="0"/>
                        <a:t>- </a:t>
                      </a:r>
                      <a:r>
                        <a:rPr lang="cs-CZ" b="1" dirty="0" err="1"/>
                        <a:t>power</a:t>
                      </a:r>
                      <a:r>
                        <a:rPr lang="cs-CZ" b="1" dirty="0"/>
                        <a:t> gen. mach.</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dirty="0" smtClean="0">
                          <a:solidFill>
                            <a:srgbClr val="FF0000"/>
                          </a:solidFill>
                        </a:rPr>
                        <a:t>18</a:t>
                      </a:r>
                      <a:endParaRPr lang="cs-CZ" dirty="0">
                        <a:solidFill>
                          <a:srgbClr val="FF0000"/>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smtClean="0">
                          <a:solidFill>
                            <a:schemeClr val="tx1"/>
                          </a:solidFill>
                        </a:rPr>
                        <a:t>7.5</a:t>
                      </a:r>
                      <a:endParaRPr lang="cs-CZ"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solidFill>
                            <a:schemeClr val="tx1"/>
                          </a:solidFill>
                        </a:rPr>
                        <a:t>12</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smtClean="0">
                          <a:solidFill>
                            <a:schemeClr val="tx1"/>
                          </a:solidFill>
                        </a:rPr>
                        <a:t>2.9</a:t>
                      </a:r>
                      <a:endParaRPr lang="cs-CZ"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90343624"/>
                  </a:ext>
                </a:extLst>
              </a:tr>
              <a:tr h="370840">
                <a:tc>
                  <a:txBody>
                    <a:bodyPr/>
                    <a:lstStyle/>
                    <a:p>
                      <a:r>
                        <a:rPr lang="cs-CZ" b="1" dirty="0"/>
                        <a:t>- non </a:t>
                      </a:r>
                      <a:r>
                        <a:rPr lang="cs-CZ" b="1" dirty="0" err="1"/>
                        <a:t>elect</a:t>
                      </a:r>
                      <a:r>
                        <a:rPr lang="cs-CZ" b="1" dirty="0"/>
                        <a:t>. mach.</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dirty="0" smtClean="0">
                          <a:solidFill>
                            <a:schemeClr val="tx1"/>
                          </a:solidFill>
                        </a:rPr>
                        <a:t>15.3</a:t>
                      </a:r>
                      <a:endParaRPr lang="cs-CZ" dirty="0">
                        <a:solidFill>
                          <a:schemeClr val="tx1"/>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smtClean="0">
                          <a:solidFill>
                            <a:schemeClr val="tx1"/>
                          </a:solidFill>
                        </a:rPr>
                        <a:t>6.6</a:t>
                      </a:r>
                      <a:endParaRPr lang="cs-CZ"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smtClean="0">
                          <a:solidFill>
                            <a:srgbClr val="0070C0"/>
                          </a:solidFill>
                        </a:rPr>
                        <a:t>47</a:t>
                      </a:r>
                      <a:endParaRPr lang="cs-CZ" dirty="0">
                        <a:solidFill>
                          <a:srgbClr val="0070C0"/>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smtClean="0">
                          <a:solidFill>
                            <a:schemeClr val="tx1"/>
                          </a:solidFill>
                        </a:rPr>
                        <a:t>11.8</a:t>
                      </a:r>
                      <a:endParaRPr lang="cs-CZ"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52400507"/>
                  </a:ext>
                </a:extLst>
              </a:tr>
              <a:tr h="370840">
                <a:tc>
                  <a:txBody>
                    <a:bodyPr/>
                    <a:lstStyle/>
                    <a:p>
                      <a:r>
                        <a:rPr lang="cs-CZ" b="1" dirty="0"/>
                        <a:t>- </a:t>
                      </a:r>
                      <a:r>
                        <a:rPr lang="cs-CZ" b="1" dirty="0" err="1"/>
                        <a:t>elect</a:t>
                      </a:r>
                      <a:r>
                        <a:rPr lang="cs-CZ" b="1" dirty="0"/>
                        <a:t>. mach.</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dirty="0" smtClean="0">
                          <a:solidFill>
                            <a:schemeClr val="tx1"/>
                          </a:solidFill>
                        </a:rPr>
                        <a:t>9.2</a:t>
                      </a:r>
                      <a:endParaRPr lang="cs-CZ" dirty="0">
                        <a:solidFill>
                          <a:schemeClr val="tx1"/>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smtClean="0">
                          <a:solidFill>
                            <a:schemeClr val="tx1"/>
                          </a:solidFill>
                        </a:rPr>
                        <a:t>3.9</a:t>
                      </a:r>
                      <a:endParaRPr lang="cs-CZ"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smtClean="0">
                          <a:solidFill>
                            <a:srgbClr val="0070C0"/>
                          </a:solidFill>
                        </a:rPr>
                        <a:t>19.3</a:t>
                      </a:r>
                      <a:endParaRPr lang="cs-CZ" dirty="0">
                        <a:solidFill>
                          <a:srgbClr val="0070C0"/>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dirty="0">
                          <a:solidFill>
                            <a:schemeClr val="tx1"/>
                          </a:solidFill>
                        </a:rPr>
                        <a:t>4.8</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882548186"/>
                  </a:ext>
                </a:extLst>
              </a:tr>
              <a:tr h="370840">
                <a:tc>
                  <a:txBody>
                    <a:bodyPr/>
                    <a:lstStyle/>
                    <a:p>
                      <a:r>
                        <a:rPr lang="cs-CZ" b="1" dirty="0" err="1"/>
                        <a:t>other</a:t>
                      </a:r>
                      <a:r>
                        <a:rPr lang="cs-CZ" b="1" dirty="0"/>
                        <a:t> </a:t>
                      </a:r>
                      <a:r>
                        <a:rPr lang="cs-CZ" b="1" dirty="0" err="1"/>
                        <a:t>manufactures</a:t>
                      </a:r>
                      <a:endParaRPr lang="cs-CZ" b="1" dirty="0"/>
                    </a:p>
                  </a:txBody>
                  <a:tcPr>
                    <a:lnT w="12700" cap="flat" cmpd="sng" algn="ctr">
                      <a:noFill/>
                      <a:prstDash val="solid"/>
                      <a:round/>
                      <a:headEnd type="none" w="med" len="med"/>
                      <a:tailEnd type="none" w="med" len="med"/>
                    </a:lnT>
                    <a:solidFill>
                      <a:schemeClr val="bg1">
                        <a:lumMod val="95000"/>
                      </a:schemeClr>
                    </a:solidFill>
                  </a:tcPr>
                </a:tc>
                <a:tc>
                  <a:txBody>
                    <a:bodyPr/>
                    <a:lstStyle/>
                    <a:p>
                      <a:pPr algn="r"/>
                      <a:r>
                        <a:rPr lang="cs-CZ" dirty="0" smtClean="0">
                          <a:solidFill>
                            <a:schemeClr val="tx1"/>
                          </a:solidFill>
                        </a:rPr>
                        <a:t>26</a:t>
                      </a:r>
                      <a:endParaRPr lang="cs-CZ" dirty="0">
                        <a:solidFill>
                          <a:schemeClr val="tx1"/>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r"/>
                      <a:r>
                        <a:rPr lang="cs-CZ" dirty="0" smtClean="0">
                          <a:solidFill>
                            <a:schemeClr val="tx1"/>
                          </a:solidFill>
                        </a:rPr>
                        <a:t>11.0</a:t>
                      </a:r>
                      <a:endParaRPr lang="cs-CZ"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r"/>
                      <a:r>
                        <a:rPr lang="cs-CZ" dirty="0" smtClean="0">
                          <a:solidFill>
                            <a:srgbClr val="0070C0"/>
                          </a:solidFill>
                        </a:rPr>
                        <a:t>43</a:t>
                      </a:r>
                      <a:endParaRPr lang="cs-CZ" dirty="0">
                        <a:solidFill>
                          <a:srgbClr val="0070C0"/>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r"/>
                      <a:r>
                        <a:rPr lang="cs-CZ" dirty="0" smtClean="0">
                          <a:solidFill>
                            <a:schemeClr val="tx1"/>
                          </a:solidFill>
                        </a:rPr>
                        <a:t>10.8</a:t>
                      </a:r>
                      <a:endParaRPr lang="cs-CZ"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extLst>
                  <a:ext uri="{0D108BD9-81ED-4DB2-BD59-A6C34878D82A}">
                    <a16:rowId xmlns:a16="http://schemas.microsoft.com/office/drawing/2014/main" val="1346052692"/>
                  </a:ext>
                </a:extLst>
              </a:tr>
            </a:tbl>
          </a:graphicData>
        </a:graphic>
      </p:graphicFrame>
    </p:spTree>
    <p:extLst>
      <p:ext uri="{BB962C8B-B14F-4D97-AF65-F5344CB8AC3E}">
        <p14:creationId xmlns:p14="http://schemas.microsoft.com/office/powerpoint/2010/main" val="2705768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571" y="175758"/>
            <a:ext cx="10802858" cy="6506483"/>
          </a:xfrm>
          <a:prstGeom prst="rect">
            <a:avLst/>
          </a:prstGeom>
        </p:spPr>
      </p:pic>
    </p:spTree>
    <p:extLst>
      <p:ext uri="{BB962C8B-B14F-4D97-AF65-F5344CB8AC3E}">
        <p14:creationId xmlns:p14="http://schemas.microsoft.com/office/powerpoint/2010/main" val="39163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extLst/>
          </p:nvPr>
        </p:nvGraphicFramePr>
        <p:xfrm>
          <a:off x="30291" y="439420"/>
          <a:ext cx="5954014" cy="5831840"/>
        </p:xfrm>
        <a:graphic>
          <a:graphicData uri="http://schemas.openxmlformats.org/drawingml/2006/table">
            <a:tbl>
              <a:tblPr firstRow="1" bandRow="1">
                <a:tableStyleId>{D7AC3CCA-C797-4891-BE02-D94E43425B78}</a:tableStyleId>
              </a:tblPr>
              <a:tblGrid>
                <a:gridCol w="2480818">
                  <a:extLst>
                    <a:ext uri="{9D8B030D-6E8A-4147-A177-3AD203B41FA5}">
                      <a16:colId xmlns:a16="http://schemas.microsoft.com/office/drawing/2014/main" val="3424222384"/>
                    </a:ext>
                  </a:extLst>
                </a:gridCol>
                <a:gridCol w="894080">
                  <a:extLst>
                    <a:ext uri="{9D8B030D-6E8A-4147-A177-3AD203B41FA5}">
                      <a16:colId xmlns:a16="http://schemas.microsoft.com/office/drawing/2014/main" val="611321685"/>
                    </a:ext>
                  </a:extLst>
                </a:gridCol>
                <a:gridCol w="803910">
                  <a:extLst>
                    <a:ext uri="{9D8B030D-6E8A-4147-A177-3AD203B41FA5}">
                      <a16:colId xmlns:a16="http://schemas.microsoft.com/office/drawing/2014/main" val="3322684553"/>
                    </a:ext>
                  </a:extLst>
                </a:gridCol>
                <a:gridCol w="894080">
                  <a:extLst>
                    <a:ext uri="{9D8B030D-6E8A-4147-A177-3AD203B41FA5}">
                      <a16:colId xmlns:a16="http://schemas.microsoft.com/office/drawing/2014/main" val="3606183844"/>
                    </a:ext>
                  </a:extLst>
                </a:gridCol>
                <a:gridCol w="881126">
                  <a:extLst>
                    <a:ext uri="{9D8B030D-6E8A-4147-A177-3AD203B41FA5}">
                      <a16:colId xmlns:a16="http://schemas.microsoft.com/office/drawing/2014/main" val="2417621956"/>
                    </a:ext>
                  </a:extLst>
                </a:gridCol>
              </a:tblGrid>
              <a:tr h="370840">
                <a:tc rowSpan="2">
                  <a:txBody>
                    <a:bodyPr/>
                    <a:lstStyle/>
                    <a:p>
                      <a:r>
                        <a:rPr lang="cs-CZ" sz="2400" dirty="0">
                          <a:solidFill>
                            <a:srgbClr val="FF0000"/>
                          </a:solidFill>
                        </a:rPr>
                        <a:t>EU</a:t>
                      </a:r>
                      <a:r>
                        <a:rPr lang="cs-CZ" sz="2400" baseline="0" dirty="0"/>
                        <a:t> – </a:t>
                      </a:r>
                      <a:r>
                        <a:rPr lang="cs-CZ" sz="2400" baseline="0" dirty="0" err="1">
                          <a:solidFill>
                            <a:srgbClr val="FFFF00"/>
                          </a:solidFill>
                        </a:rPr>
                        <a:t>China</a:t>
                      </a:r>
                      <a:r>
                        <a:rPr lang="cs-CZ" sz="2400" baseline="0" dirty="0"/>
                        <a:t> </a:t>
                      </a:r>
                      <a:r>
                        <a:rPr lang="cs-CZ" sz="2400" baseline="0" dirty="0" err="1"/>
                        <a:t>trade</a:t>
                      </a:r>
                      <a:endParaRPr lang="cs-CZ" sz="2400" baseline="0" dirty="0"/>
                    </a:p>
                    <a:p>
                      <a:pPr algn="ctr"/>
                      <a:r>
                        <a:rPr lang="cs-CZ" sz="2400" baseline="0" dirty="0"/>
                        <a:t>2018</a:t>
                      </a:r>
                      <a:endParaRPr lang="cs-CZ" sz="2400" dirty="0"/>
                    </a:p>
                  </a:txBody>
                  <a:tcPr>
                    <a:solidFill>
                      <a:schemeClr val="bg1">
                        <a:lumMod val="85000"/>
                      </a:schemeClr>
                    </a:solidFill>
                  </a:tcPr>
                </a:tc>
                <a:tc gridSpan="2">
                  <a:txBody>
                    <a:bodyPr/>
                    <a:lstStyle/>
                    <a:p>
                      <a:r>
                        <a:rPr lang="cs-CZ" sz="1800" dirty="0" err="1"/>
                        <a:t>imports</a:t>
                      </a:r>
                      <a:endParaRPr lang="cs-CZ" sz="1800" dirty="0"/>
                    </a:p>
                  </a:txBody>
                  <a:tcPr>
                    <a:solidFill>
                      <a:schemeClr val="bg1">
                        <a:lumMod val="85000"/>
                      </a:schemeClr>
                    </a:solidFill>
                  </a:tcPr>
                </a:tc>
                <a:tc hMerge="1">
                  <a:txBody>
                    <a:bodyPr/>
                    <a:lstStyle/>
                    <a:p>
                      <a:endParaRPr lang="cs-CZ" dirty="0"/>
                    </a:p>
                  </a:txBody>
                  <a:tcPr>
                    <a:noFill/>
                  </a:tcPr>
                </a:tc>
                <a:tc gridSpan="2">
                  <a:txBody>
                    <a:bodyPr/>
                    <a:lstStyle/>
                    <a:p>
                      <a:r>
                        <a:rPr lang="cs-CZ" sz="1800" dirty="0" err="1"/>
                        <a:t>exports</a:t>
                      </a:r>
                      <a:endParaRPr lang="cs-CZ" sz="1800" dirty="0"/>
                    </a:p>
                  </a:txBody>
                  <a:tcPr>
                    <a:solidFill>
                      <a:schemeClr val="bg1">
                        <a:lumMod val="85000"/>
                      </a:schemeClr>
                    </a:solidFill>
                  </a:tcPr>
                </a:tc>
                <a:tc hMerge="1">
                  <a:txBody>
                    <a:bodyPr/>
                    <a:lstStyle/>
                    <a:p>
                      <a:endParaRPr lang="cs-CZ" dirty="0"/>
                    </a:p>
                  </a:txBody>
                  <a:tcPr>
                    <a:noFill/>
                  </a:tcPr>
                </a:tc>
                <a:extLst>
                  <a:ext uri="{0D108BD9-81ED-4DB2-BD59-A6C34878D82A}">
                    <a16:rowId xmlns:a16="http://schemas.microsoft.com/office/drawing/2014/main" val="2757828537"/>
                  </a:ext>
                </a:extLst>
              </a:tr>
              <a:tr h="370840">
                <a:tc vMerge="1">
                  <a:txBody>
                    <a:bodyPr/>
                    <a:lstStyle/>
                    <a:p>
                      <a:endParaRPr lang="cs-CZ" dirty="0"/>
                    </a:p>
                  </a:txBody>
                  <a:tcPr>
                    <a:noFill/>
                  </a:tcPr>
                </a:tc>
                <a:tc>
                  <a:txBody>
                    <a:bodyPr/>
                    <a:lstStyle/>
                    <a:p>
                      <a:r>
                        <a:rPr lang="cs-CZ" sz="1800" dirty="0"/>
                        <a:t>bil EUR</a:t>
                      </a:r>
                    </a:p>
                  </a:txBody>
                  <a:tcPr>
                    <a:solidFill>
                      <a:schemeClr val="bg1">
                        <a:lumMod val="95000"/>
                      </a:schemeClr>
                    </a:solidFill>
                  </a:tcPr>
                </a:tc>
                <a:tc>
                  <a:txBody>
                    <a:bodyPr/>
                    <a:lstStyle/>
                    <a:p>
                      <a:r>
                        <a:rPr lang="cs-CZ" sz="1800" dirty="0"/>
                        <a:t>% </a:t>
                      </a:r>
                      <a:r>
                        <a:rPr lang="cs-CZ" sz="1800" dirty="0" err="1"/>
                        <a:t>total</a:t>
                      </a:r>
                      <a:endParaRPr lang="cs-CZ" sz="1800" dirty="0"/>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a:t>bil EUR</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a:t>% </a:t>
                      </a:r>
                      <a:r>
                        <a:rPr lang="cs-CZ" sz="1800" dirty="0" err="1"/>
                        <a:t>total</a:t>
                      </a:r>
                      <a:endParaRPr lang="cs-CZ" sz="1800" dirty="0"/>
                    </a:p>
                  </a:txBody>
                  <a:tcPr>
                    <a:solidFill>
                      <a:schemeClr val="bg1">
                        <a:lumMod val="95000"/>
                      </a:schemeClr>
                    </a:solidFill>
                  </a:tcPr>
                </a:tc>
                <a:extLst>
                  <a:ext uri="{0D108BD9-81ED-4DB2-BD59-A6C34878D82A}">
                    <a16:rowId xmlns:a16="http://schemas.microsoft.com/office/drawing/2014/main" val="512814914"/>
                  </a:ext>
                </a:extLst>
              </a:tr>
              <a:tr h="370840">
                <a:tc>
                  <a:txBody>
                    <a:bodyPr/>
                    <a:lstStyle/>
                    <a:p>
                      <a:r>
                        <a:rPr lang="cs-CZ" sz="1800" b="1" i="0" dirty="0" err="1"/>
                        <a:t>agri</a:t>
                      </a:r>
                      <a:r>
                        <a:rPr lang="cs-CZ" sz="1800" b="1" i="0" dirty="0"/>
                        <a:t>. </a:t>
                      </a:r>
                      <a:r>
                        <a:rPr lang="cs-CZ" sz="1800" b="1" i="0" dirty="0" err="1"/>
                        <a:t>products</a:t>
                      </a:r>
                      <a:endParaRPr lang="cs-CZ" sz="1800" b="1" i="0" dirty="0"/>
                    </a:p>
                  </a:txBody>
                  <a:tcPr>
                    <a:lnB w="12700" cap="flat" cmpd="sng" algn="ctr">
                      <a:noFill/>
                      <a:prstDash val="solid"/>
                      <a:round/>
                      <a:headEnd type="none" w="med" len="med"/>
                      <a:tailEnd type="none" w="med" len="med"/>
                    </a:lnB>
                    <a:solidFill>
                      <a:schemeClr val="bg1">
                        <a:lumMod val="95000"/>
                      </a:schemeClr>
                    </a:solidFill>
                  </a:tcPr>
                </a:tc>
                <a:tc>
                  <a:txBody>
                    <a:bodyPr/>
                    <a:lstStyle/>
                    <a:p>
                      <a:pPr algn="r"/>
                      <a:r>
                        <a:rPr lang="cs-CZ" sz="1800" dirty="0"/>
                        <a:t>8</a:t>
                      </a:r>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r"/>
                      <a:r>
                        <a:rPr lang="cs-CZ" sz="1800" dirty="0"/>
                        <a:t>2.0</a:t>
                      </a:r>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noFill/>
                  </a:tcPr>
                </a:tc>
                <a:tc>
                  <a:txBody>
                    <a:bodyPr/>
                    <a:lstStyle/>
                    <a:p>
                      <a:pPr algn="r"/>
                      <a:r>
                        <a:rPr lang="cs-CZ" sz="1800" dirty="0">
                          <a:solidFill>
                            <a:srgbClr val="0070C0"/>
                          </a:solidFill>
                        </a:rPr>
                        <a:t>16</a:t>
                      </a:r>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r"/>
                      <a:r>
                        <a:rPr lang="cs-CZ" sz="1800" dirty="0"/>
                        <a:t>7.5</a:t>
                      </a:r>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noFill/>
                  </a:tcPr>
                </a:tc>
                <a:extLst>
                  <a:ext uri="{0D108BD9-81ED-4DB2-BD59-A6C34878D82A}">
                    <a16:rowId xmlns:a16="http://schemas.microsoft.com/office/drawing/2014/main" val="2511939114"/>
                  </a:ext>
                </a:extLst>
              </a:tr>
              <a:tr h="370840">
                <a:tc>
                  <a:txBody>
                    <a:bodyPr/>
                    <a:lstStyle/>
                    <a:p>
                      <a:r>
                        <a:rPr lang="cs-CZ" sz="1800" b="1" i="0" dirty="0" err="1"/>
                        <a:t>fuel</a:t>
                      </a:r>
                      <a:r>
                        <a:rPr lang="cs-CZ" sz="1800" b="1" i="0" dirty="0"/>
                        <a:t> and </a:t>
                      </a:r>
                      <a:r>
                        <a:rPr lang="cs-CZ" sz="1800" b="1" i="0" dirty="0" err="1"/>
                        <a:t>mining</a:t>
                      </a:r>
                      <a:endParaRPr lang="cs-CZ" sz="1800" b="1" i="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800" dirty="0"/>
                        <a:t>5</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a:t>1.2</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a:solidFill>
                            <a:srgbClr val="0070C0"/>
                          </a:solidFill>
                        </a:rPr>
                        <a:t>14</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a:t>6.5</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669382285"/>
                  </a:ext>
                </a:extLst>
              </a:tr>
              <a:tr h="370840">
                <a:tc>
                  <a:txBody>
                    <a:bodyPr/>
                    <a:lstStyle/>
                    <a:p>
                      <a:r>
                        <a:rPr lang="cs-CZ" sz="1800" b="1" dirty="0" err="1"/>
                        <a:t>chemicals</a:t>
                      </a:r>
                      <a:endParaRPr lang="cs-CZ" sz="1800" b="1"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800" dirty="0"/>
                        <a:t>21</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a:t>5.4</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a:solidFill>
                            <a:srgbClr val="0070C0"/>
                          </a:solidFill>
                        </a:rPr>
                        <a:t>27</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a:t>12.8</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725581904"/>
                  </a:ext>
                </a:extLst>
              </a:tr>
              <a:tr h="370840">
                <a:tc>
                  <a:txBody>
                    <a:bodyPr/>
                    <a:lstStyle/>
                    <a:p>
                      <a:r>
                        <a:rPr lang="cs-CZ" sz="1800" b="1" dirty="0" err="1"/>
                        <a:t>other</a:t>
                      </a:r>
                      <a:r>
                        <a:rPr lang="cs-CZ" sz="1800" b="1" dirty="0"/>
                        <a:t> </a:t>
                      </a:r>
                      <a:r>
                        <a:rPr lang="cs-CZ" sz="1800" b="1" dirty="0" err="1"/>
                        <a:t>semi</a:t>
                      </a:r>
                      <a:r>
                        <a:rPr lang="cs-CZ" sz="1800" b="1" dirty="0"/>
                        <a:t>. manu.</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800" dirty="0">
                          <a:solidFill>
                            <a:srgbClr val="FF0000"/>
                          </a:solidFill>
                        </a:rPr>
                        <a:t>32</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a:t>8.0</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a:solidFill>
                            <a:schemeClr val="tx1"/>
                          </a:solidFill>
                        </a:rPr>
                        <a:t>10</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a:t>4.5</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04426507"/>
                  </a:ext>
                </a:extLst>
              </a:tr>
              <a:tr h="370840">
                <a:tc>
                  <a:txBody>
                    <a:bodyPr/>
                    <a:lstStyle/>
                    <a:p>
                      <a:r>
                        <a:rPr lang="cs-CZ" sz="1800" b="1" dirty="0"/>
                        <a:t>mach.</a:t>
                      </a:r>
                      <a:r>
                        <a:rPr lang="cs-CZ" sz="1800" b="1" baseline="0" dirty="0"/>
                        <a:t> and </a:t>
                      </a:r>
                      <a:r>
                        <a:rPr lang="cs-CZ" sz="1800" b="1" baseline="0" dirty="0" err="1"/>
                        <a:t>trasport</a:t>
                      </a:r>
                      <a:r>
                        <a:rPr lang="cs-CZ" sz="1800" b="1" baseline="0" dirty="0"/>
                        <a:t> </a:t>
                      </a:r>
                      <a:r>
                        <a:rPr lang="cs-CZ" sz="1800" b="1" baseline="0" dirty="0" err="1"/>
                        <a:t>eq</a:t>
                      </a:r>
                      <a:r>
                        <a:rPr lang="cs-CZ" sz="1800" b="1" baseline="0" dirty="0"/>
                        <a:t>.</a:t>
                      </a:r>
                      <a:endParaRPr lang="cs-CZ" sz="1800" b="1"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800" dirty="0">
                          <a:solidFill>
                            <a:srgbClr val="FF0000"/>
                          </a:solidFill>
                        </a:rPr>
                        <a:t>209</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a:t>53.1</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a:solidFill>
                            <a:schemeClr val="tx1"/>
                          </a:solidFill>
                        </a:rPr>
                        <a:t>112</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a:t>53.4</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87249547"/>
                  </a:ext>
                </a:extLst>
              </a:tr>
              <a:tr h="370840">
                <a:tc>
                  <a:txBody>
                    <a:bodyPr/>
                    <a:lstStyle/>
                    <a:p>
                      <a:r>
                        <a:rPr lang="cs-CZ" sz="1800" b="1" dirty="0"/>
                        <a:t>- </a:t>
                      </a:r>
                      <a:r>
                        <a:rPr lang="cs-CZ" sz="1800" b="1" dirty="0" err="1"/>
                        <a:t>office</a:t>
                      </a:r>
                      <a:r>
                        <a:rPr lang="cs-CZ" sz="1800" b="1" dirty="0"/>
                        <a:t> and </a:t>
                      </a:r>
                      <a:r>
                        <a:rPr lang="cs-CZ" sz="1800" b="1" dirty="0" err="1"/>
                        <a:t>telecom</a:t>
                      </a:r>
                      <a:r>
                        <a:rPr lang="cs-CZ" sz="1800" b="1" dirty="0"/>
                        <a:t>.</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800" dirty="0">
                          <a:solidFill>
                            <a:srgbClr val="FF0000"/>
                          </a:solidFill>
                        </a:rPr>
                        <a:t>123</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a:t>31.1</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a:solidFill>
                            <a:schemeClr val="tx1"/>
                          </a:solidFill>
                        </a:rPr>
                        <a:t>10</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a:t>4.5</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66523034"/>
                  </a:ext>
                </a:extLst>
              </a:tr>
              <a:tr h="370840">
                <a:tc>
                  <a:txBody>
                    <a:bodyPr/>
                    <a:lstStyle/>
                    <a:p>
                      <a:r>
                        <a:rPr lang="cs-CZ" sz="1800" b="1" dirty="0"/>
                        <a:t>-- </a:t>
                      </a:r>
                      <a:r>
                        <a:rPr lang="cs-CZ" sz="1800" b="1" dirty="0" err="1"/>
                        <a:t>elect.data</a:t>
                      </a:r>
                      <a:r>
                        <a:rPr lang="cs-CZ" sz="1800" b="1" dirty="0"/>
                        <a:t> </a:t>
                      </a:r>
                      <a:r>
                        <a:rPr lang="cs-CZ" sz="1800" b="1" dirty="0" err="1"/>
                        <a:t>processing</a:t>
                      </a:r>
                      <a:r>
                        <a:rPr lang="cs-CZ" sz="1800" b="1" dirty="0"/>
                        <a:t>.</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800" dirty="0">
                          <a:solidFill>
                            <a:srgbClr val="FF0000"/>
                          </a:solidFill>
                        </a:rPr>
                        <a:t>50</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a:t>12.6</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a:solidFill>
                            <a:schemeClr val="tx1"/>
                          </a:solidFill>
                        </a:rPr>
                        <a:t>1</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a:t>0.6</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450491343"/>
                  </a:ext>
                </a:extLst>
              </a:tr>
              <a:tr h="370840">
                <a:tc>
                  <a:txBody>
                    <a:bodyPr/>
                    <a:lstStyle/>
                    <a:p>
                      <a:r>
                        <a:rPr lang="cs-CZ" sz="1800" b="1" dirty="0"/>
                        <a:t>--</a:t>
                      </a:r>
                      <a:r>
                        <a:rPr lang="cs-CZ" sz="1800" b="1" baseline="0" dirty="0"/>
                        <a:t> </a:t>
                      </a:r>
                      <a:r>
                        <a:rPr lang="cs-CZ" sz="1800" b="1" dirty="0" err="1"/>
                        <a:t>telecom</a:t>
                      </a:r>
                      <a:r>
                        <a:rPr lang="cs-CZ" sz="1800" b="1" dirty="0"/>
                        <a:t>. </a:t>
                      </a:r>
                      <a:r>
                        <a:rPr lang="cs-CZ" sz="1800" b="1" dirty="0" err="1"/>
                        <a:t>eq</a:t>
                      </a:r>
                      <a:r>
                        <a:rPr lang="cs-CZ" sz="1800" b="1" dirty="0"/>
                        <a:t>.</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800" dirty="0">
                          <a:solidFill>
                            <a:srgbClr val="FF0000"/>
                          </a:solidFill>
                        </a:rPr>
                        <a:t>67</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a:t>17.1</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a:solidFill>
                            <a:schemeClr val="tx1"/>
                          </a:solidFill>
                        </a:rPr>
                        <a:t>3</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a:t>1.3</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90343624"/>
                  </a:ext>
                </a:extLst>
              </a:tr>
              <a:tr h="370840">
                <a:tc>
                  <a:txBody>
                    <a:bodyPr/>
                    <a:lstStyle/>
                    <a:p>
                      <a:r>
                        <a:rPr lang="cs-CZ" sz="1800" b="1" dirty="0"/>
                        <a:t>- transport. </a:t>
                      </a:r>
                      <a:r>
                        <a:rPr lang="cs-CZ" sz="1800" b="1" dirty="0" err="1"/>
                        <a:t>eq</a:t>
                      </a:r>
                      <a:endParaRPr lang="cs-CZ" sz="1800" b="1"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800" dirty="0">
                          <a:solidFill>
                            <a:schemeClr val="tx1"/>
                          </a:solidFill>
                        </a:rPr>
                        <a:t>13</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a:t>3.2</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a:solidFill>
                            <a:srgbClr val="0070C0"/>
                          </a:solidFill>
                        </a:rPr>
                        <a:t>50</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a:t>23.8</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82855656"/>
                  </a:ext>
                </a:extLst>
              </a:tr>
              <a:tr h="370840">
                <a:tc>
                  <a:txBody>
                    <a:bodyPr/>
                    <a:lstStyle/>
                    <a:p>
                      <a:r>
                        <a:rPr lang="cs-CZ" sz="1800" b="1" dirty="0"/>
                        <a:t>- non </a:t>
                      </a:r>
                      <a:r>
                        <a:rPr lang="cs-CZ" sz="1800" b="1" dirty="0" err="1"/>
                        <a:t>elect</a:t>
                      </a:r>
                      <a:r>
                        <a:rPr lang="cs-CZ" sz="1800" b="1" dirty="0"/>
                        <a:t>. mach.</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800" dirty="0"/>
                        <a:t>26</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a:t>6.6</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a:solidFill>
                            <a:srgbClr val="0070C0"/>
                          </a:solidFill>
                        </a:rPr>
                        <a:t>32</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a:t>15.0</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52400507"/>
                  </a:ext>
                </a:extLst>
              </a:tr>
              <a:tr h="370840">
                <a:tc>
                  <a:txBody>
                    <a:bodyPr/>
                    <a:lstStyle/>
                    <a:p>
                      <a:r>
                        <a:rPr lang="cs-CZ" sz="1800" b="1" dirty="0"/>
                        <a:t>- </a:t>
                      </a:r>
                      <a:r>
                        <a:rPr lang="cs-CZ" sz="1800" b="1" dirty="0" err="1"/>
                        <a:t>elect</a:t>
                      </a:r>
                      <a:r>
                        <a:rPr lang="cs-CZ" sz="1800" b="1" dirty="0"/>
                        <a:t>. mach.</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800" dirty="0">
                          <a:solidFill>
                            <a:srgbClr val="FF0000"/>
                          </a:solidFill>
                        </a:rPr>
                        <a:t>42</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a:t>10.7</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a:solidFill>
                            <a:schemeClr val="tx1"/>
                          </a:solidFill>
                        </a:rPr>
                        <a:t>16</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a:t>7.5</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882548186"/>
                  </a:ext>
                </a:extLst>
              </a:tr>
              <a:tr h="370840">
                <a:tc>
                  <a:txBody>
                    <a:bodyPr/>
                    <a:lstStyle/>
                    <a:p>
                      <a:r>
                        <a:rPr lang="cs-CZ" sz="1800" b="1" dirty="0" err="1"/>
                        <a:t>clothing</a:t>
                      </a:r>
                      <a:endParaRPr lang="cs-CZ" sz="1800" b="1"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800" dirty="0">
                          <a:solidFill>
                            <a:srgbClr val="FF0000"/>
                          </a:solidFill>
                        </a:rPr>
                        <a:t>29</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a:t>7.4</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a:solidFill>
                            <a:schemeClr val="tx1"/>
                          </a:solidFill>
                        </a:rPr>
                        <a:t>2</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a:t>0.9</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91004189"/>
                  </a:ext>
                </a:extLst>
              </a:tr>
              <a:tr h="370840">
                <a:tc>
                  <a:txBody>
                    <a:bodyPr/>
                    <a:lstStyle/>
                    <a:p>
                      <a:r>
                        <a:rPr lang="cs-CZ" sz="1800" b="1" dirty="0" err="1"/>
                        <a:t>other</a:t>
                      </a:r>
                      <a:r>
                        <a:rPr lang="cs-CZ" sz="1800" b="1" dirty="0"/>
                        <a:t> </a:t>
                      </a:r>
                      <a:r>
                        <a:rPr lang="cs-CZ" sz="1800" b="1" dirty="0" err="1"/>
                        <a:t>manufactures</a:t>
                      </a:r>
                      <a:endParaRPr lang="cs-CZ" sz="1800" b="1" dirty="0"/>
                    </a:p>
                  </a:txBody>
                  <a:tcPr>
                    <a:lnT w="12700" cap="flat" cmpd="sng" algn="ctr">
                      <a:noFill/>
                      <a:prstDash val="solid"/>
                      <a:round/>
                      <a:headEnd type="none" w="med" len="med"/>
                      <a:tailEnd type="none" w="med" len="med"/>
                    </a:lnT>
                    <a:solidFill>
                      <a:schemeClr val="bg1">
                        <a:lumMod val="95000"/>
                      </a:schemeClr>
                    </a:solidFill>
                  </a:tcPr>
                </a:tc>
                <a:tc>
                  <a:txBody>
                    <a:bodyPr/>
                    <a:lstStyle/>
                    <a:p>
                      <a:pPr algn="r"/>
                      <a:r>
                        <a:rPr lang="cs-CZ" sz="1800" dirty="0">
                          <a:solidFill>
                            <a:srgbClr val="FF0000"/>
                          </a:solidFill>
                        </a:rPr>
                        <a:t>75</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r"/>
                      <a:r>
                        <a:rPr lang="cs-CZ" sz="1800" dirty="0"/>
                        <a:t>19.0</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r"/>
                      <a:r>
                        <a:rPr lang="cs-CZ" sz="1800" dirty="0">
                          <a:solidFill>
                            <a:schemeClr val="tx1"/>
                          </a:solidFill>
                        </a:rPr>
                        <a:t>19</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r"/>
                      <a:r>
                        <a:rPr lang="cs-CZ" sz="1800" dirty="0"/>
                        <a:t>8.9</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extLst>
                  <a:ext uri="{0D108BD9-81ED-4DB2-BD59-A6C34878D82A}">
                    <a16:rowId xmlns:a16="http://schemas.microsoft.com/office/drawing/2014/main" val="1346052692"/>
                  </a:ext>
                </a:extLst>
              </a:tr>
            </a:tbl>
          </a:graphicData>
        </a:graphic>
      </p:graphicFrame>
      <p:graphicFrame>
        <p:nvGraphicFramePr>
          <p:cNvPr id="3" name="Tabulka 2">
            <a:extLst>
              <a:ext uri="{FF2B5EF4-FFF2-40B4-BE49-F238E27FC236}">
                <a16:creationId xmlns:a16="http://schemas.microsoft.com/office/drawing/2014/main" id="{2E9A5D7C-DF04-40E3-9FB5-89FFB6F90166}"/>
              </a:ext>
            </a:extLst>
          </p:cNvPr>
          <p:cNvGraphicFramePr>
            <a:graphicFrameLocks noGrp="1"/>
          </p:cNvGraphicFramePr>
          <p:nvPr>
            <p:extLst/>
          </p:nvPr>
        </p:nvGraphicFramePr>
        <p:xfrm>
          <a:off x="6207696" y="439420"/>
          <a:ext cx="5954014" cy="5831840"/>
        </p:xfrm>
        <a:graphic>
          <a:graphicData uri="http://schemas.openxmlformats.org/drawingml/2006/table">
            <a:tbl>
              <a:tblPr firstRow="1" bandRow="1">
                <a:tableStyleId>{D7AC3CCA-C797-4891-BE02-D94E43425B78}</a:tableStyleId>
              </a:tblPr>
              <a:tblGrid>
                <a:gridCol w="2480818">
                  <a:extLst>
                    <a:ext uri="{9D8B030D-6E8A-4147-A177-3AD203B41FA5}">
                      <a16:colId xmlns:a16="http://schemas.microsoft.com/office/drawing/2014/main" val="3424222384"/>
                    </a:ext>
                  </a:extLst>
                </a:gridCol>
                <a:gridCol w="894080">
                  <a:extLst>
                    <a:ext uri="{9D8B030D-6E8A-4147-A177-3AD203B41FA5}">
                      <a16:colId xmlns:a16="http://schemas.microsoft.com/office/drawing/2014/main" val="611321685"/>
                    </a:ext>
                  </a:extLst>
                </a:gridCol>
                <a:gridCol w="803910">
                  <a:extLst>
                    <a:ext uri="{9D8B030D-6E8A-4147-A177-3AD203B41FA5}">
                      <a16:colId xmlns:a16="http://schemas.microsoft.com/office/drawing/2014/main" val="3322684553"/>
                    </a:ext>
                  </a:extLst>
                </a:gridCol>
                <a:gridCol w="894080">
                  <a:extLst>
                    <a:ext uri="{9D8B030D-6E8A-4147-A177-3AD203B41FA5}">
                      <a16:colId xmlns:a16="http://schemas.microsoft.com/office/drawing/2014/main" val="3606183844"/>
                    </a:ext>
                  </a:extLst>
                </a:gridCol>
                <a:gridCol w="881126">
                  <a:extLst>
                    <a:ext uri="{9D8B030D-6E8A-4147-A177-3AD203B41FA5}">
                      <a16:colId xmlns:a16="http://schemas.microsoft.com/office/drawing/2014/main" val="2417621956"/>
                    </a:ext>
                  </a:extLst>
                </a:gridCol>
              </a:tblGrid>
              <a:tr h="370840">
                <a:tc rowSpan="2">
                  <a:txBody>
                    <a:bodyPr/>
                    <a:lstStyle/>
                    <a:p>
                      <a:r>
                        <a:rPr lang="cs-CZ" sz="2400" dirty="0">
                          <a:solidFill>
                            <a:srgbClr val="FF0000"/>
                          </a:solidFill>
                        </a:rPr>
                        <a:t>EU</a:t>
                      </a:r>
                      <a:r>
                        <a:rPr lang="cs-CZ" sz="2400" baseline="0" dirty="0"/>
                        <a:t> – </a:t>
                      </a:r>
                      <a:r>
                        <a:rPr lang="cs-CZ" sz="2400" baseline="0" dirty="0" err="1">
                          <a:solidFill>
                            <a:srgbClr val="FFFF00"/>
                          </a:solidFill>
                        </a:rPr>
                        <a:t>China</a:t>
                      </a:r>
                      <a:r>
                        <a:rPr lang="cs-CZ" sz="2400" baseline="0" dirty="0"/>
                        <a:t> </a:t>
                      </a:r>
                      <a:r>
                        <a:rPr lang="cs-CZ" sz="2400" baseline="0" dirty="0" err="1"/>
                        <a:t>trade</a:t>
                      </a:r>
                      <a:endParaRPr lang="cs-CZ" sz="2400" baseline="0" dirty="0"/>
                    </a:p>
                    <a:p>
                      <a:pPr algn="ctr"/>
                      <a:r>
                        <a:rPr lang="cs-CZ" sz="2400" baseline="0" dirty="0" smtClean="0"/>
                        <a:t>2021</a:t>
                      </a:r>
                      <a:endParaRPr lang="cs-CZ" sz="2400" dirty="0"/>
                    </a:p>
                  </a:txBody>
                  <a:tcPr>
                    <a:solidFill>
                      <a:schemeClr val="bg1">
                        <a:lumMod val="85000"/>
                      </a:schemeClr>
                    </a:solidFill>
                  </a:tcPr>
                </a:tc>
                <a:tc gridSpan="2">
                  <a:txBody>
                    <a:bodyPr/>
                    <a:lstStyle/>
                    <a:p>
                      <a:r>
                        <a:rPr lang="cs-CZ" sz="1800" dirty="0" err="1"/>
                        <a:t>imports</a:t>
                      </a:r>
                      <a:endParaRPr lang="cs-CZ" sz="1800" dirty="0"/>
                    </a:p>
                  </a:txBody>
                  <a:tcPr>
                    <a:solidFill>
                      <a:schemeClr val="bg1">
                        <a:lumMod val="85000"/>
                      </a:schemeClr>
                    </a:solidFill>
                  </a:tcPr>
                </a:tc>
                <a:tc hMerge="1">
                  <a:txBody>
                    <a:bodyPr/>
                    <a:lstStyle/>
                    <a:p>
                      <a:endParaRPr lang="cs-CZ" dirty="0"/>
                    </a:p>
                  </a:txBody>
                  <a:tcPr>
                    <a:noFill/>
                  </a:tcPr>
                </a:tc>
                <a:tc gridSpan="2">
                  <a:txBody>
                    <a:bodyPr/>
                    <a:lstStyle/>
                    <a:p>
                      <a:r>
                        <a:rPr lang="cs-CZ" sz="1800" dirty="0" err="1"/>
                        <a:t>exports</a:t>
                      </a:r>
                      <a:endParaRPr lang="cs-CZ" sz="1800" dirty="0"/>
                    </a:p>
                  </a:txBody>
                  <a:tcPr>
                    <a:solidFill>
                      <a:schemeClr val="bg1">
                        <a:lumMod val="85000"/>
                      </a:schemeClr>
                    </a:solidFill>
                  </a:tcPr>
                </a:tc>
                <a:tc hMerge="1">
                  <a:txBody>
                    <a:bodyPr/>
                    <a:lstStyle/>
                    <a:p>
                      <a:endParaRPr lang="cs-CZ" dirty="0"/>
                    </a:p>
                  </a:txBody>
                  <a:tcPr>
                    <a:noFill/>
                  </a:tcPr>
                </a:tc>
                <a:extLst>
                  <a:ext uri="{0D108BD9-81ED-4DB2-BD59-A6C34878D82A}">
                    <a16:rowId xmlns:a16="http://schemas.microsoft.com/office/drawing/2014/main" val="2757828537"/>
                  </a:ext>
                </a:extLst>
              </a:tr>
              <a:tr h="370840">
                <a:tc vMerge="1">
                  <a:txBody>
                    <a:bodyPr/>
                    <a:lstStyle/>
                    <a:p>
                      <a:endParaRPr lang="cs-CZ" dirty="0"/>
                    </a:p>
                  </a:txBody>
                  <a:tcPr>
                    <a:noFill/>
                  </a:tcPr>
                </a:tc>
                <a:tc>
                  <a:txBody>
                    <a:bodyPr/>
                    <a:lstStyle/>
                    <a:p>
                      <a:r>
                        <a:rPr lang="cs-CZ" sz="1800" dirty="0"/>
                        <a:t>bil EUR</a:t>
                      </a:r>
                    </a:p>
                  </a:txBody>
                  <a:tcPr>
                    <a:solidFill>
                      <a:schemeClr val="bg1">
                        <a:lumMod val="95000"/>
                      </a:schemeClr>
                    </a:solidFill>
                  </a:tcPr>
                </a:tc>
                <a:tc>
                  <a:txBody>
                    <a:bodyPr/>
                    <a:lstStyle/>
                    <a:p>
                      <a:r>
                        <a:rPr lang="cs-CZ" sz="1800" dirty="0"/>
                        <a:t>% </a:t>
                      </a:r>
                      <a:r>
                        <a:rPr lang="cs-CZ" sz="1800" dirty="0" err="1"/>
                        <a:t>total</a:t>
                      </a:r>
                      <a:endParaRPr lang="cs-CZ" sz="1800" dirty="0"/>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a:t>bil EUR</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a:t>% </a:t>
                      </a:r>
                      <a:r>
                        <a:rPr lang="cs-CZ" sz="1800" dirty="0" err="1"/>
                        <a:t>total</a:t>
                      </a:r>
                      <a:endParaRPr lang="cs-CZ" sz="1800" dirty="0"/>
                    </a:p>
                  </a:txBody>
                  <a:tcPr>
                    <a:solidFill>
                      <a:schemeClr val="bg1">
                        <a:lumMod val="95000"/>
                      </a:schemeClr>
                    </a:solidFill>
                  </a:tcPr>
                </a:tc>
                <a:extLst>
                  <a:ext uri="{0D108BD9-81ED-4DB2-BD59-A6C34878D82A}">
                    <a16:rowId xmlns:a16="http://schemas.microsoft.com/office/drawing/2014/main" val="512814914"/>
                  </a:ext>
                </a:extLst>
              </a:tr>
              <a:tr h="370840">
                <a:tc>
                  <a:txBody>
                    <a:bodyPr/>
                    <a:lstStyle/>
                    <a:p>
                      <a:r>
                        <a:rPr lang="cs-CZ" sz="1800" b="1" i="0" dirty="0" err="1"/>
                        <a:t>agri</a:t>
                      </a:r>
                      <a:r>
                        <a:rPr lang="cs-CZ" sz="1800" b="1" i="0" dirty="0"/>
                        <a:t>. </a:t>
                      </a:r>
                      <a:r>
                        <a:rPr lang="cs-CZ" sz="1800" b="1" i="0" dirty="0" err="1"/>
                        <a:t>products</a:t>
                      </a:r>
                      <a:endParaRPr lang="cs-CZ" sz="1800" b="1" i="0" dirty="0"/>
                    </a:p>
                  </a:txBody>
                  <a:tcPr>
                    <a:lnB w="12700" cap="flat" cmpd="sng" algn="ctr">
                      <a:noFill/>
                      <a:prstDash val="solid"/>
                      <a:round/>
                      <a:headEnd type="none" w="med" len="med"/>
                      <a:tailEnd type="none" w="med" len="med"/>
                    </a:lnB>
                    <a:solidFill>
                      <a:schemeClr val="bg1">
                        <a:lumMod val="95000"/>
                      </a:schemeClr>
                    </a:solidFill>
                  </a:tcPr>
                </a:tc>
                <a:tc>
                  <a:txBody>
                    <a:bodyPr/>
                    <a:lstStyle/>
                    <a:p>
                      <a:pPr algn="r"/>
                      <a:r>
                        <a:rPr lang="cs-CZ" sz="1800" dirty="0" smtClean="0">
                          <a:solidFill>
                            <a:schemeClr val="tx1"/>
                          </a:solidFill>
                        </a:rPr>
                        <a:t>7.8</a:t>
                      </a:r>
                      <a:endParaRPr lang="cs-CZ" sz="1800" dirty="0">
                        <a:solidFill>
                          <a:schemeClr val="tx1"/>
                        </a:solidFill>
                      </a:endParaRPr>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r"/>
                      <a:r>
                        <a:rPr lang="cs-CZ" sz="1800" dirty="0" smtClean="0">
                          <a:solidFill>
                            <a:schemeClr val="tx1"/>
                          </a:solidFill>
                        </a:rPr>
                        <a:t>1.6</a:t>
                      </a:r>
                      <a:endParaRPr lang="cs-CZ" sz="1800" dirty="0">
                        <a:solidFill>
                          <a:schemeClr val="tx1"/>
                        </a:solidFill>
                      </a:endParaRPr>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noFill/>
                  </a:tcPr>
                </a:tc>
                <a:tc>
                  <a:txBody>
                    <a:bodyPr/>
                    <a:lstStyle/>
                    <a:p>
                      <a:pPr algn="r"/>
                      <a:r>
                        <a:rPr lang="cs-CZ" sz="1800" dirty="0" smtClean="0">
                          <a:solidFill>
                            <a:srgbClr val="0070C0"/>
                          </a:solidFill>
                        </a:rPr>
                        <a:t>22.4</a:t>
                      </a:r>
                      <a:endParaRPr lang="cs-CZ" sz="1800" dirty="0">
                        <a:solidFill>
                          <a:srgbClr val="0070C0"/>
                        </a:solidFill>
                      </a:endParaRPr>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r"/>
                      <a:r>
                        <a:rPr lang="cs-CZ" sz="1800" b="1" dirty="0" smtClean="0">
                          <a:solidFill>
                            <a:schemeClr val="tx1"/>
                          </a:solidFill>
                        </a:rPr>
                        <a:t>10.0</a:t>
                      </a:r>
                      <a:endParaRPr lang="cs-CZ" sz="1800" b="1" dirty="0">
                        <a:solidFill>
                          <a:schemeClr val="tx1"/>
                        </a:solidFill>
                      </a:endParaRPr>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noFill/>
                  </a:tcPr>
                </a:tc>
                <a:extLst>
                  <a:ext uri="{0D108BD9-81ED-4DB2-BD59-A6C34878D82A}">
                    <a16:rowId xmlns:a16="http://schemas.microsoft.com/office/drawing/2014/main" val="2511939114"/>
                  </a:ext>
                </a:extLst>
              </a:tr>
              <a:tr h="370840">
                <a:tc>
                  <a:txBody>
                    <a:bodyPr/>
                    <a:lstStyle/>
                    <a:p>
                      <a:r>
                        <a:rPr lang="cs-CZ" sz="1800" b="1" i="0" dirty="0" err="1"/>
                        <a:t>fuel</a:t>
                      </a:r>
                      <a:r>
                        <a:rPr lang="cs-CZ" sz="1800" b="1" i="0" dirty="0"/>
                        <a:t> and </a:t>
                      </a:r>
                      <a:r>
                        <a:rPr lang="cs-CZ" sz="1800" b="1" i="0" dirty="0" err="1"/>
                        <a:t>mining</a:t>
                      </a:r>
                      <a:endParaRPr lang="cs-CZ" sz="1800" b="1" i="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800" dirty="0" smtClean="0">
                          <a:solidFill>
                            <a:schemeClr val="tx1"/>
                          </a:solidFill>
                        </a:rPr>
                        <a:t>4.6</a:t>
                      </a:r>
                      <a:endParaRPr lang="cs-CZ" sz="1800" dirty="0">
                        <a:solidFill>
                          <a:schemeClr val="tx1"/>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smtClean="0">
                          <a:solidFill>
                            <a:schemeClr val="tx1"/>
                          </a:solidFill>
                        </a:rPr>
                        <a:t>1.0</a:t>
                      </a:r>
                      <a:endParaRPr lang="cs-CZ" sz="1800"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smtClean="0">
                          <a:solidFill>
                            <a:srgbClr val="0070C0"/>
                          </a:solidFill>
                        </a:rPr>
                        <a:t>8.6</a:t>
                      </a:r>
                      <a:endParaRPr lang="cs-CZ" sz="1800" dirty="0">
                        <a:solidFill>
                          <a:srgbClr val="0070C0"/>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b="1" dirty="0" smtClean="0">
                          <a:solidFill>
                            <a:schemeClr val="tx1"/>
                          </a:solidFill>
                        </a:rPr>
                        <a:t>3.9</a:t>
                      </a:r>
                      <a:endParaRPr lang="cs-CZ" sz="1800" b="1"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669382285"/>
                  </a:ext>
                </a:extLst>
              </a:tr>
              <a:tr h="370840">
                <a:tc>
                  <a:txBody>
                    <a:bodyPr/>
                    <a:lstStyle/>
                    <a:p>
                      <a:r>
                        <a:rPr lang="cs-CZ" sz="1800" b="1" dirty="0" err="1"/>
                        <a:t>Chemicals</a:t>
                      </a:r>
                      <a:endParaRPr lang="cs-CZ" sz="1800" b="1"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800" dirty="0" smtClean="0">
                          <a:solidFill>
                            <a:schemeClr val="tx1"/>
                          </a:solidFill>
                        </a:rPr>
                        <a:t>34</a:t>
                      </a:r>
                      <a:endParaRPr lang="cs-CZ" sz="1800" dirty="0">
                        <a:solidFill>
                          <a:schemeClr val="tx1"/>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smtClean="0">
                          <a:solidFill>
                            <a:schemeClr val="tx1"/>
                          </a:solidFill>
                        </a:rPr>
                        <a:t>7.3</a:t>
                      </a:r>
                      <a:endParaRPr lang="cs-CZ" sz="1800"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smtClean="0">
                          <a:solidFill>
                            <a:schemeClr val="tx1"/>
                          </a:solidFill>
                        </a:rPr>
                        <a:t>33</a:t>
                      </a:r>
                      <a:endParaRPr lang="cs-CZ" sz="1800" dirty="0">
                        <a:solidFill>
                          <a:schemeClr val="tx1"/>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b="1" dirty="0" smtClean="0">
                          <a:solidFill>
                            <a:schemeClr val="tx1"/>
                          </a:solidFill>
                        </a:rPr>
                        <a:t>14.7</a:t>
                      </a:r>
                      <a:endParaRPr lang="cs-CZ" sz="1800" b="1"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725581904"/>
                  </a:ext>
                </a:extLst>
              </a:tr>
              <a:tr h="370840">
                <a:tc>
                  <a:txBody>
                    <a:bodyPr/>
                    <a:lstStyle/>
                    <a:p>
                      <a:r>
                        <a:rPr lang="cs-CZ" sz="1800" b="1" dirty="0" err="1"/>
                        <a:t>other</a:t>
                      </a:r>
                      <a:r>
                        <a:rPr lang="cs-CZ" sz="1800" b="1" dirty="0"/>
                        <a:t> </a:t>
                      </a:r>
                      <a:r>
                        <a:rPr lang="cs-CZ" sz="1800" b="1" dirty="0" err="1"/>
                        <a:t>semi</a:t>
                      </a:r>
                      <a:r>
                        <a:rPr lang="cs-CZ" sz="1800" b="1" dirty="0"/>
                        <a:t>. manu.</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800" dirty="0" smtClean="0">
                          <a:solidFill>
                            <a:srgbClr val="FF0000"/>
                          </a:solidFill>
                        </a:rPr>
                        <a:t>36</a:t>
                      </a:r>
                      <a:endParaRPr lang="cs-CZ" sz="1800" dirty="0">
                        <a:solidFill>
                          <a:srgbClr val="FF0000"/>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smtClean="0">
                          <a:solidFill>
                            <a:schemeClr val="tx1"/>
                          </a:solidFill>
                        </a:rPr>
                        <a:t>7.7</a:t>
                      </a:r>
                      <a:endParaRPr lang="cs-CZ" sz="1800"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smtClean="0">
                          <a:solidFill>
                            <a:schemeClr val="tx1"/>
                          </a:solidFill>
                        </a:rPr>
                        <a:t>10</a:t>
                      </a:r>
                      <a:endParaRPr lang="cs-CZ" sz="1800" dirty="0">
                        <a:solidFill>
                          <a:schemeClr val="tx1"/>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smtClean="0">
                          <a:solidFill>
                            <a:schemeClr val="tx1"/>
                          </a:solidFill>
                        </a:rPr>
                        <a:t>4.5</a:t>
                      </a:r>
                      <a:endParaRPr lang="cs-CZ" sz="1800"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04426507"/>
                  </a:ext>
                </a:extLst>
              </a:tr>
              <a:tr h="370840">
                <a:tc>
                  <a:txBody>
                    <a:bodyPr/>
                    <a:lstStyle/>
                    <a:p>
                      <a:r>
                        <a:rPr lang="cs-CZ" sz="1800" b="1" dirty="0"/>
                        <a:t>mach.</a:t>
                      </a:r>
                      <a:r>
                        <a:rPr lang="cs-CZ" sz="1800" b="1" baseline="0" dirty="0"/>
                        <a:t> and </a:t>
                      </a:r>
                      <a:r>
                        <a:rPr lang="cs-CZ" sz="1800" b="1" baseline="0" dirty="0" err="1"/>
                        <a:t>trasport</a:t>
                      </a:r>
                      <a:r>
                        <a:rPr lang="cs-CZ" sz="1800" b="1" baseline="0" dirty="0"/>
                        <a:t> </a:t>
                      </a:r>
                      <a:r>
                        <a:rPr lang="cs-CZ" sz="1800" b="1" baseline="0" dirty="0" err="1"/>
                        <a:t>eq</a:t>
                      </a:r>
                      <a:r>
                        <a:rPr lang="cs-CZ" sz="1800" b="1" baseline="0" dirty="0"/>
                        <a:t>.</a:t>
                      </a:r>
                      <a:endParaRPr lang="cs-CZ" sz="1800" b="1"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800" dirty="0" smtClean="0">
                          <a:solidFill>
                            <a:srgbClr val="FF0000"/>
                          </a:solidFill>
                        </a:rPr>
                        <a:t>263</a:t>
                      </a:r>
                      <a:endParaRPr lang="cs-CZ" sz="1800" dirty="0">
                        <a:solidFill>
                          <a:srgbClr val="FF0000"/>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smtClean="0">
                          <a:solidFill>
                            <a:schemeClr val="tx1"/>
                          </a:solidFill>
                        </a:rPr>
                        <a:t>55.8</a:t>
                      </a:r>
                      <a:endParaRPr lang="cs-CZ" sz="1800"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smtClean="0">
                          <a:solidFill>
                            <a:schemeClr val="tx1"/>
                          </a:solidFill>
                        </a:rPr>
                        <a:t>116</a:t>
                      </a:r>
                      <a:endParaRPr lang="cs-CZ" sz="1800" dirty="0">
                        <a:solidFill>
                          <a:schemeClr val="tx1"/>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a:solidFill>
                            <a:schemeClr val="tx1"/>
                          </a:solidFill>
                        </a:rPr>
                        <a:t>51.9</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87249547"/>
                  </a:ext>
                </a:extLst>
              </a:tr>
              <a:tr h="370840">
                <a:tc>
                  <a:txBody>
                    <a:bodyPr/>
                    <a:lstStyle/>
                    <a:p>
                      <a:r>
                        <a:rPr lang="cs-CZ" sz="1800" b="1" dirty="0"/>
                        <a:t>- </a:t>
                      </a:r>
                      <a:r>
                        <a:rPr lang="cs-CZ" sz="1800" b="1" dirty="0" err="1"/>
                        <a:t>office</a:t>
                      </a:r>
                      <a:r>
                        <a:rPr lang="cs-CZ" sz="1800" b="1" dirty="0"/>
                        <a:t> and </a:t>
                      </a:r>
                      <a:r>
                        <a:rPr lang="cs-CZ" sz="1800" b="1" dirty="0" err="1"/>
                        <a:t>telecom</a:t>
                      </a:r>
                      <a:r>
                        <a:rPr lang="cs-CZ" sz="1800" b="1" dirty="0"/>
                        <a:t>.</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800" dirty="0" smtClean="0">
                          <a:solidFill>
                            <a:srgbClr val="FF0000"/>
                          </a:solidFill>
                        </a:rPr>
                        <a:t>138</a:t>
                      </a:r>
                      <a:endParaRPr lang="cs-CZ" sz="1800" dirty="0">
                        <a:solidFill>
                          <a:srgbClr val="FF0000"/>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smtClean="0">
                          <a:solidFill>
                            <a:schemeClr val="tx1"/>
                          </a:solidFill>
                        </a:rPr>
                        <a:t>29.3</a:t>
                      </a:r>
                      <a:endParaRPr lang="cs-CZ" sz="1800"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a:solidFill>
                            <a:schemeClr val="tx1"/>
                          </a:solidFill>
                        </a:rPr>
                        <a:t>15</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smtClean="0">
                          <a:solidFill>
                            <a:schemeClr val="tx1"/>
                          </a:solidFill>
                        </a:rPr>
                        <a:t>6.9</a:t>
                      </a:r>
                      <a:endParaRPr lang="cs-CZ" sz="1800"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66523034"/>
                  </a:ext>
                </a:extLst>
              </a:tr>
              <a:tr h="370840">
                <a:tc>
                  <a:txBody>
                    <a:bodyPr/>
                    <a:lstStyle/>
                    <a:p>
                      <a:r>
                        <a:rPr lang="cs-CZ" sz="1800" b="1" dirty="0"/>
                        <a:t>-- </a:t>
                      </a:r>
                      <a:r>
                        <a:rPr lang="cs-CZ" sz="1800" b="1" dirty="0" err="1"/>
                        <a:t>elect.data</a:t>
                      </a:r>
                      <a:r>
                        <a:rPr lang="cs-CZ" sz="1800" b="1" dirty="0"/>
                        <a:t> </a:t>
                      </a:r>
                      <a:r>
                        <a:rPr lang="cs-CZ" sz="1800" b="1" dirty="0" err="1"/>
                        <a:t>processing</a:t>
                      </a:r>
                      <a:r>
                        <a:rPr lang="cs-CZ" sz="1800" b="1" dirty="0"/>
                        <a:t>.</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800" dirty="0" smtClean="0">
                          <a:solidFill>
                            <a:srgbClr val="FF0000"/>
                          </a:solidFill>
                        </a:rPr>
                        <a:t>55</a:t>
                      </a:r>
                      <a:endParaRPr lang="cs-CZ" sz="1800" dirty="0">
                        <a:solidFill>
                          <a:srgbClr val="FF0000"/>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smtClean="0">
                          <a:solidFill>
                            <a:schemeClr val="tx1"/>
                          </a:solidFill>
                        </a:rPr>
                        <a:t>11.6</a:t>
                      </a:r>
                      <a:endParaRPr lang="cs-CZ" sz="1800"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a:solidFill>
                            <a:schemeClr val="tx1"/>
                          </a:solidFill>
                        </a:rPr>
                        <a:t>1.6</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smtClean="0">
                          <a:solidFill>
                            <a:schemeClr val="tx1"/>
                          </a:solidFill>
                        </a:rPr>
                        <a:t>0.7</a:t>
                      </a:r>
                      <a:endParaRPr lang="cs-CZ" sz="1800"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450491343"/>
                  </a:ext>
                </a:extLst>
              </a:tr>
              <a:tr h="370840">
                <a:tc>
                  <a:txBody>
                    <a:bodyPr/>
                    <a:lstStyle/>
                    <a:p>
                      <a:r>
                        <a:rPr lang="cs-CZ" sz="1800" b="1" dirty="0"/>
                        <a:t>--</a:t>
                      </a:r>
                      <a:r>
                        <a:rPr lang="cs-CZ" sz="1800" b="1" baseline="0" dirty="0"/>
                        <a:t> </a:t>
                      </a:r>
                      <a:r>
                        <a:rPr lang="cs-CZ" sz="1800" b="1" dirty="0" err="1"/>
                        <a:t>telecom</a:t>
                      </a:r>
                      <a:r>
                        <a:rPr lang="cs-CZ" sz="1800" b="1" dirty="0"/>
                        <a:t>. </a:t>
                      </a:r>
                      <a:r>
                        <a:rPr lang="cs-CZ" sz="1800" b="1" dirty="0" err="1"/>
                        <a:t>eq</a:t>
                      </a:r>
                      <a:r>
                        <a:rPr lang="cs-CZ" sz="1800" b="1" dirty="0"/>
                        <a:t>.</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800" dirty="0" smtClean="0">
                          <a:solidFill>
                            <a:srgbClr val="FF0000"/>
                          </a:solidFill>
                        </a:rPr>
                        <a:t>67</a:t>
                      </a:r>
                      <a:endParaRPr lang="cs-CZ" sz="1800" dirty="0">
                        <a:solidFill>
                          <a:srgbClr val="FF0000"/>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smtClean="0">
                          <a:solidFill>
                            <a:schemeClr val="tx1"/>
                          </a:solidFill>
                        </a:rPr>
                        <a:t>14.3</a:t>
                      </a:r>
                      <a:endParaRPr lang="cs-CZ" sz="1800"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smtClean="0">
                          <a:solidFill>
                            <a:schemeClr val="tx1"/>
                          </a:solidFill>
                        </a:rPr>
                        <a:t>3.6</a:t>
                      </a:r>
                      <a:endParaRPr lang="cs-CZ" sz="1800" dirty="0">
                        <a:solidFill>
                          <a:schemeClr val="tx1"/>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smtClean="0">
                          <a:solidFill>
                            <a:schemeClr val="tx1"/>
                          </a:solidFill>
                        </a:rPr>
                        <a:t>1.6</a:t>
                      </a:r>
                      <a:endParaRPr lang="cs-CZ" sz="1800"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90343624"/>
                  </a:ext>
                </a:extLst>
              </a:tr>
              <a:tr h="370840">
                <a:tc>
                  <a:txBody>
                    <a:bodyPr/>
                    <a:lstStyle/>
                    <a:p>
                      <a:r>
                        <a:rPr lang="cs-CZ" sz="1800" b="1" dirty="0"/>
                        <a:t>- transport. </a:t>
                      </a:r>
                      <a:r>
                        <a:rPr lang="cs-CZ" sz="1800" b="1" dirty="0" err="1"/>
                        <a:t>eq</a:t>
                      </a:r>
                      <a:endParaRPr lang="cs-CZ" sz="1800" b="1"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800" dirty="0" smtClean="0">
                          <a:solidFill>
                            <a:schemeClr val="tx1"/>
                          </a:solidFill>
                        </a:rPr>
                        <a:t>22</a:t>
                      </a:r>
                      <a:endParaRPr lang="cs-CZ" sz="1800" dirty="0">
                        <a:solidFill>
                          <a:schemeClr val="tx1"/>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smtClean="0">
                          <a:solidFill>
                            <a:schemeClr val="tx1"/>
                          </a:solidFill>
                        </a:rPr>
                        <a:t>4.7</a:t>
                      </a:r>
                      <a:endParaRPr lang="cs-CZ" sz="1800"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smtClean="0">
                          <a:solidFill>
                            <a:srgbClr val="0070C0"/>
                          </a:solidFill>
                        </a:rPr>
                        <a:t>44</a:t>
                      </a:r>
                      <a:endParaRPr lang="cs-CZ" sz="1800" dirty="0">
                        <a:solidFill>
                          <a:srgbClr val="0070C0"/>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smtClean="0">
                          <a:solidFill>
                            <a:schemeClr val="tx1"/>
                          </a:solidFill>
                        </a:rPr>
                        <a:t>19.8</a:t>
                      </a:r>
                      <a:endParaRPr lang="cs-CZ" sz="1800"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82855656"/>
                  </a:ext>
                </a:extLst>
              </a:tr>
              <a:tr h="370840">
                <a:tc>
                  <a:txBody>
                    <a:bodyPr/>
                    <a:lstStyle/>
                    <a:p>
                      <a:r>
                        <a:rPr lang="cs-CZ" sz="1800" b="1" dirty="0"/>
                        <a:t>- non </a:t>
                      </a:r>
                      <a:r>
                        <a:rPr lang="cs-CZ" sz="1800" b="1" dirty="0" err="1"/>
                        <a:t>elect</a:t>
                      </a:r>
                      <a:r>
                        <a:rPr lang="cs-CZ" sz="1800" b="1" dirty="0"/>
                        <a:t>. mach.</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800" dirty="0" smtClean="0">
                          <a:solidFill>
                            <a:schemeClr val="tx1"/>
                          </a:solidFill>
                        </a:rPr>
                        <a:t>36</a:t>
                      </a:r>
                      <a:endParaRPr lang="cs-CZ" sz="1800" dirty="0">
                        <a:solidFill>
                          <a:schemeClr val="tx1"/>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smtClean="0">
                          <a:solidFill>
                            <a:schemeClr val="tx1"/>
                          </a:solidFill>
                        </a:rPr>
                        <a:t>7.6</a:t>
                      </a:r>
                      <a:endParaRPr lang="cs-CZ" sz="1800"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smtClean="0">
                          <a:solidFill>
                            <a:schemeClr val="tx1"/>
                          </a:solidFill>
                        </a:rPr>
                        <a:t>34</a:t>
                      </a:r>
                      <a:endParaRPr lang="cs-CZ" sz="1800" dirty="0">
                        <a:solidFill>
                          <a:schemeClr val="tx1"/>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smtClean="0">
                          <a:solidFill>
                            <a:schemeClr val="tx1"/>
                          </a:solidFill>
                        </a:rPr>
                        <a:t>15.1</a:t>
                      </a:r>
                      <a:endParaRPr lang="cs-CZ" sz="1800"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52400507"/>
                  </a:ext>
                </a:extLst>
              </a:tr>
              <a:tr h="370840">
                <a:tc>
                  <a:txBody>
                    <a:bodyPr/>
                    <a:lstStyle/>
                    <a:p>
                      <a:r>
                        <a:rPr lang="cs-CZ" sz="1800" b="1" dirty="0"/>
                        <a:t>- </a:t>
                      </a:r>
                      <a:r>
                        <a:rPr lang="cs-CZ" sz="1800" b="1" dirty="0" err="1"/>
                        <a:t>elect</a:t>
                      </a:r>
                      <a:r>
                        <a:rPr lang="cs-CZ" sz="1800" b="1" dirty="0"/>
                        <a:t>. mach.</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800" dirty="0" smtClean="0">
                          <a:solidFill>
                            <a:srgbClr val="FF0000"/>
                          </a:solidFill>
                        </a:rPr>
                        <a:t>59</a:t>
                      </a:r>
                      <a:endParaRPr lang="cs-CZ" sz="1800" dirty="0">
                        <a:solidFill>
                          <a:srgbClr val="FF0000"/>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smtClean="0">
                          <a:solidFill>
                            <a:schemeClr val="tx1"/>
                          </a:solidFill>
                        </a:rPr>
                        <a:t>12.5</a:t>
                      </a:r>
                      <a:endParaRPr lang="cs-CZ" sz="1800"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smtClean="0">
                          <a:solidFill>
                            <a:schemeClr val="tx1"/>
                          </a:solidFill>
                        </a:rPr>
                        <a:t>18</a:t>
                      </a:r>
                      <a:endParaRPr lang="cs-CZ" sz="1800" dirty="0">
                        <a:solidFill>
                          <a:schemeClr val="tx1"/>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a:solidFill>
                            <a:schemeClr val="tx1"/>
                          </a:solidFill>
                        </a:rPr>
                        <a:t>8.0</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882548186"/>
                  </a:ext>
                </a:extLst>
              </a:tr>
              <a:tr h="370840">
                <a:tc>
                  <a:txBody>
                    <a:bodyPr/>
                    <a:lstStyle/>
                    <a:p>
                      <a:r>
                        <a:rPr lang="cs-CZ" sz="1800" b="1" dirty="0" err="1"/>
                        <a:t>clothing</a:t>
                      </a:r>
                      <a:endParaRPr lang="cs-CZ" sz="1800" b="1"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800" dirty="0" smtClean="0">
                          <a:solidFill>
                            <a:srgbClr val="FF0000"/>
                          </a:solidFill>
                        </a:rPr>
                        <a:t>26</a:t>
                      </a:r>
                      <a:endParaRPr lang="cs-CZ" sz="1800" dirty="0">
                        <a:solidFill>
                          <a:srgbClr val="FF0000"/>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smtClean="0">
                          <a:solidFill>
                            <a:schemeClr val="tx1"/>
                          </a:solidFill>
                        </a:rPr>
                        <a:t>5.4</a:t>
                      </a:r>
                      <a:endParaRPr lang="cs-CZ" sz="1800"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smtClean="0">
                          <a:solidFill>
                            <a:schemeClr val="tx1"/>
                          </a:solidFill>
                        </a:rPr>
                        <a:t>3</a:t>
                      </a:r>
                      <a:endParaRPr lang="cs-CZ" sz="1800" dirty="0">
                        <a:solidFill>
                          <a:schemeClr val="tx1"/>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800" dirty="0" smtClean="0">
                          <a:solidFill>
                            <a:schemeClr val="tx1"/>
                          </a:solidFill>
                        </a:rPr>
                        <a:t>1.4</a:t>
                      </a:r>
                      <a:endParaRPr lang="cs-CZ" sz="1800"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91004189"/>
                  </a:ext>
                </a:extLst>
              </a:tr>
              <a:tr h="370840">
                <a:tc>
                  <a:txBody>
                    <a:bodyPr/>
                    <a:lstStyle/>
                    <a:p>
                      <a:r>
                        <a:rPr lang="cs-CZ" sz="1800" b="1" dirty="0" err="1"/>
                        <a:t>other</a:t>
                      </a:r>
                      <a:r>
                        <a:rPr lang="cs-CZ" sz="1800" b="1" dirty="0"/>
                        <a:t> </a:t>
                      </a:r>
                      <a:r>
                        <a:rPr lang="cs-CZ" sz="1800" b="1" dirty="0" err="1"/>
                        <a:t>manufactures</a:t>
                      </a:r>
                      <a:endParaRPr lang="cs-CZ" sz="1800" b="1" dirty="0"/>
                    </a:p>
                  </a:txBody>
                  <a:tcPr>
                    <a:lnT w="12700" cap="flat" cmpd="sng" algn="ctr">
                      <a:noFill/>
                      <a:prstDash val="solid"/>
                      <a:round/>
                      <a:headEnd type="none" w="med" len="med"/>
                      <a:tailEnd type="none" w="med" len="med"/>
                    </a:lnT>
                    <a:solidFill>
                      <a:schemeClr val="bg1">
                        <a:lumMod val="95000"/>
                      </a:schemeClr>
                    </a:solidFill>
                  </a:tcPr>
                </a:tc>
                <a:tc>
                  <a:txBody>
                    <a:bodyPr/>
                    <a:lstStyle/>
                    <a:p>
                      <a:pPr algn="r"/>
                      <a:r>
                        <a:rPr lang="cs-CZ" sz="1800" dirty="0" smtClean="0">
                          <a:solidFill>
                            <a:srgbClr val="FF0000"/>
                          </a:solidFill>
                        </a:rPr>
                        <a:t>83</a:t>
                      </a:r>
                      <a:endParaRPr lang="cs-CZ" sz="1800" dirty="0">
                        <a:solidFill>
                          <a:srgbClr val="FF0000"/>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r"/>
                      <a:r>
                        <a:rPr lang="cs-CZ" sz="1800" dirty="0" smtClean="0">
                          <a:solidFill>
                            <a:schemeClr val="tx1"/>
                          </a:solidFill>
                        </a:rPr>
                        <a:t>17.6</a:t>
                      </a:r>
                      <a:endParaRPr lang="cs-CZ" sz="1800"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r"/>
                      <a:r>
                        <a:rPr lang="cs-CZ" sz="1800" dirty="0" smtClean="0">
                          <a:solidFill>
                            <a:schemeClr val="tx1"/>
                          </a:solidFill>
                        </a:rPr>
                        <a:t>23</a:t>
                      </a:r>
                      <a:endParaRPr lang="cs-CZ" sz="1800" dirty="0">
                        <a:solidFill>
                          <a:schemeClr val="tx1"/>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r"/>
                      <a:r>
                        <a:rPr lang="cs-CZ" sz="1800" dirty="0" smtClean="0">
                          <a:solidFill>
                            <a:schemeClr val="tx1"/>
                          </a:solidFill>
                        </a:rPr>
                        <a:t>10.4</a:t>
                      </a:r>
                      <a:endParaRPr lang="cs-CZ" sz="1800"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extLst>
                  <a:ext uri="{0D108BD9-81ED-4DB2-BD59-A6C34878D82A}">
                    <a16:rowId xmlns:a16="http://schemas.microsoft.com/office/drawing/2014/main" val="1346052692"/>
                  </a:ext>
                </a:extLst>
              </a:tr>
            </a:tbl>
          </a:graphicData>
        </a:graphic>
      </p:graphicFrame>
    </p:spTree>
    <p:extLst>
      <p:ext uri="{BB962C8B-B14F-4D97-AF65-F5344CB8AC3E}">
        <p14:creationId xmlns:p14="http://schemas.microsoft.com/office/powerpoint/2010/main" val="28986879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A2441E-BAC9-43F5-8EC6-A66B9CA8979B}"/>
              </a:ext>
            </a:extLst>
          </p:cNvPr>
          <p:cNvSpPr>
            <a:spLocks noGrp="1"/>
          </p:cNvSpPr>
          <p:nvPr>
            <p:ph type="title"/>
          </p:nvPr>
        </p:nvSpPr>
        <p:spPr>
          <a:xfrm>
            <a:off x="838200" y="-118872"/>
            <a:ext cx="10515600" cy="1325563"/>
          </a:xfrm>
        </p:spPr>
        <p:txBody>
          <a:bodyPr>
            <a:normAutofit/>
          </a:bodyPr>
          <a:lstStyle/>
          <a:p>
            <a:pPr algn="ctr"/>
            <a:r>
              <a:rPr lang="cs-CZ" sz="3600" b="1" dirty="0">
                <a:solidFill>
                  <a:srgbClr val="EF7011"/>
                </a:solidFill>
                <a:latin typeface="+mn-lt"/>
              </a:rPr>
              <a:t>KUKA</a:t>
            </a:r>
            <a:r>
              <a:rPr lang="cs-CZ" sz="3600" b="1" i="1" dirty="0">
                <a:latin typeface="+mn-lt"/>
              </a:rPr>
              <a:t> - K</a:t>
            </a:r>
            <a:r>
              <a:rPr lang="cs-CZ" sz="3600" i="1" dirty="0">
                <a:latin typeface="+mn-lt"/>
              </a:rPr>
              <a:t>eller </a:t>
            </a:r>
            <a:r>
              <a:rPr lang="cs-CZ" sz="3600" b="1" i="1" dirty="0" err="1">
                <a:latin typeface="+mn-lt"/>
              </a:rPr>
              <a:t>u</a:t>
            </a:r>
            <a:r>
              <a:rPr lang="cs-CZ" sz="3600" i="1" dirty="0" err="1">
                <a:latin typeface="+mn-lt"/>
              </a:rPr>
              <a:t>nd</a:t>
            </a:r>
            <a:r>
              <a:rPr lang="cs-CZ" sz="3600" i="1" dirty="0">
                <a:latin typeface="+mn-lt"/>
              </a:rPr>
              <a:t> </a:t>
            </a:r>
            <a:r>
              <a:rPr lang="cs-CZ" sz="3600" b="1" i="1" dirty="0" err="1">
                <a:latin typeface="+mn-lt"/>
              </a:rPr>
              <a:t>K</a:t>
            </a:r>
            <a:r>
              <a:rPr lang="cs-CZ" sz="3600" i="1" dirty="0" err="1">
                <a:latin typeface="+mn-lt"/>
              </a:rPr>
              <a:t>nappich</a:t>
            </a:r>
            <a:r>
              <a:rPr lang="cs-CZ" sz="3600" i="1" dirty="0">
                <a:latin typeface="+mn-lt"/>
              </a:rPr>
              <a:t> </a:t>
            </a:r>
            <a:r>
              <a:rPr lang="cs-CZ" sz="3600" b="1" i="1" dirty="0">
                <a:latin typeface="+mn-lt"/>
              </a:rPr>
              <a:t>A</a:t>
            </a:r>
            <a:r>
              <a:rPr lang="cs-CZ" sz="3600" i="1" dirty="0">
                <a:latin typeface="+mn-lt"/>
              </a:rPr>
              <a:t>ugsburg (</a:t>
            </a:r>
            <a:r>
              <a:rPr lang="cs-CZ" sz="3600" dirty="0">
                <a:latin typeface="+mn-lt"/>
              </a:rPr>
              <a:t>1898)</a:t>
            </a:r>
          </a:p>
        </p:txBody>
      </p:sp>
      <p:sp>
        <p:nvSpPr>
          <p:cNvPr id="3" name="Zástupný symbol pro obsah 2">
            <a:extLst>
              <a:ext uri="{FF2B5EF4-FFF2-40B4-BE49-F238E27FC236}">
                <a16:creationId xmlns:a16="http://schemas.microsoft.com/office/drawing/2014/main" id="{383C51B2-356D-4838-B79B-539984137A59}"/>
              </a:ext>
            </a:extLst>
          </p:cNvPr>
          <p:cNvSpPr>
            <a:spLocks noGrp="1"/>
          </p:cNvSpPr>
          <p:nvPr>
            <p:ph idx="1"/>
          </p:nvPr>
        </p:nvSpPr>
        <p:spPr>
          <a:xfrm>
            <a:off x="755904" y="984377"/>
            <a:ext cx="10515600" cy="4351338"/>
          </a:xfrm>
        </p:spPr>
        <p:txBody>
          <a:bodyPr>
            <a:normAutofit/>
          </a:bodyPr>
          <a:lstStyle/>
          <a:p>
            <a:pPr algn="just"/>
            <a:r>
              <a:rPr lang="en-AU" sz="2000" dirty="0"/>
              <a:t>KUKA Systems’ plants/</a:t>
            </a:r>
            <a:r>
              <a:rPr lang="en-AU" sz="2000" dirty="0" err="1"/>
              <a:t>equipments</a:t>
            </a:r>
            <a:r>
              <a:rPr lang="en-AU" sz="2000" dirty="0"/>
              <a:t> are being used by various automotive manufacturers such as BMW, GM, Chrysler, Ford, Volvo, Volkswagen, Daimler AG, Valmet Automotive as well as manufacturers from other industrial sectors such as Airbus, Siemens and others. </a:t>
            </a:r>
          </a:p>
          <a:p>
            <a:pPr algn="just"/>
            <a:r>
              <a:rPr lang="en-AU" sz="2000" dirty="0"/>
              <a:t>In 1973, KUKA created its own industrial robot FAMULUS.</a:t>
            </a:r>
          </a:p>
          <a:p>
            <a:pPr algn="just"/>
            <a:r>
              <a:rPr lang="en-AU" sz="2000" dirty="0"/>
              <a:t>In June 2016, </a:t>
            </a:r>
            <a:r>
              <a:rPr lang="en-AU" sz="2000" dirty="0" err="1">
                <a:solidFill>
                  <a:srgbClr val="FF0000"/>
                </a:solidFill>
              </a:rPr>
              <a:t>Midea</a:t>
            </a:r>
            <a:r>
              <a:rPr lang="en-AU" sz="2000" dirty="0">
                <a:solidFill>
                  <a:srgbClr val="FF0000"/>
                </a:solidFill>
              </a:rPr>
              <a:t> Group</a:t>
            </a:r>
            <a:r>
              <a:rPr lang="en-AU" sz="2000" dirty="0"/>
              <a:t> offered to buy </a:t>
            </a:r>
            <a:r>
              <a:rPr lang="en-AU" sz="2000" dirty="0" err="1"/>
              <a:t>Kuka</a:t>
            </a:r>
            <a:r>
              <a:rPr lang="en-AU" sz="2000" dirty="0"/>
              <a:t> for about €4.5 billion ($5 billion). </a:t>
            </a:r>
            <a:r>
              <a:rPr lang="en-AU" sz="2000" dirty="0" err="1"/>
              <a:t>Midea</a:t>
            </a:r>
            <a:r>
              <a:rPr lang="en-AU" sz="2000" dirty="0"/>
              <a:t> completed the takeover bid in January 2017 by taking 74.55% voting stake in the company.</a:t>
            </a:r>
          </a:p>
          <a:p>
            <a:pPr algn="just"/>
            <a:r>
              <a:rPr lang="en-AU" sz="2000" b="1" dirty="0" err="1">
                <a:solidFill>
                  <a:srgbClr val="FF0000"/>
                </a:solidFill>
              </a:rPr>
              <a:t>Midea</a:t>
            </a:r>
            <a:r>
              <a:rPr lang="en-AU" sz="2000" b="1" dirty="0">
                <a:solidFill>
                  <a:srgbClr val="FF0000"/>
                </a:solidFill>
              </a:rPr>
              <a:t> Group</a:t>
            </a:r>
            <a:r>
              <a:rPr lang="en-AU" sz="2000" dirty="0"/>
              <a:t> - produces lighting, water appliances, floor care, small kitchen appliances, laundry, large cooking appliances, and refrigeration appliances (135 thousand employees, 60 affiliates)…</a:t>
            </a:r>
          </a:p>
        </p:txBody>
      </p:sp>
      <p:pic>
        <p:nvPicPr>
          <p:cNvPr id="5" name="Obrázek 4">
            <a:extLst>
              <a:ext uri="{FF2B5EF4-FFF2-40B4-BE49-F238E27FC236}">
                <a16:creationId xmlns:a16="http://schemas.microsoft.com/office/drawing/2014/main" id="{2A0FAC6F-70A0-4E6E-A824-677AF2322B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156" y="3711200"/>
            <a:ext cx="4406631" cy="2936488"/>
          </a:xfrm>
          <a:prstGeom prst="rect">
            <a:avLst/>
          </a:prstGeom>
        </p:spPr>
      </p:pic>
      <p:pic>
        <p:nvPicPr>
          <p:cNvPr id="7" name="Obrázek 6">
            <a:extLst>
              <a:ext uri="{FF2B5EF4-FFF2-40B4-BE49-F238E27FC236}">
                <a16:creationId xmlns:a16="http://schemas.microsoft.com/office/drawing/2014/main" id="{EC38E864-4215-4443-BC92-C431FC86A2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2728" y="3630075"/>
            <a:ext cx="4649924" cy="3098738"/>
          </a:xfrm>
          <a:prstGeom prst="rect">
            <a:avLst/>
          </a:prstGeom>
        </p:spPr>
      </p:pic>
    </p:spTree>
    <p:extLst>
      <p:ext uri="{BB962C8B-B14F-4D97-AF65-F5344CB8AC3E}">
        <p14:creationId xmlns:p14="http://schemas.microsoft.com/office/powerpoint/2010/main" val="38904353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extLst>
              <p:ext uri="{D42A27DB-BD31-4B8C-83A1-F6EECF244321}">
                <p14:modId xmlns:p14="http://schemas.microsoft.com/office/powerpoint/2010/main" val="3581636194"/>
              </p:ext>
            </p:extLst>
          </p:nvPr>
        </p:nvGraphicFramePr>
        <p:xfrm>
          <a:off x="326185" y="882432"/>
          <a:ext cx="5672265" cy="4658360"/>
        </p:xfrm>
        <a:graphic>
          <a:graphicData uri="http://schemas.openxmlformats.org/drawingml/2006/table">
            <a:tbl>
              <a:tblPr firstRow="1" bandRow="1">
                <a:tableStyleId>{D7AC3CCA-C797-4891-BE02-D94E43425B78}</a:tableStyleId>
              </a:tblPr>
              <a:tblGrid>
                <a:gridCol w="2435035">
                  <a:extLst>
                    <a:ext uri="{9D8B030D-6E8A-4147-A177-3AD203B41FA5}">
                      <a16:colId xmlns:a16="http://schemas.microsoft.com/office/drawing/2014/main" val="3424222384"/>
                    </a:ext>
                  </a:extLst>
                </a:gridCol>
                <a:gridCol w="814705">
                  <a:extLst>
                    <a:ext uri="{9D8B030D-6E8A-4147-A177-3AD203B41FA5}">
                      <a16:colId xmlns:a16="http://schemas.microsoft.com/office/drawing/2014/main" val="611321685"/>
                    </a:ext>
                  </a:extLst>
                </a:gridCol>
                <a:gridCol w="803910">
                  <a:extLst>
                    <a:ext uri="{9D8B030D-6E8A-4147-A177-3AD203B41FA5}">
                      <a16:colId xmlns:a16="http://schemas.microsoft.com/office/drawing/2014/main" val="3322684553"/>
                    </a:ext>
                  </a:extLst>
                </a:gridCol>
                <a:gridCol w="814705">
                  <a:extLst>
                    <a:ext uri="{9D8B030D-6E8A-4147-A177-3AD203B41FA5}">
                      <a16:colId xmlns:a16="http://schemas.microsoft.com/office/drawing/2014/main" val="3606183844"/>
                    </a:ext>
                  </a:extLst>
                </a:gridCol>
                <a:gridCol w="803910">
                  <a:extLst>
                    <a:ext uri="{9D8B030D-6E8A-4147-A177-3AD203B41FA5}">
                      <a16:colId xmlns:a16="http://schemas.microsoft.com/office/drawing/2014/main" val="2417621956"/>
                    </a:ext>
                  </a:extLst>
                </a:gridCol>
              </a:tblGrid>
              <a:tr h="370840">
                <a:tc rowSpan="2">
                  <a:txBody>
                    <a:bodyPr/>
                    <a:lstStyle/>
                    <a:p>
                      <a:r>
                        <a:rPr lang="cs-CZ" sz="2000" dirty="0">
                          <a:solidFill>
                            <a:srgbClr val="FF0000"/>
                          </a:solidFill>
                        </a:rPr>
                        <a:t>EU</a:t>
                      </a:r>
                      <a:r>
                        <a:rPr lang="cs-CZ" sz="2000" baseline="0" dirty="0"/>
                        <a:t> – </a:t>
                      </a:r>
                      <a:r>
                        <a:rPr lang="cs-CZ" sz="2000" baseline="0" dirty="0">
                          <a:solidFill>
                            <a:srgbClr val="00B050"/>
                          </a:solidFill>
                        </a:rPr>
                        <a:t>JAP</a:t>
                      </a:r>
                      <a:r>
                        <a:rPr lang="cs-CZ" sz="2000" baseline="0" dirty="0"/>
                        <a:t> </a:t>
                      </a:r>
                      <a:r>
                        <a:rPr lang="cs-CZ" sz="2000" baseline="0" dirty="0" err="1"/>
                        <a:t>trade</a:t>
                      </a:r>
                      <a:endParaRPr lang="cs-CZ" sz="2000" baseline="0" dirty="0"/>
                    </a:p>
                    <a:p>
                      <a:r>
                        <a:rPr lang="cs-CZ" sz="2000" baseline="0" dirty="0"/>
                        <a:t>2018</a:t>
                      </a:r>
                      <a:endParaRPr lang="cs-CZ" sz="2000" dirty="0"/>
                    </a:p>
                  </a:txBody>
                  <a:tcPr>
                    <a:solidFill>
                      <a:schemeClr val="bg1">
                        <a:lumMod val="85000"/>
                      </a:schemeClr>
                    </a:solidFill>
                  </a:tcPr>
                </a:tc>
                <a:tc gridSpan="2">
                  <a:txBody>
                    <a:bodyPr/>
                    <a:lstStyle/>
                    <a:p>
                      <a:r>
                        <a:rPr lang="cs-CZ" sz="1600" dirty="0" err="1"/>
                        <a:t>Imports</a:t>
                      </a:r>
                      <a:endParaRPr lang="cs-CZ" sz="1600" dirty="0"/>
                    </a:p>
                  </a:txBody>
                  <a:tcPr>
                    <a:solidFill>
                      <a:schemeClr val="bg1">
                        <a:lumMod val="85000"/>
                      </a:schemeClr>
                    </a:solidFill>
                  </a:tcPr>
                </a:tc>
                <a:tc hMerge="1">
                  <a:txBody>
                    <a:bodyPr/>
                    <a:lstStyle/>
                    <a:p>
                      <a:endParaRPr lang="cs-CZ" dirty="0"/>
                    </a:p>
                  </a:txBody>
                  <a:tcPr>
                    <a:noFill/>
                  </a:tcPr>
                </a:tc>
                <a:tc gridSpan="2">
                  <a:txBody>
                    <a:bodyPr/>
                    <a:lstStyle/>
                    <a:p>
                      <a:r>
                        <a:rPr lang="cs-CZ" sz="1600" dirty="0" err="1"/>
                        <a:t>Exports</a:t>
                      </a:r>
                      <a:endParaRPr lang="cs-CZ" sz="1600" dirty="0"/>
                    </a:p>
                  </a:txBody>
                  <a:tcPr>
                    <a:solidFill>
                      <a:schemeClr val="bg1">
                        <a:lumMod val="85000"/>
                      </a:schemeClr>
                    </a:solidFill>
                  </a:tcPr>
                </a:tc>
                <a:tc hMerge="1">
                  <a:txBody>
                    <a:bodyPr/>
                    <a:lstStyle/>
                    <a:p>
                      <a:endParaRPr lang="cs-CZ" dirty="0"/>
                    </a:p>
                  </a:txBody>
                  <a:tcPr>
                    <a:noFill/>
                  </a:tcPr>
                </a:tc>
                <a:extLst>
                  <a:ext uri="{0D108BD9-81ED-4DB2-BD59-A6C34878D82A}">
                    <a16:rowId xmlns:a16="http://schemas.microsoft.com/office/drawing/2014/main" val="2757828537"/>
                  </a:ext>
                </a:extLst>
              </a:tr>
              <a:tr h="370840">
                <a:tc vMerge="1">
                  <a:txBody>
                    <a:bodyPr/>
                    <a:lstStyle/>
                    <a:p>
                      <a:endParaRPr lang="cs-CZ" dirty="0"/>
                    </a:p>
                  </a:txBody>
                  <a:tcPr>
                    <a:noFill/>
                  </a:tcPr>
                </a:tc>
                <a:tc>
                  <a:txBody>
                    <a:bodyPr/>
                    <a:lstStyle/>
                    <a:p>
                      <a:r>
                        <a:rPr lang="cs-CZ" sz="1600" dirty="0"/>
                        <a:t>bil EUR</a:t>
                      </a:r>
                    </a:p>
                  </a:txBody>
                  <a:tcPr>
                    <a:solidFill>
                      <a:schemeClr val="bg1">
                        <a:lumMod val="95000"/>
                      </a:schemeClr>
                    </a:solidFill>
                  </a:tcPr>
                </a:tc>
                <a:tc>
                  <a:txBody>
                    <a:bodyPr/>
                    <a:lstStyle/>
                    <a:p>
                      <a:r>
                        <a:rPr lang="cs-CZ" sz="1600" dirty="0"/>
                        <a:t>% </a:t>
                      </a:r>
                      <a:r>
                        <a:rPr lang="cs-CZ" sz="1600" dirty="0" err="1"/>
                        <a:t>total</a:t>
                      </a:r>
                      <a:endParaRPr lang="cs-CZ" sz="1600" dirty="0"/>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dirty="0"/>
                        <a:t>bil EUR</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dirty="0"/>
                        <a:t>% </a:t>
                      </a:r>
                      <a:r>
                        <a:rPr lang="cs-CZ" sz="1600" dirty="0" err="1"/>
                        <a:t>total</a:t>
                      </a:r>
                      <a:endParaRPr lang="cs-CZ" sz="1600" dirty="0"/>
                    </a:p>
                    <a:p>
                      <a:endParaRPr lang="cs-CZ" sz="1600" dirty="0"/>
                    </a:p>
                  </a:txBody>
                  <a:tcPr>
                    <a:solidFill>
                      <a:schemeClr val="bg1">
                        <a:lumMod val="95000"/>
                      </a:schemeClr>
                    </a:solidFill>
                  </a:tcPr>
                </a:tc>
                <a:extLst>
                  <a:ext uri="{0D108BD9-81ED-4DB2-BD59-A6C34878D82A}">
                    <a16:rowId xmlns:a16="http://schemas.microsoft.com/office/drawing/2014/main" val="512814914"/>
                  </a:ext>
                </a:extLst>
              </a:tr>
              <a:tr h="370840">
                <a:tc>
                  <a:txBody>
                    <a:bodyPr/>
                    <a:lstStyle/>
                    <a:p>
                      <a:r>
                        <a:rPr lang="cs-CZ" sz="1600" b="1" i="1" dirty="0"/>
                        <a:t>food</a:t>
                      </a:r>
                    </a:p>
                  </a:txBody>
                  <a:tcPr>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a:solidFill>
                            <a:schemeClr val="tx1"/>
                          </a:solidFill>
                        </a:rPr>
                        <a:t>0.4</a:t>
                      </a:r>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r"/>
                      <a:r>
                        <a:rPr lang="cs-CZ" sz="1600" dirty="0">
                          <a:solidFill>
                            <a:schemeClr val="tx1"/>
                          </a:solidFill>
                        </a:rPr>
                        <a:t>0.5</a:t>
                      </a:r>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noFill/>
                  </a:tcPr>
                </a:tc>
                <a:tc>
                  <a:txBody>
                    <a:bodyPr/>
                    <a:lstStyle/>
                    <a:p>
                      <a:pPr algn="r"/>
                      <a:r>
                        <a:rPr lang="cs-CZ" sz="1600" dirty="0">
                          <a:solidFill>
                            <a:srgbClr val="0070C0"/>
                          </a:solidFill>
                        </a:rPr>
                        <a:t>7</a:t>
                      </a:r>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r"/>
                      <a:r>
                        <a:rPr lang="cs-CZ" sz="1600" dirty="0">
                          <a:solidFill>
                            <a:schemeClr val="tx1"/>
                          </a:solidFill>
                        </a:rPr>
                        <a:t>10.0</a:t>
                      </a:r>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noFill/>
                  </a:tcPr>
                </a:tc>
                <a:extLst>
                  <a:ext uri="{0D108BD9-81ED-4DB2-BD59-A6C34878D82A}">
                    <a16:rowId xmlns:a16="http://schemas.microsoft.com/office/drawing/2014/main" val="2511939114"/>
                  </a:ext>
                </a:extLst>
              </a:tr>
              <a:tr h="370840">
                <a:tc>
                  <a:txBody>
                    <a:bodyPr/>
                    <a:lstStyle/>
                    <a:p>
                      <a:r>
                        <a:rPr lang="cs-CZ" sz="1600" b="1" dirty="0" err="1"/>
                        <a:t>chemicals</a:t>
                      </a:r>
                      <a:endParaRPr lang="cs-CZ" sz="1600" b="1"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a:solidFill>
                            <a:schemeClr val="tx1"/>
                          </a:solidFill>
                        </a:rPr>
                        <a:t>7</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chemeClr val="tx1"/>
                          </a:solidFill>
                        </a:rPr>
                        <a:t>10.3</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rgbClr val="0070C0"/>
                          </a:solidFill>
                        </a:rPr>
                        <a:t>15</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chemeClr val="tx1"/>
                          </a:solidFill>
                        </a:rPr>
                        <a:t>22.6</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725581904"/>
                  </a:ext>
                </a:extLst>
              </a:tr>
              <a:tr h="370840">
                <a:tc>
                  <a:txBody>
                    <a:bodyPr/>
                    <a:lstStyle/>
                    <a:p>
                      <a:r>
                        <a:rPr lang="cs-CZ" sz="1600" b="1" dirty="0"/>
                        <a:t>- </a:t>
                      </a:r>
                      <a:r>
                        <a:rPr lang="cs-CZ" sz="1600" b="1" dirty="0" err="1"/>
                        <a:t>pharmaceuticals</a:t>
                      </a:r>
                      <a:endParaRPr lang="cs-CZ" sz="1600" b="1"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a:solidFill>
                            <a:schemeClr val="tx1"/>
                          </a:solidFill>
                        </a:rPr>
                        <a:t>1</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chemeClr val="tx1"/>
                          </a:solidFill>
                        </a:rPr>
                        <a:t>1.8</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rgbClr val="0070C0"/>
                          </a:solidFill>
                        </a:rPr>
                        <a:t>9</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chemeClr val="tx1"/>
                          </a:solidFill>
                        </a:rPr>
                        <a:t>13.5</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04426507"/>
                  </a:ext>
                </a:extLst>
              </a:tr>
              <a:tr h="370840">
                <a:tc>
                  <a:txBody>
                    <a:bodyPr/>
                    <a:lstStyle/>
                    <a:p>
                      <a:r>
                        <a:rPr lang="cs-CZ" sz="1600" b="1" dirty="0"/>
                        <a:t>mach.</a:t>
                      </a:r>
                      <a:r>
                        <a:rPr lang="cs-CZ" sz="1600" b="1" baseline="0" dirty="0"/>
                        <a:t> and </a:t>
                      </a:r>
                      <a:r>
                        <a:rPr lang="cs-CZ" sz="1600" b="1" baseline="0" dirty="0" err="1"/>
                        <a:t>trasport</a:t>
                      </a:r>
                      <a:r>
                        <a:rPr lang="cs-CZ" sz="1600" b="1" baseline="0" dirty="0"/>
                        <a:t> </a:t>
                      </a:r>
                      <a:r>
                        <a:rPr lang="cs-CZ" sz="1600" b="1" baseline="0" dirty="0" err="1"/>
                        <a:t>eq</a:t>
                      </a:r>
                      <a:r>
                        <a:rPr lang="cs-CZ" sz="1600" b="1" baseline="0" dirty="0"/>
                        <a:t>.</a:t>
                      </a:r>
                      <a:endParaRPr lang="cs-CZ" sz="1600" b="1"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a:solidFill>
                            <a:srgbClr val="FF0000"/>
                          </a:solidFill>
                        </a:rPr>
                        <a:t>47</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chemeClr val="tx1"/>
                          </a:solidFill>
                        </a:rPr>
                        <a:t>66.9</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chemeClr val="tx1"/>
                          </a:solidFill>
                        </a:rPr>
                        <a:t>25</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chemeClr val="tx1"/>
                          </a:solidFill>
                        </a:rPr>
                        <a:t>39.1</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87249547"/>
                  </a:ext>
                </a:extLst>
              </a:tr>
              <a:tr h="370840">
                <a:tc>
                  <a:txBody>
                    <a:bodyPr/>
                    <a:lstStyle/>
                    <a:p>
                      <a:r>
                        <a:rPr lang="cs-CZ" sz="1600" b="1" dirty="0"/>
                        <a:t>- transport </a:t>
                      </a:r>
                      <a:r>
                        <a:rPr lang="cs-CZ" sz="1600" b="1" dirty="0" err="1"/>
                        <a:t>eq</a:t>
                      </a:r>
                      <a:r>
                        <a:rPr lang="cs-CZ" sz="1600" b="1" dirty="0"/>
                        <a:t>.</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a:solidFill>
                            <a:srgbClr val="FF0000"/>
                          </a:solidFill>
                        </a:rPr>
                        <a:t>20</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chemeClr val="tx1"/>
                          </a:solidFill>
                        </a:rPr>
                        <a:t>27.7</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chemeClr val="tx1"/>
                          </a:solidFill>
                        </a:rPr>
                        <a:t>13</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chemeClr val="tx1"/>
                          </a:solidFill>
                        </a:rPr>
                        <a:t>20.7</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66523034"/>
                  </a:ext>
                </a:extLst>
              </a:tr>
              <a:tr h="370840">
                <a:tc>
                  <a:txBody>
                    <a:bodyPr/>
                    <a:lstStyle/>
                    <a:p>
                      <a:r>
                        <a:rPr lang="cs-CZ" sz="1600" b="1" dirty="0"/>
                        <a:t>-- </a:t>
                      </a:r>
                      <a:r>
                        <a:rPr lang="cs-CZ" sz="1600" b="1" dirty="0" err="1"/>
                        <a:t>automotive</a:t>
                      </a:r>
                      <a:endParaRPr lang="cs-CZ" sz="1600" b="1"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a:solidFill>
                            <a:srgbClr val="FF0000"/>
                          </a:solidFill>
                        </a:rPr>
                        <a:t>14</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chemeClr val="tx1"/>
                          </a:solidFill>
                        </a:rPr>
                        <a:t>20.3</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chemeClr val="tx1"/>
                          </a:solidFill>
                        </a:rPr>
                        <a:t>10</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chemeClr val="tx1"/>
                          </a:solidFill>
                        </a:rPr>
                        <a:t>15.9</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450491343"/>
                  </a:ext>
                </a:extLst>
              </a:tr>
              <a:tr h="370840">
                <a:tc>
                  <a:txBody>
                    <a:bodyPr/>
                    <a:lstStyle/>
                    <a:p>
                      <a:r>
                        <a:rPr lang="cs-CZ" sz="1600" b="1" dirty="0"/>
                        <a:t>- </a:t>
                      </a:r>
                      <a:r>
                        <a:rPr lang="cs-CZ" sz="1600" b="1" dirty="0" err="1"/>
                        <a:t>other</a:t>
                      </a:r>
                      <a:r>
                        <a:rPr lang="cs-CZ" sz="1600" b="1" dirty="0"/>
                        <a:t> </a:t>
                      </a:r>
                      <a:r>
                        <a:rPr lang="cs-CZ" sz="1600" b="1" dirty="0" err="1"/>
                        <a:t>machinery</a:t>
                      </a:r>
                      <a:endParaRPr lang="cs-CZ" sz="1600" b="1"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a:solidFill>
                            <a:srgbClr val="FF0000"/>
                          </a:solidFill>
                        </a:rPr>
                        <a:t>21</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chemeClr val="tx1"/>
                          </a:solidFill>
                        </a:rPr>
                        <a:t>29.6</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chemeClr val="tx1"/>
                          </a:solidFill>
                        </a:rPr>
                        <a:t>10</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chemeClr val="tx1"/>
                          </a:solidFill>
                        </a:rPr>
                        <a:t>15.7</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90343624"/>
                  </a:ext>
                </a:extLst>
              </a:tr>
              <a:tr h="370840">
                <a:tc>
                  <a:txBody>
                    <a:bodyPr/>
                    <a:lstStyle/>
                    <a:p>
                      <a:r>
                        <a:rPr lang="cs-CZ" sz="1600" b="1" dirty="0"/>
                        <a:t>- non </a:t>
                      </a:r>
                      <a:r>
                        <a:rPr lang="cs-CZ" sz="1600" b="1" dirty="0" err="1"/>
                        <a:t>elect</a:t>
                      </a:r>
                      <a:r>
                        <a:rPr lang="cs-CZ" sz="1600" b="1" dirty="0"/>
                        <a:t>. mach.</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a:solidFill>
                            <a:srgbClr val="FF0000"/>
                          </a:solidFill>
                        </a:rPr>
                        <a:t>12</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chemeClr val="tx1"/>
                          </a:solidFill>
                        </a:rPr>
                        <a:t>17.4</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chemeClr val="tx1"/>
                          </a:solidFill>
                        </a:rPr>
                        <a:t>6</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chemeClr val="tx1"/>
                          </a:solidFill>
                        </a:rPr>
                        <a:t>8.6</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52400507"/>
                  </a:ext>
                </a:extLst>
              </a:tr>
              <a:tr h="370840">
                <a:tc>
                  <a:txBody>
                    <a:bodyPr/>
                    <a:lstStyle/>
                    <a:p>
                      <a:r>
                        <a:rPr lang="cs-CZ" sz="1600" b="1" dirty="0"/>
                        <a:t>- </a:t>
                      </a:r>
                      <a:r>
                        <a:rPr lang="cs-CZ" sz="1600" b="1" dirty="0" err="1"/>
                        <a:t>elect</a:t>
                      </a:r>
                      <a:r>
                        <a:rPr lang="cs-CZ" sz="1600" b="1" dirty="0"/>
                        <a:t>. mach.</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a:solidFill>
                            <a:schemeClr val="tx1"/>
                          </a:solidFill>
                        </a:rPr>
                        <a:t>10</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chemeClr val="tx1"/>
                          </a:solidFill>
                        </a:rPr>
                        <a:t>4,2</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rgbClr val="0070C0"/>
                          </a:solidFill>
                        </a:rPr>
                        <a:t>17</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chemeClr val="tx1"/>
                          </a:solidFill>
                        </a:rPr>
                        <a:t>4,6</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882548186"/>
                  </a:ext>
                </a:extLst>
              </a:tr>
              <a:tr h="370840">
                <a:tc>
                  <a:txBody>
                    <a:bodyPr/>
                    <a:lstStyle/>
                    <a:p>
                      <a:r>
                        <a:rPr lang="cs-CZ" sz="1600" b="1" dirty="0" err="1"/>
                        <a:t>Other</a:t>
                      </a:r>
                      <a:r>
                        <a:rPr lang="cs-CZ" sz="1600" b="1" baseline="0" dirty="0"/>
                        <a:t> manu – </a:t>
                      </a:r>
                      <a:r>
                        <a:rPr lang="cs-CZ" sz="1600" b="1" baseline="0" dirty="0" err="1"/>
                        <a:t>scientific</a:t>
                      </a:r>
                      <a:endParaRPr lang="cs-CZ" sz="1600" b="1" dirty="0"/>
                    </a:p>
                  </a:txBody>
                  <a:tcPr>
                    <a:lnT w="12700" cap="flat" cmpd="sng" algn="ctr">
                      <a:noFill/>
                      <a:prstDash val="solid"/>
                      <a:round/>
                      <a:headEnd type="none" w="med" len="med"/>
                      <a:tailEnd type="none" w="med" len="med"/>
                    </a:lnT>
                    <a:solidFill>
                      <a:schemeClr val="bg1">
                        <a:lumMod val="95000"/>
                      </a:schemeClr>
                    </a:solidFill>
                  </a:tcPr>
                </a:tc>
                <a:tc>
                  <a:txBody>
                    <a:bodyPr/>
                    <a:lstStyle/>
                    <a:p>
                      <a:pPr algn="r"/>
                      <a:r>
                        <a:rPr lang="cs-CZ" sz="1600" dirty="0">
                          <a:solidFill>
                            <a:schemeClr val="tx1"/>
                          </a:solidFill>
                        </a:rPr>
                        <a:t>4</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r"/>
                      <a:r>
                        <a:rPr lang="cs-CZ" sz="1600" dirty="0">
                          <a:solidFill>
                            <a:schemeClr val="tx1"/>
                          </a:solidFill>
                        </a:rPr>
                        <a:t>6.0</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r"/>
                      <a:r>
                        <a:rPr lang="cs-CZ" sz="1600" dirty="0">
                          <a:solidFill>
                            <a:schemeClr val="tx1"/>
                          </a:solidFill>
                        </a:rPr>
                        <a:t>4</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r"/>
                      <a:r>
                        <a:rPr lang="cs-CZ" sz="1600" dirty="0">
                          <a:solidFill>
                            <a:schemeClr val="tx1"/>
                          </a:solidFill>
                        </a:rPr>
                        <a:t>5.4</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extLst>
                  <a:ext uri="{0D108BD9-81ED-4DB2-BD59-A6C34878D82A}">
                    <a16:rowId xmlns:a16="http://schemas.microsoft.com/office/drawing/2014/main" val="1346052692"/>
                  </a:ext>
                </a:extLst>
              </a:tr>
            </a:tbl>
          </a:graphicData>
        </a:graphic>
      </p:graphicFrame>
      <p:graphicFrame>
        <p:nvGraphicFramePr>
          <p:cNvPr id="3" name="Tabulka 2">
            <a:extLst>
              <a:ext uri="{FF2B5EF4-FFF2-40B4-BE49-F238E27FC236}">
                <a16:creationId xmlns:a16="http://schemas.microsoft.com/office/drawing/2014/main" id="{BA556614-54DC-498C-8E9B-011FA81F42FA}"/>
              </a:ext>
            </a:extLst>
          </p:cNvPr>
          <p:cNvGraphicFramePr>
            <a:graphicFrameLocks noGrp="1"/>
          </p:cNvGraphicFramePr>
          <p:nvPr>
            <p:extLst>
              <p:ext uri="{D42A27DB-BD31-4B8C-83A1-F6EECF244321}">
                <p14:modId xmlns:p14="http://schemas.microsoft.com/office/powerpoint/2010/main" val="3741886500"/>
              </p:ext>
            </p:extLst>
          </p:nvPr>
        </p:nvGraphicFramePr>
        <p:xfrm>
          <a:off x="6312457" y="882432"/>
          <a:ext cx="5672265" cy="4658360"/>
        </p:xfrm>
        <a:graphic>
          <a:graphicData uri="http://schemas.openxmlformats.org/drawingml/2006/table">
            <a:tbl>
              <a:tblPr firstRow="1" bandRow="1">
                <a:tableStyleId>{D7AC3CCA-C797-4891-BE02-D94E43425B78}</a:tableStyleId>
              </a:tblPr>
              <a:tblGrid>
                <a:gridCol w="2435035">
                  <a:extLst>
                    <a:ext uri="{9D8B030D-6E8A-4147-A177-3AD203B41FA5}">
                      <a16:colId xmlns:a16="http://schemas.microsoft.com/office/drawing/2014/main" val="3424222384"/>
                    </a:ext>
                  </a:extLst>
                </a:gridCol>
                <a:gridCol w="814705">
                  <a:extLst>
                    <a:ext uri="{9D8B030D-6E8A-4147-A177-3AD203B41FA5}">
                      <a16:colId xmlns:a16="http://schemas.microsoft.com/office/drawing/2014/main" val="611321685"/>
                    </a:ext>
                  </a:extLst>
                </a:gridCol>
                <a:gridCol w="803910">
                  <a:extLst>
                    <a:ext uri="{9D8B030D-6E8A-4147-A177-3AD203B41FA5}">
                      <a16:colId xmlns:a16="http://schemas.microsoft.com/office/drawing/2014/main" val="3322684553"/>
                    </a:ext>
                  </a:extLst>
                </a:gridCol>
                <a:gridCol w="814705">
                  <a:extLst>
                    <a:ext uri="{9D8B030D-6E8A-4147-A177-3AD203B41FA5}">
                      <a16:colId xmlns:a16="http://schemas.microsoft.com/office/drawing/2014/main" val="3606183844"/>
                    </a:ext>
                  </a:extLst>
                </a:gridCol>
                <a:gridCol w="803910">
                  <a:extLst>
                    <a:ext uri="{9D8B030D-6E8A-4147-A177-3AD203B41FA5}">
                      <a16:colId xmlns:a16="http://schemas.microsoft.com/office/drawing/2014/main" val="2417621956"/>
                    </a:ext>
                  </a:extLst>
                </a:gridCol>
              </a:tblGrid>
              <a:tr h="370840">
                <a:tc rowSpan="2">
                  <a:txBody>
                    <a:bodyPr/>
                    <a:lstStyle/>
                    <a:p>
                      <a:r>
                        <a:rPr lang="cs-CZ" sz="2000" dirty="0">
                          <a:solidFill>
                            <a:srgbClr val="FF0000"/>
                          </a:solidFill>
                        </a:rPr>
                        <a:t>EU</a:t>
                      </a:r>
                      <a:r>
                        <a:rPr lang="cs-CZ" sz="2000" baseline="0" dirty="0"/>
                        <a:t> – </a:t>
                      </a:r>
                      <a:r>
                        <a:rPr lang="cs-CZ" sz="2000" baseline="0" dirty="0">
                          <a:solidFill>
                            <a:srgbClr val="00B050"/>
                          </a:solidFill>
                        </a:rPr>
                        <a:t>JAP</a:t>
                      </a:r>
                      <a:r>
                        <a:rPr lang="cs-CZ" sz="2000" baseline="0" dirty="0"/>
                        <a:t> </a:t>
                      </a:r>
                      <a:r>
                        <a:rPr lang="cs-CZ" sz="2000" baseline="0" dirty="0" err="1"/>
                        <a:t>trade</a:t>
                      </a:r>
                      <a:endParaRPr lang="cs-CZ" sz="2000" baseline="0" dirty="0"/>
                    </a:p>
                    <a:p>
                      <a:r>
                        <a:rPr lang="cs-CZ" sz="2000" baseline="0" dirty="0"/>
                        <a:t>2020</a:t>
                      </a:r>
                      <a:endParaRPr lang="cs-CZ" sz="2000" dirty="0"/>
                    </a:p>
                  </a:txBody>
                  <a:tcPr>
                    <a:solidFill>
                      <a:schemeClr val="bg1">
                        <a:lumMod val="85000"/>
                      </a:schemeClr>
                    </a:solidFill>
                  </a:tcPr>
                </a:tc>
                <a:tc gridSpan="2">
                  <a:txBody>
                    <a:bodyPr/>
                    <a:lstStyle/>
                    <a:p>
                      <a:r>
                        <a:rPr lang="cs-CZ" sz="1600" dirty="0" err="1"/>
                        <a:t>Imports</a:t>
                      </a:r>
                      <a:endParaRPr lang="cs-CZ" sz="1600" dirty="0"/>
                    </a:p>
                  </a:txBody>
                  <a:tcPr>
                    <a:solidFill>
                      <a:schemeClr val="bg1">
                        <a:lumMod val="85000"/>
                      </a:schemeClr>
                    </a:solidFill>
                  </a:tcPr>
                </a:tc>
                <a:tc hMerge="1">
                  <a:txBody>
                    <a:bodyPr/>
                    <a:lstStyle/>
                    <a:p>
                      <a:endParaRPr lang="cs-CZ" dirty="0"/>
                    </a:p>
                  </a:txBody>
                  <a:tcPr>
                    <a:noFill/>
                  </a:tcPr>
                </a:tc>
                <a:tc gridSpan="2">
                  <a:txBody>
                    <a:bodyPr/>
                    <a:lstStyle/>
                    <a:p>
                      <a:r>
                        <a:rPr lang="cs-CZ" sz="1600" dirty="0" err="1"/>
                        <a:t>Exports</a:t>
                      </a:r>
                      <a:endParaRPr lang="cs-CZ" sz="1600" dirty="0"/>
                    </a:p>
                  </a:txBody>
                  <a:tcPr>
                    <a:solidFill>
                      <a:schemeClr val="bg1">
                        <a:lumMod val="85000"/>
                      </a:schemeClr>
                    </a:solidFill>
                  </a:tcPr>
                </a:tc>
                <a:tc hMerge="1">
                  <a:txBody>
                    <a:bodyPr/>
                    <a:lstStyle/>
                    <a:p>
                      <a:endParaRPr lang="cs-CZ" dirty="0"/>
                    </a:p>
                  </a:txBody>
                  <a:tcPr>
                    <a:noFill/>
                  </a:tcPr>
                </a:tc>
                <a:extLst>
                  <a:ext uri="{0D108BD9-81ED-4DB2-BD59-A6C34878D82A}">
                    <a16:rowId xmlns:a16="http://schemas.microsoft.com/office/drawing/2014/main" val="2757828537"/>
                  </a:ext>
                </a:extLst>
              </a:tr>
              <a:tr h="370840">
                <a:tc vMerge="1">
                  <a:txBody>
                    <a:bodyPr/>
                    <a:lstStyle/>
                    <a:p>
                      <a:endParaRPr lang="cs-CZ" dirty="0"/>
                    </a:p>
                  </a:txBody>
                  <a:tcPr>
                    <a:noFill/>
                  </a:tcPr>
                </a:tc>
                <a:tc>
                  <a:txBody>
                    <a:bodyPr/>
                    <a:lstStyle/>
                    <a:p>
                      <a:r>
                        <a:rPr lang="cs-CZ" sz="1600" dirty="0"/>
                        <a:t>bil EUR</a:t>
                      </a:r>
                    </a:p>
                  </a:txBody>
                  <a:tcPr>
                    <a:solidFill>
                      <a:schemeClr val="bg1">
                        <a:lumMod val="95000"/>
                      </a:schemeClr>
                    </a:solidFill>
                  </a:tcPr>
                </a:tc>
                <a:tc>
                  <a:txBody>
                    <a:bodyPr/>
                    <a:lstStyle/>
                    <a:p>
                      <a:r>
                        <a:rPr lang="cs-CZ" sz="1600" dirty="0"/>
                        <a:t>% </a:t>
                      </a:r>
                      <a:r>
                        <a:rPr lang="cs-CZ" sz="1600" dirty="0" err="1"/>
                        <a:t>total</a:t>
                      </a:r>
                      <a:endParaRPr lang="cs-CZ" sz="1600" dirty="0"/>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dirty="0"/>
                        <a:t>bil EUR</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dirty="0"/>
                        <a:t>% </a:t>
                      </a:r>
                      <a:r>
                        <a:rPr lang="cs-CZ" sz="1600" dirty="0" err="1"/>
                        <a:t>total</a:t>
                      </a:r>
                      <a:endParaRPr lang="cs-CZ" sz="1600" dirty="0"/>
                    </a:p>
                    <a:p>
                      <a:endParaRPr lang="cs-CZ" sz="1600" dirty="0"/>
                    </a:p>
                  </a:txBody>
                  <a:tcPr>
                    <a:solidFill>
                      <a:schemeClr val="bg1">
                        <a:lumMod val="95000"/>
                      </a:schemeClr>
                    </a:solidFill>
                  </a:tcPr>
                </a:tc>
                <a:extLst>
                  <a:ext uri="{0D108BD9-81ED-4DB2-BD59-A6C34878D82A}">
                    <a16:rowId xmlns:a16="http://schemas.microsoft.com/office/drawing/2014/main" val="512814914"/>
                  </a:ext>
                </a:extLst>
              </a:tr>
              <a:tr h="370840">
                <a:tc>
                  <a:txBody>
                    <a:bodyPr/>
                    <a:lstStyle/>
                    <a:p>
                      <a:r>
                        <a:rPr lang="cs-CZ" sz="1600" b="1" i="1" dirty="0"/>
                        <a:t>food</a:t>
                      </a:r>
                    </a:p>
                  </a:txBody>
                  <a:tcPr>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a:solidFill>
                            <a:schemeClr val="tx1"/>
                          </a:solidFill>
                        </a:rPr>
                        <a:t>0.3</a:t>
                      </a:r>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r"/>
                      <a:r>
                        <a:rPr lang="cs-CZ" sz="1600" dirty="0">
                          <a:solidFill>
                            <a:schemeClr val="tx1"/>
                          </a:solidFill>
                        </a:rPr>
                        <a:t>0.6</a:t>
                      </a:r>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noFill/>
                  </a:tcPr>
                </a:tc>
                <a:tc>
                  <a:txBody>
                    <a:bodyPr/>
                    <a:lstStyle/>
                    <a:p>
                      <a:pPr algn="r"/>
                      <a:r>
                        <a:rPr lang="cs-CZ" sz="1600" dirty="0">
                          <a:solidFill>
                            <a:srgbClr val="0070C0"/>
                          </a:solidFill>
                        </a:rPr>
                        <a:t>7.8</a:t>
                      </a:r>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r"/>
                      <a:r>
                        <a:rPr lang="cs-CZ" sz="1600" b="1" dirty="0">
                          <a:solidFill>
                            <a:schemeClr val="tx1"/>
                          </a:solidFill>
                        </a:rPr>
                        <a:t>14.3</a:t>
                      </a:r>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noFill/>
                  </a:tcPr>
                </a:tc>
                <a:extLst>
                  <a:ext uri="{0D108BD9-81ED-4DB2-BD59-A6C34878D82A}">
                    <a16:rowId xmlns:a16="http://schemas.microsoft.com/office/drawing/2014/main" val="2511939114"/>
                  </a:ext>
                </a:extLst>
              </a:tr>
              <a:tr h="370840">
                <a:tc>
                  <a:txBody>
                    <a:bodyPr/>
                    <a:lstStyle/>
                    <a:p>
                      <a:r>
                        <a:rPr lang="cs-CZ" sz="1600" b="1" dirty="0" err="1"/>
                        <a:t>chemicals</a:t>
                      </a:r>
                      <a:endParaRPr lang="cs-CZ" sz="1600" b="1"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a:solidFill>
                            <a:schemeClr val="tx1"/>
                          </a:solidFill>
                        </a:rPr>
                        <a:t>7.8</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chemeClr val="tx1"/>
                          </a:solidFill>
                        </a:rPr>
                        <a:t>14.2</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rgbClr val="0070C0"/>
                          </a:solidFill>
                        </a:rPr>
                        <a:t>13</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chemeClr val="tx1"/>
                          </a:solidFill>
                        </a:rPr>
                        <a:t>24.2</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725581904"/>
                  </a:ext>
                </a:extLst>
              </a:tr>
              <a:tr h="370840">
                <a:tc>
                  <a:txBody>
                    <a:bodyPr/>
                    <a:lstStyle/>
                    <a:p>
                      <a:r>
                        <a:rPr lang="cs-CZ" sz="1600" b="1" dirty="0"/>
                        <a:t>- </a:t>
                      </a:r>
                      <a:r>
                        <a:rPr lang="cs-CZ" sz="1600" b="1" dirty="0" err="1"/>
                        <a:t>pharmaceuticals</a:t>
                      </a:r>
                      <a:endParaRPr lang="cs-CZ" sz="1600" b="1"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a:solidFill>
                            <a:schemeClr val="tx1"/>
                          </a:solidFill>
                        </a:rPr>
                        <a:t>1.5</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chemeClr val="tx1"/>
                          </a:solidFill>
                        </a:rPr>
                        <a:t>2.8</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rgbClr val="0070C0"/>
                          </a:solidFill>
                        </a:rPr>
                        <a:t>7.9</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chemeClr val="tx1"/>
                          </a:solidFill>
                        </a:rPr>
                        <a:t>14.5</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04426507"/>
                  </a:ext>
                </a:extLst>
              </a:tr>
              <a:tr h="370840">
                <a:tc>
                  <a:txBody>
                    <a:bodyPr/>
                    <a:lstStyle/>
                    <a:p>
                      <a:r>
                        <a:rPr lang="cs-CZ" sz="1600" b="1" dirty="0"/>
                        <a:t>mach.</a:t>
                      </a:r>
                      <a:r>
                        <a:rPr lang="cs-CZ" sz="1600" b="1" baseline="0" dirty="0"/>
                        <a:t> and </a:t>
                      </a:r>
                      <a:r>
                        <a:rPr lang="cs-CZ" sz="1600" b="1" baseline="0" dirty="0" err="1"/>
                        <a:t>trasport</a:t>
                      </a:r>
                      <a:r>
                        <a:rPr lang="cs-CZ" sz="1600" b="1" baseline="0" dirty="0"/>
                        <a:t> </a:t>
                      </a:r>
                      <a:r>
                        <a:rPr lang="cs-CZ" sz="1600" b="1" baseline="0" dirty="0" err="1"/>
                        <a:t>eq</a:t>
                      </a:r>
                      <a:r>
                        <a:rPr lang="cs-CZ" sz="1600" b="1" baseline="0" dirty="0"/>
                        <a:t>.</a:t>
                      </a:r>
                      <a:endParaRPr lang="cs-CZ" sz="1600" b="1"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a:solidFill>
                            <a:srgbClr val="FF0000"/>
                          </a:solidFill>
                        </a:rPr>
                        <a:t>35</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chemeClr val="tx1"/>
                          </a:solidFill>
                        </a:rPr>
                        <a:t>63.5</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chemeClr val="tx1"/>
                          </a:solidFill>
                        </a:rPr>
                        <a:t>19</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chemeClr val="tx1"/>
                          </a:solidFill>
                        </a:rPr>
                        <a:t>34.5</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87249547"/>
                  </a:ext>
                </a:extLst>
              </a:tr>
              <a:tr h="370840">
                <a:tc>
                  <a:txBody>
                    <a:bodyPr/>
                    <a:lstStyle/>
                    <a:p>
                      <a:r>
                        <a:rPr lang="cs-CZ" sz="1600" b="1" dirty="0"/>
                        <a:t>- transport </a:t>
                      </a:r>
                      <a:r>
                        <a:rPr lang="cs-CZ" sz="1600" b="1" dirty="0" err="1"/>
                        <a:t>eq</a:t>
                      </a:r>
                      <a:r>
                        <a:rPr lang="cs-CZ" sz="1600" b="1" dirty="0"/>
                        <a:t>.</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a:solidFill>
                            <a:srgbClr val="FF0000"/>
                          </a:solidFill>
                        </a:rPr>
                        <a:t>14</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chemeClr val="tx1"/>
                          </a:solidFill>
                        </a:rPr>
                        <a:t>26.2</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chemeClr val="tx1"/>
                          </a:solidFill>
                        </a:rPr>
                        <a:t>8.6</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i="1" dirty="0">
                          <a:solidFill>
                            <a:schemeClr val="tx1"/>
                          </a:solidFill>
                        </a:rPr>
                        <a:t>15.9</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66523034"/>
                  </a:ext>
                </a:extLst>
              </a:tr>
              <a:tr h="370840">
                <a:tc>
                  <a:txBody>
                    <a:bodyPr/>
                    <a:lstStyle/>
                    <a:p>
                      <a:r>
                        <a:rPr lang="cs-CZ" sz="1600" b="1" dirty="0"/>
                        <a:t>-- </a:t>
                      </a:r>
                      <a:r>
                        <a:rPr lang="cs-CZ" sz="1600" b="1" dirty="0" err="1"/>
                        <a:t>automotive</a:t>
                      </a:r>
                      <a:endParaRPr lang="cs-CZ" sz="1600" b="1"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a:solidFill>
                            <a:srgbClr val="FF0000"/>
                          </a:solidFill>
                        </a:rPr>
                        <a:t>11</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chemeClr val="tx1"/>
                          </a:solidFill>
                        </a:rPr>
                        <a:t>20.0</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chemeClr val="tx1"/>
                          </a:solidFill>
                        </a:rPr>
                        <a:t>6.8</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i="1" dirty="0">
                          <a:solidFill>
                            <a:schemeClr val="tx1"/>
                          </a:solidFill>
                        </a:rPr>
                        <a:t>12.5</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450491343"/>
                  </a:ext>
                </a:extLst>
              </a:tr>
              <a:tr h="370840">
                <a:tc>
                  <a:txBody>
                    <a:bodyPr/>
                    <a:lstStyle/>
                    <a:p>
                      <a:r>
                        <a:rPr lang="cs-CZ" sz="1600" b="1" dirty="0"/>
                        <a:t>- </a:t>
                      </a:r>
                      <a:r>
                        <a:rPr lang="cs-CZ" sz="1600" b="1" dirty="0" err="1"/>
                        <a:t>other</a:t>
                      </a:r>
                      <a:r>
                        <a:rPr lang="cs-CZ" sz="1600" b="1" dirty="0"/>
                        <a:t> </a:t>
                      </a:r>
                      <a:r>
                        <a:rPr lang="cs-CZ" sz="1600" b="1" dirty="0" err="1"/>
                        <a:t>machinery</a:t>
                      </a:r>
                      <a:endParaRPr lang="cs-CZ" sz="1600" b="1"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a:solidFill>
                            <a:srgbClr val="FF0000"/>
                          </a:solidFill>
                        </a:rPr>
                        <a:t>15</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chemeClr val="tx1"/>
                          </a:solidFill>
                        </a:rPr>
                        <a:t>27.5</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chemeClr val="tx1"/>
                          </a:solidFill>
                        </a:rPr>
                        <a:t>8</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chemeClr val="tx1"/>
                          </a:solidFill>
                        </a:rPr>
                        <a:t>14.7</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90343624"/>
                  </a:ext>
                </a:extLst>
              </a:tr>
              <a:tr h="370840">
                <a:tc>
                  <a:txBody>
                    <a:bodyPr/>
                    <a:lstStyle/>
                    <a:p>
                      <a:r>
                        <a:rPr lang="cs-CZ" sz="1600" b="1" dirty="0"/>
                        <a:t>- non </a:t>
                      </a:r>
                      <a:r>
                        <a:rPr lang="cs-CZ" sz="1600" b="1" dirty="0" err="1"/>
                        <a:t>elect</a:t>
                      </a:r>
                      <a:r>
                        <a:rPr lang="cs-CZ" sz="1600" b="1" dirty="0"/>
                        <a:t>. mach.</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a:solidFill>
                            <a:srgbClr val="FF0000"/>
                          </a:solidFill>
                        </a:rPr>
                        <a:t>8.9</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chemeClr val="tx1"/>
                          </a:solidFill>
                        </a:rPr>
                        <a:t>16.1</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chemeClr val="tx1"/>
                          </a:solidFill>
                        </a:rPr>
                        <a:t>5</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chemeClr val="tx1"/>
                          </a:solidFill>
                        </a:rPr>
                        <a:t>9.2</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52400507"/>
                  </a:ext>
                </a:extLst>
              </a:tr>
              <a:tr h="370840">
                <a:tc>
                  <a:txBody>
                    <a:bodyPr/>
                    <a:lstStyle/>
                    <a:p>
                      <a:r>
                        <a:rPr lang="cs-CZ" sz="1600" b="1" dirty="0"/>
                        <a:t>- </a:t>
                      </a:r>
                      <a:r>
                        <a:rPr lang="cs-CZ" sz="1600" b="1" dirty="0" err="1"/>
                        <a:t>elect</a:t>
                      </a:r>
                      <a:r>
                        <a:rPr lang="cs-CZ" sz="1600" b="1" dirty="0"/>
                        <a:t>. mach.</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sz="1600" dirty="0">
                          <a:solidFill>
                            <a:srgbClr val="FF0000"/>
                          </a:solidFill>
                        </a:rPr>
                        <a:t>5.2</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chemeClr val="tx1"/>
                          </a:solidFill>
                        </a:rPr>
                        <a:t>9.4</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chemeClr val="tx1"/>
                          </a:solidFill>
                        </a:rPr>
                        <a:t>2.1</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sz="1600" dirty="0">
                          <a:solidFill>
                            <a:schemeClr val="tx1"/>
                          </a:solidFill>
                        </a:rPr>
                        <a:t>3.9</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882548186"/>
                  </a:ext>
                </a:extLst>
              </a:tr>
              <a:tr h="370840">
                <a:tc>
                  <a:txBody>
                    <a:bodyPr/>
                    <a:lstStyle/>
                    <a:p>
                      <a:r>
                        <a:rPr lang="cs-CZ" sz="1600" b="1" dirty="0" err="1"/>
                        <a:t>Other</a:t>
                      </a:r>
                      <a:r>
                        <a:rPr lang="cs-CZ" sz="1600" b="1" baseline="0" dirty="0"/>
                        <a:t> manu – </a:t>
                      </a:r>
                      <a:r>
                        <a:rPr lang="cs-CZ" sz="1600" b="1" baseline="0" dirty="0" err="1"/>
                        <a:t>scientific</a:t>
                      </a:r>
                      <a:endParaRPr lang="cs-CZ" sz="1600" b="1" dirty="0"/>
                    </a:p>
                  </a:txBody>
                  <a:tcPr>
                    <a:lnT w="12700" cap="flat" cmpd="sng" algn="ctr">
                      <a:noFill/>
                      <a:prstDash val="solid"/>
                      <a:round/>
                      <a:headEnd type="none" w="med" len="med"/>
                      <a:tailEnd type="none" w="med" len="med"/>
                    </a:lnT>
                    <a:solidFill>
                      <a:schemeClr val="bg1">
                        <a:lumMod val="95000"/>
                      </a:schemeClr>
                    </a:solidFill>
                  </a:tcPr>
                </a:tc>
                <a:tc>
                  <a:txBody>
                    <a:bodyPr/>
                    <a:lstStyle/>
                    <a:p>
                      <a:pPr algn="r"/>
                      <a:r>
                        <a:rPr lang="cs-CZ" sz="1600" dirty="0">
                          <a:solidFill>
                            <a:schemeClr val="tx1"/>
                          </a:solidFill>
                        </a:rPr>
                        <a:t>7</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r"/>
                      <a:r>
                        <a:rPr lang="cs-CZ" sz="1600" dirty="0">
                          <a:solidFill>
                            <a:schemeClr val="tx1"/>
                          </a:solidFill>
                        </a:rPr>
                        <a:t>12.8</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r"/>
                      <a:r>
                        <a:rPr lang="cs-CZ" sz="1600" dirty="0">
                          <a:solidFill>
                            <a:schemeClr val="tx1"/>
                          </a:solidFill>
                        </a:rPr>
                        <a:t>6.9</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r"/>
                      <a:r>
                        <a:rPr lang="cs-CZ" sz="1600" dirty="0">
                          <a:solidFill>
                            <a:schemeClr val="tx1"/>
                          </a:solidFill>
                        </a:rPr>
                        <a:t>12.6</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extLst>
                  <a:ext uri="{0D108BD9-81ED-4DB2-BD59-A6C34878D82A}">
                    <a16:rowId xmlns:a16="http://schemas.microsoft.com/office/drawing/2014/main" val="1346052692"/>
                  </a:ext>
                </a:extLst>
              </a:tr>
            </a:tbl>
          </a:graphicData>
        </a:graphic>
      </p:graphicFrame>
    </p:spTree>
    <p:extLst>
      <p:ext uri="{BB962C8B-B14F-4D97-AF65-F5344CB8AC3E}">
        <p14:creationId xmlns:p14="http://schemas.microsoft.com/office/powerpoint/2010/main" val="25025235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extLst/>
          </p:nvPr>
        </p:nvGraphicFramePr>
        <p:xfrm>
          <a:off x="184594" y="1129320"/>
          <a:ext cx="5911406" cy="3977640"/>
        </p:xfrm>
        <a:graphic>
          <a:graphicData uri="http://schemas.openxmlformats.org/drawingml/2006/table">
            <a:tbl>
              <a:tblPr firstRow="1" bandRow="1">
                <a:tableStyleId>{D7AC3CCA-C797-4891-BE02-D94E43425B78}</a:tableStyleId>
              </a:tblPr>
              <a:tblGrid>
                <a:gridCol w="2360994">
                  <a:extLst>
                    <a:ext uri="{9D8B030D-6E8A-4147-A177-3AD203B41FA5}">
                      <a16:colId xmlns:a16="http://schemas.microsoft.com/office/drawing/2014/main" val="3424222384"/>
                    </a:ext>
                  </a:extLst>
                </a:gridCol>
                <a:gridCol w="894080">
                  <a:extLst>
                    <a:ext uri="{9D8B030D-6E8A-4147-A177-3AD203B41FA5}">
                      <a16:colId xmlns:a16="http://schemas.microsoft.com/office/drawing/2014/main" val="611321685"/>
                    </a:ext>
                  </a:extLst>
                </a:gridCol>
                <a:gridCol w="881126">
                  <a:extLst>
                    <a:ext uri="{9D8B030D-6E8A-4147-A177-3AD203B41FA5}">
                      <a16:colId xmlns:a16="http://schemas.microsoft.com/office/drawing/2014/main" val="3322684553"/>
                    </a:ext>
                  </a:extLst>
                </a:gridCol>
                <a:gridCol w="894080">
                  <a:extLst>
                    <a:ext uri="{9D8B030D-6E8A-4147-A177-3AD203B41FA5}">
                      <a16:colId xmlns:a16="http://schemas.microsoft.com/office/drawing/2014/main" val="3606183844"/>
                    </a:ext>
                  </a:extLst>
                </a:gridCol>
                <a:gridCol w="881126">
                  <a:extLst>
                    <a:ext uri="{9D8B030D-6E8A-4147-A177-3AD203B41FA5}">
                      <a16:colId xmlns:a16="http://schemas.microsoft.com/office/drawing/2014/main" val="2417621956"/>
                    </a:ext>
                  </a:extLst>
                </a:gridCol>
              </a:tblGrid>
              <a:tr h="370840">
                <a:tc rowSpan="2">
                  <a:txBody>
                    <a:bodyPr/>
                    <a:lstStyle/>
                    <a:p>
                      <a:r>
                        <a:rPr lang="en-US" sz="2400" noProof="0" dirty="0">
                          <a:solidFill>
                            <a:srgbClr val="FF0000"/>
                          </a:solidFill>
                        </a:rPr>
                        <a:t>EU</a:t>
                      </a:r>
                      <a:r>
                        <a:rPr lang="en-US" sz="2400" baseline="0" noProof="0" dirty="0"/>
                        <a:t> – </a:t>
                      </a:r>
                      <a:r>
                        <a:rPr lang="en-US" sz="2400" baseline="0" noProof="0" dirty="0">
                          <a:solidFill>
                            <a:srgbClr val="7030A0"/>
                          </a:solidFill>
                        </a:rPr>
                        <a:t>RUS</a:t>
                      </a:r>
                      <a:r>
                        <a:rPr lang="en-US" sz="2400" baseline="0" noProof="0" dirty="0"/>
                        <a:t> trade</a:t>
                      </a:r>
                      <a:endParaRPr lang="cs-CZ" sz="2400" baseline="0" noProof="0" dirty="0"/>
                    </a:p>
                    <a:p>
                      <a:r>
                        <a:rPr lang="cs-CZ" sz="2400" baseline="0" noProof="0" dirty="0"/>
                        <a:t>2018</a:t>
                      </a:r>
                      <a:endParaRPr lang="en-US" sz="2400" noProof="0" dirty="0"/>
                    </a:p>
                  </a:txBody>
                  <a:tcPr>
                    <a:solidFill>
                      <a:schemeClr val="bg1">
                        <a:lumMod val="85000"/>
                      </a:schemeClr>
                    </a:solidFill>
                  </a:tcPr>
                </a:tc>
                <a:tc gridSpan="2">
                  <a:txBody>
                    <a:bodyPr/>
                    <a:lstStyle/>
                    <a:p>
                      <a:r>
                        <a:rPr lang="en-US" noProof="0" dirty="0"/>
                        <a:t>Imports</a:t>
                      </a:r>
                    </a:p>
                  </a:txBody>
                  <a:tcPr>
                    <a:solidFill>
                      <a:schemeClr val="bg1">
                        <a:lumMod val="85000"/>
                      </a:schemeClr>
                    </a:solidFill>
                  </a:tcPr>
                </a:tc>
                <a:tc hMerge="1">
                  <a:txBody>
                    <a:bodyPr/>
                    <a:lstStyle/>
                    <a:p>
                      <a:endParaRPr lang="cs-CZ" dirty="0"/>
                    </a:p>
                  </a:txBody>
                  <a:tcPr>
                    <a:noFill/>
                  </a:tcPr>
                </a:tc>
                <a:tc gridSpan="2">
                  <a:txBody>
                    <a:bodyPr/>
                    <a:lstStyle/>
                    <a:p>
                      <a:r>
                        <a:rPr lang="en-US" noProof="0" dirty="0"/>
                        <a:t>Exports</a:t>
                      </a:r>
                    </a:p>
                  </a:txBody>
                  <a:tcPr>
                    <a:solidFill>
                      <a:schemeClr val="bg1">
                        <a:lumMod val="85000"/>
                      </a:schemeClr>
                    </a:solidFill>
                  </a:tcPr>
                </a:tc>
                <a:tc hMerge="1">
                  <a:txBody>
                    <a:bodyPr/>
                    <a:lstStyle/>
                    <a:p>
                      <a:endParaRPr lang="cs-CZ" dirty="0"/>
                    </a:p>
                  </a:txBody>
                  <a:tcPr>
                    <a:noFill/>
                  </a:tcPr>
                </a:tc>
                <a:extLst>
                  <a:ext uri="{0D108BD9-81ED-4DB2-BD59-A6C34878D82A}">
                    <a16:rowId xmlns:a16="http://schemas.microsoft.com/office/drawing/2014/main" val="2757828537"/>
                  </a:ext>
                </a:extLst>
              </a:tr>
              <a:tr h="370840">
                <a:tc vMerge="1">
                  <a:txBody>
                    <a:bodyPr/>
                    <a:lstStyle/>
                    <a:p>
                      <a:endParaRPr lang="cs-CZ" dirty="0"/>
                    </a:p>
                  </a:txBody>
                  <a:tcPr>
                    <a:noFill/>
                  </a:tcPr>
                </a:tc>
                <a:tc>
                  <a:txBody>
                    <a:bodyPr/>
                    <a:lstStyle/>
                    <a:p>
                      <a:r>
                        <a:rPr lang="cs-CZ" noProof="0" dirty="0"/>
                        <a:t>bil</a:t>
                      </a:r>
                      <a:r>
                        <a:rPr lang="en-US" noProof="0" dirty="0"/>
                        <a:t> EUR</a:t>
                      </a:r>
                    </a:p>
                  </a:txBody>
                  <a:tcPr>
                    <a:solidFill>
                      <a:schemeClr val="bg1">
                        <a:lumMod val="95000"/>
                      </a:schemeClr>
                    </a:solidFill>
                  </a:tcPr>
                </a:tc>
                <a:tc>
                  <a:txBody>
                    <a:bodyPr/>
                    <a:lstStyle/>
                    <a:p>
                      <a:r>
                        <a:rPr lang="en-US" noProof="0" dirty="0"/>
                        <a:t>% total</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noProof="0" dirty="0"/>
                        <a:t>bil</a:t>
                      </a:r>
                      <a:r>
                        <a:rPr lang="en-US" noProof="0" dirty="0"/>
                        <a:t> EUR</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 total</a:t>
                      </a:r>
                    </a:p>
                    <a:p>
                      <a:endParaRPr lang="en-US" noProof="0" dirty="0"/>
                    </a:p>
                  </a:txBody>
                  <a:tcPr>
                    <a:solidFill>
                      <a:schemeClr val="bg1">
                        <a:lumMod val="95000"/>
                      </a:schemeClr>
                    </a:solidFill>
                  </a:tcPr>
                </a:tc>
                <a:extLst>
                  <a:ext uri="{0D108BD9-81ED-4DB2-BD59-A6C34878D82A}">
                    <a16:rowId xmlns:a16="http://schemas.microsoft.com/office/drawing/2014/main" val="512814914"/>
                  </a:ext>
                </a:extLst>
              </a:tr>
              <a:tr h="370840">
                <a:tc>
                  <a:txBody>
                    <a:bodyPr/>
                    <a:lstStyle/>
                    <a:p>
                      <a:r>
                        <a:rPr lang="cs-CZ" b="1" i="0" noProof="0" dirty="0"/>
                        <a:t>f</a:t>
                      </a:r>
                      <a:r>
                        <a:rPr lang="en-US" b="1" i="0" noProof="0" dirty="0" err="1"/>
                        <a:t>ood</a:t>
                      </a:r>
                      <a:endParaRPr lang="en-US" b="1" i="0" noProof="0" dirty="0"/>
                    </a:p>
                  </a:txBody>
                  <a:tcPr>
                    <a:lnB w="12700" cap="flat" cmpd="sng" algn="ctr">
                      <a:noFill/>
                      <a:prstDash val="solid"/>
                      <a:round/>
                      <a:headEnd type="none" w="med" len="med"/>
                      <a:tailEnd type="none" w="med" len="med"/>
                    </a:lnB>
                    <a:solidFill>
                      <a:schemeClr val="bg1">
                        <a:lumMod val="95000"/>
                      </a:schemeClr>
                    </a:solidFill>
                  </a:tcPr>
                </a:tc>
                <a:tc>
                  <a:txBody>
                    <a:bodyPr/>
                    <a:lstStyle/>
                    <a:p>
                      <a:pPr algn="r"/>
                      <a:r>
                        <a:rPr lang="cs-CZ" b="1" noProof="0" dirty="0"/>
                        <a:t>2</a:t>
                      </a:r>
                      <a:endParaRPr lang="en-US" b="1" noProof="0" dirty="0"/>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r"/>
                      <a:r>
                        <a:rPr lang="cs-CZ" noProof="0" dirty="0"/>
                        <a:t>1.3</a:t>
                      </a:r>
                      <a:endParaRPr lang="en-US" noProof="0" dirty="0"/>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noFill/>
                  </a:tcPr>
                </a:tc>
                <a:tc>
                  <a:txBody>
                    <a:bodyPr/>
                    <a:lstStyle/>
                    <a:p>
                      <a:pPr algn="r"/>
                      <a:r>
                        <a:rPr lang="cs-CZ" b="1" noProof="0" dirty="0">
                          <a:solidFill>
                            <a:srgbClr val="0070C0"/>
                          </a:solidFill>
                        </a:rPr>
                        <a:t>6</a:t>
                      </a:r>
                      <a:endParaRPr lang="en-US" b="1" noProof="0" dirty="0">
                        <a:solidFill>
                          <a:srgbClr val="0070C0"/>
                        </a:solidFill>
                      </a:endParaRPr>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r"/>
                      <a:r>
                        <a:rPr lang="cs-CZ" noProof="0" dirty="0"/>
                        <a:t>6.7</a:t>
                      </a:r>
                      <a:endParaRPr lang="en-US" noProof="0" dirty="0"/>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noFill/>
                  </a:tcPr>
                </a:tc>
                <a:extLst>
                  <a:ext uri="{0D108BD9-81ED-4DB2-BD59-A6C34878D82A}">
                    <a16:rowId xmlns:a16="http://schemas.microsoft.com/office/drawing/2014/main" val="2511939114"/>
                  </a:ext>
                </a:extLst>
              </a:tr>
              <a:tr h="370840">
                <a:tc>
                  <a:txBody>
                    <a:bodyPr/>
                    <a:lstStyle/>
                    <a:p>
                      <a:r>
                        <a:rPr lang="cs-CZ" b="1" i="0" noProof="0" dirty="0" err="1"/>
                        <a:t>fuels</a:t>
                      </a:r>
                      <a:r>
                        <a:rPr lang="cs-CZ" b="1" i="0" noProof="0" dirty="0"/>
                        <a:t> and</a:t>
                      </a:r>
                      <a:r>
                        <a:rPr lang="cs-CZ" b="1" i="0" baseline="0" noProof="0" dirty="0"/>
                        <a:t> </a:t>
                      </a:r>
                      <a:r>
                        <a:rPr lang="cs-CZ" b="1" i="0" noProof="0" dirty="0" err="1"/>
                        <a:t>mining</a:t>
                      </a:r>
                      <a:endParaRPr lang="en-US" b="1" i="0" noProof="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b="1" noProof="0" dirty="0">
                          <a:solidFill>
                            <a:srgbClr val="FF0000"/>
                          </a:solidFill>
                        </a:rPr>
                        <a:t>125</a:t>
                      </a:r>
                      <a:endParaRPr lang="en-US" b="1" noProof="0" dirty="0">
                        <a:solidFill>
                          <a:srgbClr val="FF0000"/>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noProof="0" dirty="0"/>
                        <a:t>74.2</a:t>
                      </a:r>
                      <a:endParaRPr lang="en-US" noProof="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b="1" noProof="0" dirty="0">
                          <a:solidFill>
                            <a:schemeClr val="tx1"/>
                          </a:solidFill>
                        </a:rPr>
                        <a:t>1</a:t>
                      </a:r>
                      <a:endParaRPr lang="en-US" b="1" noProof="0" dirty="0">
                        <a:solidFill>
                          <a:schemeClr val="tx1"/>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noProof="0" dirty="0">
                          <a:solidFill>
                            <a:schemeClr val="tx1"/>
                          </a:solidFill>
                        </a:rPr>
                        <a:t>1.6</a:t>
                      </a:r>
                      <a:endParaRPr lang="en-US" noProof="0"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669382285"/>
                  </a:ext>
                </a:extLst>
              </a:tr>
              <a:tr h="370840">
                <a:tc>
                  <a:txBody>
                    <a:bodyPr/>
                    <a:lstStyle/>
                    <a:p>
                      <a:r>
                        <a:rPr lang="cs-CZ" b="1" noProof="0" dirty="0"/>
                        <a:t>c</a:t>
                      </a:r>
                      <a:r>
                        <a:rPr lang="en-US" b="1" noProof="0" dirty="0" err="1"/>
                        <a:t>hemicals</a:t>
                      </a:r>
                      <a:endParaRPr lang="en-US" b="1" noProof="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b="1" noProof="0" dirty="0"/>
                        <a:t>6</a:t>
                      </a:r>
                      <a:endParaRPr lang="en-US" b="1" noProof="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noProof="0" dirty="0"/>
                        <a:t>3.4</a:t>
                      </a:r>
                      <a:endParaRPr lang="en-US" noProof="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b="1" noProof="0" dirty="0">
                          <a:solidFill>
                            <a:srgbClr val="0070C0"/>
                          </a:solidFill>
                        </a:rPr>
                        <a:t>18</a:t>
                      </a:r>
                      <a:endParaRPr lang="en-US" b="1" noProof="0" dirty="0">
                        <a:solidFill>
                          <a:srgbClr val="0070C0"/>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noProof="0" dirty="0"/>
                        <a:t>20.8</a:t>
                      </a:r>
                      <a:endParaRPr lang="en-US" noProof="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725581904"/>
                  </a:ext>
                </a:extLst>
              </a:tr>
              <a:tr h="370840">
                <a:tc>
                  <a:txBody>
                    <a:bodyPr/>
                    <a:lstStyle/>
                    <a:p>
                      <a:r>
                        <a:rPr lang="en-US" b="1" noProof="0" dirty="0"/>
                        <a:t>mach.</a:t>
                      </a:r>
                      <a:r>
                        <a:rPr lang="en-US" b="1" baseline="0" noProof="0" dirty="0"/>
                        <a:t> and </a:t>
                      </a:r>
                      <a:r>
                        <a:rPr lang="en-US" b="1" baseline="0" noProof="0" dirty="0" err="1"/>
                        <a:t>trasport</a:t>
                      </a:r>
                      <a:r>
                        <a:rPr lang="en-US" b="1" baseline="0" noProof="0" dirty="0"/>
                        <a:t> eq.</a:t>
                      </a:r>
                      <a:endParaRPr lang="en-US" b="1" noProof="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b="1" noProof="0" dirty="0"/>
                        <a:t>2</a:t>
                      </a:r>
                      <a:endParaRPr lang="en-US" b="1" noProof="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noProof="0" dirty="0"/>
                        <a:t>1.3</a:t>
                      </a:r>
                      <a:endParaRPr lang="en-US" noProof="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b="1" noProof="0" dirty="0">
                          <a:solidFill>
                            <a:srgbClr val="0070C0"/>
                          </a:solidFill>
                        </a:rPr>
                        <a:t>39</a:t>
                      </a:r>
                      <a:endParaRPr lang="en-US" b="1" noProof="0" dirty="0">
                        <a:solidFill>
                          <a:srgbClr val="0070C0"/>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noProof="0" dirty="0"/>
                        <a:t>45.4</a:t>
                      </a:r>
                      <a:endParaRPr lang="en-US" noProof="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87249547"/>
                  </a:ext>
                </a:extLst>
              </a:tr>
              <a:tr h="370840">
                <a:tc>
                  <a:txBody>
                    <a:bodyPr/>
                    <a:lstStyle/>
                    <a:p>
                      <a:r>
                        <a:rPr lang="en-US" b="1" noProof="0" dirty="0"/>
                        <a:t>- transport eq.</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b="1" noProof="0" dirty="0"/>
                        <a:t>0,7</a:t>
                      </a:r>
                      <a:endParaRPr lang="en-US" b="1" noProof="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noProof="0" dirty="0"/>
                        <a:t>0.4</a:t>
                      </a:r>
                      <a:endParaRPr lang="en-US" noProof="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b="1" noProof="0" dirty="0">
                          <a:solidFill>
                            <a:srgbClr val="0070C0"/>
                          </a:solidFill>
                        </a:rPr>
                        <a:t>13</a:t>
                      </a:r>
                      <a:endParaRPr lang="en-US" b="1" noProof="0" dirty="0">
                        <a:solidFill>
                          <a:srgbClr val="0070C0"/>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noProof="0" dirty="0"/>
                        <a:t>15.1</a:t>
                      </a:r>
                      <a:endParaRPr lang="en-US" noProof="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66523034"/>
                  </a:ext>
                </a:extLst>
              </a:tr>
              <a:tr h="370840">
                <a:tc>
                  <a:txBody>
                    <a:bodyPr/>
                    <a:lstStyle/>
                    <a:p>
                      <a:r>
                        <a:rPr lang="en-US" b="1" noProof="0" dirty="0"/>
                        <a:t>- non elect. mach.</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b="1" noProof="0" dirty="0"/>
                        <a:t>0.4</a:t>
                      </a:r>
                      <a:endParaRPr lang="en-US" b="1" noProof="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noProof="0" dirty="0"/>
                        <a:t>0.2</a:t>
                      </a:r>
                      <a:endParaRPr lang="en-US" noProof="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b="1" noProof="0" dirty="0">
                          <a:solidFill>
                            <a:srgbClr val="0070C0"/>
                          </a:solidFill>
                        </a:rPr>
                        <a:t>15</a:t>
                      </a:r>
                      <a:endParaRPr lang="en-US" b="1" noProof="0" dirty="0">
                        <a:solidFill>
                          <a:srgbClr val="0070C0"/>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noProof="0" dirty="0"/>
                        <a:t>17.3</a:t>
                      </a:r>
                      <a:endParaRPr lang="en-US" noProof="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52400507"/>
                  </a:ext>
                </a:extLst>
              </a:tr>
              <a:tr h="370840">
                <a:tc>
                  <a:txBody>
                    <a:bodyPr/>
                    <a:lstStyle/>
                    <a:p>
                      <a:r>
                        <a:rPr lang="en-US" b="1" noProof="0" dirty="0"/>
                        <a:t>- elect. mach.</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b="1" noProof="0" dirty="0"/>
                        <a:t>0.4</a:t>
                      </a:r>
                      <a:endParaRPr lang="en-US" b="1" noProof="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noProof="0" dirty="0"/>
                        <a:t>0.3</a:t>
                      </a:r>
                      <a:endParaRPr lang="en-US" noProof="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b="1" noProof="0" dirty="0">
                          <a:solidFill>
                            <a:srgbClr val="0070C0"/>
                          </a:solidFill>
                        </a:rPr>
                        <a:t>5</a:t>
                      </a:r>
                      <a:endParaRPr lang="en-US" b="1" noProof="0" dirty="0">
                        <a:solidFill>
                          <a:srgbClr val="0070C0"/>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noProof="0" dirty="0"/>
                        <a:t>5.8</a:t>
                      </a:r>
                      <a:endParaRPr lang="en-US" noProof="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882548186"/>
                  </a:ext>
                </a:extLst>
              </a:tr>
              <a:tr h="370840">
                <a:tc>
                  <a:txBody>
                    <a:bodyPr/>
                    <a:lstStyle/>
                    <a:p>
                      <a:r>
                        <a:rPr lang="cs-CZ" b="1" noProof="0" dirty="0" err="1"/>
                        <a:t>clothing</a:t>
                      </a:r>
                      <a:endParaRPr lang="en-US" b="1" noProof="0" dirty="0"/>
                    </a:p>
                  </a:txBody>
                  <a:tcPr>
                    <a:lnT w="12700" cap="flat" cmpd="sng" algn="ctr">
                      <a:noFill/>
                      <a:prstDash val="solid"/>
                      <a:round/>
                      <a:headEnd type="none" w="med" len="med"/>
                      <a:tailEnd type="none" w="med" len="med"/>
                    </a:lnT>
                    <a:solidFill>
                      <a:schemeClr val="bg1">
                        <a:lumMod val="95000"/>
                      </a:schemeClr>
                    </a:solidFill>
                  </a:tcPr>
                </a:tc>
                <a:tc>
                  <a:txBody>
                    <a:bodyPr/>
                    <a:lstStyle/>
                    <a:p>
                      <a:pPr algn="r"/>
                      <a:r>
                        <a:rPr lang="cs-CZ" b="1" noProof="0" dirty="0"/>
                        <a:t>0.03</a:t>
                      </a:r>
                      <a:endParaRPr lang="en-US" b="1" noProof="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r"/>
                      <a:r>
                        <a:rPr lang="cs-CZ" noProof="0" dirty="0"/>
                        <a:t>0,0</a:t>
                      </a:r>
                      <a:endParaRPr lang="en-US" noProof="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r"/>
                      <a:r>
                        <a:rPr lang="cs-CZ" b="1" noProof="0" dirty="0">
                          <a:solidFill>
                            <a:srgbClr val="0070C0"/>
                          </a:solidFill>
                        </a:rPr>
                        <a:t>3</a:t>
                      </a:r>
                      <a:endParaRPr lang="en-US" b="1" noProof="0" dirty="0">
                        <a:solidFill>
                          <a:srgbClr val="0070C0"/>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r"/>
                      <a:r>
                        <a:rPr lang="cs-CZ" noProof="0" dirty="0"/>
                        <a:t>3.0</a:t>
                      </a:r>
                      <a:endParaRPr lang="en-US" noProof="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extLst>
                  <a:ext uri="{0D108BD9-81ED-4DB2-BD59-A6C34878D82A}">
                    <a16:rowId xmlns:a16="http://schemas.microsoft.com/office/drawing/2014/main" val="1498441670"/>
                  </a:ext>
                </a:extLst>
              </a:tr>
            </a:tbl>
          </a:graphicData>
        </a:graphic>
      </p:graphicFrame>
      <p:graphicFrame>
        <p:nvGraphicFramePr>
          <p:cNvPr id="3" name="Tabulka 2">
            <a:extLst>
              <a:ext uri="{FF2B5EF4-FFF2-40B4-BE49-F238E27FC236}">
                <a16:creationId xmlns:a16="http://schemas.microsoft.com/office/drawing/2014/main" id="{0A815537-4E82-4F77-8868-CF63132C0C87}"/>
              </a:ext>
            </a:extLst>
          </p:cNvPr>
          <p:cNvGraphicFramePr>
            <a:graphicFrameLocks noGrp="1"/>
          </p:cNvGraphicFramePr>
          <p:nvPr>
            <p:extLst/>
          </p:nvPr>
        </p:nvGraphicFramePr>
        <p:xfrm>
          <a:off x="6198298" y="1129320"/>
          <a:ext cx="5911406" cy="3977640"/>
        </p:xfrm>
        <a:graphic>
          <a:graphicData uri="http://schemas.openxmlformats.org/drawingml/2006/table">
            <a:tbl>
              <a:tblPr firstRow="1" bandRow="1">
                <a:tableStyleId>{D7AC3CCA-C797-4891-BE02-D94E43425B78}</a:tableStyleId>
              </a:tblPr>
              <a:tblGrid>
                <a:gridCol w="2360994">
                  <a:extLst>
                    <a:ext uri="{9D8B030D-6E8A-4147-A177-3AD203B41FA5}">
                      <a16:colId xmlns:a16="http://schemas.microsoft.com/office/drawing/2014/main" val="3424222384"/>
                    </a:ext>
                  </a:extLst>
                </a:gridCol>
                <a:gridCol w="894080">
                  <a:extLst>
                    <a:ext uri="{9D8B030D-6E8A-4147-A177-3AD203B41FA5}">
                      <a16:colId xmlns:a16="http://schemas.microsoft.com/office/drawing/2014/main" val="611321685"/>
                    </a:ext>
                  </a:extLst>
                </a:gridCol>
                <a:gridCol w="881126">
                  <a:extLst>
                    <a:ext uri="{9D8B030D-6E8A-4147-A177-3AD203B41FA5}">
                      <a16:colId xmlns:a16="http://schemas.microsoft.com/office/drawing/2014/main" val="3322684553"/>
                    </a:ext>
                  </a:extLst>
                </a:gridCol>
                <a:gridCol w="894080">
                  <a:extLst>
                    <a:ext uri="{9D8B030D-6E8A-4147-A177-3AD203B41FA5}">
                      <a16:colId xmlns:a16="http://schemas.microsoft.com/office/drawing/2014/main" val="3606183844"/>
                    </a:ext>
                  </a:extLst>
                </a:gridCol>
                <a:gridCol w="881126">
                  <a:extLst>
                    <a:ext uri="{9D8B030D-6E8A-4147-A177-3AD203B41FA5}">
                      <a16:colId xmlns:a16="http://schemas.microsoft.com/office/drawing/2014/main" val="2417621956"/>
                    </a:ext>
                  </a:extLst>
                </a:gridCol>
              </a:tblGrid>
              <a:tr h="370840">
                <a:tc rowSpan="2">
                  <a:txBody>
                    <a:bodyPr/>
                    <a:lstStyle/>
                    <a:p>
                      <a:r>
                        <a:rPr lang="en-US" sz="2400" noProof="0" dirty="0">
                          <a:solidFill>
                            <a:srgbClr val="FF0000"/>
                          </a:solidFill>
                        </a:rPr>
                        <a:t>EU</a:t>
                      </a:r>
                      <a:r>
                        <a:rPr lang="en-US" sz="2400" baseline="0" noProof="0" dirty="0"/>
                        <a:t> – </a:t>
                      </a:r>
                      <a:r>
                        <a:rPr lang="en-US" sz="2400" baseline="0" noProof="0" dirty="0">
                          <a:solidFill>
                            <a:srgbClr val="7030A0"/>
                          </a:solidFill>
                        </a:rPr>
                        <a:t>RUS</a:t>
                      </a:r>
                      <a:r>
                        <a:rPr lang="en-US" sz="2400" baseline="0" noProof="0" dirty="0"/>
                        <a:t> trade</a:t>
                      </a:r>
                      <a:endParaRPr lang="cs-CZ" sz="2400" baseline="0" noProof="0" dirty="0"/>
                    </a:p>
                    <a:p>
                      <a:r>
                        <a:rPr lang="cs-CZ" sz="2400" baseline="0" noProof="0" dirty="0" smtClean="0"/>
                        <a:t>2021</a:t>
                      </a:r>
                      <a:endParaRPr lang="en-US" sz="2400" noProof="0" dirty="0"/>
                    </a:p>
                  </a:txBody>
                  <a:tcPr>
                    <a:solidFill>
                      <a:schemeClr val="bg1">
                        <a:lumMod val="85000"/>
                      </a:schemeClr>
                    </a:solidFill>
                  </a:tcPr>
                </a:tc>
                <a:tc gridSpan="2">
                  <a:txBody>
                    <a:bodyPr/>
                    <a:lstStyle/>
                    <a:p>
                      <a:r>
                        <a:rPr lang="en-US" noProof="0" dirty="0"/>
                        <a:t>Imports</a:t>
                      </a:r>
                    </a:p>
                  </a:txBody>
                  <a:tcPr>
                    <a:solidFill>
                      <a:schemeClr val="bg1">
                        <a:lumMod val="85000"/>
                      </a:schemeClr>
                    </a:solidFill>
                  </a:tcPr>
                </a:tc>
                <a:tc hMerge="1">
                  <a:txBody>
                    <a:bodyPr/>
                    <a:lstStyle/>
                    <a:p>
                      <a:endParaRPr lang="cs-CZ" dirty="0"/>
                    </a:p>
                  </a:txBody>
                  <a:tcPr>
                    <a:noFill/>
                  </a:tcPr>
                </a:tc>
                <a:tc gridSpan="2">
                  <a:txBody>
                    <a:bodyPr/>
                    <a:lstStyle/>
                    <a:p>
                      <a:r>
                        <a:rPr lang="en-US" noProof="0" dirty="0"/>
                        <a:t>Exports</a:t>
                      </a:r>
                    </a:p>
                  </a:txBody>
                  <a:tcPr>
                    <a:solidFill>
                      <a:schemeClr val="bg1">
                        <a:lumMod val="85000"/>
                      </a:schemeClr>
                    </a:solidFill>
                  </a:tcPr>
                </a:tc>
                <a:tc hMerge="1">
                  <a:txBody>
                    <a:bodyPr/>
                    <a:lstStyle/>
                    <a:p>
                      <a:endParaRPr lang="cs-CZ" dirty="0"/>
                    </a:p>
                  </a:txBody>
                  <a:tcPr>
                    <a:noFill/>
                  </a:tcPr>
                </a:tc>
                <a:extLst>
                  <a:ext uri="{0D108BD9-81ED-4DB2-BD59-A6C34878D82A}">
                    <a16:rowId xmlns:a16="http://schemas.microsoft.com/office/drawing/2014/main" val="2757828537"/>
                  </a:ext>
                </a:extLst>
              </a:tr>
              <a:tr h="370840">
                <a:tc vMerge="1">
                  <a:txBody>
                    <a:bodyPr/>
                    <a:lstStyle/>
                    <a:p>
                      <a:endParaRPr lang="cs-CZ" dirty="0"/>
                    </a:p>
                  </a:txBody>
                  <a:tcPr>
                    <a:noFill/>
                  </a:tcPr>
                </a:tc>
                <a:tc>
                  <a:txBody>
                    <a:bodyPr/>
                    <a:lstStyle/>
                    <a:p>
                      <a:r>
                        <a:rPr lang="cs-CZ" noProof="0" dirty="0"/>
                        <a:t>bil</a:t>
                      </a:r>
                      <a:r>
                        <a:rPr lang="en-US" noProof="0" dirty="0"/>
                        <a:t> EUR</a:t>
                      </a:r>
                    </a:p>
                  </a:txBody>
                  <a:tcPr>
                    <a:solidFill>
                      <a:schemeClr val="bg1">
                        <a:lumMod val="95000"/>
                      </a:schemeClr>
                    </a:solidFill>
                  </a:tcPr>
                </a:tc>
                <a:tc>
                  <a:txBody>
                    <a:bodyPr/>
                    <a:lstStyle/>
                    <a:p>
                      <a:r>
                        <a:rPr lang="en-US" noProof="0" dirty="0"/>
                        <a:t>% total</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noProof="0" dirty="0"/>
                        <a:t>bil</a:t>
                      </a:r>
                      <a:r>
                        <a:rPr lang="en-US" noProof="0" dirty="0"/>
                        <a:t> EUR</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 total</a:t>
                      </a:r>
                    </a:p>
                    <a:p>
                      <a:endParaRPr lang="en-US" noProof="0" dirty="0"/>
                    </a:p>
                  </a:txBody>
                  <a:tcPr>
                    <a:solidFill>
                      <a:schemeClr val="bg1">
                        <a:lumMod val="95000"/>
                      </a:schemeClr>
                    </a:solidFill>
                  </a:tcPr>
                </a:tc>
                <a:extLst>
                  <a:ext uri="{0D108BD9-81ED-4DB2-BD59-A6C34878D82A}">
                    <a16:rowId xmlns:a16="http://schemas.microsoft.com/office/drawing/2014/main" val="512814914"/>
                  </a:ext>
                </a:extLst>
              </a:tr>
              <a:tr h="370840">
                <a:tc>
                  <a:txBody>
                    <a:bodyPr/>
                    <a:lstStyle/>
                    <a:p>
                      <a:r>
                        <a:rPr lang="cs-CZ" b="1" i="0" noProof="0" dirty="0"/>
                        <a:t>f</a:t>
                      </a:r>
                      <a:r>
                        <a:rPr lang="en-US" b="1" i="0" noProof="0" dirty="0" err="1"/>
                        <a:t>ood</a:t>
                      </a:r>
                      <a:endParaRPr lang="en-US" b="1" i="0" noProof="0" dirty="0"/>
                    </a:p>
                  </a:txBody>
                  <a:tcPr>
                    <a:lnB w="12700" cap="flat" cmpd="sng" algn="ctr">
                      <a:noFill/>
                      <a:prstDash val="solid"/>
                      <a:round/>
                      <a:headEnd type="none" w="med" len="med"/>
                      <a:tailEnd type="none" w="med" len="med"/>
                    </a:lnB>
                    <a:solidFill>
                      <a:schemeClr val="bg1">
                        <a:lumMod val="95000"/>
                      </a:schemeClr>
                    </a:solidFill>
                  </a:tcPr>
                </a:tc>
                <a:tc>
                  <a:txBody>
                    <a:bodyPr/>
                    <a:lstStyle/>
                    <a:p>
                      <a:pPr algn="r"/>
                      <a:r>
                        <a:rPr lang="cs-CZ" b="1" noProof="0" dirty="0" smtClean="0">
                          <a:solidFill>
                            <a:schemeClr val="tx1"/>
                          </a:solidFill>
                        </a:rPr>
                        <a:t>2.6</a:t>
                      </a:r>
                      <a:endParaRPr lang="en-US" b="1" noProof="0" dirty="0">
                        <a:solidFill>
                          <a:schemeClr val="tx1"/>
                        </a:solidFill>
                      </a:endParaRPr>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r"/>
                      <a:r>
                        <a:rPr lang="cs-CZ" noProof="0" dirty="0" smtClean="0">
                          <a:solidFill>
                            <a:schemeClr val="tx1"/>
                          </a:solidFill>
                        </a:rPr>
                        <a:t>1.6</a:t>
                      </a:r>
                      <a:endParaRPr lang="en-US" noProof="0" dirty="0">
                        <a:solidFill>
                          <a:schemeClr val="tx1"/>
                        </a:solidFill>
                      </a:endParaRPr>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noFill/>
                  </a:tcPr>
                </a:tc>
                <a:tc>
                  <a:txBody>
                    <a:bodyPr/>
                    <a:lstStyle/>
                    <a:p>
                      <a:pPr algn="r"/>
                      <a:r>
                        <a:rPr lang="cs-CZ" b="1" noProof="0" dirty="0" smtClean="0">
                          <a:solidFill>
                            <a:srgbClr val="0070C0"/>
                          </a:solidFill>
                        </a:rPr>
                        <a:t>6.2</a:t>
                      </a:r>
                      <a:endParaRPr lang="en-US" b="1" noProof="0" dirty="0">
                        <a:solidFill>
                          <a:srgbClr val="0070C0"/>
                        </a:solidFill>
                      </a:endParaRPr>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r"/>
                      <a:r>
                        <a:rPr lang="cs-CZ" b="1" noProof="0" dirty="0" smtClean="0">
                          <a:solidFill>
                            <a:schemeClr val="tx1"/>
                          </a:solidFill>
                        </a:rPr>
                        <a:t>7.0</a:t>
                      </a:r>
                      <a:endParaRPr lang="en-US" b="1" noProof="0" dirty="0">
                        <a:solidFill>
                          <a:schemeClr val="tx1"/>
                        </a:solidFill>
                      </a:endParaRPr>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noFill/>
                  </a:tcPr>
                </a:tc>
                <a:extLst>
                  <a:ext uri="{0D108BD9-81ED-4DB2-BD59-A6C34878D82A}">
                    <a16:rowId xmlns:a16="http://schemas.microsoft.com/office/drawing/2014/main" val="2511939114"/>
                  </a:ext>
                </a:extLst>
              </a:tr>
              <a:tr h="370840">
                <a:tc>
                  <a:txBody>
                    <a:bodyPr/>
                    <a:lstStyle/>
                    <a:p>
                      <a:r>
                        <a:rPr lang="cs-CZ" b="1" i="0" noProof="0" dirty="0" err="1"/>
                        <a:t>fuels</a:t>
                      </a:r>
                      <a:r>
                        <a:rPr lang="cs-CZ" b="1" i="0" noProof="0" dirty="0"/>
                        <a:t> and</a:t>
                      </a:r>
                      <a:r>
                        <a:rPr lang="cs-CZ" b="1" i="0" baseline="0" noProof="0" dirty="0"/>
                        <a:t> </a:t>
                      </a:r>
                      <a:r>
                        <a:rPr lang="cs-CZ" b="1" i="0" noProof="0" dirty="0" err="1"/>
                        <a:t>mining</a:t>
                      </a:r>
                      <a:endParaRPr lang="en-US" b="1" i="0" noProof="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b="1" noProof="0" dirty="0" smtClean="0">
                          <a:solidFill>
                            <a:srgbClr val="FF0000"/>
                          </a:solidFill>
                        </a:rPr>
                        <a:t>111</a:t>
                      </a:r>
                      <a:endParaRPr lang="en-US" b="1" noProof="0" dirty="0">
                        <a:solidFill>
                          <a:srgbClr val="FF0000"/>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noProof="0" dirty="0" smtClean="0">
                          <a:solidFill>
                            <a:schemeClr val="tx1"/>
                          </a:solidFill>
                        </a:rPr>
                        <a:t>69.9</a:t>
                      </a:r>
                      <a:endParaRPr lang="en-US" noProof="0"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b="1" noProof="0" dirty="0" smtClean="0">
                          <a:solidFill>
                            <a:schemeClr val="tx1"/>
                          </a:solidFill>
                        </a:rPr>
                        <a:t>2.1</a:t>
                      </a:r>
                      <a:endParaRPr lang="en-US" b="1" noProof="0" dirty="0">
                        <a:solidFill>
                          <a:schemeClr val="tx1"/>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noProof="0" dirty="0" smtClean="0">
                          <a:solidFill>
                            <a:schemeClr val="tx1"/>
                          </a:solidFill>
                        </a:rPr>
                        <a:t>2.4</a:t>
                      </a:r>
                      <a:endParaRPr lang="en-US" noProof="0"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669382285"/>
                  </a:ext>
                </a:extLst>
              </a:tr>
              <a:tr h="370840">
                <a:tc>
                  <a:txBody>
                    <a:bodyPr/>
                    <a:lstStyle/>
                    <a:p>
                      <a:r>
                        <a:rPr lang="cs-CZ" b="1" noProof="0" dirty="0"/>
                        <a:t>c</a:t>
                      </a:r>
                      <a:r>
                        <a:rPr lang="en-US" b="1" noProof="0" dirty="0" err="1"/>
                        <a:t>hemicals</a:t>
                      </a:r>
                      <a:endParaRPr lang="en-US" b="1" noProof="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b="1" noProof="0" dirty="0" smtClean="0">
                          <a:solidFill>
                            <a:schemeClr val="tx1"/>
                          </a:solidFill>
                        </a:rPr>
                        <a:t>6.7</a:t>
                      </a:r>
                      <a:endParaRPr lang="en-US" b="1" noProof="0" dirty="0">
                        <a:solidFill>
                          <a:schemeClr val="tx1"/>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noProof="0" dirty="0">
                          <a:solidFill>
                            <a:schemeClr val="tx1"/>
                          </a:solidFill>
                        </a:rPr>
                        <a:t>4.3</a:t>
                      </a:r>
                      <a:endParaRPr lang="en-US" noProof="0"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b="1" noProof="0" dirty="0" smtClean="0">
                          <a:solidFill>
                            <a:srgbClr val="0070C0"/>
                          </a:solidFill>
                        </a:rPr>
                        <a:t>20</a:t>
                      </a:r>
                      <a:endParaRPr lang="en-US" b="1" noProof="0" dirty="0">
                        <a:solidFill>
                          <a:srgbClr val="0070C0"/>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noProof="0" dirty="0" smtClean="0">
                          <a:solidFill>
                            <a:schemeClr val="tx1"/>
                          </a:solidFill>
                        </a:rPr>
                        <a:t>22.5</a:t>
                      </a:r>
                      <a:endParaRPr lang="en-US" noProof="0"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725581904"/>
                  </a:ext>
                </a:extLst>
              </a:tr>
              <a:tr h="370840">
                <a:tc>
                  <a:txBody>
                    <a:bodyPr/>
                    <a:lstStyle/>
                    <a:p>
                      <a:r>
                        <a:rPr lang="en-US" b="1" noProof="0" dirty="0"/>
                        <a:t>mach.</a:t>
                      </a:r>
                      <a:r>
                        <a:rPr lang="en-US" b="1" baseline="0" noProof="0" dirty="0"/>
                        <a:t> and </a:t>
                      </a:r>
                      <a:r>
                        <a:rPr lang="en-US" b="1" baseline="0" noProof="0" dirty="0" err="1"/>
                        <a:t>trasport</a:t>
                      </a:r>
                      <a:r>
                        <a:rPr lang="en-US" b="1" baseline="0" noProof="0" dirty="0"/>
                        <a:t> eq.</a:t>
                      </a:r>
                      <a:endParaRPr lang="en-US" b="1" noProof="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b="1" noProof="0" dirty="0" smtClean="0">
                          <a:solidFill>
                            <a:schemeClr val="tx1"/>
                          </a:solidFill>
                        </a:rPr>
                        <a:t>1.9</a:t>
                      </a:r>
                      <a:endParaRPr lang="en-US" b="1" noProof="0" dirty="0">
                        <a:solidFill>
                          <a:schemeClr val="tx1"/>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noProof="0" dirty="0" smtClean="0">
                          <a:solidFill>
                            <a:schemeClr val="tx1"/>
                          </a:solidFill>
                        </a:rPr>
                        <a:t>1.2</a:t>
                      </a:r>
                      <a:endParaRPr lang="en-US" noProof="0"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b="1" noProof="0" dirty="0" smtClean="0">
                          <a:solidFill>
                            <a:srgbClr val="0070C0"/>
                          </a:solidFill>
                        </a:rPr>
                        <a:t>39</a:t>
                      </a:r>
                      <a:endParaRPr lang="en-US" b="1" noProof="0" dirty="0">
                        <a:solidFill>
                          <a:srgbClr val="0070C0"/>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noProof="0" dirty="0" smtClean="0">
                          <a:solidFill>
                            <a:schemeClr val="tx1"/>
                          </a:solidFill>
                        </a:rPr>
                        <a:t>43.8</a:t>
                      </a:r>
                      <a:endParaRPr lang="en-US" noProof="0"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87249547"/>
                  </a:ext>
                </a:extLst>
              </a:tr>
              <a:tr h="370840">
                <a:tc>
                  <a:txBody>
                    <a:bodyPr/>
                    <a:lstStyle/>
                    <a:p>
                      <a:r>
                        <a:rPr lang="en-US" b="1" noProof="0" dirty="0"/>
                        <a:t>- transport eq.</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b="1" noProof="0" dirty="0" smtClean="0">
                          <a:solidFill>
                            <a:schemeClr val="tx1"/>
                          </a:solidFill>
                        </a:rPr>
                        <a:t>0,6</a:t>
                      </a:r>
                      <a:endParaRPr lang="en-US" b="1" noProof="0" dirty="0">
                        <a:solidFill>
                          <a:schemeClr val="tx1"/>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noProof="0" dirty="0">
                          <a:solidFill>
                            <a:schemeClr val="tx1"/>
                          </a:solidFill>
                        </a:rPr>
                        <a:t>0.4</a:t>
                      </a:r>
                      <a:endParaRPr lang="en-US" noProof="0"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b="1" noProof="0" dirty="0" smtClean="0">
                          <a:solidFill>
                            <a:srgbClr val="0070C0"/>
                          </a:solidFill>
                        </a:rPr>
                        <a:t>12.8</a:t>
                      </a:r>
                      <a:endParaRPr lang="en-US" b="1" noProof="0" dirty="0">
                        <a:solidFill>
                          <a:srgbClr val="0070C0"/>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noProof="0" dirty="0" smtClean="0">
                          <a:solidFill>
                            <a:schemeClr val="tx1"/>
                          </a:solidFill>
                        </a:rPr>
                        <a:t>14.4</a:t>
                      </a:r>
                      <a:endParaRPr lang="en-US" noProof="0"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66523034"/>
                  </a:ext>
                </a:extLst>
              </a:tr>
              <a:tr h="370840">
                <a:tc>
                  <a:txBody>
                    <a:bodyPr/>
                    <a:lstStyle/>
                    <a:p>
                      <a:r>
                        <a:rPr lang="en-US" b="1" noProof="0" dirty="0"/>
                        <a:t>- non elect. mach.</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b="1" noProof="0" dirty="0">
                          <a:solidFill>
                            <a:schemeClr val="tx1"/>
                          </a:solidFill>
                        </a:rPr>
                        <a:t>0.4</a:t>
                      </a:r>
                      <a:endParaRPr lang="en-US" b="1" noProof="0" dirty="0">
                        <a:solidFill>
                          <a:schemeClr val="tx1"/>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noProof="0" dirty="0" smtClean="0">
                          <a:solidFill>
                            <a:schemeClr val="tx1"/>
                          </a:solidFill>
                        </a:rPr>
                        <a:t>0.3</a:t>
                      </a:r>
                      <a:endParaRPr lang="en-US" noProof="0"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b="1" noProof="0" dirty="0" smtClean="0">
                          <a:solidFill>
                            <a:srgbClr val="0070C0"/>
                          </a:solidFill>
                        </a:rPr>
                        <a:t>15</a:t>
                      </a:r>
                      <a:endParaRPr lang="en-US" b="1" noProof="0" dirty="0">
                        <a:solidFill>
                          <a:srgbClr val="0070C0"/>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b="1" noProof="0" dirty="0" smtClean="0">
                          <a:solidFill>
                            <a:schemeClr val="tx1"/>
                          </a:solidFill>
                        </a:rPr>
                        <a:t>16.7</a:t>
                      </a:r>
                      <a:endParaRPr lang="en-US" b="1" noProof="0"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52400507"/>
                  </a:ext>
                </a:extLst>
              </a:tr>
              <a:tr h="370840">
                <a:tc>
                  <a:txBody>
                    <a:bodyPr/>
                    <a:lstStyle/>
                    <a:p>
                      <a:r>
                        <a:rPr lang="en-US" b="1" noProof="0" dirty="0"/>
                        <a:t>- elect. mach.</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a:r>
                        <a:rPr lang="cs-CZ" b="1" noProof="0" dirty="0">
                          <a:solidFill>
                            <a:schemeClr val="tx1"/>
                          </a:solidFill>
                        </a:rPr>
                        <a:t>0.4</a:t>
                      </a:r>
                      <a:endParaRPr lang="en-US" b="1" noProof="0" dirty="0">
                        <a:solidFill>
                          <a:schemeClr val="tx1"/>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noProof="0" dirty="0" smtClean="0">
                          <a:solidFill>
                            <a:schemeClr val="tx1"/>
                          </a:solidFill>
                        </a:rPr>
                        <a:t>0.3</a:t>
                      </a:r>
                      <a:endParaRPr lang="en-US" noProof="0"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b="1" noProof="0" dirty="0">
                          <a:solidFill>
                            <a:srgbClr val="0070C0"/>
                          </a:solidFill>
                        </a:rPr>
                        <a:t>5.2</a:t>
                      </a:r>
                      <a:endParaRPr lang="en-US" b="1" noProof="0" dirty="0">
                        <a:solidFill>
                          <a:srgbClr val="0070C0"/>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cs-CZ" b="1" noProof="0" dirty="0" smtClean="0">
                          <a:solidFill>
                            <a:schemeClr val="tx1"/>
                          </a:solidFill>
                        </a:rPr>
                        <a:t>5.9</a:t>
                      </a:r>
                      <a:endParaRPr lang="en-US" b="1" noProof="0"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882548186"/>
                  </a:ext>
                </a:extLst>
              </a:tr>
              <a:tr h="370840">
                <a:tc>
                  <a:txBody>
                    <a:bodyPr/>
                    <a:lstStyle/>
                    <a:p>
                      <a:r>
                        <a:rPr lang="cs-CZ" b="1" noProof="0" dirty="0" err="1"/>
                        <a:t>clothing</a:t>
                      </a:r>
                      <a:endParaRPr lang="en-US" b="1" noProof="0" dirty="0"/>
                    </a:p>
                  </a:txBody>
                  <a:tcPr>
                    <a:lnT w="12700" cap="flat" cmpd="sng" algn="ctr">
                      <a:noFill/>
                      <a:prstDash val="solid"/>
                      <a:round/>
                      <a:headEnd type="none" w="med" len="med"/>
                      <a:tailEnd type="none" w="med" len="med"/>
                    </a:lnT>
                    <a:solidFill>
                      <a:schemeClr val="bg1">
                        <a:lumMod val="95000"/>
                      </a:schemeClr>
                    </a:solidFill>
                  </a:tcPr>
                </a:tc>
                <a:tc>
                  <a:txBody>
                    <a:bodyPr/>
                    <a:lstStyle/>
                    <a:p>
                      <a:pPr algn="r"/>
                      <a:r>
                        <a:rPr lang="cs-CZ" b="1" noProof="0" dirty="0" smtClean="0">
                          <a:solidFill>
                            <a:schemeClr val="tx1"/>
                          </a:solidFill>
                        </a:rPr>
                        <a:t>0.04</a:t>
                      </a:r>
                      <a:endParaRPr lang="en-US" b="1" noProof="0" dirty="0">
                        <a:solidFill>
                          <a:schemeClr val="tx1"/>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r"/>
                      <a:r>
                        <a:rPr lang="cs-CZ" noProof="0" dirty="0">
                          <a:solidFill>
                            <a:schemeClr val="tx1"/>
                          </a:solidFill>
                        </a:rPr>
                        <a:t>0,0</a:t>
                      </a:r>
                      <a:endParaRPr lang="en-US" noProof="0"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r"/>
                      <a:r>
                        <a:rPr lang="cs-CZ" b="1" noProof="0" dirty="0" smtClean="0">
                          <a:solidFill>
                            <a:srgbClr val="0070C0"/>
                          </a:solidFill>
                        </a:rPr>
                        <a:t>2.4</a:t>
                      </a:r>
                      <a:endParaRPr lang="en-US" b="1" noProof="0" dirty="0">
                        <a:solidFill>
                          <a:srgbClr val="0070C0"/>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r"/>
                      <a:r>
                        <a:rPr lang="cs-CZ" noProof="0" dirty="0">
                          <a:solidFill>
                            <a:schemeClr val="tx1"/>
                          </a:solidFill>
                        </a:rPr>
                        <a:t>2.7</a:t>
                      </a:r>
                      <a:endParaRPr lang="en-US" noProof="0"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extLst>
                  <a:ext uri="{0D108BD9-81ED-4DB2-BD59-A6C34878D82A}">
                    <a16:rowId xmlns:a16="http://schemas.microsoft.com/office/drawing/2014/main" val="1498441670"/>
                  </a:ext>
                </a:extLst>
              </a:tr>
            </a:tbl>
          </a:graphicData>
        </a:graphic>
      </p:graphicFrame>
    </p:spTree>
    <p:extLst>
      <p:ext uri="{BB962C8B-B14F-4D97-AF65-F5344CB8AC3E}">
        <p14:creationId xmlns:p14="http://schemas.microsoft.com/office/powerpoint/2010/main" val="32013886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8619" y="0"/>
            <a:ext cx="6754762" cy="6858000"/>
          </a:xfrm>
          <a:prstGeom prst="rect">
            <a:avLst/>
          </a:prstGeom>
        </p:spPr>
      </p:pic>
    </p:spTree>
    <p:extLst>
      <p:ext uri="{BB962C8B-B14F-4D97-AF65-F5344CB8AC3E}">
        <p14:creationId xmlns:p14="http://schemas.microsoft.com/office/powerpoint/2010/main" val="17657255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7124"/>
            <a:ext cx="12192000" cy="5843752"/>
          </a:xfrm>
          <a:prstGeom prst="rect">
            <a:avLst/>
          </a:prstGeom>
        </p:spPr>
      </p:pic>
    </p:spTree>
    <p:extLst>
      <p:ext uri="{BB962C8B-B14F-4D97-AF65-F5344CB8AC3E}">
        <p14:creationId xmlns:p14="http://schemas.microsoft.com/office/powerpoint/2010/main" val="2662238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5719"/>
            <a:ext cx="12192000" cy="5926562"/>
          </a:xfrm>
          <a:prstGeom prst="rect">
            <a:avLst/>
          </a:prstGeom>
        </p:spPr>
      </p:pic>
    </p:spTree>
    <p:extLst>
      <p:ext uri="{BB962C8B-B14F-4D97-AF65-F5344CB8AC3E}">
        <p14:creationId xmlns:p14="http://schemas.microsoft.com/office/powerpoint/2010/main" val="9542810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1">
            <a:extLst>
              <a:ext uri="{FF2B5EF4-FFF2-40B4-BE49-F238E27FC236}">
                <a16:creationId xmlns:a16="http://schemas.microsoft.com/office/drawing/2014/main" id="{00000000-0008-0000-0300-000002000000}"/>
              </a:ext>
            </a:extLst>
          </p:cNvPr>
          <p:cNvGraphicFramePr>
            <a:graphicFrameLocks/>
          </p:cNvGraphicFramePr>
          <p:nvPr/>
        </p:nvGraphicFramePr>
        <p:xfrm>
          <a:off x="1561193" y="712086"/>
          <a:ext cx="9069614" cy="54338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09125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D:\23120\Desktop\thesis_lyy_a.jpg">
            <a:extLst>
              <a:ext uri="{FF2B5EF4-FFF2-40B4-BE49-F238E27FC236}">
                <a16:creationId xmlns:a16="http://schemas.microsoft.com/office/drawing/2014/main" id="{20302C16-A120-43AE-907F-B9216863F1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350" y="188913"/>
            <a:ext cx="6553200" cy="635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46331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00000000-0008-0000-0000-000002000000}"/>
              </a:ext>
            </a:extLst>
          </p:cNvPr>
          <p:cNvPicPr>
            <a:picLocks noChangeAspect="1"/>
          </p:cNvPicPr>
          <p:nvPr/>
        </p:nvPicPr>
        <p:blipFill>
          <a:blip r:embed="rId2"/>
          <a:stretch>
            <a:fillRect/>
          </a:stretch>
        </p:blipFill>
        <p:spPr>
          <a:xfrm>
            <a:off x="3143635" y="222667"/>
            <a:ext cx="5904730" cy="6412665"/>
          </a:xfrm>
          <a:prstGeom prst="rect">
            <a:avLst/>
          </a:prstGeom>
        </p:spPr>
      </p:pic>
    </p:spTree>
    <p:extLst>
      <p:ext uri="{BB962C8B-B14F-4D97-AF65-F5344CB8AC3E}">
        <p14:creationId xmlns:p14="http://schemas.microsoft.com/office/powerpoint/2010/main" val="41231514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ec.europa.eu/eurostat/statistics-explained/images/4/49/Extra-EU_trade_balance_and_cover_ratio_for_selected_services%2C_EU-28%2C_2010_and_2018_GL2019.png">
            <a:extLst>
              <a:ext uri="{FF2B5EF4-FFF2-40B4-BE49-F238E27FC236}">
                <a16:creationId xmlns:a16="http://schemas.microsoft.com/office/drawing/2014/main" id="{3BC35DFA-1710-4FE5-87E4-7B77E0A33A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58" y="603316"/>
            <a:ext cx="11967284" cy="5090474"/>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a:extLst>
              <a:ext uri="{FF2B5EF4-FFF2-40B4-BE49-F238E27FC236}">
                <a16:creationId xmlns:a16="http://schemas.microsoft.com/office/drawing/2014/main" id="{C06182EA-F9BD-4409-9123-48BA1306D723}"/>
              </a:ext>
            </a:extLst>
          </p:cNvPr>
          <p:cNvSpPr/>
          <p:nvPr/>
        </p:nvSpPr>
        <p:spPr>
          <a:xfrm>
            <a:off x="1643405" y="5885352"/>
            <a:ext cx="9197419" cy="369332"/>
          </a:xfrm>
          <a:prstGeom prst="rect">
            <a:avLst/>
          </a:prstGeom>
        </p:spPr>
        <p:txBody>
          <a:bodyPr wrap="square">
            <a:spAutoFit/>
          </a:bodyPr>
          <a:lstStyle/>
          <a:p>
            <a:r>
              <a:rPr lang="cs-CZ" b="1" dirty="0"/>
              <a:t>C</a:t>
            </a:r>
            <a:r>
              <a:rPr lang="en-US" b="1" dirty="0"/>
              <a:t>over ratios </a:t>
            </a:r>
            <a:r>
              <a:rPr lang="en-US" dirty="0"/>
              <a:t>— the value of exports divided by the value of imports, expressed as a percentage</a:t>
            </a:r>
            <a:r>
              <a:rPr lang="cs-CZ" dirty="0"/>
              <a:t>.</a:t>
            </a:r>
          </a:p>
        </p:txBody>
      </p:sp>
    </p:spTree>
    <p:extLst>
      <p:ext uri="{BB962C8B-B14F-4D97-AF65-F5344CB8AC3E}">
        <p14:creationId xmlns:p14="http://schemas.microsoft.com/office/powerpoint/2010/main" val="23470443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661343" y="484632"/>
            <a:ext cx="10584623" cy="5769864"/>
          </a:xfrm>
          <a:prstGeom prst="rect">
            <a:avLst/>
          </a:prstGeom>
        </p:spPr>
      </p:pic>
    </p:spTree>
    <p:extLst>
      <p:ext uri="{BB962C8B-B14F-4D97-AF65-F5344CB8AC3E}">
        <p14:creationId xmlns:p14="http://schemas.microsoft.com/office/powerpoint/2010/main" val="9057585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a:extLst>
              <a:ext uri="{FF2B5EF4-FFF2-40B4-BE49-F238E27FC236}">
                <a16:creationId xmlns:a16="http://schemas.microsoft.com/office/drawing/2014/main" id="{CCA269FA-8992-4C6E-8D83-64109F6F1768}"/>
              </a:ext>
            </a:extLst>
          </p:cNvPr>
          <p:cNvGraphicFramePr>
            <a:graphicFrameLocks noGrp="1"/>
          </p:cNvGraphicFramePr>
          <p:nvPr>
            <p:extLst>
              <p:ext uri="{D42A27DB-BD31-4B8C-83A1-F6EECF244321}">
                <p14:modId xmlns:p14="http://schemas.microsoft.com/office/powerpoint/2010/main" val="1356393625"/>
              </p:ext>
            </p:extLst>
          </p:nvPr>
        </p:nvGraphicFramePr>
        <p:xfrm>
          <a:off x="665489" y="1325880"/>
          <a:ext cx="11007326" cy="4875893"/>
        </p:xfrm>
        <a:graphic>
          <a:graphicData uri="http://schemas.openxmlformats.org/drawingml/2006/table">
            <a:tbl>
              <a:tblPr>
                <a:tableStyleId>{5C22544A-7EE6-4342-B048-85BDC9FD1C3A}</a:tableStyleId>
              </a:tblPr>
              <a:tblGrid>
                <a:gridCol w="1663576">
                  <a:extLst>
                    <a:ext uri="{9D8B030D-6E8A-4147-A177-3AD203B41FA5}">
                      <a16:colId xmlns:a16="http://schemas.microsoft.com/office/drawing/2014/main" val="510168166"/>
                    </a:ext>
                  </a:extLst>
                </a:gridCol>
                <a:gridCol w="1386313">
                  <a:extLst>
                    <a:ext uri="{9D8B030D-6E8A-4147-A177-3AD203B41FA5}">
                      <a16:colId xmlns:a16="http://schemas.microsoft.com/office/drawing/2014/main" val="3118086299"/>
                    </a:ext>
                  </a:extLst>
                </a:gridCol>
                <a:gridCol w="1386313">
                  <a:extLst>
                    <a:ext uri="{9D8B030D-6E8A-4147-A177-3AD203B41FA5}">
                      <a16:colId xmlns:a16="http://schemas.microsoft.com/office/drawing/2014/main" val="3705022255"/>
                    </a:ext>
                  </a:extLst>
                </a:gridCol>
                <a:gridCol w="1386313">
                  <a:extLst>
                    <a:ext uri="{9D8B030D-6E8A-4147-A177-3AD203B41FA5}">
                      <a16:colId xmlns:a16="http://schemas.microsoft.com/office/drawing/2014/main" val="2531297041"/>
                    </a:ext>
                  </a:extLst>
                </a:gridCol>
                <a:gridCol w="1386313">
                  <a:extLst>
                    <a:ext uri="{9D8B030D-6E8A-4147-A177-3AD203B41FA5}">
                      <a16:colId xmlns:a16="http://schemas.microsoft.com/office/drawing/2014/main" val="2564346757"/>
                    </a:ext>
                  </a:extLst>
                </a:gridCol>
                <a:gridCol w="1386313">
                  <a:extLst>
                    <a:ext uri="{9D8B030D-6E8A-4147-A177-3AD203B41FA5}">
                      <a16:colId xmlns:a16="http://schemas.microsoft.com/office/drawing/2014/main" val="1189837419"/>
                    </a:ext>
                  </a:extLst>
                </a:gridCol>
                <a:gridCol w="1386313">
                  <a:extLst>
                    <a:ext uri="{9D8B030D-6E8A-4147-A177-3AD203B41FA5}">
                      <a16:colId xmlns:a16="http://schemas.microsoft.com/office/drawing/2014/main" val="104276379"/>
                    </a:ext>
                  </a:extLst>
                </a:gridCol>
                <a:gridCol w="1025872">
                  <a:extLst>
                    <a:ext uri="{9D8B030D-6E8A-4147-A177-3AD203B41FA5}">
                      <a16:colId xmlns:a16="http://schemas.microsoft.com/office/drawing/2014/main" val="149577651"/>
                    </a:ext>
                  </a:extLst>
                </a:gridCol>
              </a:tblGrid>
              <a:tr h="183386">
                <a:tc>
                  <a:txBody>
                    <a:bodyPr/>
                    <a:lstStyle/>
                    <a:p>
                      <a:pPr algn="ctr" fontAlgn="ctr"/>
                      <a:r>
                        <a:rPr lang="cs-CZ" sz="1400" u="none" strike="noStrike" dirty="0">
                          <a:effectLst/>
                        </a:rPr>
                        <a:t> </a:t>
                      </a:r>
                      <a:endParaRPr lang="cs-CZ" sz="1400" b="1" i="0" u="none" strike="noStrike" dirty="0">
                        <a:solidFill>
                          <a:srgbClr val="000000"/>
                        </a:solidFill>
                        <a:effectLst/>
                        <a:latin typeface="Arial" panose="020B0604020202020204" pitchFamily="34" charset="0"/>
                      </a:endParaRPr>
                    </a:p>
                  </a:txBody>
                  <a:tcPr marL="6267" marR="6267" marT="6267" marB="0" anchor="ctr"/>
                </a:tc>
                <a:tc gridSpan="2">
                  <a:txBody>
                    <a:bodyPr/>
                    <a:lstStyle/>
                    <a:p>
                      <a:pPr algn="ctr" fontAlgn="ctr"/>
                      <a:r>
                        <a:rPr lang="cs-CZ" sz="1400" u="none" strike="noStrike">
                          <a:effectLst/>
                        </a:rPr>
                        <a:t>Exports</a:t>
                      </a:r>
                      <a:endParaRPr lang="cs-CZ" sz="1400" b="1" i="0" u="none" strike="noStrike">
                        <a:solidFill>
                          <a:srgbClr val="000000"/>
                        </a:solidFill>
                        <a:effectLst/>
                        <a:latin typeface="Arial" panose="020B0604020202020204" pitchFamily="34" charset="0"/>
                      </a:endParaRPr>
                    </a:p>
                  </a:txBody>
                  <a:tcPr marL="6267" marR="6267" marT="6267" marB="0" anchor="ctr"/>
                </a:tc>
                <a:tc hMerge="1">
                  <a:txBody>
                    <a:bodyPr/>
                    <a:lstStyle/>
                    <a:p>
                      <a:endParaRPr lang="cs-CZ"/>
                    </a:p>
                  </a:txBody>
                  <a:tcPr/>
                </a:tc>
                <a:tc gridSpan="2">
                  <a:txBody>
                    <a:bodyPr/>
                    <a:lstStyle/>
                    <a:p>
                      <a:pPr algn="ctr" fontAlgn="ctr"/>
                      <a:r>
                        <a:rPr lang="cs-CZ" sz="1400" u="none" strike="noStrike" dirty="0" err="1">
                          <a:effectLst/>
                        </a:rPr>
                        <a:t>Imports</a:t>
                      </a:r>
                      <a:endParaRPr lang="cs-CZ" sz="1400" b="1" i="0" u="none" strike="noStrike" dirty="0">
                        <a:solidFill>
                          <a:srgbClr val="000000"/>
                        </a:solidFill>
                        <a:effectLst/>
                        <a:latin typeface="Arial" panose="020B0604020202020204" pitchFamily="34" charset="0"/>
                      </a:endParaRPr>
                    </a:p>
                  </a:txBody>
                  <a:tcPr marL="6267" marR="6267" marT="6267" marB="0" anchor="ctr"/>
                </a:tc>
                <a:tc hMerge="1">
                  <a:txBody>
                    <a:bodyPr/>
                    <a:lstStyle/>
                    <a:p>
                      <a:endParaRPr lang="cs-CZ"/>
                    </a:p>
                  </a:txBody>
                  <a:tcPr/>
                </a:tc>
                <a:tc gridSpan="2">
                  <a:txBody>
                    <a:bodyPr/>
                    <a:lstStyle/>
                    <a:p>
                      <a:pPr algn="ctr" fontAlgn="ctr"/>
                      <a:r>
                        <a:rPr lang="en-US" sz="1400" u="none" strike="noStrike">
                          <a:effectLst/>
                        </a:rPr>
                        <a:t>Share of world total, 2017</a:t>
                      </a:r>
                      <a:endParaRPr lang="en-US" sz="1400" b="1" i="0" u="none" strike="noStrike">
                        <a:solidFill>
                          <a:srgbClr val="000000"/>
                        </a:solidFill>
                        <a:effectLst/>
                        <a:latin typeface="Arial" panose="020B0604020202020204" pitchFamily="34" charset="0"/>
                      </a:endParaRPr>
                    </a:p>
                  </a:txBody>
                  <a:tcPr marL="6267" marR="6267" marT="6267" marB="0" anchor="ctr"/>
                </a:tc>
                <a:tc hMerge="1">
                  <a:txBody>
                    <a:bodyPr/>
                    <a:lstStyle/>
                    <a:p>
                      <a:endParaRPr lang="cs-CZ"/>
                    </a:p>
                  </a:txBody>
                  <a:tcPr/>
                </a:tc>
                <a:tc>
                  <a:txBody>
                    <a:bodyPr/>
                    <a:lstStyle/>
                    <a:p>
                      <a:pPr algn="r" fontAlgn="ctr"/>
                      <a:endParaRPr lang="cs-CZ" sz="1400" b="0" i="0" u="none" strike="noStrike" dirty="0">
                        <a:solidFill>
                          <a:srgbClr val="000000"/>
                        </a:solidFill>
                        <a:effectLst/>
                        <a:latin typeface="Arial" panose="020B0604020202020204" pitchFamily="34" charset="0"/>
                      </a:endParaRPr>
                    </a:p>
                  </a:txBody>
                  <a:tcPr marL="6267" marR="6267" marT="6267" marB="0" anchor="ctr"/>
                </a:tc>
                <a:extLst>
                  <a:ext uri="{0D108BD9-81ED-4DB2-BD59-A6C34878D82A}">
                    <a16:rowId xmlns:a16="http://schemas.microsoft.com/office/drawing/2014/main" val="1148237194"/>
                  </a:ext>
                </a:extLst>
              </a:tr>
              <a:tr h="175745">
                <a:tc>
                  <a:txBody>
                    <a:bodyPr/>
                    <a:lstStyle/>
                    <a:p>
                      <a:pPr algn="ctr" fontAlgn="ctr"/>
                      <a:r>
                        <a:rPr lang="cs-CZ" sz="1400" u="none" strike="noStrike">
                          <a:effectLst/>
                        </a:rPr>
                        <a:t> </a:t>
                      </a:r>
                      <a:endParaRPr lang="cs-CZ" sz="1400" b="1" i="0" u="none" strike="noStrike">
                        <a:solidFill>
                          <a:srgbClr val="000000"/>
                        </a:solidFill>
                        <a:effectLst/>
                        <a:latin typeface="Arial" panose="020B0604020202020204" pitchFamily="34" charset="0"/>
                      </a:endParaRPr>
                    </a:p>
                  </a:txBody>
                  <a:tcPr marL="6267" marR="6267" marT="6267" marB="0" anchor="ctr"/>
                </a:tc>
                <a:tc gridSpan="4">
                  <a:txBody>
                    <a:bodyPr/>
                    <a:lstStyle/>
                    <a:p>
                      <a:pPr algn="ctr" fontAlgn="ctr"/>
                      <a:r>
                        <a:rPr lang="cs-CZ" sz="1400" u="none" strike="noStrike">
                          <a:effectLst/>
                        </a:rPr>
                        <a:t>(billion EUR)</a:t>
                      </a:r>
                      <a:endParaRPr lang="cs-CZ" sz="1400" b="1" i="0" u="none" strike="noStrike">
                        <a:solidFill>
                          <a:srgbClr val="000000"/>
                        </a:solidFill>
                        <a:effectLst/>
                        <a:latin typeface="Arial" panose="020B0604020202020204" pitchFamily="34" charset="0"/>
                      </a:endParaRPr>
                    </a:p>
                  </a:txBody>
                  <a:tcPr marL="6267" marR="6267" marT="6267" marB="0" anchor="ctr"/>
                </a:tc>
                <a:tc hMerge="1">
                  <a:txBody>
                    <a:bodyPr/>
                    <a:lstStyle/>
                    <a:p>
                      <a:endParaRPr lang="cs-CZ"/>
                    </a:p>
                  </a:txBody>
                  <a:tcPr/>
                </a:tc>
                <a:tc hMerge="1">
                  <a:txBody>
                    <a:bodyPr/>
                    <a:lstStyle/>
                    <a:p>
                      <a:endParaRPr lang="cs-CZ"/>
                    </a:p>
                  </a:txBody>
                  <a:tcPr/>
                </a:tc>
                <a:tc hMerge="1">
                  <a:txBody>
                    <a:bodyPr/>
                    <a:lstStyle/>
                    <a:p>
                      <a:endParaRPr lang="cs-CZ"/>
                    </a:p>
                  </a:txBody>
                  <a:tcPr/>
                </a:tc>
                <a:tc gridSpan="2">
                  <a:txBody>
                    <a:bodyPr/>
                    <a:lstStyle/>
                    <a:p>
                      <a:pPr algn="ctr" fontAlgn="ctr"/>
                      <a:r>
                        <a:rPr lang="cs-CZ" sz="1400" u="none" strike="noStrike">
                          <a:effectLst/>
                        </a:rPr>
                        <a:t>(%)</a:t>
                      </a:r>
                      <a:endParaRPr lang="cs-CZ" sz="1400" b="1" i="0" u="none" strike="noStrike">
                        <a:solidFill>
                          <a:srgbClr val="000000"/>
                        </a:solidFill>
                        <a:effectLst/>
                        <a:latin typeface="Arial" panose="020B0604020202020204" pitchFamily="34" charset="0"/>
                      </a:endParaRPr>
                    </a:p>
                  </a:txBody>
                  <a:tcPr marL="6267" marR="6267" marT="6267" marB="0" anchor="ctr"/>
                </a:tc>
                <a:tc hMerge="1">
                  <a:txBody>
                    <a:bodyPr/>
                    <a:lstStyle/>
                    <a:p>
                      <a:endParaRPr lang="cs-CZ"/>
                    </a:p>
                  </a:txBody>
                  <a:tcPr/>
                </a:tc>
                <a:tc>
                  <a:txBody>
                    <a:bodyPr/>
                    <a:lstStyle/>
                    <a:p>
                      <a:pPr algn="r" fontAlgn="ctr"/>
                      <a:endParaRPr lang="cs-CZ" sz="1400" b="0" i="0" u="none" strike="noStrike">
                        <a:solidFill>
                          <a:srgbClr val="000000"/>
                        </a:solidFill>
                        <a:effectLst/>
                        <a:latin typeface="Arial" panose="020B0604020202020204" pitchFamily="34" charset="0"/>
                      </a:endParaRPr>
                    </a:p>
                  </a:txBody>
                  <a:tcPr marL="6267" marR="6267" marT="6267" marB="0" anchor="ctr"/>
                </a:tc>
                <a:extLst>
                  <a:ext uri="{0D108BD9-81ED-4DB2-BD59-A6C34878D82A}">
                    <a16:rowId xmlns:a16="http://schemas.microsoft.com/office/drawing/2014/main" val="2927940318"/>
                  </a:ext>
                </a:extLst>
              </a:tr>
              <a:tr h="175745">
                <a:tc>
                  <a:txBody>
                    <a:bodyPr/>
                    <a:lstStyle/>
                    <a:p>
                      <a:pPr algn="ctr" fontAlgn="ctr"/>
                      <a:r>
                        <a:rPr lang="cs-CZ" sz="1400" u="none" strike="noStrike">
                          <a:effectLst/>
                        </a:rPr>
                        <a:t> </a:t>
                      </a:r>
                      <a:endParaRPr lang="cs-CZ" sz="1400" b="1" i="0" u="none" strike="noStrike">
                        <a:solidFill>
                          <a:srgbClr val="000000"/>
                        </a:solidFill>
                        <a:effectLst/>
                        <a:latin typeface="Arial" panose="020B0604020202020204" pitchFamily="34" charset="0"/>
                      </a:endParaRPr>
                    </a:p>
                  </a:txBody>
                  <a:tcPr marL="6267" marR="6267" marT="6267" marB="0" anchor="ctr"/>
                </a:tc>
                <a:tc>
                  <a:txBody>
                    <a:bodyPr/>
                    <a:lstStyle/>
                    <a:p>
                      <a:pPr algn="ctr" fontAlgn="ctr"/>
                      <a:r>
                        <a:rPr lang="cs-CZ" sz="1400" u="none" strike="noStrike">
                          <a:effectLst/>
                        </a:rPr>
                        <a:t>2010</a:t>
                      </a:r>
                      <a:endParaRPr lang="cs-CZ" sz="1400" b="1" i="0" u="none" strike="noStrike">
                        <a:solidFill>
                          <a:srgbClr val="000000"/>
                        </a:solidFill>
                        <a:effectLst/>
                        <a:latin typeface="Arial" panose="020B0604020202020204" pitchFamily="34" charset="0"/>
                      </a:endParaRPr>
                    </a:p>
                  </a:txBody>
                  <a:tcPr marL="6267" marR="6267" marT="6267" marB="0" anchor="ctr"/>
                </a:tc>
                <a:tc>
                  <a:txBody>
                    <a:bodyPr/>
                    <a:lstStyle/>
                    <a:p>
                      <a:pPr algn="ctr" fontAlgn="ctr"/>
                      <a:r>
                        <a:rPr lang="cs-CZ" sz="1400" u="none" strike="noStrike">
                          <a:effectLst/>
                        </a:rPr>
                        <a:t>2018</a:t>
                      </a:r>
                      <a:endParaRPr lang="cs-CZ" sz="1400" b="1" i="0" u="none" strike="noStrike">
                        <a:solidFill>
                          <a:srgbClr val="000000"/>
                        </a:solidFill>
                        <a:effectLst/>
                        <a:latin typeface="Arial" panose="020B0604020202020204" pitchFamily="34" charset="0"/>
                      </a:endParaRPr>
                    </a:p>
                  </a:txBody>
                  <a:tcPr marL="6267" marR="6267" marT="6267" marB="0" anchor="ctr"/>
                </a:tc>
                <a:tc>
                  <a:txBody>
                    <a:bodyPr/>
                    <a:lstStyle/>
                    <a:p>
                      <a:pPr algn="ctr" fontAlgn="ctr"/>
                      <a:r>
                        <a:rPr lang="cs-CZ" sz="1400" u="none" strike="noStrike">
                          <a:effectLst/>
                        </a:rPr>
                        <a:t>2010</a:t>
                      </a:r>
                      <a:endParaRPr lang="cs-CZ" sz="1400" b="1" i="0" u="none" strike="noStrike">
                        <a:solidFill>
                          <a:srgbClr val="000000"/>
                        </a:solidFill>
                        <a:effectLst/>
                        <a:latin typeface="Arial" panose="020B0604020202020204" pitchFamily="34" charset="0"/>
                      </a:endParaRPr>
                    </a:p>
                  </a:txBody>
                  <a:tcPr marL="6267" marR="6267" marT="6267" marB="0" anchor="ctr"/>
                </a:tc>
                <a:tc>
                  <a:txBody>
                    <a:bodyPr/>
                    <a:lstStyle/>
                    <a:p>
                      <a:pPr algn="ctr" fontAlgn="ctr"/>
                      <a:r>
                        <a:rPr lang="cs-CZ" sz="1400" u="none" strike="noStrike">
                          <a:effectLst/>
                        </a:rPr>
                        <a:t>2018</a:t>
                      </a:r>
                      <a:endParaRPr lang="cs-CZ" sz="1400" b="1" i="0" u="none" strike="noStrike">
                        <a:solidFill>
                          <a:srgbClr val="000000"/>
                        </a:solidFill>
                        <a:effectLst/>
                        <a:latin typeface="Arial" panose="020B0604020202020204" pitchFamily="34" charset="0"/>
                      </a:endParaRPr>
                    </a:p>
                  </a:txBody>
                  <a:tcPr marL="6267" marR="6267" marT="6267" marB="0" anchor="ctr"/>
                </a:tc>
                <a:tc>
                  <a:txBody>
                    <a:bodyPr/>
                    <a:lstStyle/>
                    <a:p>
                      <a:pPr algn="ctr" fontAlgn="ctr"/>
                      <a:r>
                        <a:rPr lang="cs-CZ" sz="1400" u="none" strike="noStrike">
                          <a:effectLst/>
                        </a:rPr>
                        <a:t>Exports</a:t>
                      </a:r>
                      <a:endParaRPr lang="cs-CZ" sz="1400" b="1" i="0" u="none" strike="noStrike">
                        <a:solidFill>
                          <a:srgbClr val="000000"/>
                        </a:solidFill>
                        <a:effectLst/>
                        <a:latin typeface="Arial" panose="020B0604020202020204" pitchFamily="34" charset="0"/>
                      </a:endParaRPr>
                    </a:p>
                  </a:txBody>
                  <a:tcPr marL="6267" marR="6267" marT="6267" marB="0" anchor="ctr"/>
                </a:tc>
                <a:tc>
                  <a:txBody>
                    <a:bodyPr/>
                    <a:lstStyle/>
                    <a:p>
                      <a:pPr algn="ctr" fontAlgn="ctr"/>
                      <a:r>
                        <a:rPr lang="cs-CZ" sz="1400" u="none" strike="noStrike">
                          <a:effectLst/>
                        </a:rPr>
                        <a:t>Imports</a:t>
                      </a:r>
                      <a:endParaRPr lang="cs-CZ" sz="1400" b="1"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endParaRPr lang="cs-CZ" sz="1400" b="0" i="0" u="none" strike="noStrike">
                        <a:solidFill>
                          <a:srgbClr val="000000"/>
                        </a:solidFill>
                        <a:effectLst/>
                        <a:latin typeface="Arial" panose="020B0604020202020204" pitchFamily="34" charset="0"/>
                      </a:endParaRPr>
                    </a:p>
                  </a:txBody>
                  <a:tcPr marL="6267" marR="6267" marT="6267" marB="0" anchor="ctr"/>
                </a:tc>
                <a:extLst>
                  <a:ext uri="{0D108BD9-81ED-4DB2-BD59-A6C34878D82A}">
                    <a16:rowId xmlns:a16="http://schemas.microsoft.com/office/drawing/2014/main" val="2940225174"/>
                  </a:ext>
                </a:extLst>
              </a:tr>
              <a:tr h="175745">
                <a:tc>
                  <a:txBody>
                    <a:bodyPr/>
                    <a:lstStyle/>
                    <a:p>
                      <a:pPr algn="l" fontAlgn="ctr"/>
                      <a:r>
                        <a:rPr lang="cs-CZ" sz="1400" u="none" strike="noStrike">
                          <a:effectLst/>
                        </a:rPr>
                        <a:t>World (¹)</a:t>
                      </a:r>
                      <a:endParaRPr lang="cs-CZ" sz="1400" b="1" i="0" u="none" strike="noStrike">
                        <a:effectLst/>
                        <a:latin typeface="Arial" panose="020B0604020202020204" pitchFamily="34" charset="0"/>
                      </a:endParaRPr>
                    </a:p>
                  </a:txBody>
                  <a:tcPr marL="6267" marR="6267" marT="6267" marB="0" anchor="ctr"/>
                </a:tc>
                <a:tc>
                  <a:txBody>
                    <a:bodyPr/>
                    <a:lstStyle/>
                    <a:p>
                      <a:pPr algn="r" fontAlgn="b"/>
                      <a:r>
                        <a:rPr lang="cs-CZ" sz="1400" u="none" strike="noStrike">
                          <a:effectLst/>
                        </a:rPr>
                        <a:t>2 164,1 </a:t>
                      </a:r>
                      <a:endParaRPr lang="cs-CZ" sz="1400" b="0" i="0" u="none" strike="noStrike">
                        <a:effectLst/>
                        <a:latin typeface="Arial" panose="020B0604020202020204" pitchFamily="34" charset="0"/>
                      </a:endParaRPr>
                    </a:p>
                  </a:txBody>
                  <a:tcPr marL="6267" marR="6267" marT="6267" marB="0" anchor="b"/>
                </a:tc>
                <a:tc>
                  <a:txBody>
                    <a:bodyPr/>
                    <a:lstStyle/>
                    <a:p>
                      <a:pPr algn="r" fontAlgn="b"/>
                      <a:r>
                        <a:rPr lang="cs-CZ" sz="1400" u="none" strike="noStrike">
                          <a:effectLst/>
                        </a:rPr>
                        <a:t>3 575,4 </a:t>
                      </a:r>
                      <a:endParaRPr lang="cs-CZ" sz="1400" b="0" i="0" u="none" strike="noStrike">
                        <a:effectLst/>
                        <a:latin typeface="Arial" panose="020B0604020202020204" pitchFamily="34" charset="0"/>
                      </a:endParaRPr>
                    </a:p>
                  </a:txBody>
                  <a:tcPr marL="6267" marR="6267" marT="6267" marB="0" anchor="b"/>
                </a:tc>
                <a:tc>
                  <a:txBody>
                    <a:bodyPr/>
                    <a:lstStyle/>
                    <a:p>
                      <a:pPr algn="r" fontAlgn="b"/>
                      <a:r>
                        <a:rPr lang="cs-CZ" sz="1400" u="none" strike="noStrike">
                          <a:effectLst/>
                        </a:rPr>
                        <a:t>2 145,6 </a:t>
                      </a:r>
                      <a:endParaRPr lang="cs-CZ" sz="1400" b="0" i="0" u="none" strike="noStrike">
                        <a:effectLst/>
                        <a:latin typeface="Arial" panose="020B0604020202020204" pitchFamily="34" charset="0"/>
                      </a:endParaRPr>
                    </a:p>
                  </a:txBody>
                  <a:tcPr marL="6267" marR="6267" marT="6267" marB="0" anchor="b"/>
                </a:tc>
                <a:tc>
                  <a:txBody>
                    <a:bodyPr/>
                    <a:lstStyle/>
                    <a:p>
                      <a:pPr algn="r" fontAlgn="b"/>
                      <a:r>
                        <a:rPr lang="cs-CZ" sz="1400" u="none" strike="noStrike">
                          <a:effectLst/>
                        </a:rPr>
                        <a:t>3 462,1 </a:t>
                      </a:r>
                      <a:endParaRPr lang="cs-CZ" sz="1400" b="0" i="0" u="none" strike="noStrike">
                        <a:effectLst/>
                        <a:latin typeface="Arial" panose="020B0604020202020204" pitchFamily="34" charset="0"/>
                      </a:endParaRPr>
                    </a:p>
                  </a:txBody>
                  <a:tcPr marL="6267" marR="6267" marT="6267" marB="0" anchor="b"/>
                </a:tc>
                <a:tc>
                  <a:txBody>
                    <a:bodyPr/>
                    <a:lstStyle/>
                    <a:p>
                      <a:pPr algn="r" fontAlgn="b"/>
                      <a:r>
                        <a:rPr lang="cs-CZ" sz="1400" u="none" strike="noStrike">
                          <a:effectLst/>
                        </a:rPr>
                        <a:t>100,0 </a:t>
                      </a:r>
                      <a:endParaRPr lang="cs-CZ" sz="1400" b="0" i="0" u="none" strike="noStrike">
                        <a:effectLst/>
                        <a:latin typeface="Arial" panose="020B0604020202020204" pitchFamily="34" charset="0"/>
                      </a:endParaRPr>
                    </a:p>
                  </a:txBody>
                  <a:tcPr marL="6267" marR="6267" marT="6267" marB="0" anchor="b"/>
                </a:tc>
                <a:tc>
                  <a:txBody>
                    <a:bodyPr/>
                    <a:lstStyle/>
                    <a:p>
                      <a:pPr algn="r" fontAlgn="b"/>
                      <a:r>
                        <a:rPr lang="cs-CZ" sz="1400" u="none" strike="noStrike">
                          <a:effectLst/>
                        </a:rPr>
                        <a:t>96,8 </a:t>
                      </a:r>
                      <a:endParaRPr lang="cs-CZ" sz="1400" b="0" i="0" u="none" strike="noStrike">
                        <a:effectLst/>
                        <a:latin typeface="Arial" panose="020B0604020202020204" pitchFamily="34" charset="0"/>
                      </a:endParaRPr>
                    </a:p>
                  </a:txBody>
                  <a:tcPr marL="6267" marR="6267" marT="6267" marB="0" anchor="b"/>
                </a:tc>
                <a:tc>
                  <a:txBody>
                    <a:bodyPr/>
                    <a:lstStyle/>
                    <a:p>
                      <a:pPr algn="r" fontAlgn="ctr"/>
                      <a:endParaRPr lang="cs-CZ" sz="1400" b="0" i="0" u="none" strike="noStrike" dirty="0">
                        <a:solidFill>
                          <a:srgbClr val="000000"/>
                        </a:solidFill>
                        <a:effectLst/>
                        <a:latin typeface="Arial" panose="020B0604020202020204" pitchFamily="34" charset="0"/>
                      </a:endParaRPr>
                    </a:p>
                  </a:txBody>
                  <a:tcPr marL="6267" marR="6267" marT="6267" marB="0" anchor="ctr"/>
                </a:tc>
                <a:extLst>
                  <a:ext uri="{0D108BD9-81ED-4DB2-BD59-A6C34878D82A}">
                    <a16:rowId xmlns:a16="http://schemas.microsoft.com/office/drawing/2014/main" val="259865958"/>
                  </a:ext>
                </a:extLst>
              </a:tr>
              <a:tr h="183386">
                <a:tc>
                  <a:txBody>
                    <a:bodyPr/>
                    <a:lstStyle/>
                    <a:p>
                      <a:pPr algn="l" fontAlgn="ctr"/>
                      <a:r>
                        <a:rPr lang="cs-CZ" sz="1400" u="none" strike="noStrike">
                          <a:effectLst/>
                        </a:rPr>
                        <a:t>EU-28 (²)</a:t>
                      </a:r>
                      <a:endParaRPr lang="cs-CZ" sz="1400" b="1" i="0" u="none" strike="noStrike">
                        <a:effectLst/>
                        <a:latin typeface="Arial" panose="020B0604020202020204" pitchFamily="34" charset="0"/>
                      </a:endParaRPr>
                    </a:p>
                  </a:txBody>
                  <a:tcPr marL="6267" marR="6267" marT="6267" marB="0" anchor="ctr"/>
                </a:tc>
                <a:tc>
                  <a:txBody>
                    <a:bodyPr/>
                    <a:lstStyle/>
                    <a:p>
                      <a:pPr algn="r" fontAlgn="b"/>
                      <a:r>
                        <a:rPr lang="cs-CZ" sz="1400" u="none" strike="noStrike">
                          <a:effectLst/>
                        </a:rPr>
                        <a:t>566,7 </a:t>
                      </a:r>
                      <a:endParaRPr lang="cs-CZ" sz="1400" b="0" i="0" u="none" strike="noStrike">
                        <a:effectLst/>
                        <a:latin typeface="Arial" panose="020B0604020202020204" pitchFamily="34" charset="0"/>
                      </a:endParaRPr>
                    </a:p>
                  </a:txBody>
                  <a:tcPr marL="6267" marR="6267" marT="6267" marB="0" anchor="b"/>
                </a:tc>
                <a:tc>
                  <a:txBody>
                    <a:bodyPr/>
                    <a:lstStyle/>
                    <a:p>
                      <a:pPr algn="r" fontAlgn="b"/>
                      <a:r>
                        <a:rPr lang="cs-CZ" sz="1400" u="none" strike="noStrike" dirty="0">
                          <a:solidFill>
                            <a:srgbClr val="0070C0"/>
                          </a:solidFill>
                          <a:effectLst/>
                        </a:rPr>
                        <a:t>918,5</a:t>
                      </a:r>
                      <a:r>
                        <a:rPr lang="cs-CZ" sz="1400" u="none" strike="noStrike" dirty="0">
                          <a:effectLst/>
                        </a:rPr>
                        <a:t> </a:t>
                      </a:r>
                      <a:endParaRPr lang="cs-CZ" sz="1400" b="0" i="1" u="none" strike="noStrike" dirty="0">
                        <a:effectLst/>
                        <a:latin typeface="Arial" panose="020B0604020202020204" pitchFamily="34" charset="0"/>
                      </a:endParaRPr>
                    </a:p>
                  </a:txBody>
                  <a:tcPr marL="6267" marR="6267" marT="6267" marB="0" anchor="b"/>
                </a:tc>
                <a:tc>
                  <a:txBody>
                    <a:bodyPr/>
                    <a:lstStyle/>
                    <a:p>
                      <a:pPr algn="r" fontAlgn="b"/>
                      <a:r>
                        <a:rPr lang="cs-CZ" sz="1400" u="none" strike="noStrike">
                          <a:effectLst/>
                        </a:rPr>
                        <a:t>462,0 </a:t>
                      </a:r>
                      <a:endParaRPr lang="cs-CZ" sz="1400" b="0" i="0" u="none" strike="noStrike">
                        <a:effectLst/>
                        <a:latin typeface="Arial" panose="020B0604020202020204" pitchFamily="34" charset="0"/>
                      </a:endParaRPr>
                    </a:p>
                  </a:txBody>
                  <a:tcPr marL="6267" marR="6267" marT="6267" marB="0" anchor="b"/>
                </a:tc>
                <a:tc>
                  <a:txBody>
                    <a:bodyPr/>
                    <a:lstStyle/>
                    <a:p>
                      <a:pPr algn="r" fontAlgn="b"/>
                      <a:r>
                        <a:rPr lang="cs-CZ" sz="1400" u="none" strike="noStrike">
                          <a:effectLst/>
                        </a:rPr>
                        <a:t>728,4 </a:t>
                      </a:r>
                      <a:endParaRPr lang="cs-CZ" sz="1400" b="0" i="1" u="none" strike="noStrike">
                        <a:effectLst/>
                        <a:latin typeface="Arial" panose="020B0604020202020204" pitchFamily="34" charset="0"/>
                      </a:endParaRPr>
                    </a:p>
                  </a:txBody>
                  <a:tcPr marL="6267" marR="6267" marT="6267" marB="0" anchor="b"/>
                </a:tc>
                <a:tc>
                  <a:txBody>
                    <a:bodyPr/>
                    <a:lstStyle/>
                    <a:p>
                      <a:pPr algn="r" fontAlgn="b"/>
                      <a:r>
                        <a:rPr lang="cs-CZ" sz="1400" u="none" strike="noStrike">
                          <a:effectLst/>
                        </a:rPr>
                        <a:t>25,5 </a:t>
                      </a:r>
                      <a:endParaRPr lang="cs-CZ" sz="1400" b="0" i="0" u="none" strike="noStrike">
                        <a:effectLst/>
                        <a:latin typeface="Arial" panose="020B0604020202020204" pitchFamily="34" charset="0"/>
                      </a:endParaRPr>
                    </a:p>
                  </a:txBody>
                  <a:tcPr marL="6267" marR="6267" marT="6267" marB="0" anchor="b"/>
                </a:tc>
                <a:tc>
                  <a:txBody>
                    <a:bodyPr/>
                    <a:lstStyle/>
                    <a:p>
                      <a:pPr algn="r" fontAlgn="b"/>
                      <a:r>
                        <a:rPr lang="cs-CZ" sz="1400" u="none" strike="noStrike">
                          <a:effectLst/>
                        </a:rPr>
                        <a:t>20,2 </a:t>
                      </a:r>
                      <a:endParaRPr lang="cs-CZ" sz="1400" b="0" i="0" u="none" strike="noStrike">
                        <a:effectLst/>
                        <a:latin typeface="Arial" panose="020B0604020202020204" pitchFamily="34" charset="0"/>
                      </a:endParaRPr>
                    </a:p>
                  </a:txBody>
                  <a:tcPr marL="6267" marR="6267" marT="6267" marB="0" anchor="b"/>
                </a:tc>
                <a:tc>
                  <a:txBody>
                    <a:bodyPr/>
                    <a:lstStyle/>
                    <a:p>
                      <a:pPr algn="r" fontAlgn="ctr"/>
                      <a:endParaRPr lang="cs-CZ" sz="1400" b="0" i="0" u="none" strike="noStrike">
                        <a:solidFill>
                          <a:srgbClr val="000000"/>
                        </a:solidFill>
                        <a:effectLst/>
                        <a:latin typeface="Arial" panose="020B0604020202020204" pitchFamily="34" charset="0"/>
                      </a:endParaRPr>
                    </a:p>
                  </a:txBody>
                  <a:tcPr marL="6267" marR="6267" marT="6267" marB="0" anchor="ctr"/>
                </a:tc>
                <a:extLst>
                  <a:ext uri="{0D108BD9-81ED-4DB2-BD59-A6C34878D82A}">
                    <a16:rowId xmlns:a16="http://schemas.microsoft.com/office/drawing/2014/main" val="3510941648"/>
                  </a:ext>
                </a:extLst>
              </a:tr>
              <a:tr h="175745">
                <a:tc>
                  <a:txBody>
                    <a:bodyPr/>
                    <a:lstStyle/>
                    <a:p>
                      <a:pPr algn="l" fontAlgn="ctr"/>
                      <a:r>
                        <a:rPr lang="cs-CZ" sz="1400" u="none" strike="noStrike">
                          <a:effectLst/>
                        </a:rPr>
                        <a:t>Australia</a:t>
                      </a:r>
                      <a:endParaRPr lang="cs-CZ" sz="1400" b="1"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35,0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58,8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38,9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61,7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1,6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1,7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endParaRPr lang="cs-CZ" sz="1400" b="0" i="0" u="none" strike="noStrike">
                        <a:solidFill>
                          <a:srgbClr val="000000"/>
                        </a:solidFill>
                        <a:effectLst/>
                        <a:latin typeface="Arial" panose="020B0604020202020204" pitchFamily="34" charset="0"/>
                      </a:endParaRPr>
                    </a:p>
                  </a:txBody>
                  <a:tcPr marL="6267" marR="6267" marT="6267" marB="0" anchor="ctr"/>
                </a:tc>
                <a:extLst>
                  <a:ext uri="{0D108BD9-81ED-4DB2-BD59-A6C34878D82A}">
                    <a16:rowId xmlns:a16="http://schemas.microsoft.com/office/drawing/2014/main" val="635141750"/>
                  </a:ext>
                </a:extLst>
              </a:tr>
              <a:tr h="175745">
                <a:tc>
                  <a:txBody>
                    <a:bodyPr/>
                    <a:lstStyle/>
                    <a:p>
                      <a:pPr algn="l" fontAlgn="ctr"/>
                      <a:r>
                        <a:rPr lang="cs-CZ" sz="1400" u="none" strike="noStrike">
                          <a:effectLst/>
                        </a:rPr>
                        <a:t>Brazil</a:t>
                      </a:r>
                      <a:endParaRPr lang="cs-CZ" sz="1400" b="1"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23,1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28,8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45,9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57,6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0,9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1,7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endParaRPr lang="cs-CZ" sz="1400" b="0" i="0" u="none" strike="noStrike">
                        <a:solidFill>
                          <a:srgbClr val="000000"/>
                        </a:solidFill>
                        <a:effectLst/>
                        <a:latin typeface="Arial" panose="020B0604020202020204" pitchFamily="34" charset="0"/>
                      </a:endParaRPr>
                    </a:p>
                  </a:txBody>
                  <a:tcPr marL="6267" marR="6267" marT="6267" marB="0" anchor="ctr"/>
                </a:tc>
                <a:extLst>
                  <a:ext uri="{0D108BD9-81ED-4DB2-BD59-A6C34878D82A}">
                    <a16:rowId xmlns:a16="http://schemas.microsoft.com/office/drawing/2014/main" val="3338162399"/>
                  </a:ext>
                </a:extLst>
              </a:tr>
              <a:tr h="175745">
                <a:tc>
                  <a:txBody>
                    <a:bodyPr/>
                    <a:lstStyle/>
                    <a:p>
                      <a:pPr algn="l" fontAlgn="ctr"/>
                      <a:r>
                        <a:rPr lang="cs-CZ" sz="1400" u="none" strike="noStrike">
                          <a:effectLst/>
                        </a:rPr>
                        <a:t>Canada</a:t>
                      </a:r>
                      <a:endParaRPr lang="cs-CZ" sz="1400" b="1"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58,0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78,9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74,3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95,3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2,2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2,7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endParaRPr lang="cs-CZ" sz="1400" b="0" i="0" u="none" strike="noStrike">
                        <a:solidFill>
                          <a:srgbClr val="000000"/>
                        </a:solidFill>
                        <a:effectLst/>
                        <a:latin typeface="Arial" panose="020B0604020202020204" pitchFamily="34" charset="0"/>
                      </a:endParaRPr>
                    </a:p>
                  </a:txBody>
                  <a:tcPr marL="6267" marR="6267" marT="6267" marB="0" anchor="ctr"/>
                </a:tc>
                <a:extLst>
                  <a:ext uri="{0D108BD9-81ED-4DB2-BD59-A6C34878D82A}">
                    <a16:rowId xmlns:a16="http://schemas.microsoft.com/office/drawing/2014/main" val="1325215993"/>
                  </a:ext>
                </a:extLst>
              </a:tr>
              <a:tr h="175745">
                <a:tc>
                  <a:txBody>
                    <a:bodyPr/>
                    <a:lstStyle/>
                    <a:p>
                      <a:pPr algn="l" fontAlgn="ctr"/>
                      <a:r>
                        <a:rPr lang="cs-CZ" sz="1400" u="none" strike="noStrike">
                          <a:effectLst/>
                        </a:rPr>
                        <a:t>China</a:t>
                      </a:r>
                      <a:endParaRPr lang="cs-CZ" sz="1400" b="1"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88,7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dirty="0">
                          <a:effectLst/>
                        </a:rPr>
                        <a:t>197,8 </a:t>
                      </a:r>
                      <a:endParaRPr lang="cs-CZ" sz="1400" b="0" i="0" u="none" strike="noStrike" dirty="0">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dirty="0">
                          <a:solidFill>
                            <a:schemeClr val="tx1"/>
                          </a:solidFill>
                          <a:effectLst/>
                        </a:rPr>
                        <a:t>106,3</a:t>
                      </a:r>
                      <a:r>
                        <a:rPr lang="cs-CZ" sz="1400" u="none" strike="noStrike" dirty="0">
                          <a:effectLst/>
                        </a:rPr>
                        <a:t> </a:t>
                      </a:r>
                      <a:endParaRPr lang="cs-CZ" sz="1400" b="0" i="0" u="none" strike="noStrike" dirty="0">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dirty="0">
                          <a:solidFill>
                            <a:srgbClr val="FF0000"/>
                          </a:solidFill>
                          <a:effectLst/>
                        </a:rPr>
                        <a:t>445,2</a:t>
                      </a:r>
                      <a:r>
                        <a:rPr lang="cs-CZ" sz="1400" u="none" strike="noStrike" dirty="0">
                          <a:effectLst/>
                        </a:rPr>
                        <a:t> </a:t>
                      </a:r>
                      <a:endParaRPr lang="cs-CZ" sz="1400" b="0" i="0" u="none" strike="noStrike" dirty="0">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5,3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11,7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endParaRPr lang="cs-CZ" sz="1400" b="0" i="0" u="none" strike="noStrike">
                        <a:solidFill>
                          <a:srgbClr val="000000"/>
                        </a:solidFill>
                        <a:effectLst/>
                        <a:latin typeface="Arial" panose="020B0604020202020204" pitchFamily="34" charset="0"/>
                      </a:endParaRPr>
                    </a:p>
                  </a:txBody>
                  <a:tcPr marL="6267" marR="6267" marT="6267" marB="0" anchor="ctr"/>
                </a:tc>
                <a:extLst>
                  <a:ext uri="{0D108BD9-81ED-4DB2-BD59-A6C34878D82A}">
                    <a16:rowId xmlns:a16="http://schemas.microsoft.com/office/drawing/2014/main" val="612213369"/>
                  </a:ext>
                </a:extLst>
              </a:tr>
              <a:tr h="175745">
                <a:tc>
                  <a:txBody>
                    <a:bodyPr/>
                    <a:lstStyle/>
                    <a:p>
                      <a:pPr algn="l" fontAlgn="ctr"/>
                      <a:r>
                        <a:rPr lang="cs-CZ" sz="1400" u="none" strike="noStrike">
                          <a:effectLst/>
                        </a:rPr>
                        <a:t>Hong Kong</a:t>
                      </a:r>
                      <a:endParaRPr lang="cs-CZ" sz="1400" b="1"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60,8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96,3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53,1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68,6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2,6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1,9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endParaRPr lang="cs-CZ" sz="1400" b="0" i="0" u="none" strike="noStrike">
                        <a:solidFill>
                          <a:srgbClr val="000000"/>
                        </a:solidFill>
                        <a:effectLst/>
                        <a:latin typeface="Arial" panose="020B0604020202020204" pitchFamily="34" charset="0"/>
                      </a:endParaRPr>
                    </a:p>
                  </a:txBody>
                  <a:tcPr marL="6267" marR="6267" marT="6267" marB="0" anchor="ctr"/>
                </a:tc>
                <a:extLst>
                  <a:ext uri="{0D108BD9-81ED-4DB2-BD59-A6C34878D82A}">
                    <a16:rowId xmlns:a16="http://schemas.microsoft.com/office/drawing/2014/main" val="2303404727"/>
                  </a:ext>
                </a:extLst>
              </a:tr>
              <a:tr h="175745">
                <a:tc>
                  <a:txBody>
                    <a:bodyPr/>
                    <a:lstStyle/>
                    <a:p>
                      <a:pPr algn="l" fontAlgn="ctr"/>
                      <a:r>
                        <a:rPr lang="cs-CZ" sz="1400" u="none" strike="noStrike">
                          <a:effectLst/>
                        </a:rPr>
                        <a:t>India</a:t>
                      </a:r>
                      <a:endParaRPr lang="cs-CZ" sz="1400" b="1"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88,3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dirty="0">
                          <a:effectLst/>
                        </a:rPr>
                        <a:t>173,7 </a:t>
                      </a:r>
                      <a:endParaRPr lang="cs-CZ" sz="1400" b="0" i="0" u="none" strike="noStrike" dirty="0">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59,5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105,6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4,6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2,7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endParaRPr lang="cs-CZ" sz="1400" b="0" i="0" u="none" strike="noStrike">
                        <a:solidFill>
                          <a:srgbClr val="000000"/>
                        </a:solidFill>
                        <a:effectLst/>
                        <a:latin typeface="Arial" panose="020B0604020202020204" pitchFamily="34" charset="0"/>
                      </a:endParaRPr>
                    </a:p>
                  </a:txBody>
                  <a:tcPr marL="6267" marR="6267" marT="6267" marB="0" anchor="ctr"/>
                </a:tc>
                <a:extLst>
                  <a:ext uri="{0D108BD9-81ED-4DB2-BD59-A6C34878D82A}">
                    <a16:rowId xmlns:a16="http://schemas.microsoft.com/office/drawing/2014/main" val="2382959452"/>
                  </a:ext>
                </a:extLst>
              </a:tr>
              <a:tr h="175745">
                <a:tc>
                  <a:txBody>
                    <a:bodyPr/>
                    <a:lstStyle/>
                    <a:p>
                      <a:pPr algn="l" fontAlgn="ctr"/>
                      <a:r>
                        <a:rPr lang="cs-CZ" sz="1400" u="none" strike="noStrike">
                          <a:effectLst/>
                        </a:rPr>
                        <a:t>Japan</a:t>
                      </a:r>
                      <a:endParaRPr lang="cs-CZ" sz="1400" b="1"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101,5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164,0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124,4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170,1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4,6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4,8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endParaRPr lang="cs-CZ" sz="1400" b="0" i="0" u="none" strike="noStrike">
                        <a:solidFill>
                          <a:srgbClr val="000000"/>
                        </a:solidFill>
                        <a:effectLst/>
                        <a:latin typeface="Arial" panose="020B0604020202020204" pitchFamily="34" charset="0"/>
                      </a:endParaRPr>
                    </a:p>
                  </a:txBody>
                  <a:tcPr marL="6267" marR="6267" marT="6267" marB="0" anchor="ctr"/>
                </a:tc>
                <a:extLst>
                  <a:ext uri="{0D108BD9-81ED-4DB2-BD59-A6C34878D82A}">
                    <a16:rowId xmlns:a16="http://schemas.microsoft.com/office/drawing/2014/main" val="1142421774"/>
                  </a:ext>
                </a:extLst>
              </a:tr>
              <a:tr h="175745">
                <a:tc>
                  <a:txBody>
                    <a:bodyPr/>
                    <a:lstStyle/>
                    <a:p>
                      <a:pPr algn="l" fontAlgn="ctr"/>
                      <a:r>
                        <a:rPr lang="cs-CZ" sz="1400" u="none" strike="noStrike">
                          <a:effectLst/>
                        </a:rPr>
                        <a:t>Mexico</a:t>
                      </a:r>
                      <a:endParaRPr lang="cs-CZ" sz="1400" b="1"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11,7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24,4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20,3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32,0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0,7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0,9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endParaRPr lang="cs-CZ" sz="1400" b="0" i="0" u="none" strike="noStrike">
                        <a:solidFill>
                          <a:srgbClr val="000000"/>
                        </a:solidFill>
                        <a:effectLst/>
                        <a:latin typeface="Arial" panose="020B0604020202020204" pitchFamily="34" charset="0"/>
                      </a:endParaRPr>
                    </a:p>
                  </a:txBody>
                  <a:tcPr marL="6267" marR="6267" marT="6267" marB="0" anchor="ctr"/>
                </a:tc>
                <a:extLst>
                  <a:ext uri="{0D108BD9-81ED-4DB2-BD59-A6C34878D82A}">
                    <a16:rowId xmlns:a16="http://schemas.microsoft.com/office/drawing/2014/main" val="367022554"/>
                  </a:ext>
                </a:extLst>
              </a:tr>
              <a:tr h="175745">
                <a:tc>
                  <a:txBody>
                    <a:bodyPr/>
                    <a:lstStyle/>
                    <a:p>
                      <a:pPr algn="l" fontAlgn="ctr"/>
                      <a:r>
                        <a:rPr lang="cs-CZ" sz="1400" u="none" strike="noStrike">
                          <a:effectLst/>
                        </a:rPr>
                        <a:t>Russia</a:t>
                      </a:r>
                      <a:endParaRPr lang="cs-CZ" sz="1400" b="1"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37,1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54,7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56,8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80,1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1,4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2,2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endParaRPr lang="cs-CZ" sz="1400" b="0" i="0" u="none" strike="noStrike">
                        <a:solidFill>
                          <a:srgbClr val="000000"/>
                        </a:solidFill>
                        <a:effectLst/>
                        <a:latin typeface="Arial" panose="020B0604020202020204" pitchFamily="34" charset="0"/>
                      </a:endParaRPr>
                    </a:p>
                  </a:txBody>
                  <a:tcPr marL="6267" marR="6267" marT="6267" marB="0" anchor="ctr"/>
                </a:tc>
                <a:extLst>
                  <a:ext uri="{0D108BD9-81ED-4DB2-BD59-A6C34878D82A}">
                    <a16:rowId xmlns:a16="http://schemas.microsoft.com/office/drawing/2014/main" val="361422062"/>
                  </a:ext>
                </a:extLst>
              </a:tr>
              <a:tr h="175745">
                <a:tc>
                  <a:txBody>
                    <a:bodyPr/>
                    <a:lstStyle/>
                    <a:p>
                      <a:pPr algn="l" fontAlgn="ctr"/>
                      <a:r>
                        <a:rPr lang="cs-CZ" sz="1400" u="none" strike="noStrike">
                          <a:effectLst/>
                        </a:rPr>
                        <a:t>Singapore</a:t>
                      </a:r>
                      <a:endParaRPr lang="cs-CZ" sz="1400" b="1"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75,7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154,6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75,8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156,0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4,2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4,4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endParaRPr lang="cs-CZ" sz="1400" b="0" i="0" u="none" strike="noStrike">
                        <a:solidFill>
                          <a:srgbClr val="000000"/>
                        </a:solidFill>
                        <a:effectLst/>
                        <a:latin typeface="Arial" panose="020B0604020202020204" pitchFamily="34" charset="0"/>
                      </a:endParaRPr>
                    </a:p>
                  </a:txBody>
                  <a:tcPr marL="6267" marR="6267" marT="6267" marB="0" anchor="ctr"/>
                </a:tc>
                <a:extLst>
                  <a:ext uri="{0D108BD9-81ED-4DB2-BD59-A6C34878D82A}">
                    <a16:rowId xmlns:a16="http://schemas.microsoft.com/office/drawing/2014/main" val="2125691615"/>
                  </a:ext>
                </a:extLst>
              </a:tr>
              <a:tr h="175745">
                <a:tc>
                  <a:txBody>
                    <a:bodyPr/>
                    <a:lstStyle/>
                    <a:p>
                      <a:pPr algn="l" fontAlgn="ctr"/>
                      <a:r>
                        <a:rPr lang="cs-CZ" sz="1400" u="none" strike="noStrike">
                          <a:effectLst/>
                        </a:rPr>
                        <a:t>South Africa</a:t>
                      </a:r>
                      <a:endParaRPr lang="cs-CZ" sz="1400" b="1"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12,1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13,5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14,8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14,0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0,4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0,4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endParaRPr lang="cs-CZ" sz="1400" b="0" i="0" u="none" strike="noStrike">
                        <a:solidFill>
                          <a:srgbClr val="000000"/>
                        </a:solidFill>
                        <a:effectLst/>
                        <a:latin typeface="Arial" panose="020B0604020202020204" pitchFamily="34" charset="0"/>
                      </a:endParaRPr>
                    </a:p>
                  </a:txBody>
                  <a:tcPr marL="6267" marR="6267" marT="6267" marB="0" anchor="ctr"/>
                </a:tc>
                <a:extLst>
                  <a:ext uri="{0D108BD9-81ED-4DB2-BD59-A6C34878D82A}">
                    <a16:rowId xmlns:a16="http://schemas.microsoft.com/office/drawing/2014/main" val="1076886059"/>
                  </a:ext>
                </a:extLst>
              </a:tr>
              <a:tr h="175745">
                <a:tc>
                  <a:txBody>
                    <a:bodyPr/>
                    <a:lstStyle/>
                    <a:p>
                      <a:pPr algn="l" fontAlgn="ctr"/>
                      <a:r>
                        <a:rPr lang="cs-CZ" sz="1400" u="none" strike="noStrike">
                          <a:effectLst/>
                        </a:rPr>
                        <a:t>South Korea</a:t>
                      </a:r>
                      <a:endParaRPr lang="cs-CZ" sz="1400" b="1"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62,6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83,9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73,1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109,1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2,2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3,1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endParaRPr lang="cs-CZ" sz="1400" b="0" i="0" u="none" strike="noStrike">
                        <a:solidFill>
                          <a:srgbClr val="000000"/>
                        </a:solidFill>
                        <a:effectLst/>
                        <a:latin typeface="Arial" panose="020B0604020202020204" pitchFamily="34" charset="0"/>
                      </a:endParaRPr>
                    </a:p>
                  </a:txBody>
                  <a:tcPr marL="6267" marR="6267" marT="6267" marB="0" anchor="ctr"/>
                </a:tc>
                <a:extLst>
                  <a:ext uri="{0D108BD9-81ED-4DB2-BD59-A6C34878D82A}">
                    <a16:rowId xmlns:a16="http://schemas.microsoft.com/office/drawing/2014/main" val="3044673980"/>
                  </a:ext>
                </a:extLst>
              </a:tr>
              <a:tr h="175745">
                <a:tc>
                  <a:txBody>
                    <a:bodyPr/>
                    <a:lstStyle/>
                    <a:p>
                      <a:pPr algn="l" fontAlgn="ctr"/>
                      <a:r>
                        <a:rPr lang="cs-CZ" sz="1400" u="none" strike="noStrike">
                          <a:effectLst/>
                        </a:rPr>
                        <a:t>Turkey</a:t>
                      </a:r>
                      <a:endParaRPr lang="cs-CZ" sz="1400" b="1"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27,5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41,4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14,9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19,7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1,1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0,6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endParaRPr lang="cs-CZ" sz="1400" b="0" i="0" u="none" strike="noStrike">
                        <a:solidFill>
                          <a:srgbClr val="000000"/>
                        </a:solidFill>
                        <a:effectLst/>
                        <a:latin typeface="Arial" panose="020B0604020202020204" pitchFamily="34" charset="0"/>
                      </a:endParaRPr>
                    </a:p>
                  </a:txBody>
                  <a:tcPr marL="6267" marR="6267" marT="6267" marB="0" anchor="ctr"/>
                </a:tc>
                <a:extLst>
                  <a:ext uri="{0D108BD9-81ED-4DB2-BD59-A6C34878D82A}">
                    <a16:rowId xmlns:a16="http://schemas.microsoft.com/office/drawing/2014/main" val="633326186"/>
                  </a:ext>
                </a:extLst>
              </a:tr>
              <a:tr h="175745">
                <a:tc>
                  <a:txBody>
                    <a:bodyPr/>
                    <a:lstStyle/>
                    <a:p>
                      <a:pPr algn="l" fontAlgn="ctr"/>
                      <a:r>
                        <a:rPr lang="cs-CZ" sz="1400" u="none" strike="noStrike">
                          <a:effectLst/>
                        </a:rPr>
                        <a:t>United States</a:t>
                      </a:r>
                      <a:endParaRPr lang="cs-CZ" sz="1400" b="1"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424,5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dirty="0">
                          <a:solidFill>
                            <a:srgbClr val="0070C0"/>
                          </a:solidFill>
                          <a:effectLst/>
                        </a:rPr>
                        <a:t>700,2</a:t>
                      </a:r>
                      <a:r>
                        <a:rPr lang="cs-CZ" sz="1400" u="none" strike="noStrike" dirty="0">
                          <a:effectLst/>
                        </a:rPr>
                        <a:t> </a:t>
                      </a:r>
                      <a:endParaRPr lang="cs-CZ" sz="1400" b="0" i="0" u="none" strike="noStrike" dirty="0">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308,8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480,4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19,8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1400" u="none" strike="noStrike">
                          <a:effectLst/>
                        </a:rPr>
                        <a:t>13,5 </a:t>
                      </a:r>
                      <a:endParaRPr lang="cs-CZ" sz="14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endParaRPr lang="cs-CZ" sz="1400" b="0" i="0" u="none" strike="noStrike" dirty="0">
                        <a:solidFill>
                          <a:srgbClr val="000000"/>
                        </a:solidFill>
                        <a:effectLst/>
                        <a:latin typeface="Arial" panose="020B0604020202020204" pitchFamily="34" charset="0"/>
                      </a:endParaRPr>
                    </a:p>
                  </a:txBody>
                  <a:tcPr marL="6267" marR="6267" marT="6267" marB="0" anchor="ctr"/>
                </a:tc>
                <a:extLst>
                  <a:ext uri="{0D108BD9-81ED-4DB2-BD59-A6C34878D82A}">
                    <a16:rowId xmlns:a16="http://schemas.microsoft.com/office/drawing/2014/main" val="43332427"/>
                  </a:ext>
                </a:extLst>
              </a:tr>
              <a:tr h="175745">
                <a:tc>
                  <a:txBody>
                    <a:bodyPr/>
                    <a:lstStyle/>
                    <a:p>
                      <a:pPr algn="l" fontAlgn="ctr"/>
                      <a:endParaRPr lang="cs-CZ" sz="900" b="0" i="0" u="none" strike="noStrike">
                        <a:solidFill>
                          <a:srgbClr val="FF0000"/>
                        </a:solidFill>
                        <a:effectLst/>
                        <a:latin typeface="Arial" panose="020B0604020202020204" pitchFamily="34" charset="0"/>
                      </a:endParaRPr>
                    </a:p>
                  </a:txBody>
                  <a:tcPr marL="6267" marR="6267" marT="6267" marB="0" anchor="ctr"/>
                </a:tc>
                <a:tc>
                  <a:txBody>
                    <a:bodyPr/>
                    <a:lstStyle/>
                    <a:p>
                      <a:pPr algn="l" fontAlgn="ctr"/>
                      <a:r>
                        <a:rPr lang="cs-CZ" sz="900" u="none" strike="noStrike">
                          <a:effectLst/>
                        </a:rPr>
                        <a:t> </a:t>
                      </a:r>
                      <a:endParaRPr lang="cs-CZ" sz="9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r>
                        <a:rPr lang="cs-CZ" sz="900" u="none" strike="noStrike">
                          <a:effectLst/>
                        </a:rPr>
                        <a:t> </a:t>
                      </a:r>
                      <a:endParaRPr lang="cs-CZ" sz="900" b="0" i="0" u="none" strike="noStrike">
                        <a:solidFill>
                          <a:srgbClr val="000000"/>
                        </a:solidFill>
                        <a:effectLst/>
                        <a:latin typeface="Arial" panose="020B0604020202020204" pitchFamily="34" charset="0"/>
                      </a:endParaRPr>
                    </a:p>
                  </a:txBody>
                  <a:tcPr marL="6267" marR="6267" marT="6267" marB="0" anchor="ctr"/>
                </a:tc>
                <a:tc>
                  <a:txBody>
                    <a:bodyPr/>
                    <a:lstStyle/>
                    <a:p>
                      <a:pPr algn="l" fontAlgn="ctr"/>
                      <a:endParaRPr lang="cs-CZ" sz="900" b="0" i="0" u="none" strike="noStrike">
                        <a:solidFill>
                          <a:srgbClr val="000000"/>
                        </a:solidFill>
                        <a:effectLst/>
                        <a:latin typeface="Arial" panose="020B0604020202020204" pitchFamily="34" charset="0"/>
                      </a:endParaRPr>
                    </a:p>
                  </a:txBody>
                  <a:tcPr marL="6267" marR="6267" marT="6267" marB="0" anchor="ctr"/>
                </a:tc>
                <a:tc>
                  <a:txBody>
                    <a:bodyPr/>
                    <a:lstStyle/>
                    <a:p>
                      <a:pPr algn="l" fontAlgn="ctr"/>
                      <a:endParaRPr lang="cs-CZ" sz="900" b="0" i="0" u="none" strike="noStrike">
                        <a:solidFill>
                          <a:srgbClr val="000000"/>
                        </a:solidFill>
                        <a:effectLst/>
                        <a:latin typeface="Arial" panose="020B0604020202020204" pitchFamily="34" charset="0"/>
                      </a:endParaRPr>
                    </a:p>
                  </a:txBody>
                  <a:tcPr marL="6267" marR="6267" marT="6267" marB="0" anchor="ctr"/>
                </a:tc>
                <a:tc>
                  <a:txBody>
                    <a:bodyPr/>
                    <a:lstStyle/>
                    <a:p>
                      <a:pPr algn="r" fontAlgn="ctr"/>
                      <a:endParaRPr lang="cs-CZ" sz="900" b="0" i="0" u="none" strike="noStrike">
                        <a:solidFill>
                          <a:srgbClr val="000000"/>
                        </a:solidFill>
                        <a:effectLst/>
                        <a:latin typeface="Arial" panose="020B0604020202020204" pitchFamily="34" charset="0"/>
                      </a:endParaRPr>
                    </a:p>
                  </a:txBody>
                  <a:tcPr marL="6267" marR="6267" marT="6267" marB="0" anchor="ctr"/>
                </a:tc>
                <a:tc>
                  <a:txBody>
                    <a:bodyPr/>
                    <a:lstStyle/>
                    <a:p>
                      <a:pPr algn="l" fontAlgn="ctr"/>
                      <a:r>
                        <a:rPr lang="cs-CZ" sz="900" u="none" strike="noStrike">
                          <a:effectLst/>
                        </a:rPr>
                        <a:t> </a:t>
                      </a:r>
                      <a:endParaRPr lang="cs-CZ" sz="900" b="0" i="0" u="none" strike="noStrike">
                        <a:solidFill>
                          <a:srgbClr val="000000"/>
                        </a:solidFill>
                        <a:effectLst/>
                        <a:latin typeface="Arial" panose="020B0604020202020204" pitchFamily="34" charset="0"/>
                      </a:endParaRPr>
                    </a:p>
                  </a:txBody>
                  <a:tcPr marL="6267" marR="6267" marT="6267" marB="0" anchor="ctr"/>
                </a:tc>
                <a:tc>
                  <a:txBody>
                    <a:bodyPr/>
                    <a:lstStyle/>
                    <a:p>
                      <a:pPr algn="l" fontAlgn="ctr"/>
                      <a:endParaRPr lang="cs-CZ" sz="900" b="0" i="0" u="none" strike="noStrike">
                        <a:solidFill>
                          <a:srgbClr val="000000"/>
                        </a:solidFill>
                        <a:effectLst/>
                        <a:latin typeface="Arial" panose="020B0604020202020204" pitchFamily="34" charset="0"/>
                      </a:endParaRPr>
                    </a:p>
                  </a:txBody>
                  <a:tcPr marL="6267" marR="6267" marT="6267" marB="0" anchor="ctr"/>
                </a:tc>
                <a:extLst>
                  <a:ext uri="{0D108BD9-81ED-4DB2-BD59-A6C34878D82A}">
                    <a16:rowId xmlns:a16="http://schemas.microsoft.com/office/drawing/2014/main" val="722295397"/>
                  </a:ext>
                </a:extLst>
              </a:tr>
              <a:tr h="175745">
                <a:tc gridSpan="2">
                  <a:txBody>
                    <a:bodyPr/>
                    <a:lstStyle/>
                    <a:p>
                      <a:pPr algn="l" fontAlgn="ctr"/>
                      <a:r>
                        <a:rPr lang="en-US" sz="900" u="none" strike="noStrike">
                          <a:effectLst/>
                        </a:rPr>
                        <a:t>Note: United Arab Emirates: not available.</a:t>
                      </a:r>
                      <a:endParaRPr lang="en-US" sz="900" b="0" i="0" u="none" strike="noStrike">
                        <a:solidFill>
                          <a:srgbClr val="000000"/>
                        </a:solidFill>
                        <a:effectLst/>
                        <a:latin typeface="Arial" panose="020B0604020202020204" pitchFamily="34" charset="0"/>
                      </a:endParaRPr>
                    </a:p>
                  </a:txBody>
                  <a:tcPr marL="6267" marR="6267" marT="6267" marB="0" anchor="ctr"/>
                </a:tc>
                <a:tc hMerge="1">
                  <a:txBody>
                    <a:bodyPr/>
                    <a:lstStyle/>
                    <a:p>
                      <a:endParaRPr lang="cs-CZ"/>
                    </a:p>
                  </a:txBody>
                  <a:tcPr/>
                </a:tc>
                <a:tc>
                  <a:txBody>
                    <a:bodyPr/>
                    <a:lstStyle/>
                    <a:p>
                      <a:pPr algn="l" fontAlgn="ctr"/>
                      <a:endParaRPr lang="cs-CZ" sz="900" b="0" i="0" u="none" strike="noStrike">
                        <a:solidFill>
                          <a:srgbClr val="000000"/>
                        </a:solidFill>
                        <a:effectLst/>
                        <a:latin typeface="Arial" panose="020B0604020202020204" pitchFamily="34" charset="0"/>
                      </a:endParaRPr>
                    </a:p>
                  </a:txBody>
                  <a:tcPr marL="6267" marR="6267" marT="6267" marB="0" anchor="ctr"/>
                </a:tc>
                <a:tc>
                  <a:txBody>
                    <a:bodyPr/>
                    <a:lstStyle/>
                    <a:p>
                      <a:pPr algn="l" fontAlgn="ctr"/>
                      <a:endParaRPr lang="cs-CZ" sz="900" b="0" i="0" u="none" strike="noStrike">
                        <a:solidFill>
                          <a:srgbClr val="000000"/>
                        </a:solidFill>
                        <a:effectLst/>
                        <a:latin typeface="Arial" panose="020B0604020202020204" pitchFamily="34" charset="0"/>
                      </a:endParaRPr>
                    </a:p>
                  </a:txBody>
                  <a:tcPr marL="6267" marR="6267" marT="6267" marB="0" anchor="ctr"/>
                </a:tc>
                <a:tc>
                  <a:txBody>
                    <a:bodyPr/>
                    <a:lstStyle/>
                    <a:p>
                      <a:pPr algn="l" fontAlgn="ctr"/>
                      <a:endParaRPr lang="cs-CZ" sz="900" b="0" i="0" u="none" strike="noStrike">
                        <a:solidFill>
                          <a:srgbClr val="000000"/>
                        </a:solidFill>
                        <a:effectLst/>
                        <a:latin typeface="Arial" panose="020B0604020202020204" pitchFamily="34" charset="0"/>
                      </a:endParaRPr>
                    </a:p>
                  </a:txBody>
                  <a:tcPr marL="6267" marR="6267" marT="6267" marB="0" anchor="ctr"/>
                </a:tc>
                <a:tc>
                  <a:txBody>
                    <a:bodyPr/>
                    <a:lstStyle/>
                    <a:p>
                      <a:pPr algn="l" fontAlgn="ctr"/>
                      <a:endParaRPr lang="cs-CZ" sz="900" b="0" i="0" u="none" strike="noStrike">
                        <a:solidFill>
                          <a:srgbClr val="000000"/>
                        </a:solidFill>
                        <a:effectLst/>
                        <a:latin typeface="Arial" panose="020B0604020202020204" pitchFamily="34" charset="0"/>
                      </a:endParaRPr>
                    </a:p>
                  </a:txBody>
                  <a:tcPr marL="6267" marR="6267" marT="6267" marB="0" anchor="ctr"/>
                </a:tc>
                <a:tc>
                  <a:txBody>
                    <a:bodyPr/>
                    <a:lstStyle/>
                    <a:p>
                      <a:pPr algn="l" fontAlgn="ctr"/>
                      <a:endParaRPr lang="cs-CZ" sz="900" b="0" i="0" u="none" strike="noStrike">
                        <a:solidFill>
                          <a:srgbClr val="000000"/>
                        </a:solidFill>
                        <a:effectLst/>
                        <a:latin typeface="Arial" panose="020B0604020202020204" pitchFamily="34" charset="0"/>
                      </a:endParaRPr>
                    </a:p>
                  </a:txBody>
                  <a:tcPr marL="6267" marR="6267" marT="6267" marB="0" anchor="ctr"/>
                </a:tc>
                <a:tc>
                  <a:txBody>
                    <a:bodyPr/>
                    <a:lstStyle/>
                    <a:p>
                      <a:pPr algn="l" fontAlgn="ctr"/>
                      <a:endParaRPr lang="cs-CZ" sz="900" b="0" i="0" u="none" strike="noStrike">
                        <a:solidFill>
                          <a:srgbClr val="000000"/>
                        </a:solidFill>
                        <a:effectLst/>
                        <a:latin typeface="Arial" panose="020B0604020202020204" pitchFamily="34" charset="0"/>
                      </a:endParaRPr>
                    </a:p>
                  </a:txBody>
                  <a:tcPr marL="6267" marR="6267" marT="6267" marB="0" anchor="ctr"/>
                </a:tc>
                <a:extLst>
                  <a:ext uri="{0D108BD9-81ED-4DB2-BD59-A6C34878D82A}">
                    <a16:rowId xmlns:a16="http://schemas.microsoft.com/office/drawing/2014/main" val="2639412359"/>
                  </a:ext>
                </a:extLst>
              </a:tr>
              <a:tr h="175745">
                <a:tc gridSpan="2">
                  <a:txBody>
                    <a:bodyPr/>
                    <a:lstStyle/>
                    <a:p>
                      <a:pPr algn="l" fontAlgn="ctr"/>
                      <a:r>
                        <a:rPr lang="en-US" sz="900" u="none" strike="noStrike">
                          <a:effectLst/>
                        </a:rPr>
                        <a:t>(¹) Excludes intra-EU trade. 2017 instead of 2018.</a:t>
                      </a:r>
                      <a:endParaRPr lang="en-US" sz="900" b="0" i="0" u="none" strike="noStrike">
                        <a:solidFill>
                          <a:srgbClr val="000000"/>
                        </a:solidFill>
                        <a:effectLst/>
                        <a:latin typeface="Arial" panose="020B0604020202020204" pitchFamily="34" charset="0"/>
                      </a:endParaRPr>
                    </a:p>
                  </a:txBody>
                  <a:tcPr marL="6267" marR="6267" marT="6267" marB="0" anchor="ctr"/>
                </a:tc>
                <a:tc hMerge="1">
                  <a:txBody>
                    <a:bodyPr/>
                    <a:lstStyle/>
                    <a:p>
                      <a:endParaRPr lang="cs-CZ"/>
                    </a:p>
                  </a:txBody>
                  <a:tcPr/>
                </a:tc>
                <a:tc>
                  <a:txBody>
                    <a:bodyPr/>
                    <a:lstStyle/>
                    <a:p>
                      <a:pPr algn="l" fontAlgn="ctr"/>
                      <a:endParaRPr lang="cs-CZ" sz="900" b="0" i="0" u="none" strike="noStrike">
                        <a:solidFill>
                          <a:srgbClr val="000000"/>
                        </a:solidFill>
                        <a:effectLst/>
                        <a:latin typeface="Arial" panose="020B0604020202020204" pitchFamily="34" charset="0"/>
                      </a:endParaRPr>
                    </a:p>
                  </a:txBody>
                  <a:tcPr marL="6267" marR="6267" marT="6267" marB="0" anchor="ctr"/>
                </a:tc>
                <a:tc>
                  <a:txBody>
                    <a:bodyPr/>
                    <a:lstStyle/>
                    <a:p>
                      <a:pPr algn="l" fontAlgn="ctr"/>
                      <a:endParaRPr lang="cs-CZ" sz="900" b="0" i="0" u="none" strike="noStrike">
                        <a:solidFill>
                          <a:srgbClr val="000000"/>
                        </a:solidFill>
                        <a:effectLst/>
                        <a:latin typeface="Arial" panose="020B0604020202020204" pitchFamily="34" charset="0"/>
                      </a:endParaRPr>
                    </a:p>
                  </a:txBody>
                  <a:tcPr marL="6267" marR="6267" marT="6267" marB="0" anchor="ctr"/>
                </a:tc>
                <a:tc>
                  <a:txBody>
                    <a:bodyPr/>
                    <a:lstStyle/>
                    <a:p>
                      <a:pPr algn="l" fontAlgn="ctr"/>
                      <a:endParaRPr lang="cs-CZ" sz="900" b="0" i="0" u="none" strike="noStrike">
                        <a:solidFill>
                          <a:srgbClr val="000000"/>
                        </a:solidFill>
                        <a:effectLst/>
                        <a:latin typeface="Arial" panose="020B0604020202020204" pitchFamily="34" charset="0"/>
                      </a:endParaRPr>
                    </a:p>
                  </a:txBody>
                  <a:tcPr marL="6267" marR="6267" marT="6267" marB="0" anchor="ctr"/>
                </a:tc>
                <a:tc>
                  <a:txBody>
                    <a:bodyPr/>
                    <a:lstStyle/>
                    <a:p>
                      <a:pPr algn="l" fontAlgn="ctr"/>
                      <a:endParaRPr lang="cs-CZ" sz="900" b="0" i="0" u="none" strike="noStrike">
                        <a:solidFill>
                          <a:srgbClr val="000000"/>
                        </a:solidFill>
                        <a:effectLst/>
                        <a:latin typeface="Arial" panose="020B0604020202020204" pitchFamily="34" charset="0"/>
                      </a:endParaRPr>
                    </a:p>
                  </a:txBody>
                  <a:tcPr marL="6267" marR="6267" marT="6267" marB="0" anchor="ctr"/>
                </a:tc>
                <a:tc>
                  <a:txBody>
                    <a:bodyPr/>
                    <a:lstStyle/>
                    <a:p>
                      <a:pPr algn="l" fontAlgn="ctr"/>
                      <a:endParaRPr lang="cs-CZ" sz="900" b="0" i="0" u="none" strike="noStrike">
                        <a:solidFill>
                          <a:srgbClr val="000000"/>
                        </a:solidFill>
                        <a:effectLst/>
                        <a:latin typeface="Arial" panose="020B0604020202020204" pitchFamily="34" charset="0"/>
                      </a:endParaRPr>
                    </a:p>
                  </a:txBody>
                  <a:tcPr marL="6267" marR="6267" marT="6267" marB="0" anchor="ctr"/>
                </a:tc>
                <a:tc>
                  <a:txBody>
                    <a:bodyPr/>
                    <a:lstStyle/>
                    <a:p>
                      <a:pPr algn="l" fontAlgn="ctr"/>
                      <a:endParaRPr lang="cs-CZ" sz="900" b="0" i="0" u="none" strike="noStrike">
                        <a:solidFill>
                          <a:srgbClr val="000000"/>
                        </a:solidFill>
                        <a:effectLst/>
                        <a:latin typeface="Arial" panose="020B0604020202020204" pitchFamily="34" charset="0"/>
                      </a:endParaRPr>
                    </a:p>
                  </a:txBody>
                  <a:tcPr marL="6267" marR="6267" marT="6267" marB="0" anchor="ctr"/>
                </a:tc>
                <a:extLst>
                  <a:ext uri="{0D108BD9-81ED-4DB2-BD59-A6C34878D82A}">
                    <a16:rowId xmlns:a16="http://schemas.microsoft.com/office/drawing/2014/main" val="1655410336"/>
                  </a:ext>
                </a:extLst>
              </a:tr>
              <a:tr h="175745">
                <a:tc>
                  <a:txBody>
                    <a:bodyPr/>
                    <a:lstStyle/>
                    <a:p>
                      <a:pPr algn="l" fontAlgn="ctr"/>
                      <a:r>
                        <a:rPr lang="cs-CZ" sz="900" u="none" strike="noStrike" dirty="0">
                          <a:effectLst/>
                        </a:rPr>
                        <a:t>(²) Extra-EU </a:t>
                      </a:r>
                      <a:r>
                        <a:rPr lang="cs-CZ" sz="900" u="none" strike="noStrike" dirty="0" err="1">
                          <a:effectLst/>
                        </a:rPr>
                        <a:t>trade</a:t>
                      </a:r>
                      <a:r>
                        <a:rPr lang="cs-CZ" sz="900" u="none" strike="noStrike" dirty="0">
                          <a:effectLst/>
                        </a:rPr>
                        <a:t>.</a:t>
                      </a:r>
                      <a:endParaRPr lang="cs-CZ" sz="900" b="0" i="0" u="none" strike="noStrike" dirty="0">
                        <a:solidFill>
                          <a:srgbClr val="000000"/>
                        </a:solidFill>
                        <a:effectLst/>
                        <a:latin typeface="Arial" panose="020B0604020202020204" pitchFamily="34" charset="0"/>
                      </a:endParaRPr>
                    </a:p>
                  </a:txBody>
                  <a:tcPr marL="6267" marR="6267" marT="6267" marB="0" anchor="ctr"/>
                </a:tc>
                <a:tc>
                  <a:txBody>
                    <a:bodyPr/>
                    <a:lstStyle/>
                    <a:p>
                      <a:pPr algn="l" fontAlgn="ctr"/>
                      <a:endParaRPr lang="cs-CZ" sz="900" b="0" i="0" u="none" strike="noStrike" dirty="0">
                        <a:solidFill>
                          <a:srgbClr val="000000"/>
                        </a:solidFill>
                        <a:effectLst/>
                        <a:latin typeface="Arial" panose="020B0604020202020204" pitchFamily="34" charset="0"/>
                      </a:endParaRPr>
                    </a:p>
                  </a:txBody>
                  <a:tcPr marL="6267" marR="6267" marT="6267" marB="0" anchor="ctr"/>
                </a:tc>
                <a:tc>
                  <a:txBody>
                    <a:bodyPr/>
                    <a:lstStyle/>
                    <a:p>
                      <a:pPr algn="l" fontAlgn="ctr"/>
                      <a:endParaRPr lang="cs-CZ" sz="900" b="0" i="0" u="none" strike="noStrike">
                        <a:solidFill>
                          <a:srgbClr val="000000"/>
                        </a:solidFill>
                        <a:effectLst/>
                        <a:latin typeface="Arial" panose="020B0604020202020204" pitchFamily="34" charset="0"/>
                      </a:endParaRPr>
                    </a:p>
                  </a:txBody>
                  <a:tcPr marL="6267" marR="6267" marT="6267" marB="0" anchor="ctr"/>
                </a:tc>
                <a:tc>
                  <a:txBody>
                    <a:bodyPr/>
                    <a:lstStyle/>
                    <a:p>
                      <a:pPr algn="l" fontAlgn="ctr"/>
                      <a:endParaRPr lang="cs-CZ" sz="900" b="0" i="0" u="none" strike="noStrike">
                        <a:solidFill>
                          <a:srgbClr val="000000"/>
                        </a:solidFill>
                        <a:effectLst/>
                        <a:latin typeface="Arial" panose="020B0604020202020204" pitchFamily="34" charset="0"/>
                      </a:endParaRPr>
                    </a:p>
                  </a:txBody>
                  <a:tcPr marL="6267" marR="6267" marT="6267" marB="0" anchor="ctr"/>
                </a:tc>
                <a:tc>
                  <a:txBody>
                    <a:bodyPr/>
                    <a:lstStyle/>
                    <a:p>
                      <a:pPr algn="l" fontAlgn="ctr"/>
                      <a:endParaRPr lang="cs-CZ" sz="900" b="0" i="0" u="none" strike="noStrike">
                        <a:solidFill>
                          <a:srgbClr val="000000"/>
                        </a:solidFill>
                        <a:effectLst/>
                        <a:latin typeface="Arial" panose="020B0604020202020204" pitchFamily="34" charset="0"/>
                      </a:endParaRPr>
                    </a:p>
                  </a:txBody>
                  <a:tcPr marL="6267" marR="6267" marT="6267" marB="0" anchor="ctr"/>
                </a:tc>
                <a:tc>
                  <a:txBody>
                    <a:bodyPr/>
                    <a:lstStyle/>
                    <a:p>
                      <a:pPr algn="l" fontAlgn="ctr"/>
                      <a:endParaRPr lang="cs-CZ" sz="900" b="0" i="0" u="none" strike="noStrike">
                        <a:solidFill>
                          <a:srgbClr val="000000"/>
                        </a:solidFill>
                        <a:effectLst/>
                        <a:latin typeface="Arial" panose="020B0604020202020204" pitchFamily="34" charset="0"/>
                      </a:endParaRPr>
                    </a:p>
                  </a:txBody>
                  <a:tcPr marL="6267" marR="6267" marT="6267" marB="0" anchor="ctr"/>
                </a:tc>
                <a:tc>
                  <a:txBody>
                    <a:bodyPr/>
                    <a:lstStyle/>
                    <a:p>
                      <a:pPr algn="l" fontAlgn="ctr"/>
                      <a:endParaRPr lang="cs-CZ" sz="900" b="0" i="0" u="none" strike="noStrike">
                        <a:solidFill>
                          <a:srgbClr val="000000"/>
                        </a:solidFill>
                        <a:effectLst/>
                        <a:latin typeface="Arial" panose="020B0604020202020204" pitchFamily="34" charset="0"/>
                      </a:endParaRPr>
                    </a:p>
                  </a:txBody>
                  <a:tcPr marL="6267" marR="6267" marT="6267" marB="0" anchor="ctr"/>
                </a:tc>
                <a:tc>
                  <a:txBody>
                    <a:bodyPr/>
                    <a:lstStyle/>
                    <a:p>
                      <a:pPr algn="l" fontAlgn="ctr"/>
                      <a:endParaRPr lang="cs-CZ" sz="900" b="0" i="0" u="none" strike="noStrike" dirty="0">
                        <a:solidFill>
                          <a:srgbClr val="000000"/>
                        </a:solidFill>
                        <a:effectLst/>
                        <a:latin typeface="Arial" panose="020B0604020202020204" pitchFamily="34" charset="0"/>
                      </a:endParaRPr>
                    </a:p>
                  </a:txBody>
                  <a:tcPr marL="6267" marR="6267" marT="6267" marB="0" anchor="ctr"/>
                </a:tc>
                <a:extLst>
                  <a:ext uri="{0D108BD9-81ED-4DB2-BD59-A6C34878D82A}">
                    <a16:rowId xmlns:a16="http://schemas.microsoft.com/office/drawing/2014/main" val="2175953841"/>
                  </a:ext>
                </a:extLst>
              </a:tr>
            </a:tbl>
          </a:graphicData>
        </a:graphic>
      </p:graphicFrame>
      <p:sp>
        <p:nvSpPr>
          <p:cNvPr id="5" name="Obdélník 4">
            <a:extLst>
              <a:ext uri="{FF2B5EF4-FFF2-40B4-BE49-F238E27FC236}">
                <a16:creationId xmlns:a16="http://schemas.microsoft.com/office/drawing/2014/main" id="{1278D5E5-F46F-4135-B90E-41039910FB85}"/>
              </a:ext>
            </a:extLst>
          </p:cNvPr>
          <p:cNvSpPr/>
          <p:nvPr/>
        </p:nvSpPr>
        <p:spPr>
          <a:xfrm>
            <a:off x="2609088" y="656227"/>
            <a:ext cx="7275576" cy="369332"/>
          </a:xfrm>
          <a:prstGeom prst="rect">
            <a:avLst/>
          </a:prstGeom>
        </p:spPr>
        <p:txBody>
          <a:bodyPr wrap="square">
            <a:spAutoFit/>
          </a:bodyPr>
          <a:lstStyle/>
          <a:p>
            <a:r>
              <a:rPr lang="en-US" b="1" dirty="0"/>
              <a:t>International trade in </a:t>
            </a:r>
            <a:r>
              <a:rPr lang="en-US" b="1" dirty="0">
                <a:solidFill>
                  <a:srgbClr val="FF0000"/>
                </a:solidFill>
              </a:rPr>
              <a:t>services</a:t>
            </a:r>
            <a:r>
              <a:rPr lang="en-US" b="1" dirty="0"/>
              <a:t>, selected countries, 2010</a:t>
            </a:r>
            <a:r>
              <a:rPr lang="cs-CZ" b="1" dirty="0"/>
              <a:t> </a:t>
            </a:r>
            <a:r>
              <a:rPr lang="en-US" b="1" dirty="0"/>
              <a:t>and 2018</a:t>
            </a:r>
            <a:endParaRPr lang="cs-CZ" b="1" dirty="0"/>
          </a:p>
        </p:txBody>
      </p:sp>
    </p:spTree>
    <p:extLst>
      <p:ext uri="{BB962C8B-B14F-4D97-AF65-F5344CB8AC3E}">
        <p14:creationId xmlns:p14="http://schemas.microsoft.com/office/powerpoint/2010/main" val="255501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a:extLst>
              <a:ext uri="{FF2B5EF4-FFF2-40B4-BE49-F238E27FC236}">
                <a16:creationId xmlns:a16="http://schemas.microsoft.com/office/drawing/2014/main" id="{25B66972-1639-4876-9B11-DB183154560A}"/>
              </a:ext>
            </a:extLst>
          </p:cNvPr>
          <p:cNvGraphicFramePr>
            <a:graphicFrameLocks noGrp="1"/>
          </p:cNvGraphicFramePr>
          <p:nvPr>
            <p:extLst>
              <p:ext uri="{D42A27DB-BD31-4B8C-83A1-F6EECF244321}">
                <p14:modId xmlns:p14="http://schemas.microsoft.com/office/powerpoint/2010/main" val="3589916895"/>
              </p:ext>
            </p:extLst>
          </p:nvPr>
        </p:nvGraphicFramePr>
        <p:xfrm>
          <a:off x="1320800" y="620776"/>
          <a:ext cx="9093201" cy="4771390"/>
        </p:xfrm>
        <a:graphic>
          <a:graphicData uri="http://schemas.openxmlformats.org/drawingml/2006/table">
            <a:tbl>
              <a:tblPr>
                <a:tableStyleId>{5C22544A-7EE6-4342-B048-85BDC9FD1C3A}</a:tableStyleId>
              </a:tblPr>
              <a:tblGrid>
                <a:gridCol w="1771403">
                  <a:extLst>
                    <a:ext uri="{9D8B030D-6E8A-4147-A177-3AD203B41FA5}">
                      <a16:colId xmlns:a16="http://schemas.microsoft.com/office/drawing/2014/main" val="1132912473"/>
                    </a:ext>
                  </a:extLst>
                </a:gridCol>
                <a:gridCol w="2199492">
                  <a:extLst>
                    <a:ext uri="{9D8B030D-6E8A-4147-A177-3AD203B41FA5}">
                      <a16:colId xmlns:a16="http://schemas.microsoft.com/office/drawing/2014/main" val="2603526754"/>
                    </a:ext>
                  </a:extLst>
                </a:gridCol>
                <a:gridCol w="2199492">
                  <a:extLst>
                    <a:ext uri="{9D8B030D-6E8A-4147-A177-3AD203B41FA5}">
                      <a16:colId xmlns:a16="http://schemas.microsoft.com/office/drawing/2014/main" val="3726849890"/>
                    </a:ext>
                  </a:extLst>
                </a:gridCol>
                <a:gridCol w="1461407">
                  <a:extLst>
                    <a:ext uri="{9D8B030D-6E8A-4147-A177-3AD203B41FA5}">
                      <a16:colId xmlns:a16="http://schemas.microsoft.com/office/drawing/2014/main" val="4014438759"/>
                    </a:ext>
                  </a:extLst>
                </a:gridCol>
                <a:gridCol w="1461407">
                  <a:extLst>
                    <a:ext uri="{9D8B030D-6E8A-4147-A177-3AD203B41FA5}">
                      <a16:colId xmlns:a16="http://schemas.microsoft.com/office/drawing/2014/main" val="3658483704"/>
                    </a:ext>
                  </a:extLst>
                </a:gridCol>
              </a:tblGrid>
              <a:tr h="146050">
                <a:tc>
                  <a:txBody>
                    <a:bodyPr/>
                    <a:lstStyle/>
                    <a:p>
                      <a:pPr algn="ctr" fontAlgn="ctr"/>
                      <a:r>
                        <a:rPr lang="cs-CZ" sz="1800" b="1" u="none" strike="noStrike" dirty="0">
                          <a:solidFill>
                            <a:srgbClr val="FF0000"/>
                          </a:solidFill>
                          <a:effectLst/>
                        </a:rPr>
                        <a:t>SERVICES</a:t>
                      </a:r>
                      <a:r>
                        <a:rPr lang="cs-CZ" sz="1800" u="none" strike="noStrike" dirty="0">
                          <a:effectLst/>
                        </a:rPr>
                        <a:t> </a:t>
                      </a:r>
                      <a:endParaRPr lang="cs-CZ" sz="1800" b="1" i="0" u="none" strike="noStrike" dirty="0">
                        <a:solidFill>
                          <a:srgbClr val="000000"/>
                        </a:solidFill>
                        <a:effectLst/>
                        <a:latin typeface="Arial" panose="020B0604020202020204" pitchFamily="34" charset="0"/>
                      </a:endParaRPr>
                    </a:p>
                  </a:txBody>
                  <a:tcPr marL="6350" marR="6350" marT="6350" marB="0" anchor="ctr"/>
                </a:tc>
                <a:tc gridSpan="2">
                  <a:txBody>
                    <a:bodyPr/>
                    <a:lstStyle/>
                    <a:p>
                      <a:pPr algn="ctr" fontAlgn="ctr"/>
                      <a:r>
                        <a:rPr lang="cs-CZ" sz="1800" b="1" u="none" strike="noStrike" dirty="0" err="1">
                          <a:effectLst/>
                        </a:rPr>
                        <a:t>Trade</a:t>
                      </a:r>
                      <a:r>
                        <a:rPr lang="cs-CZ" sz="1800" b="1" u="none" strike="noStrike" dirty="0">
                          <a:effectLst/>
                        </a:rPr>
                        <a:t> balance </a:t>
                      </a:r>
                      <a:r>
                        <a:rPr lang="cs-CZ" sz="1800" u="none" strike="noStrike" dirty="0">
                          <a:effectLst/>
                        </a:rPr>
                        <a:t>(</a:t>
                      </a:r>
                      <a:r>
                        <a:rPr lang="cs-CZ" sz="1800" u="none" strike="noStrike" dirty="0" err="1">
                          <a:effectLst/>
                        </a:rPr>
                        <a:t>billion</a:t>
                      </a:r>
                      <a:r>
                        <a:rPr lang="cs-CZ" sz="1800" u="none" strike="noStrike" dirty="0">
                          <a:effectLst/>
                        </a:rPr>
                        <a:t> EUR)</a:t>
                      </a:r>
                      <a:endParaRPr lang="cs-CZ" sz="1800" b="1" i="0" u="none" strike="noStrike" dirty="0">
                        <a:solidFill>
                          <a:srgbClr val="000000"/>
                        </a:solidFill>
                        <a:effectLst/>
                        <a:latin typeface="Arial" panose="020B0604020202020204" pitchFamily="34" charset="0"/>
                      </a:endParaRPr>
                    </a:p>
                  </a:txBody>
                  <a:tcPr marL="6350" marR="6350" marT="6350" marB="0" anchor="ctr"/>
                </a:tc>
                <a:tc hMerge="1">
                  <a:txBody>
                    <a:bodyPr/>
                    <a:lstStyle/>
                    <a:p>
                      <a:endParaRPr lang="cs-CZ"/>
                    </a:p>
                  </a:txBody>
                  <a:tcPr/>
                </a:tc>
                <a:tc gridSpan="2">
                  <a:txBody>
                    <a:bodyPr/>
                    <a:lstStyle/>
                    <a:p>
                      <a:pPr algn="ctr" fontAlgn="ctr"/>
                      <a:r>
                        <a:rPr lang="cs-CZ" sz="1800" u="none" strike="noStrike">
                          <a:effectLst/>
                        </a:rPr>
                        <a:t>Cover ratio (%)</a:t>
                      </a:r>
                      <a:endParaRPr lang="cs-CZ" sz="1800" b="1" i="0" u="none" strike="noStrike">
                        <a:solidFill>
                          <a:srgbClr val="000000"/>
                        </a:solidFill>
                        <a:effectLst/>
                        <a:latin typeface="Arial" panose="020B0604020202020204" pitchFamily="34" charset="0"/>
                      </a:endParaRPr>
                    </a:p>
                  </a:txBody>
                  <a:tcPr marL="6350" marR="6350" marT="6350" marB="0" anchor="ctr"/>
                </a:tc>
                <a:tc hMerge="1">
                  <a:txBody>
                    <a:bodyPr/>
                    <a:lstStyle/>
                    <a:p>
                      <a:endParaRPr lang="cs-CZ"/>
                    </a:p>
                  </a:txBody>
                  <a:tcPr/>
                </a:tc>
                <a:extLst>
                  <a:ext uri="{0D108BD9-81ED-4DB2-BD59-A6C34878D82A}">
                    <a16:rowId xmlns:a16="http://schemas.microsoft.com/office/drawing/2014/main" val="3508510080"/>
                  </a:ext>
                </a:extLst>
              </a:tr>
              <a:tr h="146050">
                <a:tc>
                  <a:txBody>
                    <a:bodyPr/>
                    <a:lstStyle/>
                    <a:p>
                      <a:pPr algn="ctr" fontAlgn="ctr"/>
                      <a:r>
                        <a:rPr lang="cs-CZ" sz="1800" u="none" strike="noStrike" dirty="0">
                          <a:effectLst/>
                        </a:rPr>
                        <a:t> </a:t>
                      </a:r>
                      <a:endParaRPr lang="cs-CZ" sz="1800" b="1"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cs-CZ" sz="1800" u="none" strike="noStrike">
                          <a:effectLst/>
                        </a:rPr>
                        <a:t>2010</a:t>
                      </a:r>
                      <a:endParaRPr lang="cs-CZ" sz="1800" b="1"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cs-CZ" sz="1800" u="none" strike="noStrike">
                          <a:effectLst/>
                        </a:rPr>
                        <a:t>2018</a:t>
                      </a:r>
                      <a:endParaRPr lang="cs-CZ" sz="1800" b="1"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cs-CZ" sz="1800" u="none" strike="noStrike">
                          <a:effectLst/>
                        </a:rPr>
                        <a:t>2010</a:t>
                      </a:r>
                      <a:endParaRPr lang="cs-CZ" sz="1800" b="1"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cs-CZ" sz="1800" u="none" strike="noStrike">
                          <a:effectLst/>
                        </a:rPr>
                        <a:t>2018</a:t>
                      </a:r>
                      <a:endParaRPr lang="cs-CZ" sz="1800" b="1"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571947911"/>
                  </a:ext>
                </a:extLst>
              </a:tr>
              <a:tr h="152400">
                <a:tc>
                  <a:txBody>
                    <a:bodyPr/>
                    <a:lstStyle/>
                    <a:p>
                      <a:pPr algn="l" fontAlgn="ctr"/>
                      <a:r>
                        <a:rPr lang="cs-CZ" sz="1800" u="none" strike="noStrike" dirty="0">
                          <a:effectLst/>
                        </a:rPr>
                        <a:t>EU-28 (¹)</a:t>
                      </a:r>
                      <a:endParaRPr lang="cs-CZ" sz="1800" b="1" i="0" u="none" strike="noStrike" dirty="0">
                        <a:solidFill>
                          <a:srgbClr val="000000"/>
                        </a:solidFill>
                        <a:effectLst/>
                        <a:latin typeface="Arial" panose="020B0604020202020204" pitchFamily="34" charset="0"/>
                      </a:endParaRPr>
                    </a:p>
                  </a:txBody>
                  <a:tcPr marL="6350" marR="6350" marT="6350" marB="0" anchor="ctr"/>
                </a:tc>
                <a:tc>
                  <a:txBody>
                    <a:bodyPr/>
                    <a:lstStyle/>
                    <a:p>
                      <a:pPr algn="r" fontAlgn="b"/>
                      <a:r>
                        <a:rPr lang="cs-CZ" sz="1800" u="none" strike="noStrike" dirty="0">
                          <a:effectLst/>
                        </a:rPr>
                        <a:t>104,7 </a:t>
                      </a:r>
                      <a:endParaRPr lang="cs-CZ" sz="1800" b="0" i="0" u="none" strike="noStrike" dirty="0">
                        <a:effectLst/>
                        <a:latin typeface="Arial" panose="020B0604020202020204" pitchFamily="34" charset="0"/>
                      </a:endParaRPr>
                    </a:p>
                  </a:txBody>
                  <a:tcPr marL="6350" marR="6350" marT="6350" marB="0" anchor="b"/>
                </a:tc>
                <a:tc>
                  <a:txBody>
                    <a:bodyPr/>
                    <a:lstStyle/>
                    <a:p>
                      <a:pPr algn="r" fontAlgn="b"/>
                      <a:r>
                        <a:rPr lang="cs-CZ" sz="1800" u="none" strike="noStrike" dirty="0">
                          <a:solidFill>
                            <a:srgbClr val="0070C0"/>
                          </a:solidFill>
                          <a:effectLst/>
                        </a:rPr>
                        <a:t>190,1</a:t>
                      </a:r>
                      <a:r>
                        <a:rPr lang="cs-CZ" sz="1800" u="none" strike="noStrike" dirty="0">
                          <a:effectLst/>
                        </a:rPr>
                        <a:t> </a:t>
                      </a:r>
                      <a:endParaRPr lang="cs-CZ" sz="1800" b="0" i="1" u="none" strike="noStrike" dirty="0">
                        <a:effectLst/>
                        <a:latin typeface="Arial" panose="020B0604020202020204" pitchFamily="34" charset="0"/>
                      </a:endParaRPr>
                    </a:p>
                  </a:txBody>
                  <a:tcPr marL="6350" marR="6350" marT="6350" marB="0" anchor="b"/>
                </a:tc>
                <a:tc>
                  <a:txBody>
                    <a:bodyPr/>
                    <a:lstStyle/>
                    <a:p>
                      <a:pPr algn="r" fontAlgn="b"/>
                      <a:r>
                        <a:rPr lang="cs-CZ" sz="1800" u="none" strike="noStrike">
                          <a:effectLst/>
                        </a:rPr>
                        <a:t>122,7 </a:t>
                      </a:r>
                      <a:endParaRPr lang="cs-CZ" sz="1800" b="0" i="0" u="none" strike="noStrike">
                        <a:effectLst/>
                        <a:latin typeface="Arial" panose="020B0604020202020204" pitchFamily="34" charset="0"/>
                      </a:endParaRPr>
                    </a:p>
                  </a:txBody>
                  <a:tcPr marL="6350" marR="6350" marT="6350" marB="0" anchor="b"/>
                </a:tc>
                <a:tc>
                  <a:txBody>
                    <a:bodyPr/>
                    <a:lstStyle/>
                    <a:p>
                      <a:pPr algn="r" fontAlgn="b"/>
                      <a:r>
                        <a:rPr lang="cs-CZ" sz="1800" u="none" strike="noStrike">
                          <a:effectLst/>
                        </a:rPr>
                        <a:t>126,1 </a:t>
                      </a:r>
                      <a:endParaRPr lang="cs-CZ" sz="1800" b="0" i="1"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2356246176"/>
                  </a:ext>
                </a:extLst>
              </a:tr>
              <a:tr h="146050">
                <a:tc>
                  <a:txBody>
                    <a:bodyPr/>
                    <a:lstStyle/>
                    <a:p>
                      <a:pPr algn="l" fontAlgn="ctr"/>
                      <a:r>
                        <a:rPr lang="cs-CZ" sz="1800" u="none" strike="noStrike">
                          <a:effectLst/>
                        </a:rPr>
                        <a:t>Australia</a:t>
                      </a:r>
                      <a:endParaRPr lang="cs-CZ" sz="1800" b="1"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dirty="0">
                          <a:effectLst/>
                        </a:rPr>
                        <a:t>-3,9 </a:t>
                      </a:r>
                      <a:endParaRPr lang="cs-CZ"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a:effectLst/>
                        </a:rPr>
                        <a:t>-2,8 </a:t>
                      </a:r>
                      <a:endParaRPr lang="cs-CZ"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a:effectLst/>
                        </a:rPr>
                        <a:t>90,0 </a:t>
                      </a:r>
                      <a:endParaRPr lang="cs-CZ"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a:effectLst/>
                        </a:rPr>
                        <a:t>95,4 </a:t>
                      </a:r>
                      <a:endParaRPr lang="cs-CZ"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034664658"/>
                  </a:ext>
                </a:extLst>
              </a:tr>
              <a:tr h="146050">
                <a:tc>
                  <a:txBody>
                    <a:bodyPr/>
                    <a:lstStyle/>
                    <a:p>
                      <a:pPr algn="l" fontAlgn="ctr"/>
                      <a:r>
                        <a:rPr lang="cs-CZ" sz="1800" u="none" strike="noStrike">
                          <a:effectLst/>
                        </a:rPr>
                        <a:t>Brazil</a:t>
                      </a:r>
                      <a:endParaRPr lang="cs-CZ" sz="1800" b="1"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dirty="0">
                          <a:effectLst/>
                        </a:rPr>
                        <a:t>-22,7 </a:t>
                      </a:r>
                      <a:endParaRPr lang="cs-CZ"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a:effectLst/>
                        </a:rPr>
                        <a:t>-28,7 </a:t>
                      </a:r>
                      <a:endParaRPr lang="cs-CZ"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a:effectLst/>
                        </a:rPr>
                        <a:t>50,4 </a:t>
                      </a:r>
                      <a:endParaRPr lang="cs-CZ"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a:effectLst/>
                        </a:rPr>
                        <a:t>50,1 </a:t>
                      </a:r>
                      <a:endParaRPr lang="cs-CZ"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19826762"/>
                  </a:ext>
                </a:extLst>
              </a:tr>
              <a:tr h="146050">
                <a:tc>
                  <a:txBody>
                    <a:bodyPr/>
                    <a:lstStyle/>
                    <a:p>
                      <a:pPr algn="l" fontAlgn="ctr"/>
                      <a:r>
                        <a:rPr lang="cs-CZ" sz="1800" u="none" strike="noStrike">
                          <a:effectLst/>
                        </a:rPr>
                        <a:t>Canada</a:t>
                      </a:r>
                      <a:endParaRPr lang="cs-CZ" sz="1800" b="1"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dirty="0">
                          <a:effectLst/>
                        </a:rPr>
                        <a:t>-16,2 </a:t>
                      </a:r>
                      <a:endParaRPr lang="cs-CZ"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a:effectLst/>
                        </a:rPr>
                        <a:t>-16,4 </a:t>
                      </a:r>
                      <a:endParaRPr lang="cs-CZ"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a:effectLst/>
                        </a:rPr>
                        <a:t>78,2 </a:t>
                      </a:r>
                      <a:endParaRPr lang="cs-CZ"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a:effectLst/>
                        </a:rPr>
                        <a:t>82,8 </a:t>
                      </a:r>
                      <a:endParaRPr lang="cs-CZ"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780703561"/>
                  </a:ext>
                </a:extLst>
              </a:tr>
              <a:tr h="146050">
                <a:tc>
                  <a:txBody>
                    <a:bodyPr/>
                    <a:lstStyle/>
                    <a:p>
                      <a:pPr algn="l" fontAlgn="ctr"/>
                      <a:r>
                        <a:rPr lang="cs-CZ" sz="1800" u="none" strike="noStrike">
                          <a:effectLst/>
                        </a:rPr>
                        <a:t>China</a:t>
                      </a:r>
                      <a:endParaRPr lang="cs-CZ" sz="1800" b="1"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dirty="0">
                          <a:effectLst/>
                        </a:rPr>
                        <a:t>-17,7 </a:t>
                      </a:r>
                      <a:endParaRPr lang="cs-CZ"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dirty="0">
                          <a:solidFill>
                            <a:srgbClr val="FF0000"/>
                          </a:solidFill>
                          <a:effectLst/>
                        </a:rPr>
                        <a:t>-247,5 </a:t>
                      </a:r>
                      <a:endParaRPr lang="cs-CZ" sz="1800" b="0" i="0" u="none" strike="noStrike" dirty="0">
                        <a:solidFill>
                          <a:srgbClr val="FF0000"/>
                        </a:solidFill>
                        <a:effectLst/>
                        <a:latin typeface="Arial" panose="020B0604020202020204" pitchFamily="34" charset="0"/>
                      </a:endParaRPr>
                    </a:p>
                  </a:txBody>
                  <a:tcPr marL="6350" marR="6350" marT="6350" marB="0" anchor="ctr"/>
                </a:tc>
                <a:tc>
                  <a:txBody>
                    <a:bodyPr/>
                    <a:lstStyle/>
                    <a:p>
                      <a:pPr algn="r" fontAlgn="ctr"/>
                      <a:r>
                        <a:rPr lang="cs-CZ" sz="1800" u="none" strike="noStrike">
                          <a:effectLst/>
                        </a:rPr>
                        <a:t>83,4 </a:t>
                      </a:r>
                      <a:endParaRPr lang="cs-CZ"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a:effectLst/>
                        </a:rPr>
                        <a:t>44,4 </a:t>
                      </a:r>
                      <a:endParaRPr lang="cs-CZ"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313307301"/>
                  </a:ext>
                </a:extLst>
              </a:tr>
              <a:tr h="146050">
                <a:tc>
                  <a:txBody>
                    <a:bodyPr/>
                    <a:lstStyle/>
                    <a:p>
                      <a:pPr algn="l" fontAlgn="ctr"/>
                      <a:r>
                        <a:rPr lang="cs-CZ" sz="1800" u="none" strike="noStrike">
                          <a:effectLst/>
                        </a:rPr>
                        <a:t>Hong Kong</a:t>
                      </a:r>
                      <a:endParaRPr lang="cs-CZ" sz="1800" b="1"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dirty="0">
                          <a:effectLst/>
                        </a:rPr>
                        <a:t>7,7 </a:t>
                      </a:r>
                      <a:endParaRPr lang="cs-CZ"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dirty="0">
                          <a:effectLst/>
                        </a:rPr>
                        <a:t>27,7 </a:t>
                      </a:r>
                      <a:endParaRPr lang="cs-CZ"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a:effectLst/>
                        </a:rPr>
                        <a:t>114,4 </a:t>
                      </a:r>
                      <a:endParaRPr lang="cs-CZ"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a:effectLst/>
                        </a:rPr>
                        <a:t>140,3 </a:t>
                      </a:r>
                      <a:endParaRPr lang="cs-CZ"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361005834"/>
                  </a:ext>
                </a:extLst>
              </a:tr>
              <a:tr h="146050">
                <a:tc>
                  <a:txBody>
                    <a:bodyPr/>
                    <a:lstStyle/>
                    <a:p>
                      <a:pPr algn="l" fontAlgn="ctr"/>
                      <a:r>
                        <a:rPr lang="cs-CZ" sz="1800" u="none" strike="noStrike">
                          <a:effectLst/>
                        </a:rPr>
                        <a:t>India</a:t>
                      </a:r>
                      <a:endParaRPr lang="cs-CZ" sz="1800" b="1"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a:effectLst/>
                        </a:rPr>
                        <a:t>28,8 </a:t>
                      </a:r>
                      <a:endParaRPr lang="cs-CZ"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dirty="0">
                          <a:effectLst/>
                        </a:rPr>
                        <a:t>68,1 </a:t>
                      </a:r>
                      <a:endParaRPr lang="cs-CZ"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a:effectLst/>
                        </a:rPr>
                        <a:t>148,4 </a:t>
                      </a:r>
                      <a:endParaRPr lang="cs-CZ"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a:effectLst/>
                        </a:rPr>
                        <a:t>164,5 </a:t>
                      </a:r>
                      <a:endParaRPr lang="cs-CZ"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420956874"/>
                  </a:ext>
                </a:extLst>
              </a:tr>
              <a:tr h="146050">
                <a:tc>
                  <a:txBody>
                    <a:bodyPr/>
                    <a:lstStyle/>
                    <a:p>
                      <a:pPr algn="l" fontAlgn="ctr"/>
                      <a:r>
                        <a:rPr lang="cs-CZ" sz="1800" u="none" strike="noStrike">
                          <a:effectLst/>
                        </a:rPr>
                        <a:t>Japan</a:t>
                      </a:r>
                      <a:endParaRPr lang="cs-CZ" sz="1800" b="1"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a:effectLst/>
                        </a:rPr>
                        <a:t>-22,9 </a:t>
                      </a:r>
                      <a:endParaRPr lang="cs-CZ"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dirty="0">
                          <a:effectLst/>
                        </a:rPr>
                        <a:t>-6,1 </a:t>
                      </a:r>
                      <a:endParaRPr lang="cs-CZ"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a:effectLst/>
                        </a:rPr>
                        <a:t>81,6 </a:t>
                      </a:r>
                      <a:endParaRPr lang="cs-CZ"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a:effectLst/>
                        </a:rPr>
                        <a:t>96,4 </a:t>
                      </a:r>
                      <a:endParaRPr lang="cs-CZ"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020498364"/>
                  </a:ext>
                </a:extLst>
              </a:tr>
              <a:tr h="146050">
                <a:tc>
                  <a:txBody>
                    <a:bodyPr/>
                    <a:lstStyle/>
                    <a:p>
                      <a:pPr algn="l" fontAlgn="ctr"/>
                      <a:r>
                        <a:rPr lang="cs-CZ" sz="1800" u="none" strike="noStrike">
                          <a:effectLst/>
                        </a:rPr>
                        <a:t>Mexico</a:t>
                      </a:r>
                      <a:endParaRPr lang="cs-CZ" sz="1800" b="1"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a:effectLst/>
                        </a:rPr>
                        <a:t>-8,6 </a:t>
                      </a:r>
                      <a:endParaRPr lang="cs-CZ"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dirty="0">
                          <a:effectLst/>
                        </a:rPr>
                        <a:t>-7,6 </a:t>
                      </a:r>
                      <a:endParaRPr lang="cs-CZ"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a:effectLst/>
                        </a:rPr>
                        <a:t>57,6 </a:t>
                      </a:r>
                      <a:endParaRPr lang="cs-CZ"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a:effectLst/>
                        </a:rPr>
                        <a:t>76,2 </a:t>
                      </a:r>
                      <a:endParaRPr lang="cs-CZ"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846309875"/>
                  </a:ext>
                </a:extLst>
              </a:tr>
              <a:tr h="146050">
                <a:tc>
                  <a:txBody>
                    <a:bodyPr/>
                    <a:lstStyle/>
                    <a:p>
                      <a:pPr algn="l" fontAlgn="ctr"/>
                      <a:r>
                        <a:rPr lang="cs-CZ" sz="1800" u="none" strike="noStrike">
                          <a:effectLst/>
                        </a:rPr>
                        <a:t>Russia</a:t>
                      </a:r>
                      <a:endParaRPr lang="cs-CZ" sz="1800" b="1"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a:effectLst/>
                        </a:rPr>
                        <a:t>-19,7 </a:t>
                      </a:r>
                      <a:endParaRPr lang="cs-CZ"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dirty="0">
                          <a:effectLst/>
                        </a:rPr>
                        <a:t>-25,4 </a:t>
                      </a:r>
                      <a:endParaRPr lang="cs-CZ"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dirty="0">
                          <a:effectLst/>
                        </a:rPr>
                        <a:t>65,3 </a:t>
                      </a:r>
                      <a:endParaRPr lang="cs-CZ"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a:effectLst/>
                        </a:rPr>
                        <a:t>68,3 </a:t>
                      </a:r>
                      <a:endParaRPr lang="cs-CZ"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880008395"/>
                  </a:ext>
                </a:extLst>
              </a:tr>
              <a:tr h="146050">
                <a:tc>
                  <a:txBody>
                    <a:bodyPr/>
                    <a:lstStyle/>
                    <a:p>
                      <a:pPr algn="l" fontAlgn="ctr"/>
                      <a:r>
                        <a:rPr lang="cs-CZ" sz="1800" u="none" strike="noStrike">
                          <a:effectLst/>
                        </a:rPr>
                        <a:t>Singapore</a:t>
                      </a:r>
                      <a:endParaRPr lang="cs-CZ" sz="1800" b="1"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a:effectLst/>
                        </a:rPr>
                        <a:t>-0,1 </a:t>
                      </a:r>
                      <a:endParaRPr lang="cs-CZ"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a:effectLst/>
                        </a:rPr>
                        <a:t>-1,4 </a:t>
                      </a:r>
                      <a:endParaRPr lang="cs-CZ"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dirty="0">
                          <a:effectLst/>
                        </a:rPr>
                        <a:t>99,9 </a:t>
                      </a:r>
                      <a:endParaRPr lang="cs-CZ"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a:effectLst/>
                        </a:rPr>
                        <a:t>99,1 </a:t>
                      </a:r>
                      <a:endParaRPr lang="cs-CZ"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603766633"/>
                  </a:ext>
                </a:extLst>
              </a:tr>
              <a:tr h="146050">
                <a:tc>
                  <a:txBody>
                    <a:bodyPr/>
                    <a:lstStyle/>
                    <a:p>
                      <a:pPr algn="l" fontAlgn="ctr"/>
                      <a:r>
                        <a:rPr lang="cs-CZ" sz="1800" u="none" strike="noStrike">
                          <a:effectLst/>
                        </a:rPr>
                        <a:t>South Africa</a:t>
                      </a:r>
                      <a:endParaRPr lang="cs-CZ" sz="1800" b="1"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a:effectLst/>
                        </a:rPr>
                        <a:t>-2,7 </a:t>
                      </a:r>
                      <a:endParaRPr lang="cs-CZ"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a:effectLst/>
                        </a:rPr>
                        <a:t>-0,5 </a:t>
                      </a:r>
                      <a:endParaRPr lang="cs-CZ"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dirty="0">
                          <a:effectLst/>
                        </a:rPr>
                        <a:t>82,0 </a:t>
                      </a:r>
                      <a:endParaRPr lang="cs-CZ"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dirty="0">
                          <a:effectLst/>
                        </a:rPr>
                        <a:t>96,8 </a:t>
                      </a:r>
                      <a:endParaRPr lang="cs-CZ" sz="18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245828010"/>
                  </a:ext>
                </a:extLst>
              </a:tr>
              <a:tr h="146050">
                <a:tc>
                  <a:txBody>
                    <a:bodyPr/>
                    <a:lstStyle/>
                    <a:p>
                      <a:pPr algn="l" fontAlgn="ctr"/>
                      <a:r>
                        <a:rPr lang="cs-CZ" sz="1800" u="none" strike="noStrike">
                          <a:effectLst/>
                        </a:rPr>
                        <a:t>South Korea</a:t>
                      </a:r>
                      <a:endParaRPr lang="cs-CZ" sz="1800" b="1"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a:effectLst/>
                        </a:rPr>
                        <a:t>-10,5 </a:t>
                      </a:r>
                      <a:endParaRPr lang="cs-CZ"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a:effectLst/>
                        </a:rPr>
                        <a:t>-25,2 </a:t>
                      </a:r>
                      <a:endParaRPr lang="cs-CZ"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a:effectLst/>
                        </a:rPr>
                        <a:t>85,6 </a:t>
                      </a:r>
                      <a:endParaRPr lang="cs-CZ"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dirty="0">
                          <a:effectLst/>
                        </a:rPr>
                        <a:t>76,9 </a:t>
                      </a:r>
                      <a:endParaRPr lang="cs-CZ" sz="18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4157311758"/>
                  </a:ext>
                </a:extLst>
              </a:tr>
              <a:tr h="146050">
                <a:tc>
                  <a:txBody>
                    <a:bodyPr/>
                    <a:lstStyle/>
                    <a:p>
                      <a:pPr algn="l" fontAlgn="ctr"/>
                      <a:r>
                        <a:rPr lang="cs-CZ" sz="1800" u="none" strike="noStrike">
                          <a:effectLst/>
                        </a:rPr>
                        <a:t>Turkey</a:t>
                      </a:r>
                      <a:endParaRPr lang="cs-CZ" sz="1800" b="1"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a:effectLst/>
                        </a:rPr>
                        <a:t>12,6 </a:t>
                      </a:r>
                      <a:endParaRPr lang="cs-CZ"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a:effectLst/>
                        </a:rPr>
                        <a:t>21,6 </a:t>
                      </a:r>
                      <a:endParaRPr lang="cs-CZ"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a:effectLst/>
                        </a:rPr>
                        <a:t>185,0 </a:t>
                      </a:r>
                      <a:endParaRPr lang="cs-CZ"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dirty="0">
                          <a:effectLst/>
                        </a:rPr>
                        <a:t>209,8 </a:t>
                      </a:r>
                      <a:endParaRPr lang="cs-CZ" sz="18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554327849"/>
                  </a:ext>
                </a:extLst>
              </a:tr>
              <a:tr h="146050">
                <a:tc>
                  <a:txBody>
                    <a:bodyPr/>
                    <a:lstStyle/>
                    <a:p>
                      <a:pPr algn="l" fontAlgn="ctr"/>
                      <a:r>
                        <a:rPr lang="cs-CZ" sz="1800" u="none" strike="noStrike">
                          <a:effectLst/>
                        </a:rPr>
                        <a:t>United States</a:t>
                      </a:r>
                      <a:endParaRPr lang="cs-CZ" sz="1800" b="1"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a:effectLst/>
                        </a:rPr>
                        <a:t>115,7 </a:t>
                      </a:r>
                      <a:endParaRPr lang="cs-CZ"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dirty="0">
                          <a:solidFill>
                            <a:srgbClr val="0070C0"/>
                          </a:solidFill>
                          <a:effectLst/>
                        </a:rPr>
                        <a:t>219,9</a:t>
                      </a:r>
                      <a:r>
                        <a:rPr lang="cs-CZ" sz="1800" u="none" strike="noStrike" dirty="0">
                          <a:effectLst/>
                        </a:rPr>
                        <a:t> </a:t>
                      </a:r>
                      <a:endParaRPr lang="cs-CZ"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a:effectLst/>
                        </a:rPr>
                        <a:t>137,5 </a:t>
                      </a:r>
                      <a:endParaRPr lang="cs-CZ" sz="1800" b="0" i="0" u="none" strike="noStrike">
                        <a:solidFill>
                          <a:srgbClr val="000000"/>
                        </a:solidFill>
                        <a:effectLst/>
                        <a:latin typeface="Arial" panose="020B0604020202020204" pitchFamily="34" charset="0"/>
                      </a:endParaRPr>
                    </a:p>
                  </a:txBody>
                  <a:tcPr marL="6350" marR="6350" marT="6350" marB="0" anchor="ctr"/>
                </a:tc>
                <a:tc>
                  <a:txBody>
                    <a:bodyPr/>
                    <a:lstStyle/>
                    <a:p>
                      <a:pPr algn="r" fontAlgn="ctr"/>
                      <a:r>
                        <a:rPr lang="cs-CZ" sz="1800" u="none" strike="noStrike" dirty="0">
                          <a:effectLst/>
                        </a:rPr>
                        <a:t>145,8 </a:t>
                      </a:r>
                      <a:endParaRPr lang="cs-CZ" sz="18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796463769"/>
                  </a:ext>
                </a:extLst>
              </a:tr>
            </a:tbl>
          </a:graphicData>
        </a:graphic>
      </p:graphicFrame>
      <p:sp>
        <p:nvSpPr>
          <p:cNvPr id="5" name="TextovéPole 4">
            <a:extLst>
              <a:ext uri="{FF2B5EF4-FFF2-40B4-BE49-F238E27FC236}">
                <a16:creationId xmlns:a16="http://schemas.microsoft.com/office/drawing/2014/main" id="{23FF1595-7485-4EE3-9BD6-597EC6BB4D1E}"/>
              </a:ext>
            </a:extLst>
          </p:cNvPr>
          <p:cNvSpPr txBox="1"/>
          <p:nvPr/>
        </p:nvSpPr>
        <p:spPr>
          <a:xfrm>
            <a:off x="1403761" y="5707835"/>
            <a:ext cx="9578466" cy="369332"/>
          </a:xfrm>
          <a:prstGeom prst="rect">
            <a:avLst/>
          </a:prstGeom>
          <a:noFill/>
        </p:spPr>
        <p:txBody>
          <a:bodyPr wrap="square" rtlCol="0">
            <a:spAutoFit/>
          </a:bodyPr>
          <a:lstStyle/>
          <a:p>
            <a:r>
              <a:rPr lang="cs-CZ" b="1" dirty="0"/>
              <a:t>C</a:t>
            </a:r>
            <a:r>
              <a:rPr lang="en-US" b="1" dirty="0"/>
              <a:t>over ratios </a:t>
            </a:r>
            <a:r>
              <a:rPr lang="en-US" dirty="0"/>
              <a:t>— the value of exports divided by the value of imports, expressed as a percentage</a:t>
            </a:r>
            <a:r>
              <a:rPr lang="cs-CZ" dirty="0"/>
              <a:t>.</a:t>
            </a:r>
          </a:p>
        </p:txBody>
      </p:sp>
    </p:spTree>
    <p:extLst>
      <p:ext uri="{BB962C8B-B14F-4D97-AF65-F5344CB8AC3E}">
        <p14:creationId xmlns:p14="http://schemas.microsoft.com/office/powerpoint/2010/main" val="12512468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1">
            <a:extLst>
              <a:ext uri="{FF2B5EF4-FFF2-40B4-BE49-F238E27FC236}">
                <a16:creationId xmlns:a16="http://schemas.microsoft.com/office/drawing/2014/main" id="{00000000-0008-0000-0300-000002000000}"/>
              </a:ext>
            </a:extLst>
          </p:cNvPr>
          <p:cNvGraphicFramePr>
            <a:graphicFrameLocks/>
          </p:cNvGraphicFramePr>
          <p:nvPr/>
        </p:nvGraphicFramePr>
        <p:xfrm>
          <a:off x="1561193" y="712086"/>
          <a:ext cx="9069614" cy="54338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14643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00000000-0008-0000-0000-000002000000}"/>
              </a:ext>
            </a:extLst>
          </p:cNvPr>
          <p:cNvPicPr>
            <a:picLocks noChangeAspect="1"/>
          </p:cNvPicPr>
          <p:nvPr/>
        </p:nvPicPr>
        <p:blipFill>
          <a:blip r:embed="rId2"/>
          <a:stretch>
            <a:fillRect/>
          </a:stretch>
        </p:blipFill>
        <p:spPr>
          <a:xfrm>
            <a:off x="3143635" y="222667"/>
            <a:ext cx="5904730" cy="6412665"/>
          </a:xfrm>
          <a:prstGeom prst="rect">
            <a:avLst/>
          </a:prstGeom>
        </p:spPr>
      </p:pic>
    </p:spTree>
    <p:extLst>
      <p:ext uri="{BB962C8B-B14F-4D97-AF65-F5344CB8AC3E}">
        <p14:creationId xmlns:p14="http://schemas.microsoft.com/office/powerpoint/2010/main" val="23634953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F6 Trade in services with non-member countries (extra-EU), main partners EU, 2018 and 2019 (billion EUR).png">
            <a:extLst>
              <a:ext uri="{FF2B5EF4-FFF2-40B4-BE49-F238E27FC236}">
                <a16:creationId xmlns:a16="http://schemas.microsoft.com/office/drawing/2014/main" id="{1A44FF26-02AF-4E36-B96B-0326BD9E5A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785813"/>
            <a:ext cx="7620000" cy="528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141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le:Fig2 International trade in services with non-member countries (extra-EU), EU, 2010–2019 (billion EUR).png">
            <a:extLst>
              <a:ext uri="{FF2B5EF4-FFF2-40B4-BE49-F238E27FC236}">
                <a16:creationId xmlns:a16="http://schemas.microsoft.com/office/drawing/2014/main" id="{E0AE32C0-821E-499F-81CA-9C16DAF5B2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133475"/>
            <a:ext cx="7620000" cy="459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1361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le:F3 Share of EU Member States in international trade in services with non-member countries (extra-EU), 2019 (% of EU total).png">
            <a:extLst>
              <a:ext uri="{FF2B5EF4-FFF2-40B4-BE49-F238E27FC236}">
                <a16:creationId xmlns:a16="http://schemas.microsoft.com/office/drawing/2014/main" id="{7FADB873-FC01-4EBC-A4D8-6D1FDFBE95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295400"/>
            <a:ext cx="76200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993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ng Xiaoping and Jimmy Carter at the arrival ceremony for the Vice Premier of China. - NARA - 183157-restored(croppe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79" y="0"/>
            <a:ext cx="2715585" cy="34148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o Ce-t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572719" cy="34075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le:Jiang Zemin 2002.jpg - Wikimedia Comm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8024" y="22840"/>
            <a:ext cx="2459479" cy="33920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hu Ťin-tchao - Novinky.cz"/>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0788" y="175771"/>
            <a:ext cx="3522403" cy="323180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Ze soudruha nedotknutelným „císařem“. Si Ťin-pching doslova přepisuje  dějiny - Seznam Zprávy"/>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7579276" y="3525057"/>
            <a:ext cx="4440635" cy="3332943"/>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3138406" y="4455762"/>
            <a:ext cx="4052807" cy="1815882"/>
          </a:xfrm>
          <a:prstGeom prst="rect">
            <a:avLst/>
          </a:prstGeom>
          <a:noFill/>
        </p:spPr>
        <p:txBody>
          <a:bodyPr wrap="square" rtlCol="0">
            <a:spAutoFit/>
          </a:bodyPr>
          <a:lstStyle/>
          <a:p>
            <a:r>
              <a:rPr lang="cs-CZ" dirty="0" err="1"/>
              <a:t>Mao</a:t>
            </a:r>
            <a:r>
              <a:rPr lang="cs-CZ" dirty="0"/>
              <a:t> </a:t>
            </a:r>
            <a:r>
              <a:rPr lang="cs-CZ" dirty="0" err="1"/>
              <a:t>Ce</a:t>
            </a:r>
            <a:r>
              <a:rPr lang="cs-CZ" dirty="0"/>
              <a:t>-tung </a:t>
            </a:r>
            <a:r>
              <a:rPr lang="cs-CZ" dirty="0" smtClean="0"/>
              <a:t>(1943-1976)</a:t>
            </a:r>
          </a:p>
          <a:p>
            <a:r>
              <a:rPr lang="cs-CZ" dirty="0" err="1"/>
              <a:t>Teng</a:t>
            </a:r>
            <a:r>
              <a:rPr lang="cs-CZ" dirty="0"/>
              <a:t> </a:t>
            </a:r>
            <a:r>
              <a:rPr lang="cs-CZ" dirty="0" err="1"/>
              <a:t>Siao-pching</a:t>
            </a:r>
            <a:r>
              <a:rPr lang="cs-CZ" dirty="0"/>
              <a:t> </a:t>
            </a:r>
            <a:r>
              <a:rPr lang="cs-CZ" dirty="0" smtClean="0"/>
              <a:t>(1978-1990)</a:t>
            </a:r>
            <a:endParaRPr lang="cs-CZ" dirty="0"/>
          </a:p>
          <a:p>
            <a:r>
              <a:rPr lang="cs-CZ" dirty="0" err="1"/>
              <a:t>Ťiang</a:t>
            </a:r>
            <a:r>
              <a:rPr lang="cs-CZ" dirty="0"/>
              <a:t> </a:t>
            </a:r>
            <a:r>
              <a:rPr lang="cs-CZ" dirty="0" err="1"/>
              <a:t>Ce</a:t>
            </a:r>
            <a:r>
              <a:rPr lang="cs-CZ" dirty="0"/>
              <a:t>-min (1993-2003</a:t>
            </a:r>
            <a:r>
              <a:rPr lang="cs-CZ" dirty="0" smtClean="0"/>
              <a:t>)</a:t>
            </a:r>
          </a:p>
          <a:p>
            <a:r>
              <a:rPr lang="cs-CZ" dirty="0" err="1"/>
              <a:t>Chu</a:t>
            </a:r>
            <a:r>
              <a:rPr lang="cs-CZ" dirty="0"/>
              <a:t> </a:t>
            </a:r>
            <a:r>
              <a:rPr lang="cs-CZ" dirty="0" err="1"/>
              <a:t>Ťin-tchao</a:t>
            </a:r>
            <a:r>
              <a:rPr lang="cs-CZ" dirty="0"/>
              <a:t> (2003-2013</a:t>
            </a:r>
            <a:r>
              <a:rPr lang="cs-CZ" dirty="0" smtClean="0"/>
              <a:t>)</a:t>
            </a:r>
          </a:p>
          <a:p>
            <a:r>
              <a:rPr lang="cs-CZ" dirty="0"/>
              <a:t>Si </a:t>
            </a:r>
            <a:r>
              <a:rPr lang="cs-CZ" dirty="0" err="1"/>
              <a:t>Ťin-pching</a:t>
            </a:r>
            <a:r>
              <a:rPr lang="cs-CZ" dirty="0"/>
              <a:t> (2013-)</a:t>
            </a:r>
            <a:endParaRPr lang="cs-CZ" dirty="0" smtClean="0"/>
          </a:p>
          <a:p>
            <a:endParaRPr lang="cs-CZ" dirty="0"/>
          </a:p>
        </p:txBody>
      </p:sp>
    </p:spTree>
    <p:extLst>
      <p:ext uri="{BB962C8B-B14F-4D97-AF65-F5344CB8AC3E}">
        <p14:creationId xmlns:p14="http://schemas.microsoft.com/office/powerpoint/2010/main" val="8371940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le:Fig7 Trading partners' share of EU international trade in services with non-member countries (extra-EU), 2019.png">
            <a:extLst>
              <a:ext uri="{FF2B5EF4-FFF2-40B4-BE49-F238E27FC236}">
                <a16:creationId xmlns:a16="http://schemas.microsoft.com/office/drawing/2014/main" id="{0CB383E7-AA16-4F34-ADB5-4D1C3C62A2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328738"/>
            <a:ext cx="7620000" cy="420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44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descr="Obsah obrázku mapa&#10;&#10;Popis byl vytvořen automaticky">
            <a:extLst>
              <a:ext uri="{FF2B5EF4-FFF2-40B4-BE49-F238E27FC236}">
                <a16:creationId xmlns:a16="http://schemas.microsoft.com/office/drawing/2014/main" id="{F0D30018-959F-4BB4-95AB-D3D1F07ADF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3189" y="139045"/>
            <a:ext cx="7463036" cy="6579910"/>
          </a:xfrm>
        </p:spPr>
      </p:pic>
    </p:spTree>
    <p:extLst>
      <p:ext uri="{BB962C8B-B14F-4D97-AF65-F5344CB8AC3E}">
        <p14:creationId xmlns:p14="http://schemas.microsoft.com/office/powerpoint/2010/main" val="3396269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news.cgtn.com/news/3d3d414d306b6a4d31457a6333566d54/img/48ea8a93f2f040b0b434925c574bf3d7/48ea8a93f2f040b0b434925c574bf3d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53654"/>
            <a:ext cx="6804346" cy="6804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235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6490" y="0"/>
            <a:ext cx="11815637" cy="1325563"/>
          </a:xfrm>
        </p:spPr>
        <p:txBody>
          <a:bodyPr>
            <a:normAutofit/>
          </a:bodyPr>
          <a:lstStyle/>
          <a:p>
            <a:pPr algn="ctr"/>
            <a:r>
              <a:rPr lang="cs-CZ" sz="3600" b="1" dirty="0" smtClean="0">
                <a:latin typeface="+mn-lt"/>
              </a:rPr>
              <a:t>Od reforem k exportu socializmu </a:t>
            </a:r>
            <a:r>
              <a:rPr lang="cs-CZ" sz="3600" b="1" dirty="0">
                <a:latin typeface="+mn-lt"/>
              </a:rPr>
              <a:t>s čínskými charakteristikami</a:t>
            </a:r>
          </a:p>
        </p:txBody>
      </p:sp>
      <p:sp>
        <p:nvSpPr>
          <p:cNvPr id="3" name="Zástupný symbol pro obsah 2"/>
          <p:cNvSpPr>
            <a:spLocks noGrp="1"/>
          </p:cNvSpPr>
          <p:nvPr>
            <p:ph idx="1"/>
          </p:nvPr>
        </p:nvSpPr>
        <p:spPr>
          <a:xfrm>
            <a:off x="838200" y="1486260"/>
            <a:ext cx="10515600" cy="5256446"/>
          </a:xfrm>
        </p:spPr>
        <p:txBody>
          <a:bodyPr>
            <a:normAutofit fontScale="92500"/>
          </a:bodyPr>
          <a:lstStyle/>
          <a:p>
            <a:r>
              <a:rPr lang="cs-CZ" sz="2200" b="1" dirty="0" err="1" smtClean="0">
                <a:solidFill>
                  <a:srgbClr val="0070C0"/>
                </a:solidFill>
              </a:rPr>
              <a:t>Teng</a:t>
            </a:r>
            <a:r>
              <a:rPr lang="cs-CZ" sz="2200" b="1" dirty="0" smtClean="0">
                <a:solidFill>
                  <a:srgbClr val="0070C0"/>
                </a:solidFill>
              </a:rPr>
              <a:t> </a:t>
            </a:r>
            <a:r>
              <a:rPr lang="cs-CZ" sz="2200" b="1" dirty="0" err="1">
                <a:solidFill>
                  <a:srgbClr val="0070C0"/>
                </a:solidFill>
                <a:cs typeface="Calibri" panose="020F0502020204030204" pitchFamily="34" charset="0"/>
              </a:rPr>
              <a:t>Teng</a:t>
            </a:r>
            <a:r>
              <a:rPr lang="cs-CZ" sz="2200" b="1" dirty="0">
                <a:solidFill>
                  <a:srgbClr val="0070C0"/>
                </a:solidFill>
                <a:cs typeface="Calibri" panose="020F0502020204030204" pitchFamily="34" charset="0"/>
              </a:rPr>
              <a:t> </a:t>
            </a:r>
            <a:r>
              <a:rPr lang="cs-CZ" sz="2200" b="1" dirty="0" err="1" smtClean="0">
                <a:solidFill>
                  <a:srgbClr val="0070C0"/>
                </a:solidFill>
                <a:cs typeface="Calibri" panose="020F0502020204030204" pitchFamily="34" charset="0"/>
              </a:rPr>
              <a:t>Siao-pching</a:t>
            </a:r>
            <a:r>
              <a:rPr lang="cs-CZ" sz="2200" b="1" dirty="0" smtClean="0">
                <a:solidFill>
                  <a:srgbClr val="0070C0"/>
                </a:solidFill>
                <a:cs typeface="Calibri" panose="020F0502020204030204" pitchFamily="34" charset="0"/>
              </a:rPr>
              <a:t> </a:t>
            </a:r>
            <a:r>
              <a:rPr lang="cs-CZ" sz="2200" dirty="0" smtClean="0">
                <a:cs typeface="Calibri" panose="020F0502020204030204" pitchFamily="34" charset="0"/>
              </a:rPr>
              <a:t>(1978-1989): „</a:t>
            </a:r>
            <a:r>
              <a:rPr lang="en-US" sz="2200" dirty="0" smtClean="0"/>
              <a:t>hide </a:t>
            </a:r>
            <a:r>
              <a:rPr lang="en-US" sz="2200" dirty="0"/>
              <a:t>your strength, bide your time, </a:t>
            </a:r>
            <a:r>
              <a:rPr lang="en-US" sz="2200" b="1" dirty="0"/>
              <a:t>never take the </a:t>
            </a:r>
            <a:r>
              <a:rPr lang="en-US" sz="2200" b="1" dirty="0" smtClean="0"/>
              <a:t>lead</a:t>
            </a:r>
            <a:r>
              <a:rPr lang="cs-CZ" sz="2200" dirty="0" smtClean="0"/>
              <a:t>“;</a:t>
            </a:r>
          </a:p>
          <a:p>
            <a:r>
              <a:rPr lang="cs-CZ" sz="2200" b="1" dirty="0" err="1">
                <a:solidFill>
                  <a:srgbClr val="0070C0"/>
                </a:solidFill>
              </a:rPr>
              <a:t>Ťiang</a:t>
            </a:r>
            <a:r>
              <a:rPr lang="cs-CZ" sz="2200" b="1" dirty="0">
                <a:solidFill>
                  <a:srgbClr val="0070C0"/>
                </a:solidFill>
              </a:rPr>
              <a:t> </a:t>
            </a:r>
            <a:r>
              <a:rPr lang="cs-CZ" sz="2200" b="1" dirty="0" err="1" smtClean="0">
                <a:solidFill>
                  <a:srgbClr val="0070C0"/>
                </a:solidFill>
              </a:rPr>
              <a:t>Ce</a:t>
            </a:r>
            <a:r>
              <a:rPr lang="cs-CZ" sz="2200" b="1" dirty="0" smtClean="0">
                <a:solidFill>
                  <a:srgbClr val="0070C0"/>
                </a:solidFill>
              </a:rPr>
              <a:t>-min </a:t>
            </a:r>
            <a:r>
              <a:rPr lang="cs-CZ" sz="2200" dirty="0" smtClean="0"/>
              <a:t>(</a:t>
            </a:r>
            <a:r>
              <a:rPr lang="cs-CZ" sz="2200" dirty="0"/>
              <a:t>1993-2003): </a:t>
            </a:r>
            <a:r>
              <a:rPr lang="cs-CZ" sz="2200" dirty="0" smtClean="0"/>
              <a:t>„…</a:t>
            </a:r>
            <a:r>
              <a:rPr lang="cs-CZ" sz="2200" b="1" dirty="0" err="1" smtClean="0"/>
              <a:t>moderately</a:t>
            </a:r>
            <a:r>
              <a:rPr lang="cs-CZ" sz="2200" b="1" dirty="0" smtClean="0"/>
              <a:t> </a:t>
            </a:r>
            <a:r>
              <a:rPr lang="cs-CZ" sz="2200" b="1" dirty="0" err="1"/>
              <a:t>prosperous</a:t>
            </a:r>
            <a:r>
              <a:rPr lang="cs-CZ" sz="2200" b="1" dirty="0"/>
              <a:t> </a:t>
            </a:r>
            <a:r>
              <a:rPr lang="cs-CZ" sz="2200" dirty="0"/>
              <a:t>country“; </a:t>
            </a:r>
          </a:p>
          <a:p>
            <a:r>
              <a:rPr lang="cs-CZ" sz="2200" b="1" dirty="0" err="1" smtClean="0">
                <a:solidFill>
                  <a:srgbClr val="0070C0"/>
                </a:solidFill>
              </a:rPr>
              <a:t>Chu</a:t>
            </a:r>
            <a:r>
              <a:rPr lang="cs-CZ" sz="2200" b="1" dirty="0" smtClean="0">
                <a:solidFill>
                  <a:srgbClr val="0070C0"/>
                </a:solidFill>
              </a:rPr>
              <a:t> </a:t>
            </a:r>
            <a:r>
              <a:rPr lang="cs-CZ" sz="2200" b="1" dirty="0" err="1" smtClean="0">
                <a:solidFill>
                  <a:srgbClr val="0070C0"/>
                </a:solidFill>
              </a:rPr>
              <a:t>Ťin-tchao</a:t>
            </a:r>
            <a:r>
              <a:rPr lang="cs-CZ" sz="2200" b="1" dirty="0" smtClean="0">
                <a:solidFill>
                  <a:srgbClr val="0070C0"/>
                </a:solidFill>
              </a:rPr>
              <a:t> </a:t>
            </a:r>
            <a:r>
              <a:rPr lang="cs-CZ" sz="2200" dirty="0" smtClean="0"/>
              <a:t>(2003-2013): </a:t>
            </a:r>
            <a:r>
              <a:rPr lang="cs-CZ" sz="2200" dirty="0" smtClean="0"/>
              <a:t>„</a:t>
            </a:r>
            <a:r>
              <a:rPr lang="cs-CZ" sz="2200" b="1" dirty="0" smtClean="0"/>
              <a:t>harmonická společnost</a:t>
            </a:r>
            <a:r>
              <a:rPr lang="cs-CZ" sz="2200" dirty="0" smtClean="0"/>
              <a:t>“</a:t>
            </a:r>
            <a:r>
              <a:rPr lang="cs-CZ" sz="2200" b="1" dirty="0" smtClean="0"/>
              <a:t> </a:t>
            </a:r>
            <a:r>
              <a:rPr lang="cs-CZ" sz="2200" dirty="0" smtClean="0"/>
              <a:t>– </a:t>
            </a:r>
            <a:r>
              <a:rPr lang="cs-CZ" sz="2200" dirty="0" err="1" smtClean="0"/>
              <a:t>reindustrializace</a:t>
            </a:r>
            <a:r>
              <a:rPr lang="cs-CZ" sz="2200" dirty="0" smtClean="0"/>
              <a:t> a modernizace; </a:t>
            </a:r>
          </a:p>
          <a:p>
            <a:r>
              <a:rPr lang="cs-CZ" sz="2200" b="1" dirty="0" smtClean="0">
                <a:solidFill>
                  <a:srgbClr val="0070C0"/>
                </a:solidFill>
              </a:rPr>
              <a:t>Si </a:t>
            </a:r>
            <a:r>
              <a:rPr lang="cs-CZ" sz="2200" b="1" dirty="0" err="1" smtClean="0">
                <a:solidFill>
                  <a:srgbClr val="0070C0"/>
                </a:solidFill>
              </a:rPr>
              <a:t>Ťin-pching</a:t>
            </a:r>
            <a:r>
              <a:rPr lang="cs-CZ" sz="2200" b="1" dirty="0" smtClean="0">
                <a:solidFill>
                  <a:srgbClr val="0070C0"/>
                </a:solidFill>
              </a:rPr>
              <a:t> </a:t>
            </a:r>
            <a:r>
              <a:rPr lang="cs-CZ" sz="2200" dirty="0" smtClean="0"/>
              <a:t>(2013-): prosperující společnost v 2021 (KSČ) </a:t>
            </a:r>
            <a:r>
              <a:rPr lang="cs-CZ" sz="2200" dirty="0"/>
              <a:t>a </a:t>
            </a:r>
            <a:r>
              <a:rPr lang="cs-CZ" sz="2200" b="1" dirty="0"/>
              <a:t>plně rozvinutá země </a:t>
            </a:r>
            <a:r>
              <a:rPr lang="cs-CZ" sz="2200" dirty="0" smtClean="0"/>
              <a:t>v 2049 </a:t>
            </a:r>
            <a:r>
              <a:rPr lang="cs-CZ" sz="2200" dirty="0"/>
              <a:t>(ČLR</a:t>
            </a:r>
            <a:r>
              <a:rPr lang="cs-CZ" sz="2200" dirty="0" smtClean="0"/>
              <a:t>); 13tý </a:t>
            </a:r>
            <a:r>
              <a:rPr lang="cs-CZ" sz="2200" dirty="0"/>
              <a:t>5letý plán (2016-2020);</a:t>
            </a:r>
          </a:p>
          <a:p>
            <a:pPr lvl="1"/>
            <a:r>
              <a:rPr lang="cs-CZ" sz="2200" b="1" dirty="0" smtClean="0"/>
              <a:t>vyčerpání</a:t>
            </a:r>
            <a:r>
              <a:rPr lang="cs-CZ" sz="2200" dirty="0" smtClean="0"/>
              <a:t> </a:t>
            </a:r>
            <a:r>
              <a:rPr lang="cs-CZ" sz="2200" b="1" dirty="0" err="1"/>
              <a:t>catch</a:t>
            </a:r>
            <a:r>
              <a:rPr lang="cs-CZ" sz="2200" b="1" dirty="0"/>
              <a:t>-up </a:t>
            </a:r>
            <a:r>
              <a:rPr lang="cs-CZ" sz="2200" b="1" dirty="0" err="1" smtClean="0"/>
              <a:t>growth</a:t>
            </a:r>
            <a:r>
              <a:rPr lang="cs-CZ" sz="2200" dirty="0"/>
              <a:t> </a:t>
            </a:r>
            <a:r>
              <a:rPr lang="cs-CZ" sz="2200" dirty="0" smtClean="0"/>
              <a:t>– státní podniky a banky, masivní investice do infrastruktury; exportem tažený růst;</a:t>
            </a:r>
          </a:p>
          <a:p>
            <a:pPr lvl="1"/>
            <a:r>
              <a:rPr lang="cs-CZ" sz="2200" b="1" dirty="0"/>
              <a:t>p</a:t>
            </a:r>
            <a:r>
              <a:rPr lang="cs-CZ" sz="2200" b="1" dirty="0" smtClean="0"/>
              <a:t>ozitivní zkušenost</a:t>
            </a:r>
            <a:r>
              <a:rPr lang="cs-CZ" sz="2200" dirty="0" smtClean="0"/>
              <a:t>: mobilizace kapitálu pro hospodářský rozvoj, investice do infrastruktury, operace státních podniků;</a:t>
            </a:r>
          </a:p>
          <a:p>
            <a:r>
              <a:rPr lang="cs-CZ" sz="2200" b="1" dirty="0" smtClean="0"/>
              <a:t>Problémy</a:t>
            </a:r>
            <a:r>
              <a:rPr lang="cs-CZ" sz="2200" dirty="0" smtClean="0"/>
              <a:t>: nerovnoměrný rozvoj; závislost na produkci pro světový trh; nízká přidaná hodnota; rostoucí mzdy; nadprodukce </a:t>
            </a:r>
            <a:r>
              <a:rPr lang="cs-CZ" sz="2200" dirty="0" smtClean="0"/>
              <a:t>ve </a:t>
            </a:r>
            <a:r>
              <a:rPr lang="cs-CZ" sz="2200" dirty="0" smtClean="0"/>
              <a:t>státem podporovaných sektorech (těžký průmysl a stavebnictví); rezervy zahraničních měn;</a:t>
            </a:r>
            <a:endParaRPr lang="cs-CZ" sz="2200" dirty="0"/>
          </a:p>
          <a:p>
            <a:r>
              <a:rPr lang="cs-CZ" sz="2200" b="1" dirty="0"/>
              <a:t>Go </a:t>
            </a:r>
            <a:r>
              <a:rPr lang="cs-CZ" sz="2200" b="1" dirty="0" err="1"/>
              <a:t>Global</a:t>
            </a:r>
            <a:r>
              <a:rPr lang="cs-CZ" sz="2200" b="1" dirty="0"/>
              <a:t>!</a:t>
            </a:r>
            <a:r>
              <a:rPr lang="cs-CZ" sz="2200" dirty="0"/>
              <a:t>;</a:t>
            </a:r>
            <a:r>
              <a:rPr lang="cs-CZ" sz="2200" b="1" dirty="0"/>
              <a:t> </a:t>
            </a:r>
            <a:r>
              <a:rPr lang="cs-CZ" sz="2200" b="1" dirty="0" err="1"/>
              <a:t>Belt</a:t>
            </a:r>
            <a:r>
              <a:rPr lang="cs-CZ" sz="2200" b="1" dirty="0"/>
              <a:t> and </a:t>
            </a:r>
            <a:r>
              <a:rPr lang="cs-CZ" sz="2200" b="1" dirty="0" err="1"/>
              <a:t>Road</a:t>
            </a:r>
            <a:r>
              <a:rPr lang="cs-CZ" sz="2200" b="1" dirty="0"/>
              <a:t> </a:t>
            </a:r>
            <a:r>
              <a:rPr lang="cs-CZ" sz="2200" b="1" dirty="0" err="1"/>
              <a:t>Initiative</a:t>
            </a:r>
            <a:r>
              <a:rPr lang="cs-CZ" sz="2200" dirty="0"/>
              <a:t>; </a:t>
            </a:r>
            <a:r>
              <a:rPr lang="cs-CZ" sz="2200" b="1" dirty="0"/>
              <a:t>Made in </a:t>
            </a:r>
            <a:r>
              <a:rPr lang="cs-CZ" sz="2200" b="1" dirty="0" err="1"/>
              <a:t>China</a:t>
            </a:r>
            <a:r>
              <a:rPr lang="cs-CZ" sz="2200" b="1" dirty="0"/>
              <a:t> 2025</a:t>
            </a:r>
            <a:r>
              <a:rPr lang="cs-CZ" sz="2200" dirty="0"/>
              <a:t>;</a:t>
            </a:r>
          </a:p>
          <a:p>
            <a:r>
              <a:rPr lang="cs-CZ" sz="2200" dirty="0" smtClean="0"/>
              <a:t>Připouští </a:t>
            </a:r>
            <a:r>
              <a:rPr lang="cs-CZ" sz="2200" b="1" dirty="0" smtClean="0"/>
              <a:t>rivalitu</a:t>
            </a:r>
            <a:r>
              <a:rPr lang="cs-CZ" sz="2200" dirty="0" smtClean="0"/>
              <a:t> se západem (USA bude blokovat Čínu) </a:t>
            </a:r>
            <a:r>
              <a:rPr lang="cs-CZ" sz="2200" b="1" dirty="0" smtClean="0"/>
              <a:t>– vývoz čínského modelu </a:t>
            </a:r>
            <a:r>
              <a:rPr lang="cs-CZ" sz="2200" dirty="0"/>
              <a:t>„N</a:t>
            </a:r>
            <a:r>
              <a:rPr lang="en-AU" sz="2200" dirty="0"/>
              <a:t>o strings attached</a:t>
            </a:r>
            <a:r>
              <a:rPr lang="cs-CZ" sz="2200" dirty="0"/>
              <a:t>“…</a:t>
            </a:r>
          </a:p>
          <a:p>
            <a:endParaRPr lang="cs-CZ" dirty="0"/>
          </a:p>
        </p:txBody>
      </p:sp>
    </p:spTree>
    <p:extLst>
      <p:ext uri="{BB962C8B-B14F-4D97-AF65-F5344CB8AC3E}">
        <p14:creationId xmlns:p14="http://schemas.microsoft.com/office/powerpoint/2010/main" val="4249791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redd.it/q4r4pswoqg251.jpg">
            <a:extLst>
              <a:ext uri="{FF2B5EF4-FFF2-40B4-BE49-F238E27FC236}">
                <a16:creationId xmlns:a16="http://schemas.microsoft.com/office/drawing/2014/main" id="{C771B641-FA5D-4FEC-A515-EB6FEC53BC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9700" y="0"/>
            <a:ext cx="68310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901372"/>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10189</TotalTime>
  <Words>2697</Words>
  <Application>Microsoft Office PowerPoint</Application>
  <PresentationFormat>Širokoúhlá obrazovka</PresentationFormat>
  <Paragraphs>1559</Paragraphs>
  <Slides>50</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50</vt:i4>
      </vt:variant>
    </vt:vector>
  </HeadingPairs>
  <TitlesOfParts>
    <vt:vector size="55" baseType="lpstr">
      <vt:lpstr>Arial</vt:lpstr>
      <vt:lpstr>Calibri</vt:lpstr>
      <vt:lpstr>Calibri Light</vt:lpstr>
      <vt:lpstr>Times New Roman</vt:lpstr>
      <vt:lpstr>Motiv Office</vt:lpstr>
      <vt:lpstr>Evropská ekonomika ve 21. století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Od reforem k exportu socializmu s čínskými charakteristikami</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Pozice EU ve světové ekonomice  – produkt, obchod se  zbožím a službami</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KUKA - Keller und Knappich Augsburg (1898)</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 in International Trade Emerging Markets, Contemporary Position</dc:title>
  <dc:creator>Julie Krpcová</dc:creator>
  <cp:lastModifiedBy>Oldřich Krpec</cp:lastModifiedBy>
  <cp:revision>41</cp:revision>
  <dcterms:created xsi:type="dcterms:W3CDTF">2021-04-20T14:58:34Z</dcterms:created>
  <dcterms:modified xsi:type="dcterms:W3CDTF">2022-05-16T09:57:32Z</dcterms:modified>
</cp:coreProperties>
</file>