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5" r:id="rId7"/>
    <p:sldId id="266" r:id="rId8"/>
    <p:sldId id="261" r:id="rId9"/>
    <p:sldId id="267" r:id="rId10"/>
    <p:sldId id="270" r:id="rId11"/>
    <p:sldId id="264" r:id="rId12"/>
    <p:sldId id="268" r:id="rId13"/>
    <p:sldId id="269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0F9CF8-E45D-46C1-90A2-3BB6217EC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5E917FD-E2E7-4CF7-8A26-24AC7EE8F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3D0FAB-4BA3-4205-8DC8-F48F9749A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D420-B02F-41DC-BB1A-FFE1E8926CD8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36C060-6E0B-424F-9A52-BE53A3150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9EDFF3-CE14-4E49-AEDB-A0667F6D8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D69A-A36D-4299-8BA9-F782694F67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474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347082-10BF-410A-B67E-8B2D696ED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8522DF-4C8C-43E6-AF51-58D279B8C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B28FCA-0728-41A3-B9C2-25ACAE0B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D420-B02F-41DC-BB1A-FFE1E8926CD8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6DEB9C-C29B-4260-904F-A0000F84C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A86558-A053-4CF5-B562-DB5935919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D69A-A36D-4299-8BA9-F782694F67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92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456FFBD-8255-412A-9F0C-8DDE96AC8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0551EEA-25FF-46B8-AC24-E14BD3DB2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BF9EF1-A843-45CB-BDE1-DE4838568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D420-B02F-41DC-BB1A-FFE1E8926CD8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386F8A-9A03-4F1F-8970-672D0DACA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499823-F59F-451A-8B9D-A67D09CFF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D69A-A36D-4299-8BA9-F782694F67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36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8C717E-FE62-4021-883D-CE1EACEA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252769-38E6-41FD-9EE8-CDF40043C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3C3058-80E1-4CD3-9869-0FACD21AC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D420-B02F-41DC-BB1A-FFE1E8926CD8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A92DBC-86CE-4A8A-B480-C3FEF156D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E659F0-E7D2-4CF0-9E22-74EB84206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D69A-A36D-4299-8BA9-F782694F67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08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4BC3BE-BCF1-4AD0-A8B2-8440DDACB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EFA2522-9DA1-4965-BB5D-C286044F6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8976F7-4EEE-4924-8792-76678B525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D420-B02F-41DC-BB1A-FFE1E8926CD8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D62FC0-E148-45E7-BE79-F57A314A0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54D114-9071-4CD7-9B5B-A1EAF575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D69A-A36D-4299-8BA9-F782694F67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08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90DE4B-22B6-497B-BB23-4ADC77BD9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C7BD86-72F4-4B8D-9A8A-DA8F7FB890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95E0B9D-6CD9-4D43-A331-61AF208B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31DF09-22C3-4C5F-9B73-A1CF2CDD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D420-B02F-41DC-BB1A-FFE1E8926CD8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F5E4FD-C155-431C-8862-E6086780B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F455F45-3481-4D02-BFC1-93BD39C13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D69A-A36D-4299-8BA9-F782694F67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72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FF3EB3-917C-45F2-A143-99C7AE721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84370F1-035F-4033-A70D-DAC2C5118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9B7DA33-F089-45E8-8FF8-6C856C07A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816DFBF-137A-4234-9DDC-208B7B6AF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7AD64A4-903D-4F71-974D-0528BB58DE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CC86961-74F9-47EC-B6C1-04B4E5CF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D420-B02F-41DC-BB1A-FFE1E8926CD8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07D81D3-A619-49E4-B63C-3581B3F63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67A2744-6C4E-4954-A0DE-F265B0AFC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D69A-A36D-4299-8BA9-F782694F67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007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F4DF61-6555-488A-A031-26024CBC5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721AD85-0727-4D89-A0D4-4C5EC36EA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D420-B02F-41DC-BB1A-FFE1E8926CD8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D7C97C-A9D3-4376-8D09-2B99E9E0C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9131B2D-EAD5-4185-B5F8-B568FC3C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D69A-A36D-4299-8BA9-F782694F67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84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B79E071-F94F-4285-8735-7F7810040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D420-B02F-41DC-BB1A-FFE1E8926CD8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A7F2974-C3F7-406F-8561-5FB5C4190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36A8CA-0799-443F-8502-BAFAD28B6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D69A-A36D-4299-8BA9-F782694F67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54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16ACB0-C564-418B-8A4B-8C7EC18DB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CBDDCE-1EEE-49F4-AAA3-7958E5F8E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6AC1230-2374-4FFE-B8D3-A9F7FF655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98E6D6-3A3D-4155-A1A5-1578FB4EF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D420-B02F-41DC-BB1A-FFE1E8926CD8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6BCEB84-6FDE-4BDE-AEDE-528CB7A08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7760EFD-1D8D-460C-BB2E-C4699178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D69A-A36D-4299-8BA9-F782694F67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1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291E8C-DDE0-4B55-A1D8-EA8D530AB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4034919-2862-4DF3-942C-76CA7F27CE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75F7DFE-D410-4B4D-96F8-56133EA6E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B6BF3B-EE09-4726-823A-23423305F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D420-B02F-41DC-BB1A-FFE1E8926CD8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A7379D5-C2A0-4A53-B13D-4485A290A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25E288A-7184-4847-9569-36302B66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D69A-A36D-4299-8BA9-F782694F67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787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C5F6240-8125-474A-96B9-320236EB5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8491987-263E-47B1-B16A-188E716FE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B03DD3-FC1F-4C6C-B31A-EADABD336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4D420-B02F-41DC-BB1A-FFE1E8926CD8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FEF9D8-4D04-4159-A596-E6DE14BC8E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860D0B-A901-4D4C-97DA-49996FD8F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ED69A-A36D-4299-8BA9-F782694F67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57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9F1CF6-BAC0-45DE-9191-CA9C783C05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Úvod do volební geografie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2E47AA4-00B7-464D-85B3-168497BA49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Doc. Mgr. Michal Pink, Ph.D. </a:t>
            </a:r>
          </a:p>
        </p:txBody>
      </p:sp>
    </p:spTree>
    <p:extLst>
      <p:ext uri="{BB962C8B-B14F-4D97-AF65-F5344CB8AC3E}">
        <p14:creationId xmlns:p14="http://schemas.microsoft.com/office/powerpoint/2010/main" val="3939077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914FEF-87DB-4372-BE83-F65EFDE5E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57" y="79899"/>
            <a:ext cx="5713602" cy="1325563"/>
          </a:xfrm>
        </p:spPr>
        <p:txBody>
          <a:bodyPr/>
          <a:lstStyle/>
          <a:p>
            <a:r>
              <a:rPr lang="cs-CZ" dirty="0" err="1"/>
              <a:t>Drago</a:t>
            </a:r>
            <a:r>
              <a:rPr lang="cs-CZ" dirty="0"/>
              <a:t> </a:t>
            </a:r>
            <a:r>
              <a:rPr lang="cs-CZ" dirty="0" err="1"/>
              <a:t>Sukalovský</a:t>
            </a:r>
            <a:r>
              <a:rPr lang="cs-CZ" dirty="0"/>
              <a:t> 2020</a:t>
            </a:r>
          </a:p>
        </p:txBody>
      </p:sp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3CA06ABF-112F-4DF7-B390-CBEE3597EDD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44" y="1140903"/>
            <a:ext cx="7399091" cy="5410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4815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A228F9-FD04-4151-ABEC-6C3C9FEA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40" y="113455"/>
            <a:ext cx="10515600" cy="1325563"/>
          </a:xfrm>
        </p:spPr>
        <p:txBody>
          <a:bodyPr/>
          <a:lstStyle/>
          <a:p>
            <a:r>
              <a:rPr lang="cs-CZ" b="1" dirty="0"/>
              <a:t>Území volební podpory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D0369EE-FC58-423D-ADBE-EC8C939D0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450" y="1560352"/>
            <a:ext cx="11434194" cy="4932523"/>
          </a:xfrm>
        </p:spPr>
        <p:txBody>
          <a:bodyPr>
            <a:normAutofit/>
          </a:bodyPr>
          <a:lstStyle/>
          <a:p>
            <a:r>
              <a:rPr lang="cs-CZ" dirty="0"/>
              <a:t>Metoda detekce, získáme ji na základě jednoduchého výpočtu. Volební výsledky konkrétní politické strany, kandidáta seřadíme podle procentních zisků na jednotlivých úrovních agregace od nejvyššího k nejnižšímu. </a:t>
            </a:r>
          </a:p>
          <a:p>
            <a:r>
              <a:rPr lang="cs-CZ" dirty="0"/>
              <a:t>Následným načítáním v takto určeném pořadí hledáme polovinu celkového součtu. </a:t>
            </a:r>
          </a:p>
          <a:p>
            <a:r>
              <a:rPr lang="cs-CZ" dirty="0"/>
              <a:t>U takovéto linie rozdělíme zkoumané jednotky na dvě poloviny a získáme tak oblasti, které představují 50% koncentraci volební podpory z celkového počtu hlasů v daných volbách. </a:t>
            </a:r>
          </a:p>
          <a:p>
            <a:r>
              <a:rPr lang="cs-CZ" dirty="0"/>
              <a:t>Území takto vzniklé nazýváme</a:t>
            </a:r>
            <a:r>
              <a:rPr lang="cs-CZ" i="1" dirty="0"/>
              <a:t> </a:t>
            </a:r>
            <a:r>
              <a:rPr lang="cs-CZ" b="1" i="1" dirty="0"/>
              <a:t>území volební podpory politických stran </a:t>
            </a:r>
            <a:r>
              <a:rPr lang="cs-CZ" dirty="0"/>
              <a:t>(Jehlička – Sýkora 1991)</a:t>
            </a:r>
            <a:r>
              <a:rPr lang="cs-CZ" i="1" dirty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3845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05C1D8C-C031-4C1B-9805-951C7DB32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97" y="0"/>
            <a:ext cx="11652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29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628C65-E643-478C-9A17-107DA3258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445CD4-984F-4144-A9BB-64FE5D9DC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Kompozitní/kontextuální přístup </a:t>
            </a:r>
          </a:p>
          <a:p>
            <a:r>
              <a:rPr lang="cs-CZ" dirty="0"/>
              <a:t>Předmět studia – pět oblastí </a:t>
            </a:r>
          </a:p>
          <a:p>
            <a:r>
              <a:rPr lang="cs-CZ" dirty="0"/>
              <a:t>Důraz na místní vlivy </a:t>
            </a:r>
          </a:p>
          <a:p>
            <a:r>
              <a:rPr lang="cs-CZ" dirty="0"/>
              <a:t>Výpočet Území volební podpory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95E0BAB-516E-4907-8E23-D116975F6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349" y="2405834"/>
            <a:ext cx="6227181" cy="438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0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D63088-0B87-4893-ADF4-A2B1DD3A4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Pozice volební geografie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C215A6-4E87-4683-8161-C32D960E6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Volební geografie nám přináší informace o prostorovém rozmístění podpory jednotlivých politických stran a hnutí, které se o ni ucházejí v pravidelně se opakujících volbách (Flint, </a:t>
            </a:r>
            <a:r>
              <a:rPr lang="cs-CZ" dirty="0" err="1"/>
              <a:t>Taylor</a:t>
            </a:r>
            <a:r>
              <a:rPr lang="cs-CZ" dirty="0"/>
              <a:t> 2000). </a:t>
            </a:r>
          </a:p>
          <a:p>
            <a:r>
              <a:rPr lang="cs-CZ" dirty="0"/>
              <a:t>Politická geografie </a:t>
            </a:r>
          </a:p>
          <a:p>
            <a:r>
              <a:rPr lang="cs-CZ" dirty="0"/>
              <a:t>Sociologie – demografie, studium společenských procesů, hodnotové orientace voličů, orientací mezi preferencemi a přibližuje vývoj politických názorů v závislosti na prostředí, které je obklopuje. </a:t>
            </a:r>
          </a:p>
          <a:p>
            <a:r>
              <a:rPr lang="cs-CZ" dirty="0"/>
              <a:t>Geografie -  poznání prostorových veličin, její význam spočívá v jiném úhlu pohledu na studovaný problém. </a:t>
            </a:r>
          </a:p>
          <a:p>
            <a:r>
              <a:rPr lang="cs-CZ" dirty="0"/>
              <a:t>Politologie – volební studia </a:t>
            </a:r>
          </a:p>
        </p:txBody>
      </p:sp>
    </p:spTree>
    <p:extLst>
      <p:ext uri="{BB962C8B-B14F-4D97-AF65-F5344CB8AC3E}">
        <p14:creationId xmlns:p14="http://schemas.microsoft.com/office/powerpoint/2010/main" val="2410032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615D9B-164A-4687-BAC7-753878FC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7" y="91930"/>
            <a:ext cx="10515600" cy="1325563"/>
          </a:xfrm>
        </p:spPr>
        <p:txBody>
          <a:bodyPr/>
          <a:lstStyle/>
          <a:p>
            <a:r>
              <a:rPr lang="cs-CZ" dirty="0"/>
              <a:t>Počátky volební geografie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5A49FE-2F77-4BD1-8FEC-201F2D06D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85" y="1422953"/>
            <a:ext cx="10515600" cy="4351338"/>
          </a:xfrm>
        </p:spPr>
        <p:txBody>
          <a:bodyPr/>
          <a:lstStyle/>
          <a:p>
            <a:r>
              <a:rPr lang="fr-FR" dirty="0"/>
              <a:t>Le Tableau politique de la France de l’Ouest sous la Troisième République</a:t>
            </a:r>
            <a:r>
              <a:rPr lang="cs-CZ" dirty="0"/>
              <a:t> – André Siegfried 1913</a:t>
            </a:r>
          </a:p>
          <a:p>
            <a:r>
              <a:rPr lang="cs-CZ" dirty="0"/>
              <a:t> https://www.youtube.com/watch?v=6bXbPGilwAI</a:t>
            </a:r>
          </a:p>
          <a:p>
            <a:r>
              <a:rPr lang="en-US" dirty="0"/>
              <a:t>Geography and the Gerrymander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</a:t>
            </a:r>
            <a:r>
              <a:rPr lang="en-US" dirty="0"/>
              <a:t>Carl Sauer, 1918</a:t>
            </a:r>
            <a:r>
              <a:rPr lang="cs-CZ" dirty="0"/>
              <a:t>. </a:t>
            </a:r>
            <a:r>
              <a:rPr lang="en-US" dirty="0"/>
              <a:t>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A261B51-25B5-49E3-AEBF-294002D81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848" y="2993122"/>
            <a:ext cx="5134776" cy="377085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84AE82D-7439-4354-9C2F-DA9F5E8BD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92" y="3429000"/>
            <a:ext cx="3133637" cy="313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2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8141" y="104226"/>
            <a:ext cx="10515600" cy="1325563"/>
          </a:xfrm>
        </p:spPr>
        <p:txBody>
          <a:bodyPr/>
          <a:lstStyle/>
          <a:p>
            <a:r>
              <a:rPr lang="cs-CZ" b="1" dirty="0"/>
              <a:t>Kompozitní/kontextuální přístup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2262" y="1429789"/>
            <a:ext cx="11521440" cy="526195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i="1" dirty="0"/>
              <a:t>Kompozitní přístup </a:t>
            </a:r>
          </a:p>
          <a:p>
            <a:pPr algn="just"/>
            <a:r>
              <a:rPr lang="cs-CZ" dirty="0"/>
              <a:t>předpokládá, že se jedinci patřící do stejné společenské skupiny chovají v zásadě podobně;</a:t>
            </a:r>
          </a:p>
          <a:p>
            <a:pPr algn="just"/>
            <a:r>
              <a:rPr lang="cs-CZ" dirty="0"/>
              <a:t>meziregionální diferenciace je odvozená od zastoupení skupin v regionech (Flint - </a:t>
            </a:r>
            <a:r>
              <a:rPr lang="cs-CZ" dirty="0" err="1"/>
              <a:t>Taylor</a:t>
            </a:r>
            <a:r>
              <a:rPr lang="cs-CZ" dirty="0"/>
              <a:t> 2000, </a:t>
            </a:r>
            <a:r>
              <a:rPr lang="cs-CZ" dirty="0" err="1"/>
              <a:t>Pattie</a:t>
            </a:r>
            <a:r>
              <a:rPr lang="cs-CZ" dirty="0"/>
              <a:t> 2011); </a:t>
            </a:r>
          </a:p>
          <a:p>
            <a:pPr algn="just"/>
            <a:r>
              <a:rPr lang="cs-CZ" dirty="0"/>
              <a:t>sleduje data na individuální úrovni, dominuje kvantitativní výzkum na nejnižší úrovni, menší důraz na širší okolnosti.</a:t>
            </a:r>
          </a:p>
          <a:p>
            <a:pPr marL="0" indent="0" algn="just">
              <a:buNone/>
            </a:pPr>
            <a:r>
              <a:rPr lang="cs-CZ" i="1" dirty="0"/>
              <a:t>Kontextuální přístup </a:t>
            </a:r>
          </a:p>
          <a:p>
            <a:pPr algn="just"/>
            <a:r>
              <a:rPr lang="cs-CZ" dirty="0"/>
              <a:t>zdůrazňuje kontext, v němž jedinec žije;</a:t>
            </a:r>
          </a:p>
          <a:p>
            <a:pPr algn="just"/>
            <a:r>
              <a:rPr lang="cs-CZ" dirty="0"/>
              <a:t>socializace je územně specifická, důraz na historické události stojící za chováním voličů (</a:t>
            </a:r>
            <a:r>
              <a:rPr lang="cs-CZ" dirty="0" err="1"/>
              <a:t>Berglund</a:t>
            </a:r>
            <a:r>
              <a:rPr lang="cs-CZ" dirty="0"/>
              <a:t> - </a:t>
            </a:r>
            <a:r>
              <a:rPr lang="cs-CZ" dirty="0" err="1"/>
              <a:t>Lindström</a:t>
            </a:r>
            <a:r>
              <a:rPr lang="cs-CZ" dirty="0"/>
              <a:t> 1982, </a:t>
            </a:r>
            <a:r>
              <a:rPr lang="cs-CZ" dirty="0" err="1"/>
              <a:t>Agnew</a:t>
            </a:r>
            <a:r>
              <a:rPr lang="cs-CZ" dirty="0"/>
              <a:t> 2002);</a:t>
            </a:r>
          </a:p>
          <a:p>
            <a:pPr algn="just"/>
            <a:r>
              <a:rPr lang="cs-CZ" dirty="0"/>
              <a:t>zaměřený na větší celky, skupiny, historické události, širší okolnosti a obecnější souvislosti, pracuje i s kvalitativním hlediskem.</a:t>
            </a:r>
          </a:p>
        </p:txBody>
      </p:sp>
    </p:spTree>
    <p:extLst>
      <p:ext uri="{BB962C8B-B14F-4D97-AF65-F5344CB8AC3E}">
        <p14:creationId xmlns:p14="http://schemas.microsoft.com/office/powerpoint/2010/main" val="3161005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E97B04-A266-4B3B-897E-E180E5349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Předmět studia volební geografie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CD97BA-4648-43CE-89A3-6EFFE2CFB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56721" cy="4852012"/>
          </a:xfrm>
        </p:spPr>
        <p:txBody>
          <a:bodyPr>
            <a:normAutofit/>
          </a:bodyPr>
          <a:lstStyle/>
          <a:p>
            <a:r>
              <a:rPr lang="cs-CZ" dirty="0"/>
              <a:t>prostorová organizace voleb, především vymezení volebních obvodů v rámci volebního systému – </a:t>
            </a:r>
            <a:r>
              <a:rPr lang="cs-CZ" b="1" i="1" dirty="0" err="1"/>
              <a:t>Gerrymandering</a:t>
            </a:r>
            <a:endParaRPr lang="cs-CZ" b="1" i="1" dirty="0"/>
          </a:p>
          <a:p>
            <a:r>
              <a:rPr lang="cs-CZ" dirty="0"/>
              <a:t>prostorová diferenciace volebních výsledků a faktory podmiňující tuto diferenciaci, především konfliktní linie ve společnosti </a:t>
            </a:r>
          </a:p>
          <a:p>
            <a:r>
              <a:rPr lang="cs-CZ" b="1" dirty="0"/>
              <a:t>vliv místních (geografických) faktorů na politické postoje a názory, které ovlivňují rozhodování voličů </a:t>
            </a:r>
          </a:p>
          <a:p>
            <a:r>
              <a:rPr lang="cs-CZ" dirty="0"/>
              <a:t>prostorová diferenciace volebních výsledků a její vliv na vytváření zastupitelských sborů – </a:t>
            </a:r>
            <a:r>
              <a:rPr lang="cs-CZ" b="1" dirty="0"/>
              <a:t>převod hlasů na mandáty </a:t>
            </a:r>
          </a:p>
          <a:p>
            <a:r>
              <a:rPr lang="cs-CZ" dirty="0"/>
              <a:t>prostorová variabilita moci a samotná realizace politiky, která vychází ze zvoleného tělesa - </a:t>
            </a:r>
            <a:r>
              <a:rPr lang="cs-CZ" b="1" dirty="0"/>
              <a:t>„</a:t>
            </a:r>
            <a:r>
              <a:rPr lang="cs-CZ" b="1" dirty="0" err="1"/>
              <a:t>Pork</a:t>
            </a:r>
            <a:r>
              <a:rPr lang="cs-CZ" b="1" dirty="0"/>
              <a:t> </a:t>
            </a:r>
            <a:r>
              <a:rPr lang="cs-CZ" b="1" dirty="0" err="1"/>
              <a:t>Barrel</a:t>
            </a:r>
            <a:r>
              <a:rPr lang="cs-CZ" b="1" dirty="0"/>
              <a:t>“.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1186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AD053BB-6CCD-4187-9356-9154407E3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71" y="0"/>
            <a:ext cx="10367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79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F54A363-2059-4F18-AB53-3A10392A9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1474" cy="358512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8124FF3-5E87-4E26-90C9-9B38E1A4F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876" y="3544437"/>
            <a:ext cx="8744124" cy="331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12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CE7490-AF7E-4CD0-B20D-302307574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03" y="167780"/>
            <a:ext cx="11786532" cy="1593907"/>
          </a:xfrm>
        </p:spPr>
        <p:txBody>
          <a:bodyPr/>
          <a:lstStyle/>
          <a:p>
            <a:r>
              <a:rPr lang="cs-CZ" b="1" dirty="0"/>
              <a:t>Vliv místních faktorů na politické postoje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50573B-E221-433F-A4EA-B5C0CBEEA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72831" cy="475134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b="1" dirty="0"/>
              <a:t>Sousedský efekt,</a:t>
            </a:r>
            <a:r>
              <a:rPr lang="cs-CZ" dirty="0"/>
              <a:t> kandidát získává v domácí lokalitě více hlasů, než kandidát stejné politické strany, který se však nenachází v „domácím“ prostředí. </a:t>
            </a:r>
          </a:p>
          <a:p>
            <a:pPr lvl="0"/>
            <a:r>
              <a:rPr lang="cs-CZ" b="1" dirty="0"/>
              <a:t>Hlasování o sporném bodu, </a:t>
            </a:r>
            <a:r>
              <a:rPr lang="cs-CZ" dirty="0"/>
              <a:t>tedy větší zisk pro kandidáta, zasazujícího se o řešení nějakého problému, který je na daném území daleko více vnímán – „skládka“  </a:t>
            </a:r>
          </a:p>
          <a:p>
            <a:pPr lvl="0"/>
            <a:r>
              <a:rPr lang="cs-CZ" b="1" dirty="0"/>
              <a:t>Efekt kampaně</a:t>
            </a:r>
            <a:r>
              <a:rPr lang="cs-CZ" dirty="0"/>
              <a:t> je problém, který reflektuje prostorově diferencovaný vliv lokální volební kampaně. Tento efekt nabývá svého důrazu právě v zemích, kde se střetává více politických stran a současně se využívá většinový volební systém (např. Francie). </a:t>
            </a:r>
          </a:p>
          <a:p>
            <a:pPr lvl="0"/>
            <a:r>
              <a:rPr lang="cs-CZ" b="1" dirty="0"/>
              <a:t>Efekt nákazy</a:t>
            </a:r>
            <a:r>
              <a:rPr lang="cs-CZ" dirty="0"/>
              <a:t>, kterým se rozumí</a:t>
            </a:r>
            <a:r>
              <a:rPr lang="cs-CZ" b="1" dirty="0"/>
              <a:t> </a:t>
            </a:r>
            <a:r>
              <a:rPr lang="cs-CZ" dirty="0"/>
              <a:t>v tomto případě vliv společně sdílených rozhodnutí ovlivněných názory a postoji občanů, kteří žijí v tzv. sousedské vzájemnosti.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7383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1C8EE5D-1F20-44AA-B89A-E7C2BFA60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734" y="0"/>
            <a:ext cx="9500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180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592</Words>
  <Application>Microsoft Office PowerPoint</Application>
  <PresentationFormat>Širokoúhlá obrazovka</PresentationFormat>
  <Paragraphs>45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Úvod do volební geografie </vt:lpstr>
      <vt:lpstr>Pozice volební geografie </vt:lpstr>
      <vt:lpstr>Počátky volební geografie </vt:lpstr>
      <vt:lpstr>Kompozitní/kontextuální přístup </vt:lpstr>
      <vt:lpstr>Předmět studia volební geografie</vt:lpstr>
      <vt:lpstr>Prezentace aplikace PowerPoint</vt:lpstr>
      <vt:lpstr>Prezentace aplikace PowerPoint</vt:lpstr>
      <vt:lpstr>Vliv místních faktorů na politické postoje</vt:lpstr>
      <vt:lpstr>Prezentace aplikace PowerPoint</vt:lpstr>
      <vt:lpstr>Drago Sukalovský 2020</vt:lpstr>
      <vt:lpstr>Území volební podpory</vt:lpstr>
      <vt:lpstr>Prezentace aplikace PowerPoint</vt:lpstr>
      <vt:lpstr>Závěr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Michal Pink</dc:creator>
  <cp:lastModifiedBy>Michal Pink</cp:lastModifiedBy>
  <cp:revision>8</cp:revision>
  <dcterms:created xsi:type="dcterms:W3CDTF">2020-02-25T11:54:24Z</dcterms:created>
  <dcterms:modified xsi:type="dcterms:W3CDTF">2022-02-22T13:13:41Z</dcterms:modified>
</cp:coreProperties>
</file>