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6" r:id="rId7"/>
    <p:sldId id="267" r:id="rId8"/>
    <p:sldId id="260" r:id="rId9"/>
    <p:sldId id="268" r:id="rId10"/>
    <p:sldId id="269" r:id="rId11"/>
    <p:sldId id="272" r:id="rId12"/>
    <p:sldId id="273" r:id="rId13"/>
    <p:sldId id="275" r:id="rId14"/>
    <p:sldId id="274" r:id="rId15"/>
    <p:sldId id="261" r:id="rId16"/>
    <p:sldId id="270" r:id="rId17"/>
    <p:sldId id="271" r:id="rId18"/>
    <p:sldId id="263" r:id="rId19"/>
    <p:sldId id="264" r:id="rId20"/>
    <p:sldId id="26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FCC82-0CBE-40F3-9C12-3BEFC1F3B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C0F928-8CA5-4AD1-97E0-83D3B8EEA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D63AE-00BD-439F-A08A-90C69DC4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50964-3219-4F01-A0D0-014B0B6C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78CA64-2CDD-468C-91BE-B89F3E8C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23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B4F12-B6C6-4F7F-81B1-87AC5F04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993C2F-CE51-4338-ADC6-DF1B405AC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407710-BE1D-44B7-B759-A0EF043E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21905-E54A-4DB5-84EC-B186375E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C5340-EB6A-4FDB-A02F-94053747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5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59FF14-1314-4AED-90AA-D1B39090E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5B4D0C-89CD-4D8D-82B8-3A03E75B6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860ED2-7290-4D9F-AFD0-0DD689BE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CA48A-0EE4-48E2-AD19-EAD0C7DA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A9E91-8FF3-414A-8650-7E984FF7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8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0DD0B-00DA-4223-A313-54CDE18FB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05418-98DA-4A13-92FB-DBBEECC67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11B059-EED6-46AD-90D7-3A8841FE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88845-483A-450B-9A12-6A4062AD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00E17F-1850-4D8C-9424-828A55D1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48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A5FFE-3A47-4261-AFAD-E507CD08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9D353C-8482-4D7F-B44F-E070668D2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CF49A-6B17-4DD6-8A92-165E6078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F5752-9411-44ED-B0B6-4A56319B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342CF1-4BAE-4166-8FFE-518E6EE9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23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C7293-A8F5-4461-A9FF-C76D8D29D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B3350-909D-47D4-9CD5-4637D9F7A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62BDB8-E9AC-4889-85F9-579AC3236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15F9D6-7A2A-4AD6-BA85-F790C13F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E81F4A-7A25-47D0-B558-37DD4CAE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44BF4D-4694-4AB9-A0C1-590E1FFA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16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DA578-0D14-4FE2-B93A-FC8FC6E9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75AD29-C7A1-4C0E-85C9-B844C58DF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EBDCAD-7D38-4F1D-873D-D5BEBB3E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DC83DB-B8F1-4C2F-8703-44F98B8B4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5624A8-762E-41DD-A882-10459B7C6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86011C-D8F0-46F7-A9E7-865C7EBD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5AD1B7-4441-4FB8-BC23-72647A1F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8C146E-674C-4659-8EDC-A6A16327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00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3052D-A703-409C-95F7-AF0E5BE1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78FE18-066D-4957-A5F7-57AB44E0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BBB8B4-7E77-4BCC-8D8D-ACE7C4FB6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B09AF-8728-48D8-B9F7-CAD3A5F1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DBA4D0-C268-4A6E-964A-5CD1E62A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2CCF0E-9EEC-4D5C-805D-94FA966F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CABC57-3850-4B7A-A3E1-6B391A6F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88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D6187-D380-4505-B0AD-A7035BC0D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9E5D7-C4A5-4964-BE0D-4DA09FEEF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FCAFD3-BCC6-4826-B148-27C5F1CBB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780BEC-498F-4C0F-A2B7-4FA2B7CCF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31188-AF18-4813-8D54-B84D6652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6972C9-4343-4BD8-A57D-20CE1E6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6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96231-CEAD-4743-89D2-8E29E91A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ECEFF5-A4DD-46AC-AD36-E0DDF56BA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C7F2BD-E8D4-4037-B48A-CC1036B1E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AAD668-8C8D-42DB-8EBB-179DD0121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FB4104-48E3-4DC9-A6D9-B5D28BF2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E64804-1851-4C37-8A14-4E8894C5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36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40D7EB-2224-47A3-A42E-6944FC4B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0006D7-7648-4067-A139-6877EE69B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C32960-F0D4-4C46-92BA-2B35B6168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98E2-A327-4886-8611-ECF4E12A4CCF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25556-D024-4934-85D8-E3D2476D8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DB8E97-B7C8-41D4-887C-28E0365CE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5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4EF31-F6A3-4A26-9B85-38EA44D22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T- test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0C0F44-9DC9-4409-A7C2-BC56C6782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865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9FC76-719A-41A9-B706-E29339B7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7FECA-20F4-44EA-932E-B40941CB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10050"/>
            <a:ext cx="10515600" cy="2647950"/>
          </a:xfrm>
        </p:spPr>
        <p:txBody>
          <a:bodyPr/>
          <a:lstStyle/>
          <a:p>
            <a:r>
              <a:rPr lang="cs-CZ" dirty="0"/>
              <a:t>Průměr pro muže: cca 22 000 kč</a:t>
            </a:r>
          </a:p>
          <a:p>
            <a:r>
              <a:rPr lang="cs-CZ" dirty="0"/>
              <a:t>Průměr pro ženy: cca 19 000 kč</a:t>
            </a:r>
          </a:p>
          <a:p>
            <a:r>
              <a:rPr lang="cs-CZ" dirty="0"/>
              <a:t>Rozdíl mezi průměry: 3388 kč</a:t>
            </a:r>
          </a:p>
          <a:p>
            <a:r>
              <a:rPr lang="cs-CZ" dirty="0"/>
              <a:t>Je rozdíl signifikantní?</a:t>
            </a:r>
          </a:p>
          <a:p>
            <a:r>
              <a:rPr lang="cs-CZ" dirty="0"/>
              <a:t>Je rozdíl věcně významný?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FE9550B-A8FE-47D1-8A5B-5C916BDF6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204"/>
            <a:ext cx="12192000" cy="399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3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A766D-35C6-4C9E-86FA-9C56529A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obejít množství skupin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6BD08-3B20-443D-84DA-D65B0332B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-&gt; </a:t>
            </a:r>
            <a:r>
              <a:rPr lang="cs-CZ" dirty="0" err="1"/>
              <a:t>explore</a:t>
            </a:r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 list: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[</a:t>
            </a:r>
            <a:r>
              <a:rPr lang="cs-CZ" dirty="0" err="1"/>
              <a:t>weekly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, </a:t>
            </a:r>
            <a:r>
              <a:rPr lang="cs-CZ" dirty="0" err="1"/>
              <a:t>annualy</a:t>
            </a:r>
            <a:r>
              <a:rPr lang="cs-CZ" dirty="0"/>
              <a:t>] net [….</a:t>
            </a:r>
          </a:p>
          <a:p>
            <a:r>
              <a:rPr lang="cs-CZ" dirty="0" err="1"/>
              <a:t>Factor</a:t>
            </a:r>
            <a:r>
              <a:rPr lang="cs-CZ" dirty="0"/>
              <a:t> list: vzdelani_4kat</a:t>
            </a:r>
          </a:p>
          <a:p>
            <a:r>
              <a:rPr lang="cs-CZ" dirty="0"/>
              <a:t>Display </a:t>
            </a:r>
            <a:r>
              <a:rPr lang="cs-CZ" dirty="0" err="1"/>
              <a:t>statistics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642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8EAEC-0536-4B0C-9013-F492C90B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26752-014E-43AD-B614-F2EBD0968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8A8C97-6D8A-4B4F-AF14-5E0F1ED82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0"/>
            <a:ext cx="6429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5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9B302-55BF-4819-B1DF-2AE9297A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4D14D7D-08D1-48EC-892F-24F1FCB35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75325"/>
              </p:ext>
            </p:extLst>
          </p:nvPr>
        </p:nvGraphicFramePr>
        <p:xfrm>
          <a:off x="2324100" y="1152525"/>
          <a:ext cx="4381500" cy="3214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val="60956678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1816742026"/>
                    </a:ext>
                  </a:extLst>
                </a:gridCol>
              </a:tblGrid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ZŠ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13328.09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3947508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SŠbezM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19664.48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2591253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SŠsM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21339.38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7978945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VŠ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22272.8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500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614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58BDE-4DDB-4BEC-B478-126C5221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22D9629-0B28-4725-B14F-ED91A6406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564179"/>
              </p:ext>
            </p:extLst>
          </p:nvPr>
        </p:nvGraphicFramePr>
        <p:xfrm>
          <a:off x="285749" y="0"/>
          <a:ext cx="11744325" cy="6755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775">
                  <a:extLst>
                    <a:ext uri="{9D8B030D-6E8A-4147-A177-3AD203B41FA5}">
                      <a16:colId xmlns:a16="http://schemas.microsoft.com/office/drawing/2014/main" val="579890417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4229148183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909656396"/>
                    </a:ext>
                  </a:extLst>
                </a:gridCol>
              </a:tblGrid>
              <a:tr h="41731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mean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65164940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ZŠ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Lower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11903.69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99826963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Upper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14752.49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8937274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SŠbezM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Lower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17354.08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2658947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Upper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21974.89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7840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SŠsM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Lower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19182.81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7406662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Upper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23495.96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3204505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VŠ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Lower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20920.55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7061413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Upper Bound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23625.06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49778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789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19C16-ACC9-4F37-B4DD-72F66EAA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Párový t-test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B4E8E-BAD4-40EF-A40A-60CD51A1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srovnání 2 měření pro stejné případy</a:t>
            </a:r>
          </a:p>
          <a:p>
            <a:r>
              <a:rPr lang="cs-CZ" dirty="0"/>
              <a:t>Srovnání různých měření v jednom čase</a:t>
            </a:r>
          </a:p>
          <a:p>
            <a:pPr lvl="1"/>
            <a:r>
              <a:rPr lang="cs-CZ" dirty="0"/>
              <a:t>Kdo má vyšší důvěru – prezident nebo premiér?</a:t>
            </a:r>
          </a:p>
          <a:p>
            <a:r>
              <a:rPr lang="cs-CZ" dirty="0"/>
              <a:t>Srovnání stejného měření v různém čase</a:t>
            </a:r>
          </a:p>
          <a:p>
            <a:pPr lvl="1"/>
            <a:r>
              <a:rPr lang="cs-CZ" dirty="0"/>
              <a:t>Snižuje požití paralenu horečku</a:t>
            </a:r>
          </a:p>
          <a:p>
            <a:pPr lvl="1"/>
            <a:r>
              <a:rPr lang="cs-CZ" dirty="0"/>
              <a:t>Měření před požitím – průměr</a:t>
            </a:r>
          </a:p>
          <a:p>
            <a:pPr lvl="1"/>
            <a:r>
              <a:rPr lang="cs-CZ" dirty="0"/>
              <a:t>Měření po požití – průměr</a:t>
            </a:r>
          </a:p>
          <a:p>
            <a:pPr lvl="1"/>
            <a:r>
              <a:rPr lang="cs-CZ" dirty="0"/>
              <a:t>Rozdíl průměrů před a po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198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5E642-1226-4D29-8AC4-92B55292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4F34-E665-4A0E-9C7A-8558B360F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čas odstěhování od rodičů od zisku ekonomické soběstačnosti?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</a:t>
            </a:r>
            <a:r>
              <a:rPr lang="cs-CZ" dirty="0" err="1"/>
              <a:t>Paired</a:t>
            </a:r>
            <a:r>
              <a:rPr lang="cs-CZ" dirty="0"/>
              <a:t> </a:t>
            </a:r>
            <a:r>
              <a:rPr lang="cs-CZ" dirty="0" err="1"/>
              <a:t>samples</a:t>
            </a:r>
            <a:r>
              <a:rPr lang="cs-CZ" dirty="0"/>
              <a:t> t-test</a:t>
            </a:r>
          </a:p>
          <a:p>
            <a:r>
              <a:rPr lang="cs-CZ" dirty="0" err="1"/>
              <a:t>Variable</a:t>
            </a:r>
            <a:r>
              <a:rPr lang="cs-CZ" dirty="0"/>
              <a:t> 1: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job</a:t>
            </a:r>
            <a:endParaRPr lang="cs-CZ" dirty="0"/>
          </a:p>
          <a:p>
            <a:r>
              <a:rPr lang="cs-CZ" dirty="0" err="1"/>
              <a:t>Variable</a:t>
            </a:r>
            <a:r>
              <a:rPr lang="cs-CZ" dirty="0"/>
              <a:t> 2: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parents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93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8BCF9-9380-48D7-AEB5-F95FE98B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42F59-C828-4D82-8F32-A95AD9DD6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5374"/>
            <a:ext cx="9105900" cy="19526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Průměr první práce: 1986</a:t>
            </a:r>
          </a:p>
          <a:p>
            <a:r>
              <a:rPr lang="cs-CZ" dirty="0"/>
              <a:t>Průměr odstěhování: 19888</a:t>
            </a:r>
          </a:p>
          <a:p>
            <a:r>
              <a:rPr lang="cs-CZ" dirty="0"/>
              <a:t>Je rozdíl statisticky významný</a:t>
            </a:r>
          </a:p>
          <a:p>
            <a:r>
              <a:rPr lang="cs-CZ" dirty="0"/>
              <a:t>Je rozdíl věcně významný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3C2A7B-9CB6-48AA-95B4-B1479B8FA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3" y="0"/>
            <a:ext cx="106299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1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32BCB-AC8B-43A6-994A-F6272F72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síly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114FD5-D80C-44E9-8B56-823A5E59E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Cohenovo</a:t>
            </a:r>
            <a:r>
              <a:rPr lang="cs-CZ" dirty="0"/>
              <a:t> D</a:t>
            </a:r>
          </a:p>
          <a:p>
            <a:r>
              <a:rPr lang="cs-CZ" dirty="0" err="1"/>
              <a:t>Pearsonovo</a:t>
            </a:r>
            <a:r>
              <a:rPr lang="cs-CZ" dirty="0"/>
              <a:t> R</a:t>
            </a:r>
          </a:p>
          <a:p>
            <a:endParaRPr lang="cs-CZ" dirty="0"/>
          </a:p>
          <a:p>
            <a:r>
              <a:rPr lang="cs-CZ" dirty="0"/>
              <a:t>Čím vyšší, tím silnější souvislost</a:t>
            </a:r>
          </a:p>
          <a:p>
            <a:r>
              <a:rPr lang="cs-CZ" dirty="0" err="1"/>
              <a:t>Pearsonovo</a:t>
            </a:r>
            <a:r>
              <a:rPr lang="cs-CZ" dirty="0"/>
              <a:t> R je kvůli způsobu výpočtu menší než </a:t>
            </a:r>
            <a:r>
              <a:rPr lang="cs-CZ" dirty="0" err="1"/>
              <a:t>cohenovo</a:t>
            </a:r>
            <a:r>
              <a:rPr lang="cs-CZ" dirty="0"/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647120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6C02-76A4-47F0-B30E-9768015A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Neparametrické testy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FE7E2-4551-4347-B45B-55F4A551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T-test by měl být správně použit na normálně rozdělená data</a:t>
            </a:r>
          </a:p>
          <a:p>
            <a:pPr lvl="1"/>
            <a:r>
              <a:rPr lang="cs-CZ" dirty="0"/>
              <a:t>U velkých vzorků (nad 500 případů) je to jedno</a:t>
            </a:r>
          </a:p>
          <a:p>
            <a:endParaRPr lang="cs-CZ" dirty="0"/>
          </a:p>
          <a:p>
            <a:r>
              <a:rPr lang="cs-CZ" dirty="0"/>
              <a:t>Mann-</a:t>
            </a:r>
            <a:r>
              <a:rPr lang="cs-CZ" dirty="0" err="1"/>
              <a:t>Whitney</a:t>
            </a:r>
            <a:r>
              <a:rPr lang="cs-CZ" dirty="0"/>
              <a:t> test</a:t>
            </a:r>
          </a:p>
          <a:p>
            <a:pPr lvl="1"/>
            <a:r>
              <a:rPr lang="cs-CZ" dirty="0"/>
              <a:t>Rozložení může být libovolné</a:t>
            </a:r>
          </a:p>
          <a:p>
            <a:pPr lvl="1"/>
            <a:r>
              <a:rPr lang="cs-CZ" dirty="0"/>
              <a:t>Nepočítá s hodnotami proměnné ale s pořadím případů</a:t>
            </a:r>
          </a:p>
          <a:p>
            <a:pPr lvl="1"/>
            <a:endParaRPr lang="cs-CZ" dirty="0"/>
          </a:p>
          <a:p>
            <a:r>
              <a:rPr lang="cs-CZ" dirty="0"/>
              <a:t>Když si nejste jistí, který použít, použijte oba</a:t>
            </a:r>
          </a:p>
        </p:txBody>
      </p:sp>
    </p:spTree>
    <p:extLst>
      <p:ext uri="{BB962C8B-B14F-4D97-AF65-F5344CB8AC3E}">
        <p14:creationId xmlns:p14="http://schemas.microsoft.com/office/powerpoint/2010/main" val="347945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B0B63-4835-45B6-9C62-2845A784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012A6-6B6A-4648-8095-3C6A12279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x kategorická proměnná -&gt; </a:t>
            </a:r>
            <a:r>
              <a:rPr lang="cs-CZ" dirty="0" err="1"/>
              <a:t>crosstab</a:t>
            </a:r>
            <a:r>
              <a:rPr lang="cs-CZ" dirty="0"/>
              <a:t> (minule)</a:t>
            </a:r>
          </a:p>
          <a:p>
            <a:r>
              <a:rPr lang="cs-CZ" dirty="0"/>
              <a:t>Kategorická proměnná x kardinální -&gt; srovnání průměrů (t-test)</a:t>
            </a:r>
          </a:p>
          <a:p>
            <a:r>
              <a:rPr lang="cs-CZ" dirty="0"/>
              <a:t>Kardinální x kardinální -&gt; korelace (příště)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65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5DD63-746C-4448-B14F-61727AF0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Dvojstranný x jednostranný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AE8AF-6F6E-475B-831D-81B146844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13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D7B9A-F6BF-40FC-B129-7BF11037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T-test -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7128E-BDEC-4D77-B6B8-D392643B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průměry jedné proměnné, podle kategorií druhé proměnné</a:t>
            </a:r>
          </a:p>
          <a:p>
            <a:pPr lvl="1"/>
            <a:r>
              <a:rPr lang="cs-CZ" dirty="0"/>
              <a:t>Pohlaví x příjem</a:t>
            </a:r>
          </a:p>
          <a:p>
            <a:pPr lvl="1"/>
            <a:r>
              <a:rPr lang="cs-CZ" dirty="0"/>
              <a:t>Věkové kategorie x levice-pravice</a:t>
            </a:r>
          </a:p>
          <a:p>
            <a:pPr lvl="1"/>
            <a:r>
              <a:rPr lang="cs-CZ" dirty="0"/>
              <a:t>Seminární skupiny x hodnocení práce</a:t>
            </a:r>
          </a:p>
          <a:p>
            <a:r>
              <a:rPr lang="cs-CZ" dirty="0"/>
              <a:t>Jak se liší hodnoty proměnné mezi experimentálními skupinami</a:t>
            </a:r>
          </a:p>
          <a:p>
            <a:endParaRPr lang="cs-CZ" dirty="0"/>
          </a:p>
          <a:p>
            <a:r>
              <a:rPr lang="cs-CZ" dirty="0"/>
              <a:t>Základ pro </a:t>
            </a:r>
            <a:r>
              <a:rPr lang="cs-CZ" dirty="0" err="1"/>
              <a:t>anovu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69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F15B0-C56E-425B-B7DA-E876AAEC0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12B80-352A-417C-9BA9-EAA4DCB70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rozdíl mezi průměry statisticky významný</a:t>
            </a:r>
          </a:p>
          <a:p>
            <a:r>
              <a:rPr lang="cs-CZ" dirty="0"/>
              <a:t>Překrývají se intervaly spolehlivosti</a:t>
            </a:r>
          </a:p>
          <a:p>
            <a:r>
              <a:rPr lang="cs-CZ" dirty="0"/>
              <a:t>Menší průměr +2*SE     &lt;    větší průměr -2*SE</a:t>
            </a:r>
          </a:p>
          <a:p>
            <a:pPr lvl="1"/>
            <a:r>
              <a:rPr lang="cs-CZ" dirty="0"/>
              <a:t>2 pokud chceme spolehlivost 95%, pro vyšší (99%) spolehlivost 3 </a:t>
            </a:r>
          </a:p>
        </p:txBody>
      </p:sp>
    </p:spTree>
    <p:extLst>
      <p:ext uri="{BB962C8B-B14F-4D97-AF65-F5344CB8AC3E}">
        <p14:creationId xmlns:p14="http://schemas.microsoft.com/office/powerpoint/2010/main" val="340341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952B2-48EA-4AD3-BDFC-D54D4F10A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One</a:t>
            </a:r>
            <a:r>
              <a:rPr lang="cs-CZ" dirty="0"/>
              <a:t>-sample </a:t>
            </a:r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91793-9D77-4FA4-B3A9-C4DFF396F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Srovnává hodnotu se známou populační hodnotou nebo kritickou hodnotou</a:t>
            </a:r>
          </a:p>
          <a:p>
            <a:pPr lvl="1"/>
            <a:r>
              <a:rPr lang="cs-CZ" dirty="0"/>
              <a:t>Liší se průměrný věk ve vzorku od skutečného průměrného věku populace</a:t>
            </a:r>
          </a:p>
          <a:p>
            <a:pPr lvl="1"/>
            <a:r>
              <a:rPr lang="cs-CZ" dirty="0"/>
              <a:t>Je roztok jedu ve sklenici smrtelný?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84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80B63-B2C5-4373-BDB5-D665AE02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1E87D-588D-4273-834A-F5F19D2DD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Liší se ideální věk odchodu do důchodu od skutečného odchodu do důchodu</a:t>
            </a:r>
          </a:p>
          <a:p>
            <a:r>
              <a:rPr lang="cs-CZ" dirty="0"/>
              <a:t>SPSS: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</a:t>
            </a:r>
            <a:r>
              <a:rPr lang="cs-CZ" dirty="0" err="1"/>
              <a:t>One</a:t>
            </a:r>
            <a:r>
              <a:rPr lang="cs-CZ" dirty="0"/>
              <a:t> sample t-test</a:t>
            </a:r>
          </a:p>
          <a:p>
            <a:r>
              <a:rPr lang="cs-CZ" dirty="0"/>
              <a:t>Test </a:t>
            </a:r>
            <a:r>
              <a:rPr lang="cs-CZ" dirty="0" err="1"/>
              <a:t>variable</a:t>
            </a:r>
            <a:r>
              <a:rPr lang="cs-CZ" dirty="0"/>
              <a:t>: </a:t>
            </a:r>
            <a:r>
              <a:rPr lang="cs-CZ" dirty="0" err="1"/>
              <a:t>retired</a:t>
            </a:r>
            <a:r>
              <a:rPr lang="cs-CZ" dirty="0"/>
              <a:t> </a:t>
            </a:r>
            <a:r>
              <a:rPr lang="cs-CZ" dirty="0" err="1"/>
              <a:t>pernamently</a:t>
            </a:r>
            <a:r>
              <a:rPr lang="cs-CZ" dirty="0"/>
              <a:t>, 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age</a:t>
            </a:r>
            <a:endParaRPr lang="cs-CZ" dirty="0"/>
          </a:p>
          <a:p>
            <a:r>
              <a:rPr lang="cs-CZ" dirty="0"/>
              <a:t>Test </a:t>
            </a:r>
            <a:r>
              <a:rPr lang="cs-CZ" dirty="0" err="1"/>
              <a:t>value</a:t>
            </a:r>
            <a:r>
              <a:rPr lang="cs-CZ" dirty="0"/>
              <a:t>: 65</a:t>
            </a:r>
          </a:p>
        </p:txBody>
      </p:sp>
    </p:spTree>
    <p:extLst>
      <p:ext uri="{BB962C8B-B14F-4D97-AF65-F5344CB8AC3E}">
        <p14:creationId xmlns:p14="http://schemas.microsoft.com/office/powerpoint/2010/main" val="159144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24869-1FA1-43B7-9007-74617ACE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30550-2704-46C8-BEC1-B5F915255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48274"/>
            <a:ext cx="10515600" cy="174625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Průměr ideálního věku do důchodu: 62,42</a:t>
            </a:r>
          </a:p>
          <a:p>
            <a:r>
              <a:rPr lang="cs-CZ" dirty="0"/>
              <a:t>Rozdíl oproti skutečnému věku (65): 4,5</a:t>
            </a:r>
          </a:p>
          <a:p>
            <a:r>
              <a:rPr lang="cs-CZ" dirty="0"/>
              <a:t>Je rozdíl signifikantní?</a:t>
            </a:r>
          </a:p>
          <a:p>
            <a:r>
              <a:rPr lang="cs-CZ" dirty="0"/>
              <a:t>Je rozdíl věcně významný?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BF7C147-194C-4431-A9EC-4118F7ADC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4" y="44449"/>
            <a:ext cx="11873057" cy="512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7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215EC-B735-4B26-858D-9CC238F0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T-Test pro nezávislé výběry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9FBFFE-D79C-45FC-BE7D-CDDE72382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Nezávislé – srovnání 2 skupin</a:t>
            </a:r>
          </a:p>
          <a:p>
            <a:pPr lvl="1"/>
            <a:r>
              <a:rPr lang="cs-CZ" dirty="0"/>
              <a:t>Rozdíl příjmu mezi muži a ženami</a:t>
            </a:r>
          </a:p>
          <a:p>
            <a:pPr lvl="1"/>
            <a:r>
              <a:rPr lang="cs-CZ" dirty="0"/>
              <a:t>Rozdíl mezi průměrem pro muže a pro ženy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 srovnání více skupin potřeba udělat výběry z dat</a:t>
            </a:r>
          </a:p>
          <a:p>
            <a:pPr lvl="1"/>
            <a:r>
              <a:rPr lang="cs-CZ" dirty="0"/>
              <a:t>Nebo obejít pomocí funkce </a:t>
            </a:r>
            <a:r>
              <a:rPr lang="cs-CZ" dirty="0" err="1"/>
              <a:t>explore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64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B1D84-01D5-4334-868C-9B8F0463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406E3-39C7-4AFC-85F6-9EFDB4CC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Liší se příjem mezi muži a ženami?</a:t>
            </a:r>
          </a:p>
          <a:p>
            <a:r>
              <a:rPr lang="cs-CZ" dirty="0"/>
              <a:t>SPSS: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Independent </a:t>
            </a:r>
            <a:r>
              <a:rPr lang="cs-CZ" dirty="0" err="1"/>
              <a:t>samples</a:t>
            </a:r>
            <a:r>
              <a:rPr lang="cs-CZ" dirty="0"/>
              <a:t> t-test</a:t>
            </a:r>
          </a:p>
          <a:p>
            <a:r>
              <a:rPr lang="cs-CZ" dirty="0"/>
              <a:t>Test </a:t>
            </a:r>
            <a:r>
              <a:rPr lang="cs-CZ" dirty="0" err="1"/>
              <a:t>variable</a:t>
            </a:r>
            <a:r>
              <a:rPr lang="cs-CZ" dirty="0"/>
              <a:t>: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[</a:t>
            </a:r>
            <a:r>
              <a:rPr lang="cs-CZ" dirty="0" err="1"/>
              <a:t>weekly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, </a:t>
            </a:r>
            <a:r>
              <a:rPr lang="cs-CZ" dirty="0" err="1"/>
              <a:t>annualy</a:t>
            </a:r>
            <a:r>
              <a:rPr lang="cs-CZ" dirty="0"/>
              <a:t>] net [….</a:t>
            </a:r>
          </a:p>
          <a:p>
            <a:r>
              <a:rPr lang="cs-CZ" dirty="0" err="1"/>
              <a:t>Grouping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: Zena </a:t>
            </a:r>
          </a:p>
          <a:p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: 0 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27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544</Words>
  <Application>Microsoft Office PowerPoint</Application>
  <PresentationFormat>Širokoúhlá obrazovka</PresentationFormat>
  <Paragraphs>119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T- test</vt:lpstr>
      <vt:lpstr>Souvislost</vt:lpstr>
      <vt:lpstr>T-test - využití</vt:lpstr>
      <vt:lpstr>Princip</vt:lpstr>
      <vt:lpstr>One-sample mean</vt:lpstr>
      <vt:lpstr>Příklad</vt:lpstr>
      <vt:lpstr>Prezentace aplikace PowerPoint</vt:lpstr>
      <vt:lpstr>T-Test pro nezávislé výběry</vt:lpstr>
      <vt:lpstr>Příklad</vt:lpstr>
      <vt:lpstr>Prezentace aplikace PowerPoint</vt:lpstr>
      <vt:lpstr>Jak obejít množství skupin</vt:lpstr>
      <vt:lpstr>Prezentace aplikace PowerPoint</vt:lpstr>
      <vt:lpstr>Prezentace aplikace PowerPoint</vt:lpstr>
      <vt:lpstr>Prezentace aplikace PowerPoint</vt:lpstr>
      <vt:lpstr>Párový t-test</vt:lpstr>
      <vt:lpstr>Příklad</vt:lpstr>
      <vt:lpstr>Prezentace aplikace PowerPoint</vt:lpstr>
      <vt:lpstr>Určení síly</vt:lpstr>
      <vt:lpstr>Neparametrické testy</vt:lpstr>
      <vt:lpstr>Dvojstranný x jednostranný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 test</dc:title>
  <dc:creator>Petr Voda</dc:creator>
  <cp:lastModifiedBy>Petr Voda</cp:lastModifiedBy>
  <cp:revision>1</cp:revision>
  <dcterms:created xsi:type="dcterms:W3CDTF">2022-04-04T09:23:05Z</dcterms:created>
  <dcterms:modified xsi:type="dcterms:W3CDTF">2022-04-05T09:59:27Z</dcterms:modified>
</cp:coreProperties>
</file>