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77" r:id="rId3"/>
    <p:sldId id="276" r:id="rId4"/>
    <p:sldId id="275" r:id="rId5"/>
    <p:sldId id="273" r:id="rId6"/>
    <p:sldId id="274" r:id="rId7"/>
    <p:sldId id="279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91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DB01B7-D3BC-4ED4-A60C-EE361D0504E8}" type="datetimeFigureOut">
              <a:rPr lang="cs-CZ" smtClean="0"/>
              <a:pPr/>
              <a:t>11.5.2022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D56182-80D5-49D2-BFB5-D7749DAC53F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56182-80D5-49D2-BFB5-D7749DAC53FC}" type="slidenum">
              <a:rPr lang="cs-CZ" smtClean="0"/>
              <a:pPr/>
              <a:t>15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56182-80D5-49D2-BFB5-D7749DAC53FC}" type="slidenum">
              <a:rPr lang="cs-CZ" smtClean="0"/>
              <a:pPr/>
              <a:t>18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9026-6144-4527-A5AE-FDDD959ECF2E}" type="datetimeFigureOut">
              <a:rPr lang="cs-CZ" smtClean="0"/>
              <a:pPr/>
              <a:t>11.5.2022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5B241-31BB-45A9-B6A4-49CD168EF7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9026-6144-4527-A5AE-FDDD959ECF2E}" type="datetimeFigureOut">
              <a:rPr lang="cs-CZ" smtClean="0"/>
              <a:pPr/>
              <a:t>11.5.2022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5B241-31BB-45A9-B6A4-49CD168EF7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9026-6144-4527-A5AE-FDDD959ECF2E}" type="datetimeFigureOut">
              <a:rPr lang="cs-CZ" smtClean="0"/>
              <a:pPr/>
              <a:t>11.5.2022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5B241-31BB-45A9-B6A4-49CD168EF7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9026-6144-4527-A5AE-FDDD959ECF2E}" type="datetimeFigureOut">
              <a:rPr lang="cs-CZ" smtClean="0"/>
              <a:pPr/>
              <a:t>11.5.2022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5B241-31BB-45A9-B6A4-49CD168EF7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9026-6144-4527-A5AE-FDDD959ECF2E}" type="datetimeFigureOut">
              <a:rPr lang="cs-CZ" smtClean="0"/>
              <a:pPr/>
              <a:t>11.5.2022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5B241-31BB-45A9-B6A4-49CD168EF7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9026-6144-4527-A5AE-FDDD959ECF2E}" type="datetimeFigureOut">
              <a:rPr lang="cs-CZ" smtClean="0"/>
              <a:pPr/>
              <a:t>11.5.2022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5B241-31BB-45A9-B6A4-49CD168EF7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9026-6144-4527-A5AE-FDDD959ECF2E}" type="datetimeFigureOut">
              <a:rPr lang="cs-CZ" smtClean="0"/>
              <a:pPr/>
              <a:t>11.5.2022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5B241-31BB-45A9-B6A4-49CD168EF7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9026-6144-4527-A5AE-FDDD959ECF2E}" type="datetimeFigureOut">
              <a:rPr lang="cs-CZ" smtClean="0"/>
              <a:pPr/>
              <a:t>11.5.2022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5B241-31BB-45A9-B6A4-49CD168EF7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9026-6144-4527-A5AE-FDDD959ECF2E}" type="datetimeFigureOut">
              <a:rPr lang="cs-CZ" smtClean="0"/>
              <a:pPr/>
              <a:t>11.5.2022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5B241-31BB-45A9-B6A4-49CD168EF7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9026-6144-4527-A5AE-FDDD959ECF2E}" type="datetimeFigureOut">
              <a:rPr lang="cs-CZ" smtClean="0"/>
              <a:pPr/>
              <a:t>11.5.2022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5B241-31BB-45A9-B6A4-49CD168EF7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9026-6144-4527-A5AE-FDDD959ECF2E}" type="datetimeFigureOut">
              <a:rPr lang="cs-CZ" smtClean="0"/>
              <a:pPr/>
              <a:t>11.5.2022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5B241-31BB-45A9-B6A4-49CD168EF7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69026-6144-4527-A5AE-FDDD959ECF2E}" type="datetimeFigureOut">
              <a:rPr lang="cs-CZ" smtClean="0"/>
              <a:pPr/>
              <a:t>11.5.2022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F5B241-31BB-45A9-B6A4-49CD168EF77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Aplikovaný výzkum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POLn4003, 11.5.2022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Reliabilita</a:t>
            </a:r>
            <a:endParaRPr lang="cs-C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pPr>
              <a:buNone/>
            </a:pPr>
            <a:r>
              <a:rPr lang="cs-CZ" dirty="0" smtClean="0"/>
              <a:t>nejen nevychýlenost měření, ale i </a:t>
            </a:r>
            <a:r>
              <a:rPr lang="cs-CZ" b="1" dirty="0" smtClean="0"/>
              <a:t>ověřitelnost </a:t>
            </a:r>
            <a:r>
              <a:rPr lang="cs-CZ" dirty="0" smtClean="0"/>
              <a:t>a </a:t>
            </a:r>
            <a:r>
              <a:rPr lang="cs-CZ" b="1" dirty="0" smtClean="0"/>
              <a:t>replikovanost</a:t>
            </a:r>
            <a:endParaRPr lang="cs-CZ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Účinnost</a:t>
            </a:r>
            <a:endParaRPr lang="cs-C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 moc výzkum plní zadané cíle („redukce násilí na fotbalových stadionech o 20%“) </a:t>
            </a:r>
          </a:p>
          <a:p>
            <a:endParaRPr lang="cs-CZ" dirty="0"/>
          </a:p>
          <a:p>
            <a:r>
              <a:rPr lang="cs-CZ" dirty="0" smtClean="0"/>
              <a:t>Souvisí s tím, že cíl výzkumu je nutné jasně definovat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Efektivita</a:t>
            </a:r>
            <a:endParaRPr lang="cs-C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Ekonomie využívání času, prostředků a úsilí k dosažení zadaného cíle (deadliny)</a:t>
            </a:r>
          </a:p>
          <a:p>
            <a:r>
              <a:rPr lang="cs-CZ" dirty="0" smtClean="0"/>
              <a:t>Týká se jak </a:t>
            </a:r>
            <a:r>
              <a:rPr lang="cs-CZ" b="1" dirty="0" smtClean="0"/>
              <a:t>samotného výzkumu</a:t>
            </a:r>
            <a:r>
              <a:rPr lang="cs-CZ" dirty="0" smtClean="0"/>
              <a:t>, tak i </a:t>
            </a:r>
            <a:r>
              <a:rPr lang="cs-CZ" b="1" dirty="0" smtClean="0"/>
              <a:t>jeho výsledků</a:t>
            </a:r>
            <a:r>
              <a:rPr lang="cs-CZ" dirty="0" smtClean="0"/>
              <a:t> (doporučení)</a:t>
            </a:r>
          </a:p>
          <a:p>
            <a:r>
              <a:rPr lang="cs-CZ" dirty="0" smtClean="0"/>
              <a:t>Může existovat tradeoff mezi účinností a efektivitou, je potřeba hledat sedlový bod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Proveditelnost</a:t>
            </a:r>
            <a:endParaRPr lang="cs-C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Posouzení výzkumu z hlediska času, finančních a lidských zdrojů a schopností výzkumníků</a:t>
            </a:r>
          </a:p>
          <a:p>
            <a:r>
              <a:rPr lang="cs-CZ" dirty="0" smtClean="0"/>
              <a:t>Posuzuje zadavatel i samotný autor výzkumu</a:t>
            </a:r>
          </a:p>
          <a:p>
            <a:r>
              <a:rPr lang="cs-CZ" dirty="0" smtClean="0"/>
              <a:t>Patří sem časové ohledy, dostupnost dat</a:t>
            </a:r>
          </a:p>
          <a:p>
            <a:r>
              <a:rPr lang="cs-CZ" dirty="0" smtClean="0"/>
              <a:t>Doporučení k proveditelnosti: externí audit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Relevance</a:t>
            </a:r>
            <a:endParaRPr lang="cs-C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Kvalita získaných dat a nabízených odpovědí vzhledem k výzkumnému problému</a:t>
            </a:r>
          </a:p>
          <a:p>
            <a:r>
              <a:rPr lang="cs-CZ" dirty="0" smtClean="0"/>
              <a:t>Prioritizace informací a zdrojů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Dostatečnost, Kompletnost</a:t>
            </a:r>
            <a:endParaRPr lang="cs-C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Data poskytují odpovědi na všechny otázky, na které se ptáme</a:t>
            </a:r>
          </a:p>
          <a:p>
            <a:r>
              <a:rPr lang="cs-CZ" dirty="0" smtClean="0"/>
              <a:t>Všechny naše závěry a doporučení jsou evidence based</a:t>
            </a:r>
          </a:p>
          <a:p>
            <a:r>
              <a:rPr lang="cs-CZ" dirty="0" smtClean="0"/>
              <a:t>Využili jsme všechna data z výzkumu k formulaci závěrů a doporučení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Plánování a provádění AV (Baymirzaeva 2018) </a:t>
            </a:r>
            <a:endParaRPr lang="cs-CZ" dirty="0"/>
          </a:p>
        </p:txBody>
      </p:sp>
      <p:pic>
        <p:nvPicPr>
          <p:cNvPr id="4" name="Content Placeholder 3" descr="av_postup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600200"/>
            <a:ext cx="8232705" cy="5089308"/>
          </a:xfr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Krok 1: Cíle výzkumu</a:t>
            </a:r>
            <a:endParaRPr lang="cs-C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Zahrnuje komunikaci se zadavatelem i naši aktivní činnost</a:t>
            </a:r>
          </a:p>
          <a:p>
            <a:r>
              <a:rPr lang="cs-CZ" dirty="0" smtClean="0"/>
              <a:t>Definují se klíčové problémy, otázky, dílčí cíle i příležitosti výzkumu</a:t>
            </a:r>
          </a:p>
          <a:p>
            <a:r>
              <a:rPr lang="cs-CZ" dirty="0" smtClean="0"/>
              <a:t> Vyjasňuje se logistika (čas k provedení, formát výstupu, na co je možné navázat, jaká data se budou sbírat a zda jsou dosupná)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Krok 2: Stávající stav výzkumu </a:t>
            </a:r>
            <a:endParaRPr lang="cs-C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Co se ví a co je potřeba zjistit?</a:t>
            </a:r>
          </a:p>
          <a:p>
            <a:r>
              <a:rPr lang="cs-CZ" dirty="0" smtClean="0"/>
              <a:t>Zdroje: úřední dokumenty, výzkumné zprávy, akademický výzkum, „případy dobré praxe“, klíčoví stakeholdeři, onsite visit.</a:t>
            </a:r>
          </a:p>
          <a:p>
            <a:r>
              <a:rPr lang="cs-CZ" dirty="0" smtClean="0"/>
              <a:t>Výběr klíčových konceptů, jejich operacionalizace</a:t>
            </a:r>
          </a:p>
          <a:p>
            <a:r>
              <a:rPr lang="cs-CZ" dirty="0" smtClean="0"/>
              <a:t>Konceptuální model (mentální mapa)</a:t>
            </a:r>
          </a:p>
          <a:p>
            <a:r>
              <a:rPr lang="cs-CZ" dirty="0" smtClean="0"/>
              <a:t>Návrat ke Kroku 1, jeho update</a:t>
            </a:r>
          </a:p>
          <a:p>
            <a:r>
              <a:rPr lang="cs-CZ" dirty="0" smtClean="0"/>
              <a:t>Omezení výzkumu (čas, prostor, obsah)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</a:t>
            </a:r>
            <a:endParaRPr lang="cs-C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b="1" dirty="0" smtClean="0"/>
              <a:t>Jaké mají být klíčové kompetence studenta politologie?</a:t>
            </a:r>
          </a:p>
          <a:p>
            <a:endParaRPr lang="cs-CZ" b="1" dirty="0"/>
          </a:p>
          <a:p>
            <a:endParaRPr lang="cs-CZ" b="1" dirty="0" smtClean="0"/>
          </a:p>
          <a:p>
            <a:r>
              <a:rPr lang="cs-CZ" dirty="0" smtClean="0"/>
              <a:t>Co bystě dělali v Kroku 2?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Aplikovaný výzkum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i="1" dirty="0" smtClean="0"/>
          </a:p>
          <a:p>
            <a:pPr>
              <a:buNone/>
            </a:pPr>
            <a:endParaRPr lang="cs-CZ" i="1" dirty="0" smtClean="0"/>
          </a:p>
          <a:p>
            <a:pPr>
              <a:buNone/>
            </a:pPr>
            <a:r>
              <a:rPr lang="cs-CZ" i="1" dirty="0" smtClean="0"/>
              <a:t>....výzkum, který je zapuštěný do běhu světa a pomáhá řešit problémy jednotlivců, organizací nebo sfér (politiky)</a:t>
            </a:r>
            <a:endParaRPr lang="cs-CZ" i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Příklad: Reevaluace Kroku 1</a:t>
            </a:r>
            <a:endParaRPr lang="cs-CZ" dirty="0"/>
          </a:p>
        </p:txBody>
      </p:sp>
      <p:pic>
        <p:nvPicPr>
          <p:cNvPr id="4" name="Content Placeholder 3" descr="AV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87624" y="1042868"/>
            <a:ext cx="6768752" cy="5640628"/>
          </a:xfr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Krok 3: Plán výzkumu</a:t>
            </a:r>
            <a:endParaRPr lang="cs-C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Design výzkumu (experimentální vs. neexperimentální, čas a prostor)</a:t>
            </a:r>
          </a:p>
          <a:p>
            <a:r>
              <a:rPr lang="cs-CZ" dirty="0" smtClean="0"/>
              <a:t>Informace nutné ke zodpovězení každé otázky</a:t>
            </a:r>
          </a:p>
          <a:p>
            <a:r>
              <a:rPr lang="cs-CZ" dirty="0" smtClean="0"/>
              <a:t>Kde jsou data</a:t>
            </a:r>
          </a:p>
          <a:p>
            <a:r>
              <a:rPr lang="cs-CZ" dirty="0" smtClean="0"/>
              <a:t>Jaký bude vzorek</a:t>
            </a:r>
          </a:p>
          <a:p>
            <a:r>
              <a:rPr lang="cs-CZ" dirty="0" smtClean="0"/>
              <a:t>Jak se bude měřit</a:t>
            </a:r>
          </a:p>
          <a:p>
            <a:r>
              <a:rPr lang="cs-CZ" dirty="0" smtClean="0"/>
              <a:t>Jak se budou data sbírat</a:t>
            </a:r>
          </a:p>
          <a:p>
            <a:r>
              <a:rPr lang="cs-CZ" dirty="0" smtClean="0"/>
              <a:t>Vytvoření nástroje pro sběru dat</a:t>
            </a:r>
          </a:p>
          <a:p>
            <a:r>
              <a:rPr lang="cs-CZ" dirty="0" smtClean="0"/>
              <a:t>Promýšlení analýzy dat</a:t>
            </a:r>
          </a:p>
          <a:p>
            <a:r>
              <a:rPr lang="cs-CZ" dirty="0" smtClean="0"/>
              <a:t>Benchmarky</a:t>
            </a:r>
          </a:p>
          <a:p>
            <a:r>
              <a:rPr lang="cs-CZ" dirty="0" smtClean="0"/>
              <a:t>Časový a obsahový plán výzkumu</a:t>
            </a:r>
          </a:p>
          <a:p>
            <a:r>
              <a:rPr lang="cs-CZ" dirty="0" smtClean="0"/>
              <a:t>(Rozpočet)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Krok 4: Sběr, analýza, interpretace dat</a:t>
            </a:r>
            <a:endParaRPr lang="cs-C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cs-CZ" dirty="0" smtClean="0"/>
          </a:p>
          <a:p>
            <a:r>
              <a:rPr lang="cs-CZ" b="1" dirty="0" smtClean="0"/>
              <a:t>Struktura výzkumné zprávy </a:t>
            </a:r>
            <a:r>
              <a:rPr lang="cs-CZ" dirty="0" smtClean="0"/>
              <a:t>(nejlépe obvyklá)</a:t>
            </a:r>
          </a:p>
          <a:p>
            <a:r>
              <a:rPr lang="cs-CZ" b="1" dirty="0" smtClean="0"/>
              <a:t>Sběr dat </a:t>
            </a:r>
            <a:r>
              <a:rPr lang="cs-CZ" dirty="0" smtClean="0"/>
              <a:t>(podobná metoda jako v ZV)</a:t>
            </a:r>
          </a:p>
          <a:p>
            <a:r>
              <a:rPr lang="cs-CZ" b="1" dirty="0" smtClean="0"/>
              <a:t>Analýza dat </a:t>
            </a:r>
            <a:r>
              <a:rPr lang="cs-CZ" dirty="0" smtClean="0"/>
              <a:t>(podobná jako v ZV, klíčové vztahovat k VO)</a:t>
            </a:r>
          </a:p>
          <a:p>
            <a:r>
              <a:rPr lang="cs-CZ" b="1" dirty="0" smtClean="0"/>
              <a:t>Interpretace dat </a:t>
            </a:r>
            <a:r>
              <a:rPr lang="cs-CZ" dirty="0" smtClean="0"/>
              <a:t>(v AV klíčová, data za sebe nemluví, je potřeba pečlivě vybírat, jaká surová data uveřejnit, co do příloh: interpretovat, interpretovat, interpretovat- „lidským“ jazykem!)</a:t>
            </a:r>
          </a:p>
          <a:p>
            <a:r>
              <a:rPr lang="cs-CZ" b="1" dirty="0" smtClean="0"/>
              <a:t>Formulace doporučení </a:t>
            </a:r>
            <a:r>
              <a:rPr lang="cs-CZ" dirty="0" smtClean="0"/>
              <a:t>(obsah, obhajoba, proč je/jsou klíčové, implementace)</a:t>
            </a:r>
            <a:endParaRPr lang="cs-CZ" b="1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Krok 5: Revize, Finální úpravy, Publikace</a:t>
            </a:r>
            <a:endParaRPr lang="cs-C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Tvorba prezentace </a:t>
            </a:r>
            <a:r>
              <a:rPr lang="cs-CZ" dirty="0" smtClean="0"/>
              <a:t>(obsahuje absolutně nezbytné informace, maximální délka 20 minut, doporučená struktura „Hook/Puzzle, Cíl, Metodologie, Zjištění, Doporučení, Hook/Puzzle Revisit)</a:t>
            </a:r>
          </a:p>
          <a:p>
            <a:r>
              <a:rPr lang="cs-CZ" dirty="0" smtClean="0"/>
              <a:t>„Pilotní prezentování“</a:t>
            </a:r>
          </a:p>
          <a:p>
            <a:r>
              <a:rPr lang="cs-CZ" b="1" dirty="0" smtClean="0"/>
              <a:t>Psaná zpráva (</a:t>
            </a:r>
            <a:r>
              <a:rPr lang="cs-CZ" dirty="0" smtClean="0"/>
              <a:t>krátký hlavní text, delší přílohy nebo stručná a podrobná verze).</a:t>
            </a:r>
            <a:endParaRPr lang="cs-CZ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Typické příklady využití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ohodnotit aspekty konkrétní policy (existující, připravované)</a:t>
            </a:r>
          </a:p>
          <a:p>
            <a:r>
              <a:rPr lang="cs-CZ" dirty="0" smtClean="0"/>
              <a:t>znát potřeby těch, koho zastupujeme</a:t>
            </a:r>
          </a:p>
          <a:p>
            <a:r>
              <a:rPr lang="cs-CZ" dirty="0" smtClean="0"/>
              <a:t>z</a:t>
            </a:r>
            <a:r>
              <a:rPr lang="cs-CZ" dirty="0" smtClean="0"/>
              <a:t>hodnotit, jestli „pilotní intervence“ funguje</a:t>
            </a:r>
          </a:p>
          <a:p>
            <a:r>
              <a:rPr lang="cs-CZ" dirty="0" smtClean="0"/>
              <a:t>vylepšení služeb klientům či konkrétního produktu</a:t>
            </a:r>
          </a:p>
          <a:p>
            <a:r>
              <a:rPr lang="cs-CZ" dirty="0" smtClean="0"/>
              <a:t>v</a:t>
            </a:r>
            <a:r>
              <a:rPr lang="cs-CZ" dirty="0" smtClean="0"/>
              <a:t>ylepšení výkonu konkrétní organizace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Easton 1969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v reakci na události konce 60.let v USA: </a:t>
            </a:r>
            <a:r>
              <a:rPr lang="cs-CZ" b="1" dirty="0" smtClean="0"/>
              <a:t>opuštení slonovinové věže- </a:t>
            </a:r>
            <a:r>
              <a:rPr lang="cs-CZ" dirty="0" smtClean="0"/>
              <a:t>účastnit se praktické politiky</a:t>
            </a:r>
            <a:endParaRPr lang="cs-CZ" b="1" dirty="0" smtClean="0"/>
          </a:p>
          <a:p>
            <a:endParaRPr lang="cs-CZ" b="1" dirty="0" smtClean="0"/>
          </a:p>
          <a:p>
            <a:r>
              <a:rPr lang="cs-CZ" dirty="0" smtClean="0"/>
              <a:t>v</a:t>
            </a:r>
            <a:r>
              <a:rPr lang="cs-CZ" dirty="0" smtClean="0"/>
              <a:t>yvolalo spíše </a:t>
            </a:r>
            <a:r>
              <a:rPr lang="cs-CZ" b="1" dirty="0" smtClean="0"/>
              <a:t>odpor</a:t>
            </a:r>
            <a:endParaRPr lang="cs-CZ" b="1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 smtClean="0"/>
              <a:t>Aplikovaný výzkum v politologii: Andres, Beecher (1989): </a:t>
            </a:r>
            <a:r>
              <a:rPr lang="cs-CZ" sz="3200" b="1" i="1" dirty="0" smtClean="0"/>
              <a:t>Bridging the Gap or Bridge too Far?</a:t>
            </a:r>
            <a:endParaRPr lang="cs-CZ" sz="32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Vylepšení pověsti disciplíny</a:t>
            </a:r>
          </a:p>
          <a:p>
            <a:r>
              <a:rPr lang="cs-CZ" dirty="0" smtClean="0"/>
              <a:t>Pozitivní efekt na politologickou teorii</a:t>
            </a:r>
          </a:p>
          <a:p>
            <a:r>
              <a:rPr lang="cs-CZ" dirty="0" smtClean="0"/>
              <a:t>Komparativní výhoda oproti nepolitologům</a:t>
            </a:r>
          </a:p>
          <a:p>
            <a:r>
              <a:rPr lang="cs-CZ" dirty="0" smtClean="0"/>
              <a:t>Společenské přínosy</a:t>
            </a:r>
          </a:p>
          <a:p>
            <a:endParaRPr lang="cs-CZ" dirty="0" smtClean="0"/>
          </a:p>
          <a:p>
            <a:r>
              <a:rPr lang="cs-CZ" dirty="0" smtClean="0"/>
              <a:t>Neutrálnější základ, začíná se rozvíjet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Aplikovaný vs. základní výzkum</a:t>
            </a:r>
            <a:endParaRPr lang="cs-CZ" b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Základní výzkum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Zvýšení porozumění o světě</a:t>
            </a:r>
          </a:p>
          <a:p>
            <a:r>
              <a:rPr lang="cs-CZ" dirty="0" smtClean="0"/>
              <a:t>Iniciuje vědecký zájem výzkumníka</a:t>
            </a:r>
          </a:p>
          <a:p>
            <a:r>
              <a:rPr lang="cs-CZ" dirty="0" smtClean="0"/>
              <a:t>Financování v rámci výzkumné organizace</a:t>
            </a:r>
          </a:p>
          <a:p>
            <a:r>
              <a:rPr lang="cs-CZ" dirty="0" smtClean="0"/>
              <a:t>Výzkumníci</a:t>
            </a:r>
          </a:p>
          <a:p>
            <a:r>
              <a:rPr lang="cs-CZ" dirty="0" smtClean="0"/>
              <a:t>Delší časová okna</a:t>
            </a:r>
          </a:p>
          <a:p>
            <a:r>
              <a:rPr lang="cs-CZ" dirty="0" smtClean="0"/>
              <a:t>Autonomní vzhledem k času a prostoru</a:t>
            </a:r>
          </a:p>
          <a:p>
            <a:r>
              <a:rPr lang="cs-CZ" dirty="0" smtClean="0"/>
              <a:t>Konkrétní metoda</a:t>
            </a:r>
          </a:p>
          <a:p>
            <a:r>
              <a:rPr lang="cs-CZ" dirty="0" smtClean="0"/>
              <a:t>Hodnotí vědecká komunita</a:t>
            </a:r>
          </a:p>
          <a:p>
            <a:endParaRPr lang="cs-CZ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Aplikovaný výzkum</a:t>
            </a:r>
            <a:endParaRPr lang="cs-CZ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Pomoc zadavateli</a:t>
            </a:r>
          </a:p>
          <a:p>
            <a:r>
              <a:rPr lang="cs-CZ" dirty="0" smtClean="0"/>
              <a:t>Iniciuje potřeba zadavatele</a:t>
            </a:r>
          </a:p>
          <a:p>
            <a:r>
              <a:rPr lang="cs-CZ" dirty="0" smtClean="0"/>
              <a:t>Financuje zadavatel, často klíčový parametr</a:t>
            </a:r>
          </a:p>
          <a:p>
            <a:r>
              <a:rPr lang="cs-CZ" dirty="0" smtClean="0"/>
              <a:t>Členové organizace zadavatele nebo konzultanti</a:t>
            </a:r>
          </a:p>
          <a:p>
            <a:r>
              <a:rPr lang="cs-CZ" dirty="0" smtClean="0"/>
              <a:t>Kratší, intenzivní</a:t>
            </a:r>
          </a:p>
          <a:p>
            <a:r>
              <a:rPr lang="cs-CZ" dirty="0" smtClean="0"/>
              <a:t>Zapuštěno do konkrétního času a prostoru</a:t>
            </a:r>
          </a:p>
          <a:p>
            <a:r>
              <a:rPr lang="cs-CZ" dirty="0" smtClean="0"/>
              <a:t>Smíšené metody</a:t>
            </a:r>
          </a:p>
          <a:p>
            <a:r>
              <a:rPr lang="cs-CZ" dirty="0" smtClean="0"/>
              <a:t>Hodnotí zadavatel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Metodologie aplikovaného výzkumu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Podobná jako v základním výzkumu</a:t>
            </a:r>
          </a:p>
          <a:p>
            <a:r>
              <a:rPr lang="cs-CZ" dirty="0" smtClean="0"/>
              <a:t>Ovlivněná některými kritérii, která v ZV nejsou tolik důležitá</a:t>
            </a:r>
          </a:p>
          <a:p>
            <a:r>
              <a:rPr lang="cs-CZ" dirty="0" smtClean="0"/>
              <a:t>Důležitější pro výzkumníka, než pro zadavatele</a:t>
            </a:r>
          </a:p>
          <a:p>
            <a:r>
              <a:rPr lang="cs-CZ" dirty="0" smtClean="0"/>
              <a:t>Nutnost ji dodržovat (aplikovaný výzkum často posuzován i vědeckou komunitou)</a:t>
            </a:r>
          </a:p>
          <a:p>
            <a:r>
              <a:rPr lang="cs-CZ" dirty="0" smtClean="0"/>
              <a:t>Problém iniciálních znalostí o problému (často nižší než v ZV)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Aplikovaný výzkum- benchmarky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Validita</a:t>
            </a:r>
          </a:p>
          <a:p>
            <a:r>
              <a:rPr lang="cs-CZ" dirty="0" smtClean="0"/>
              <a:t>Reliabilita</a:t>
            </a:r>
          </a:p>
          <a:p>
            <a:r>
              <a:rPr lang="cs-CZ" dirty="0" smtClean="0"/>
              <a:t>Účinnost</a:t>
            </a:r>
          </a:p>
          <a:p>
            <a:r>
              <a:rPr lang="cs-CZ" dirty="0" smtClean="0"/>
              <a:t>Efektivita</a:t>
            </a:r>
          </a:p>
          <a:p>
            <a:r>
              <a:rPr lang="cs-CZ" dirty="0" smtClean="0"/>
              <a:t>Proveditelnost</a:t>
            </a:r>
          </a:p>
          <a:p>
            <a:r>
              <a:rPr lang="cs-CZ" dirty="0" smtClean="0"/>
              <a:t>Relevance</a:t>
            </a:r>
          </a:p>
          <a:p>
            <a:r>
              <a:rPr lang="cs-CZ" dirty="0" smtClean="0"/>
              <a:t>Dostatečnost, Kompletnost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Validita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podobné jako validita v základních výzkumu (tj. statistická, kauzální, konstruktová), na významu nabývá zejména první a třetí</a:t>
            </a:r>
          </a:p>
          <a:p>
            <a:r>
              <a:rPr lang="cs-CZ" dirty="0" smtClean="0"/>
              <a:t>Speciálním požadavkem </a:t>
            </a:r>
            <a:r>
              <a:rPr lang="cs-CZ" b="1" dirty="0" smtClean="0"/>
              <a:t>validita závěrů: </a:t>
            </a:r>
            <a:r>
              <a:rPr lang="cs-CZ" dirty="0" smtClean="0"/>
              <a:t>musí věrně reprezentovat provedený výzkum (normativní tlaky).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</TotalTime>
  <Words>795</Words>
  <Application>Microsoft Office PowerPoint</Application>
  <PresentationFormat>On-screen Show (4:3)</PresentationFormat>
  <Paragraphs>134</Paragraphs>
  <Slides>23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Aplikovaný výzkum</vt:lpstr>
      <vt:lpstr>Aplikovaný výzkum</vt:lpstr>
      <vt:lpstr>Typické příklady využití</vt:lpstr>
      <vt:lpstr>Easton 1969</vt:lpstr>
      <vt:lpstr>Aplikovaný výzkum v politologii: Andres, Beecher (1989): Bridging the Gap or Bridge too Far?</vt:lpstr>
      <vt:lpstr>Aplikovaný vs. základní výzkum</vt:lpstr>
      <vt:lpstr>Metodologie aplikovaného výzkumu</vt:lpstr>
      <vt:lpstr>Aplikovaný výzkum- benchmarky</vt:lpstr>
      <vt:lpstr>Validita</vt:lpstr>
      <vt:lpstr>Reliabilita</vt:lpstr>
      <vt:lpstr>Účinnost</vt:lpstr>
      <vt:lpstr>Efektivita</vt:lpstr>
      <vt:lpstr>Proveditelnost</vt:lpstr>
      <vt:lpstr>Relevance</vt:lpstr>
      <vt:lpstr>Dostatečnost, Kompletnost</vt:lpstr>
      <vt:lpstr>Plánování a provádění AV (Baymirzaeva 2018) </vt:lpstr>
      <vt:lpstr>Krok 1: Cíle výzkumu</vt:lpstr>
      <vt:lpstr>Krok 2: Stávající stav výzkumu </vt:lpstr>
      <vt:lpstr>Příklad</vt:lpstr>
      <vt:lpstr>Příklad: Reevaluace Kroku 1</vt:lpstr>
      <vt:lpstr>Krok 3: Plán výzkumu</vt:lpstr>
      <vt:lpstr>Krok 4: Sběr, analýza, interpretace dat</vt:lpstr>
      <vt:lpstr>Krok 5: Revize, Finální úpravy, Publikace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Roman</dc:creator>
  <cp:lastModifiedBy>Roman</cp:lastModifiedBy>
  <cp:revision>20</cp:revision>
  <dcterms:created xsi:type="dcterms:W3CDTF">2022-05-10T11:17:07Z</dcterms:created>
  <dcterms:modified xsi:type="dcterms:W3CDTF">2022-05-11T06:45:26Z</dcterms:modified>
</cp:coreProperties>
</file>