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sldIdLst>
    <p:sldId id="256" r:id="rId2"/>
    <p:sldId id="300" r:id="rId3"/>
    <p:sldId id="301" r:id="rId4"/>
    <p:sldId id="302" r:id="rId5"/>
    <p:sldId id="303" r:id="rId6"/>
    <p:sldId id="304" r:id="rId7"/>
    <p:sldId id="305" r:id="rId8"/>
    <p:sldId id="288" r:id="rId9"/>
    <p:sldId id="289" r:id="rId10"/>
    <p:sldId id="286" r:id="rId11"/>
    <p:sldId id="257" r:id="rId12"/>
    <p:sldId id="258" r:id="rId13"/>
    <p:sldId id="259" r:id="rId14"/>
    <p:sldId id="293" r:id="rId15"/>
    <p:sldId id="260" r:id="rId16"/>
    <p:sldId id="261" r:id="rId17"/>
    <p:sldId id="262" r:id="rId18"/>
    <p:sldId id="263" r:id="rId19"/>
    <p:sldId id="291" r:id="rId20"/>
    <p:sldId id="292" r:id="rId21"/>
    <p:sldId id="264" r:id="rId22"/>
    <p:sldId id="290" r:id="rId23"/>
    <p:sldId id="294" r:id="rId24"/>
    <p:sldId id="295" r:id="rId25"/>
    <p:sldId id="297" r:id="rId26"/>
    <p:sldId id="298" r:id="rId27"/>
    <p:sldId id="299" r:id="rId28"/>
    <p:sldId id="296" r:id="rId29"/>
    <p:sldId id="306" r:id="rId30"/>
    <p:sldId id="265" r:id="rId31"/>
    <p:sldId id="266" r:id="rId32"/>
    <p:sldId id="268" r:id="rId33"/>
    <p:sldId id="269" r:id="rId34"/>
    <p:sldId id="267" r:id="rId35"/>
    <p:sldId id="270" r:id="rId36"/>
    <p:sldId id="271" r:id="rId37"/>
    <p:sldId id="272" r:id="rId3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91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20059D-1D01-4546-8A33-C71CDDA8C451}" type="datetimeFigureOut">
              <a:rPr lang="cs-CZ" smtClean="0"/>
              <a:pPr/>
              <a:t>23.3.2022</a:t>
            </a:fld>
            <a:endParaRPr lang="cs-CZ"/>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9979B83-B44C-4BCB-A413-06F1474BB1A7}" type="slidenum">
              <a:rPr lang="cs-CZ" smtClean="0"/>
              <a:pPr/>
              <a:t>‹#›</a:t>
            </a:fld>
            <a:endParaRPr lang="cs-CZ"/>
          </a:p>
        </p:txBody>
      </p:sp>
    </p:spTree>
    <p:extLst>
      <p:ext uri="{BB962C8B-B14F-4D97-AF65-F5344CB8AC3E}">
        <p14:creationId xmlns="" xmlns:p14="http://schemas.microsoft.com/office/powerpoint/2010/main" val="5605828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DF60322E-E609-4588-800B-FCA80CCB8EC5}" type="slidenum">
              <a:rPr lang="cs-CZ" smtClean="0"/>
              <a:pPr/>
              <a:t>6</a:t>
            </a:fld>
            <a:endParaRPr lang="cs-CZ"/>
          </a:p>
        </p:txBody>
      </p:sp>
    </p:spTree>
    <p:extLst>
      <p:ext uri="{BB962C8B-B14F-4D97-AF65-F5344CB8AC3E}">
        <p14:creationId xmlns="" xmlns:p14="http://schemas.microsoft.com/office/powerpoint/2010/main" val="10481624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DF60322E-E609-4588-800B-FCA80CCB8EC5}" type="slidenum">
              <a:rPr lang="cs-CZ" smtClean="0"/>
              <a:pPr/>
              <a:t>7</a:t>
            </a:fld>
            <a:endParaRPr lang="cs-CZ"/>
          </a:p>
        </p:txBody>
      </p:sp>
    </p:spTree>
    <p:extLst>
      <p:ext uri="{BB962C8B-B14F-4D97-AF65-F5344CB8AC3E}">
        <p14:creationId xmlns="" xmlns:p14="http://schemas.microsoft.com/office/powerpoint/2010/main" val="1076711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B9979B83-B44C-4BCB-A413-06F1474BB1A7}" type="slidenum">
              <a:rPr lang="cs-CZ" smtClean="0"/>
              <a:pPr/>
              <a:t>32</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B9979B83-B44C-4BCB-A413-06F1474BB1A7}" type="slidenum">
              <a:rPr lang="cs-CZ" smtClean="0"/>
              <a:pPr/>
              <a:t>36</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cs-CZ" dirty="0"/>
          </a:p>
        </p:txBody>
      </p:sp>
      <p:sp>
        <p:nvSpPr>
          <p:cNvPr id="4" name="Slide Number Placeholder 3"/>
          <p:cNvSpPr>
            <a:spLocks noGrp="1"/>
          </p:cNvSpPr>
          <p:nvPr>
            <p:ph type="sldNum" sz="quarter" idx="10"/>
          </p:nvPr>
        </p:nvSpPr>
        <p:spPr/>
        <p:txBody>
          <a:bodyPr/>
          <a:lstStyle/>
          <a:p>
            <a:fld id="{B9979B83-B44C-4BCB-A413-06F1474BB1A7}" type="slidenum">
              <a:rPr lang="cs-CZ" smtClean="0"/>
              <a:pPr/>
              <a:t>37</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23.3.2022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23.3.2022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23.3.2022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10"/>
          </p:nvPr>
        </p:nvSpPr>
        <p:spPr/>
        <p:txBody>
          <a:bodyPr/>
          <a:lstStyle/>
          <a:p>
            <a:fld id="{361E40E8-D992-4DA4-B358-6E065514FC1E}" type="datetimeFigureOut">
              <a:rPr lang="cs-CZ" smtClean="0"/>
              <a:pPr/>
              <a:t>23.3.2022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1E40E8-D992-4DA4-B358-6E065514FC1E}" type="datetimeFigureOut">
              <a:rPr lang="cs-CZ" smtClean="0"/>
              <a:pPr/>
              <a:t>23.3.2022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p:cNvSpPr>
            <a:spLocks noGrp="1"/>
          </p:cNvSpPr>
          <p:nvPr>
            <p:ph type="dt" sz="half" idx="10"/>
          </p:nvPr>
        </p:nvSpPr>
        <p:spPr/>
        <p:txBody>
          <a:bodyPr/>
          <a:lstStyle/>
          <a:p>
            <a:fld id="{361E40E8-D992-4DA4-B358-6E065514FC1E}" type="datetimeFigureOut">
              <a:rPr lang="cs-CZ" smtClean="0"/>
              <a:pPr/>
              <a:t>23.3.2022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p:cNvSpPr>
            <a:spLocks noGrp="1"/>
          </p:cNvSpPr>
          <p:nvPr>
            <p:ph type="dt" sz="half" idx="10"/>
          </p:nvPr>
        </p:nvSpPr>
        <p:spPr/>
        <p:txBody>
          <a:bodyPr/>
          <a:lstStyle/>
          <a:p>
            <a:fld id="{361E40E8-D992-4DA4-B358-6E065514FC1E}" type="datetimeFigureOut">
              <a:rPr lang="cs-CZ" smtClean="0"/>
              <a:pPr/>
              <a:t>23.3.2022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cs-CZ"/>
          </a:p>
        </p:txBody>
      </p:sp>
      <p:sp>
        <p:nvSpPr>
          <p:cNvPr id="3" name="Date Placeholder 2"/>
          <p:cNvSpPr>
            <a:spLocks noGrp="1"/>
          </p:cNvSpPr>
          <p:nvPr>
            <p:ph type="dt" sz="half" idx="10"/>
          </p:nvPr>
        </p:nvSpPr>
        <p:spPr/>
        <p:txBody>
          <a:bodyPr/>
          <a:lstStyle/>
          <a:p>
            <a:fld id="{361E40E8-D992-4DA4-B358-6E065514FC1E}" type="datetimeFigureOut">
              <a:rPr lang="cs-CZ" smtClean="0"/>
              <a:pPr/>
              <a:t>23.3.2022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E40E8-D992-4DA4-B358-6E065514FC1E}" type="datetimeFigureOut">
              <a:rPr lang="cs-CZ" smtClean="0"/>
              <a:pPr/>
              <a:t>23.3.2022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1E40E8-D992-4DA4-B358-6E065514FC1E}" type="datetimeFigureOut">
              <a:rPr lang="cs-CZ" smtClean="0"/>
              <a:pPr/>
              <a:t>23.3.2022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1E40E8-D992-4DA4-B358-6E065514FC1E}" type="datetimeFigureOut">
              <a:rPr lang="cs-CZ" smtClean="0"/>
              <a:pPr/>
              <a:t>23.3.2022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2F61C6-479B-4F44-9A78-0AAFE14E05AC}"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E40E8-D992-4DA4-B358-6E065514FC1E}" type="datetimeFigureOut">
              <a:rPr lang="cs-CZ" smtClean="0"/>
              <a:pPr/>
              <a:t>23.3.2022</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2F61C6-479B-4F44-9A78-0AAFE14E05A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z/url?sa=i&amp;rct=j&amp;q=concept+ladder+of+abstraction&amp;source=images&amp;cd=&amp;cad=rja&amp;docid=2_HkwLK0mRcVkM&amp;tbnid=IbbxPUvdmAcCUM:&amp;ved=0CAUQjRw&amp;url=http://poli.haifa.ac.il/~levi/conceptm.html&amp;ei=jTZbUc6WGI7Msga85oCYCA&amp;bvm=bv.44697112,d.bGE&amp;psig=AFQjCNG4clCTzlG1D8YOtLy3uCT6EkKR7g&amp;ust=136501855765628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google.cz/url?sa=i&amp;rct=j&amp;q=concept+ladder+of+abstraction&amp;source=images&amp;cd=&amp;cad=rja&amp;docid=2_HkwLK0mRcVkM&amp;tbnid=IbbxPUvdmAcCUM:&amp;ved=0CAUQjRw&amp;url=http://www.emeraldinsight.com/journals.htm?articleid=1766692&amp;show=html&amp;ei=_jZbUb7mGMqKtAaflIGACg&amp;bvm=bv.44697112,d.bGE&amp;psig=AFQjCNG4clCTzlG1D8YOtLy3uCT6EkKR7g&amp;ust=1365018557656282"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google.cz/url?sa=i&amp;rct=j&amp;q=typology+%22political+science%22&amp;source=images&amp;cd=&amp;cad=rja&amp;docid=EH1XR-h9r7YB8M&amp;tbnid=_m1iOcW1m9fDNM:&amp;ved=0CAUQjRw&amp;url=http://www.sciencedirect.com/science/article/pii/S0362331900000616&amp;ei=aEFbUfKsGoqJtQaxmIH4Bw&amp;bvm=bv.44697112,d.Yms&amp;psig=AFQjCNHGIi5hW294eF-lBSok3ItS8q2W4Q&amp;ust=1365021382276754"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9.gi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a:t>Od teorie k empirickému výzkumu</a:t>
            </a:r>
          </a:p>
        </p:txBody>
      </p:sp>
      <p:sp>
        <p:nvSpPr>
          <p:cNvPr id="3" name="Subtitle 2"/>
          <p:cNvSpPr>
            <a:spLocks noGrp="1"/>
          </p:cNvSpPr>
          <p:nvPr>
            <p:ph type="subTitle" idx="1"/>
          </p:nvPr>
        </p:nvSpPr>
        <p:spPr/>
        <p:txBody>
          <a:bodyPr/>
          <a:lstStyle/>
          <a:p>
            <a:endParaRPr lang="cs-CZ" dirty="0"/>
          </a:p>
          <a:p>
            <a:r>
              <a:rPr lang="cs-CZ" dirty="0"/>
              <a:t>POLb4003, </a:t>
            </a:r>
            <a:r>
              <a:rPr lang="cs-CZ" dirty="0" smtClean="0"/>
              <a:t>23.3. 2022</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Nerole teorie v diplomové práci</a:t>
            </a:r>
          </a:p>
        </p:txBody>
      </p:sp>
      <p:sp>
        <p:nvSpPr>
          <p:cNvPr id="3" name="Content Placeholder 2"/>
          <p:cNvSpPr>
            <a:spLocks noGrp="1"/>
          </p:cNvSpPr>
          <p:nvPr>
            <p:ph idx="1"/>
          </p:nvPr>
        </p:nvSpPr>
        <p:spPr/>
        <p:txBody>
          <a:bodyPr/>
          <a:lstStyle/>
          <a:p>
            <a:r>
              <a:rPr lang="cs-CZ" dirty="0"/>
              <a:t>Zabírat místo</a:t>
            </a:r>
          </a:p>
          <a:p>
            <a:r>
              <a:rPr lang="cs-CZ" dirty="0"/>
              <a:t>Shrnutí všeho, co jste načetli, slyšeli  v přednáškách</a:t>
            </a:r>
          </a:p>
          <a:p>
            <a:r>
              <a:rPr lang="cs-CZ" dirty="0"/>
              <a:t>Být úvodem práce</a:t>
            </a:r>
          </a:p>
          <a:p>
            <a:r>
              <a:rPr lang="cs-CZ" dirty="0"/>
              <a:t>Jmenovat se Teorie a metody (jde o úplně jiné oblasti)</a:t>
            </a:r>
          </a:p>
          <a:p>
            <a:r>
              <a:rPr lang="cs-CZ" dirty="0"/>
              <a:t>Něco, co nesouvisí s dalšími částmi práce</a:t>
            </a:r>
          </a:p>
          <a:p>
            <a:r>
              <a:rPr lang="cs-CZ" dirty="0"/>
              <a:t>Text bez vašeho vlastního vkladu</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Koncepty</a:t>
            </a:r>
          </a:p>
        </p:txBody>
      </p:sp>
      <p:sp>
        <p:nvSpPr>
          <p:cNvPr id="3" name="Content Placeholder 2"/>
          <p:cNvSpPr>
            <a:spLocks noGrp="1"/>
          </p:cNvSpPr>
          <p:nvPr>
            <p:ph idx="1"/>
          </p:nvPr>
        </p:nvSpPr>
        <p:spPr/>
        <p:txBody>
          <a:bodyPr>
            <a:normAutofit fontScale="92500" lnSpcReduction="10000"/>
          </a:bodyPr>
          <a:lstStyle/>
          <a:p>
            <a:r>
              <a:rPr lang="cs-CZ" dirty="0"/>
              <a:t>Při kritickém zhodnocení literatury, případně rozhodnutí, že naše DP bude testem teorie, se často snažíme pochopit význam „výrazů“ nebo zamýšlíme nad tím, zda když všichni autoři používají ty samé „výrazy“ (např. stranický systém), píší o tomtéž- pracujeme s </a:t>
            </a:r>
            <a:r>
              <a:rPr lang="cs-CZ" b="1" dirty="0"/>
              <a:t>koncepty</a:t>
            </a:r>
          </a:p>
          <a:p>
            <a:r>
              <a:rPr lang="cs-CZ" dirty="0"/>
              <a:t>Koncepty </a:t>
            </a:r>
            <a:r>
              <a:rPr lang="cs-CZ" b="1" dirty="0"/>
              <a:t>označují a třídí fenomény</a:t>
            </a:r>
            <a:r>
              <a:rPr lang="cs-CZ" dirty="0"/>
              <a:t>, zároveň jsou </a:t>
            </a:r>
            <a:r>
              <a:rPr lang="cs-CZ" b="1" dirty="0"/>
              <a:t>kontejnery dat</a:t>
            </a:r>
          </a:p>
          <a:p>
            <a:r>
              <a:rPr lang="cs-CZ" b="1" dirty="0"/>
              <a:t>Jsou proto důležité jak pro teorie, tak i pro výběr případů</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Koncepty (struktura, Škrha 2012)</a:t>
            </a:r>
          </a:p>
        </p:txBody>
      </p:sp>
      <p:sp>
        <p:nvSpPr>
          <p:cNvPr id="3" name="Content Placeholder 2"/>
          <p:cNvSpPr>
            <a:spLocks noGrp="1"/>
          </p:cNvSpPr>
          <p:nvPr>
            <p:ph idx="1"/>
          </p:nvPr>
        </p:nvSpPr>
        <p:spPr/>
        <p:txBody>
          <a:bodyPr/>
          <a:lstStyle/>
          <a:p>
            <a:endParaRPr lang="cs-CZ"/>
          </a:p>
        </p:txBody>
      </p:sp>
      <p:pic>
        <p:nvPicPr>
          <p:cNvPr id="1026" name="Picture 2"/>
          <p:cNvPicPr>
            <a:picLocks noChangeAspect="1" noChangeArrowheads="1"/>
          </p:cNvPicPr>
          <p:nvPr/>
        </p:nvPicPr>
        <p:blipFill>
          <a:blip r:embed="rId2" cstate="print"/>
          <a:srcRect/>
          <a:stretch>
            <a:fillRect/>
          </a:stretch>
        </p:blipFill>
        <p:spPr bwMode="auto">
          <a:xfrm>
            <a:off x="467544" y="1637530"/>
            <a:ext cx="7812360" cy="432889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Jak by měly vypadat dobré koncepty: dva přístupy k formování konceptů</a:t>
            </a:r>
          </a:p>
        </p:txBody>
      </p:sp>
      <p:sp>
        <p:nvSpPr>
          <p:cNvPr id="3" name="Content Placeholder 2"/>
          <p:cNvSpPr>
            <a:spLocks noGrp="1"/>
          </p:cNvSpPr>
          <p:nvPr>
            <p:ph idx="1"/>
          </p:nvPr>
        </p:nvSpPr>
        <p:spPr/>
        <p:txBody>
          <a:bodyPr/>
          <a:lstStyle/>
          <a:p>
            <a:endParaRPr lang="cs-CZ" b="1" dirty="0"/>
          </a:p>
          <a:p>
            <a:r>
              <a:rPr lang="cs-CZ" b="1" dirty="0"/>
              <a:t>Sémantický</a:t>
            </a:r>
            <a:r>
              <a:rPr lang="cs-CZ" dirty="0"/>
              <a:t> (důležitý je –v širokém slova smyslu- jazyk, Sartori)</a:t>
            </a:r>
          </a:p>
          <a:p>
            <a:endParaRPr lang="cs-CZ" dirty="0"/>
          </a:p>
          <a:p>
            <a:endParaRPr lang="cs-CZ" dirty="0"/>
          </a:p>
          <a:p>
            <a:r>
              <a:rPr lang="cs-CZ" b="1" dirty="0"/>
              <a:t>Realistický</a:t>
            </a:r>
            <a:r>
              <a:rPr lang="cs-CZ" dirty="0"/>
              <a:t> (důležitá je struktura konceptu, Goertz)</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cs-CZ"/>
          </a:p>
        </p:txBody>
      </p:sp>
      <p:sp>
        <p:nvSpPr>
          <p:cNvPr id="3" name="Content Placeholder 2"/>
          <p:cNvSpPr>
            <a:spLocks noGrp="1"/>
          </p:cNvSpPr>
          <p:nvPr>
            <p:ph idx="1"/>
          </p:nvPr>
        </p:nvSpPr>
        <p:spPr/>
        <p:txBody>
          <a:bodyPr/>
          <a:lstStyle/>
          <a:p>
            <a:endParaRPr lang="cs-CZ"/>
          </a:p>
        </p:txBody>
      </p:sp>
      <p:pic>
        <p:nvPicPr>
          <p:cNvPr id="2050" name="Picture 2" descr="C:\Users\Goldmund\Desktop\IMG_5803.JPG"/>
          <p:cNvPicPr>
            <a:picLocks noChangeAspect="1" noChangeArrowheads="1"/>
          </p:cNvPicPr>
          <p:nvPr/>
        </p:nvPicPr>
        <p:blipFill>
          <a:blip r:embed="rId2" cstate="print"/>
          <a:srcRect/>
          <a:stretch>
            <a:fillRect/>
          </a:stretch>
        </p:blipFill>
        <p:spPr bwMode="auto">
          <a:xfrm>
            <a:off x="611560" y="0"/>
            <a:ext cx="8424936" cy="662473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Jsou dobré a špatné koncepty?</a:t>
            </a:r>
          </a:p>
        </p:txBody>
      </p:sp>
      <p:sp>
        <p:nvSpPr>
          <p:cNvPr id="3" name="Content Placeholder 2"/>
          <p:cNvSpPr>
            <a:spLocks noGrp="1"/>
          </p:cNvSpPr>
          <p:nvPr>
            <p:ph idx="1"/>
          </p:nvPr>
        </p:nvSpPr>
        <p:spPr/>
        <p:txBody>
          <a:bodyPr/>
          <a:lstStyle/>
          <a:p>
            <a:endParaRPr lang="cs-CZ" dirty="0"/>
          </a:p>
          <a:p>
            <a:endParaRPr lang="cs-CZ" dirty="0"/>
          </a:p>
          <a:p>
            <a:endParaRPr lang="cs-CZ" dirty="0"/>
          </a:p>
          <a:p>
            <a:r>
              <a:rPr lang="cs-CZ" dirty="0"/>
              <a:t>Ano, určitě, jak sémantický, tak realistický přístup mají nástroje, jak to určit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Dobrý koncept by měl být (sémantický přístup)</a:t>
            </a:r>
          </a:p>
        </p:txBody>
      </p:sp>
      <p:sp>
        <p:nvSpPr>
          <p:cNvPr id="3" name="Content Placeholder 2"/>
          <p:cNvSpPr>
            <a:spLocks noGrp="1"/>
          </p:cNvSpPr>
          <p:nvPr>
            <p:ph idx="1"/>
          </p:nvPr>
        </p:nvSpPr>
        <p:spPr/>
        <p:txBody>
          <a:bodyPr>
            <a:normAutofit fontScale="92500" lnSpcReduction="20000"/>
          </a:bodyPr>
          <a:lstStyle/>
          <a:p>
            <a:r>
              <a:rPr lang="cs-CZ" dirty="0"/>
              <a:t>Koherentní (společné atributy x odlišení)</a:t>
            </a:r>
          </a:p>
          <a:p>
            <a:r>
              <a:rPr lang="cs-CZ" dirty="0"/>
              <a:t>Operacionalizovatelný (musíme být vůbec schopni propojit definici a odkazy, rozpoznat ho v reálném světě)</a:t>
            </a:r>
          </a:p>
          <a:p>
            <a:r>
              <a:rPr lang="cs-CZ" dirty="0"/>
              <a:t>Validita (extenze odpovídá intenzi)</a:t>
            </a:r>
          </a:p>
          <a:p>
            <a:r>
              <a:rPr lang="cs-CZ" dirty="0"/>
              <a:t>Oprávněnost v oboru</a:t>
            </a:r>
          </a:p>
          <a:p>
            <a:r>
              <a:rPr lang="cs-CZ" dirty="0"/>
              <a:t>Rezonance</a:t>
            </a:r>
          </a:p>
          <a:p>
            <a:r>
              <a:rPr lang="cs-CZ" dirty="0"/>
              <a:t>Kontextový rozsah</a:t>
            </a:r>
          </a:p>
          <a:p>
            <a:r>
              <a:rPr lang="cs-CZ" dirty="0"/>
              <a:t>Úspornost</a:t>
            </a:r>
          </a:p>
          <a:p>
            <a:r>
              <a:rPr lang="cs-CZ" dirty="0"/>
              <a:t>Empirická užitečnost</a:t>
            </a:r>
          </a:p>
          <a:p>
            <a:endParaRPr lang="cs-CZ" dirty="0"/>
          </a:p>
        </p:txBody>
      </p:sp>
      <p:sp>
        <p:nvSpPr>
          <p:cNvPr id="4" name="TextovéPole 3"/>
          <p:cNvSpPr txBox="1"/>
          <p:nvPr/>
        </p:nvSpPr>
        <p:spPr>
          <a:xfrm>
            <a:off x="4860032" y="4365104"/>
            <a:ext cx="3960440" cy="369332"/>
          </a:xfrm>
          <a:prstGeom prst="rect">
            <a:avLst/>
          </a:prstGeom>
          <a:noFill/>
        </p:spPr>
        <p:txBody>
          <a:bodyPr wrap="square" rtlCol="0">
            <a:spAutoFit/>
          </a:bodyPr>
          <a:lstStyle/>
          <a:p>
            <a:r>
              <a:rPr lang="cs-CZ" b="1" dirty="0"/>
              <a:t>„KMOTROVSKÁ STRANA“?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Dobrý koncept by měl (realistický přístup)- dobře popsat vztahy mezi úrovněmi</a:t>
            </a:r>
          </a:p>
        </p:txBody>
      </p:sp>
      <p:pic>
        <p:nvPicPr>
          <p:cNvPr id="2050" name="Picture 2"/>
          <p:cNvPicPr>
            <a:picLocks noGrp="1" noChangeAspect="1" noChangeArrowheads="1"/>
          </p:cNvPicPr>
          <p:nvPr>
            <p:ph idx="1"/>
          </p:nvPr>
        </p:nvPicPr>
        <p:blipFill>
          <a:blip r:embed="rId2" cstate="print"/>
          <a:srcRect/>
          <a:stretch>
            <a:fillRect/>
          </a:stretch>
        </p:blipFill>
        <p:spPr bwMode="auto">
          <a:xfrm>
            <a:off x="971599" y="2276872"/>
            <a:ext cx="7501825" cy="4252702"/>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Jak pracovat s koncepty: stupně abstrakce</a:t>
            </a:r>
          </a:p>
        </p:txBody>
      </p:sp>
      <p:sp>
        <p:nvSpPr>
          <p:cNvPr id="3" name="Content Placeholder 2"/>
          <p:cNvSpPr>
            <a:spLocks noGrp="1"/>
          </p:cNvSpPr>
          <p:nvPr>
            <p:ph idx="1"/>
          </p:nvPr>
        </p:nvSpPr>
        <p:spPr/>
        <p:txBody>
          <a:bodyPr/>
          <a:lstStyle/>
          <a:p>
            <a:endParaRPr lang="cs-CZ" dirty="0"/>
          </a:p>
        </p:txBody>
      </p:sp>
      <p:pic>
        <p:nvPicPr>
          <p:cNvPr id="3074" name="Picture 2" descr="http://poli.haifa.ac.il/~levi/ladder.jpg">
            <a:hlinkClick r:id="rId2"/>
          </p:cNvPr>
          <p:cNvPicPr>
            <a:picLocks noChangeAspect="1" noChangeArrowheads="1"/>
          </p:cNvPicPr>
          <p:nvPr/>
        </p:nvPicPr>
        <p:blipFill>
          <a:blip r:embed="rId3" cstate="print"/>
          <a:srcRect/>
          <a:stretch>
            <a:fillRect/>
          </a:stretch>
        </p:blipFill>
        <p:spPr bwMode="auto">
          <a:xfrm>
            <a:off x="1619672" y="1700808"/>
            <a:ext cx="4744616" cy="4349232"/>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lstStyle/>
          <a:p>
            <a:endParaRPr lang="cs-CZ" dirty="0"/>
          </a:p>
          <a:p>
            <a:r>
              <a:rPr lang="cs-CZ" dirty="0"/>
              <a:t>Chceme dohromady zkoumat jak </a:t>
            </a:r>
            <a:r>
              <a:rPr lang="cs-CZ" b="1" i="1" dirty="0"/>
              <a:t>demokracie</a:t>
            </a:r>
            <a:r>
              <a:rPr lang="cs-CZ" dirty="0"/>
              <a:t>, tak </a:t>
            </a:r>
            <a:r>
              <a:rPr lang="cs-CZ" b="1" i="1" dirty="0"/>
              <a:t>autoritativní režimy</a:t>
            </a:r>
          </a:p>
          <a:p>
            <a:endParaRPr lang="cs-CZ" dirty="0"/>
          </a:p>
          <a:p>
            <a:r>
              <a:rPr lang="cs-CZ" dirty="0"/>
              <a:t>Řekneme, že zkoumáme politické systémy (menší </a:t>
            </a:r>
            <a:r>
              <a:rPr lang="cs-CZ" b="1" i="1" dirty="0"/>
              <a:t>intenze</a:t>
            </a:r>
            <a:r>
              <a:rPr lang="cs-CZ" dirty="0"/>
              <a:t>, větší </a:t>
            </a:r>
            <a:r>
              <a:rPr lang="cs-CZ" b="1" dirty="0"/>
              <a:t>extenze</a:t>
            </a:r>
            <a:r>
              <a:rPr lang="cs-CZ" dirty="0"/>
              <a:t>)</a:t>
            </a:r>
          </a:p>
        </p:txBody>
      </p:sp>
    </p:spTree>
    <p:extLst>
      <p:ext uri="{BB962C8B-B14F-4D97-AF65-F5344CB8AC3E}">
        <p14:creationId xmlns="" xmlns:p14="http://schemas.microsoft.com/office/powerpoint/2010/main" val="2988336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Teorie (van </a:t>
            </a:r>
            <a:r>
              <a:rPr lang="cs-CZ" dirty="0" err="1"/>
              <a:t>Evera</a:t>
            </a:r>
            <a:r>
              <a:rPr lang="cs-CZ" dirty="0"/>
              <a:t>)</a:t>
            </a:r>
          </a:p>
        </p:txBody>
      </p:sp>
      <p:sp>
        <p:nvSpPr>
          <p:cNvPr id="3" name="Content Placeholder 2"/>
          <p:cNvSpPr>
            <a:spLocks noGrp="1"/>
          </p:cNvSpPr>
          <p:nvPr>
            <p:ph idx="1"/>
          </p:nvPr>
        </p:nvSpPr>
        <p:spPr/>
        <p:txBody>
          <a:bodyPr>
            <a:normAutofit lnSpcReduction="10000"/>
          </a:bodyPr>
          <a:lstStyle/>
          <a:p>
            <a:r>
              <a:rPr lang="cs-CZ" dirty="0"/>
              <a:t>Obecné výpovědi, vysvětlující přičiny jevů. Obvykle mají dvě komponenty: 1.popis kauzálního vztahu a 2. vysvětlení jeho mechanismu.</a:t>
            </a:r>
          </a:p>
          <a:p>
            <a:r>
              <a:rPr lang="cs-CZ" dirty="0"/>
              <a:t>Každá teorie je „obecnější“, „obecné“ teorie jsou nejobecnější.</a:t>
            </a:r>
          </a:p>
          <a:p>
            <a:r>
              <a:rPr lang="cs-CZ" dirty="0"/>
              <a:t>Teorie tedy především vysvětlují, </a:t>
            </a:r>
            <a:r>
              <a:rPr lang="cs-CZ" b="1" dirty="0"/>
              <a:t>popis</a:t>
            </a:r>
            <a:r>
              <a:rPr lang="cs-CZ" dirty="0"/>
              <a:t> je spíš pozorování nebo generalizace, i když některé vědy znají i „popisné teorie“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„Šedé zóny a ideální typy“</a:t>
            </a:r>
          </a:p>
        </p:txBody>
      </p:sp>
      <p:sp>
        <p:nvSpPr>
          <p:cNvPr id="3" name="Zástupný symbol pro obsah 2"/>
          <p:cNvSpPr>
            <a:spLocks noGrp="1"/>
          </p:cNvSpPr>
          <p:nvPr>
            <p:ph idx="1"/>
          </p:nvPr>
        </p:nvSpPr>
        <p:spPr/>
        <p:txBody>
          <a:bodyPr>
            <a:normAutofit lnSpcReduction="10000"/>
          </a:bodyPr>
          <a:lstStyle/>
          <a:p>
            <a:r>
              <a:rPr lang="cs-CZ" dirty="0"/>
              <a:t>Koncepty mají občas problém s koherencí, je těžké jednoznačně říci, zda je nějaká země „rozvojová“ či strana „marketingová“</a:t>
            </a:r>
          </a:p>
          <a:p>
            <a:r>
              <a:rPr lang="cs-CZ" dirty="0"/>
              <a:t>Pomáháme si definováním </a:t>
            </a:r>
            <a:r>
              <a:rPr lang="cs-CZ" dirty="0" err="1"/>
              <a:t>antikonceptu</a:t>
            </a:r>
            <a:r>
              <a:rPr lang="cs-CZ" dirty="0"/>
              <a:t> (toho, co musí platit, aby už nebyla)</a:t>
            </a:r>
          </a:p>
          <a:p>
            <a:r>
              <a:rPr lang="cs-CZ" dirty="0"/>
              <a:t>Používáme logiku šedých zón („spíše marketingová“), resp. Weberových „ideálních typů“ (stačí nám naplnění nějakých/většiny podmínek z intenze)</a:t>
            </a:r>
          </a:p>
        </p:txBody>
      </p:sp>
    </p:spTree>
    <p:extLst>
      <p:ext uri="{BB962C8B-B14F-4D97-AF65-F5344CB8AC3E}">
        <p14:creationId xmlns="" xmlns:p14="http://schemas.microsoft.com/office/powerpoint/2010/main" val="18169492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Má ve vědě jeden termín vždy jen jednu definici? Ne!</a:t>
            </a:r>
          </a:p>
        </p:txBody>
      </p:sp>
      <p:sp>
        <p:nvSpPr>
          <p:cNvPr id="3" name="Content Placeholder 2"/>
          <p:cNvSpPr>
            <a:spLocks noGrp="1"/>
          </p:cNvSpPr>
          <p:nvPr>
            <p:ph idx="1"/>
          </p:nvPr>
        </p:nvSpPr>
        <p:spPr/>
        <p:txBody>
          <a:bodyPr/>
          <a:lstStyle/>
          <a:p>
            <a:endParaRPr lang="cs-CZ"/>
          </a:p>
        </p:txBody>
      </p:sp>
      <p:pic>
        <p:nvPicPr>
          <p:cNvPr id="21506" name="Picture 2" descr="http://www.emeraldinsight.com/content_images/fig/0240290102002.png">
            <a:hlinkClick r:id="rId2"/>
          </p:cNvPr>
          <p:cNvPicPr>
            <a:picLocks noChangeAspect="1" noChangeArrowheads="1"/>
          </p:cNvPicPr>
          <p:nvPr/>
        </p:nvPicPr>
        <p:blipFill>
          <a:blip r:embed="rId3" cstate="print"/>
          <a:srcRect/>
          <a:stretch>
            <a:fillRect/>
          </a:stretch>
        </p:blipFill>
        <p:spPr bwMode="auto">
          <a:xfrm>
            <a:off x="323528" y="1519688"/>
            <a:ext cx="7992888" cy="5182757"/>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Problémy s definicemi v politologii</a:t>
            </a:r>
          </a:p>
        </p:txBody>
      </p:sp>
      <p:sp>
        <p:nvSpPr>
          <p:cNvPr id="3" name="Zástupný symbol pro obsah 2"/>
          <p:cNvSpPr>
            <a:spLocks noGrp="1"/>
          </p:cNvSpPr>
          <p:nvPr>
            <p:ph idx="1"/>
          </p:nvPr>
        </p:nvSpPr>
        <p:spPr/>
        <p:txBody>
          <a:bodyPr/>
          <a:lstStyle/>
          <a:p>
            <a:r>
              <a:rPr lang="cs-CZ" dirty="0"/>
              <a:t>Jeden termín má často víc definic („relevantní strana“, „extremistická strana“). To, kterou z nich vybereme, ovlivňuje, které případy zahrneme do analýzy.</a:t>
            </a:r>
          </a:p>
          <a:p>
            <a:endParaRPr lang="cs-CZ" dirty="0"/>
          </a:p>
          <a:p>
            <a:r>
              <a:rPr lang="cs-CZ" dirty="0"/>
              <a:t>Koncepty na sekundární úrovni si často vybírají jiné třídící kritérium (příklad: organizační typ strany vs. strany podle marketingové strategie)</a:t>
            </a:r>
          </a:p>
        </p:txBody>
      </p:sp>
    </p:spTree>
    <p:extLst>
      <p:ext uri="{BB962C8B-B14F-4D97-AF65-F5344CB8AC3E}">
        <p14:creationId xmlns="" xmlns:p14="http://schemas.microsoft.com/office/powerpoint/2010/main" val="8093279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http://blogs.lse.ac.uk/impactofsocialsciences/2015/10/07/how-data-does-political-things/</a:t>
            </a:r>
          </a:p>
        </p:txBody>
      </p:sp>
      <p:pic>
        <p:nvPicPr>
          <p:cNvPr id="4" name="Content Placeholder 3" descr="data.png"/>
          <p:cNvPicPr>
            <a:picLocks noGrp="1" noChangeAspect="1"/>
          </p:cNvPicPr>
          <p:nvPr>
            <p:ph idx="1"/>
          </p:nvPr>
        </p:nvPicPr>
        <p:blipFill>
          <a:blip r:embed="rId2" cstate="print"/>
          <a:stretch>
            <a:fillRect/>
          </a:stretch>
        </p:blipFill>
        <p:spPr>
          <a:xfrm>
            <a:off x="1331640" y="1869470"/>
            <a:ext cx="6984776" cy="4872443"/>
          </a:xfr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populismus</a:t>
            </a:r>
          </a:p>
        </p:txBody>
      </p:sp>
      <p:sp>
        <p:nvSpPr>
          <p:cNvPr id="3" name="Zástupný symbol pro obsah 2"/>
          <p:cNvSpPr>
            <a:spLocks noGrp="1"/>
          </p:cNvSpPr>
          <p:nvPr>
            <p:ph idx="1"/>
          </p:nvPr>
        </p:nvSpPr>
        <p:spPr/>
        <p:txBody>
          <a:bodyPr/>
          <a:lstStyle/>
          <a:p>
            <a:pPr marL="0" indent="0">
              <a:buNone/>
            </a:pPr>
            <a:endParaRPr lang="cs-CZ" i="1" dirty="0"/>
          </a:p>
          <a:p>
            <a:pPr marL="0" indent="0">
              <a:buNone/>
            </a:pPr>
            <a:r>
              <a:rPr lang="cs-CZ" i="1" dirty="0"/>
              <a:t>I</a:t>
            </a:r>
            <a:r>
              <a:rPr lang="en-US" i="1" dirty="0"/>
              <a:t>n common political usage, “populist” is a synonym for “bad guy,” and populism often represents no more than the dark side of popularity, the “mystery ingredient that explains why a rival political leader has inexplicably large support” </a:t>
            </a:r>
            <a:r>
              <a:rPr lang="en-US" dirty="0"/>
              <a:t>(Deegan-Krause 2007</a:t>
            </a:r>
            <a:r>
              <a:rPr lang="cs-CZ" dirty="0"/>
              <a:t>).</a:t>
            </a:r>
          </a:p>
        </p:txBody>
      </p:sp>
    </p:spTree>
    <p:extLst>
      <p:ext uri="{BB962C8B-B14F-4D97-AF65-F5344CB8AC3E}">
        <p14:creationId xmlns="" xmlns:p14="http://schemas.microsoft.com/office/powerpoint/2010/main" val="39062585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Populismus jako</a:t>
            </a:r>
          </a:p>
        </p:txBody>
      </p:sp>
      <p:sp>
        <p:nvSpPr>
          <p:cNvPr id="3" name="Zástupný symbol pro obsah 2"/>
          <p:cNvSpPr>
            <a:spLocks noGrp="1"/>
          </p:cNvSpPr>
          <p:nvPr>
            <p:ph idx="1"/>
          </p:nvPr>
        </p:nvSpPr>
        <p:spPr/>
        <p:txBody>
          <a:bodyPr/>
          <a:lstStyle/>
          <a:p>
            <a:endParaRPr lang="cs-CZ" dirty="0"/>
          </a:p>
          <a:p>
            <a:endParaRPr lang="cs-CZ" dirty="0"/>
          </a:p>
          <a:p>
            <a:r>
              <a:rPr lang="cs-CZ" dirty="0"/>
              <a:t>Ideologie</a:t>
            </a:r>
          </a:p>
          <a:p>
            <a:r>
              <a:rPr lang="cs-CZ" dirty="0"/>
              <a:t>Styl politického apelu</a:t>
            </a:r>
          </a:p>
          <a:p>
            <a:r>
              <a:rPr lang="cs-CZ" dirty="0" err="1"/>
              <a:t>Redistributivní</a:t>
            </a:r>
            <a:r>
              <a:rPr lang="cs-CZ" dirty="0"/>
              <a:t> strategie (Latinská Amerika)</a:t>
            </a:r>
          </a:p>
        </p:txBody>
      </p:sp>
    </p:spTree>
    <p:extLst>
      <p:ext uri="{BB962C8B-B14F-4D97-AF65-F5344CB8AC3E}">
        <p14:creationId xmlns="" xmlns:p14="http://schemas.microsoft.com/office/powerpoint/2010/main" val="3254928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Populismus (</a:t>
            </a:r>
            <a:r>
              <a:rPr lang="cs-CZ" dirty="0" err="1"/>
              <a:t>Mudde</a:t>
            </a:r>
            <a:r>
              <a:rPr lang="cs-CZ" dirty="0"/>
              <a:t>, </a:t>
            </a:r>
            <a:r>
              <a:rPr lang="cs-CZ" dirty="0" err="1"/>
              <a:t>Stanley</a:t>
            </a:r>
            <a:r>
              <a:rPr lang="cs-CZ" dirty="0"/>
              <a:t>)</a:t>
            </a:r>
          </a:p>
        </p:txBody>
      </p:sp>
      <p:sp>
        <p:nvSpPr>
          <p:cNvPr id="3" name="Zástupný symbol pro obsah 2"/>
          <p:cNvSpPr>
            <a:spLocks noGrp="1"/>
          </p:cNvSpPr>
          <p:nvPr>
            <p:ph idx="1"/>
          </p:nvPr>
        </p:nvSpPr>
        <p:spPr/>
        <p:txBody>
          <a:bodyPr/>
          <a:lstStyle/>
          <a:p>
            <a:r>
              <a:rPr lang="en-US" dirty="0"/>
              <a:t> homogeneity of the people; </a:t>
            </a:r>
            <a:endParaRPr lang="cs-CZ" dirty="0"/>
          </a:p>
          <a:p>
            <a:r>
              <a:rPr lang="en-US" dirty="0"/>
              <a:t> homogeneity of the elite; </a:t>
            </a:r>
            <a:endParaRPr lang="cs-CZ" dirty="0"/>
          </a:p>
          <a:p>
            <a:r>
              <a:rPr lang="en-US" dirty="0"/>
              <a:t> glorification of the people; </a:t>
            </a:r>
            <a:endParaRPr lang="cs-CZ" dirty="0"/>
          </a:p>
          <a:p>
            <a:r>
              <a:rPr lang="en-US" dirty="0"/>
              <a:t> denigration of the elite; </a:t>
            </a:r>
            <a:endParaRPr lang="cs-CZ" dirty="0"/>
          </a:p>
          <a:p>
            <a:r>
              <a:rPr lang="en-US" dirty="0"/>
              <a:t> unmediated leadership (as befits the sovereignty of the people); and </a:t>
            </a:r>
            <a:endParaRPr lang="cs-CZ" dirty="0"/>
          </a:p>
          <a:p>
            <a:r>
              <a:rPr lang="en-US" dirty="0"/>
              <a:t> rejection of cooperation or compromise (as befits the friend/enemy dichotomy).</a:t>
            </a:r>
            <a:endParaRPr lang="cs-CZ" dirty="0"/>
          </a:p>
        </p:txBody>
      </p:sp>
    </p:spTree>
    <p:extLst>
      <p:ext uri="{BB962C8B-B14F-4D97-AF65-F5344CB8AC3E}">
        <p14:creationId xmlns="" xmlns:p14="http://schemas.microsoft.com/office/powerpoint/2010/main" val="40806478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err="1"/>
              <a:t>Deegan</a:t>
            </a:r>
            <a:r>
              <a:rPr lang="cs-CZ" sz="3200" dirty="0"/>
              <a:t>-Krause a </a:t>
            </a:r>
            <a:r>
              <a:rPr lang="cs-CZ" sz="3200" dirty="0" err="1"/>
              <a:t>Haughton</a:t>
            </a:r>
            <a:r>
              <a:rPr lang="cs-CZ" sz="3200" dirty="0"/>
              <a:t> (2009): populismus </a:t>
            </a:r>
            <a:r>
              <a:rPr lang="cs-CZ" sz="3200"/>
              <a:t>není </a:t>
            </a:r>
            <a:r>
              <a:rPr lang="cs-CZ" sz="3200" smtClean="0"/>
              <a:t>dichotomická </a:t>
            </a:r>
            <a:r>
              <a:rPr lang="cs-CZ" sz="3200" dirty="0"/>
              <a:t>proměnná</a:t>
            </a:r>
          </a:p>
        </p:txBody>
      </p:sp>
      <p:sp>
        <p:nvSpPr>
          <p:cNvPr id="3" name="Zástupný symbol pro obsah 2"/>
          <p:cNvSpPr>
            <a:spLocks noGrp="1"/>
          </p:cNvSpPr>
          <p:nvPr>
            <p:ph idx="1"/>
          </p:nvPr>
        </p:nvSpPr>
        <p:spPr/>
        <p:txBody>
          <a:bodyPr/>
          <a:lstStyle/>
          <a:p>
            <a:endParaRPr lang="cs-CZ"/>
          </a:p>
        </p:txBody>
      </p:sp>
      <p:pic>
        <p:nvPicPr>
          <p:cNvPr id="4" name="Obrázek 3"/>
          <p:cNvPicPr>
            <a:picLocks noChangeAspect="1"/>
          </p:cNvPicPr>
          <p:nvPr/>
        </p:nvPicPr>
        <p:blipFill>
          <a:blip r:embed="rId2" cstate="print"/>
          <a:stretch>
            <a:fillRect/>
          </a:stretch>
        </p:blipFill>
        <p:spPr>
          <a:xfrm>
            <a:off x="827584" y="1600200"/>
            <a:ext cx="6621728" cy="4634840"/>
          </a:xfrm>
          <a:prstGeom prst="rect">
            <a:avLst/>
          </a:prstGeom>
        </p:spPr>
      </p:pic>
    </p:spTree>
    <p:extLst>
      <p:ext uri="{BB962C8B-B14F-4D97-AF65-F5344CB8AC3E}">
        <p14:creationId xmlns="" xmlns:p14="http://schemas.microsoft.com/office/powerpoint/2010/main" val="918197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z praxe: lid vs. RRTV</a:t>
            </a:r>
          </a:p>
        </p:txBody>
      </p:sp>
      <p:sp>
        <p:nvSpPr>
          <p:cNvPr id="3" name="Zástupný symbol pro obsah 2"/>
          <p:cNvSpPr>
            <a:spLocks noGrp="1"/>
          </p:cNvSpPr>
          <p:nvPr>
            <p:ph idx="1"/>
          </p:nvPr>
        </p:nvSpPr>
        <p:spPr/>
        <p:txBody>
          <a:bodyPr>
            <a:normAutofit fontScale="70000" lnSpcReduction="20000"/>
          </a:bodyPr>
          <a:lstStyle/>
          <a:p>
            <a:pPr marL="0" indent="0">
              <a:buNone/>
            </a:pPr>
            <a:endParaRPr lang="cs-CZ" dirty="0"/>
          </a:p>
          <a:p>
            <a:pPr marL="0" indent="0">
              <a:buNone/>
            </a:pPr>
            <a:r>
              <a:rPr lang="cs-CZ" dirty="0"/>
              <a:t>Příkladem zmatení jazyků může být případ z roku 2017, kdy si skupina českých občanů, sdružených ve spolku </a:t>
            </a:r>
            <a:r>
              <a:rPr lang="cs-CZ" i="1" dirty="0"/>
              <a:t>Organizace proti kulturnímu fanatismu</a:t>
            </a:r>
            <a:r>
              <a:rPr lang="cs-CZ" dirty="0"/>
              <a:t>, stěžovala u Rady pro rozhlasové a televizní vysílání na to, že Česká televize označila nizozemského politika </a:t>
            </a:r>
            <a:r>
              <a:rPr lang="cs-CZ" dirty="0" err="1"/>
              <a:t>Geerta</a:t>
            </a:r>
            <a:r>
              <a:rPr lang="cs-CZ" dirty="0"/>
              <a:t> </a:t>
            </a:r>
            <a:r>
              <a:rPr lang="cs-CZ" dirty="0" err="1"/>
              <a:t>Wilderse</a:t>
            </a:r>
            <a:r>
              <a:rPr lang="cs-CZ" dirty="0"/>
              <a:t> za "populistu". RRTV odepsala následovně: </a:t>
            </a:r>
            <a:r>
              <a:rPr lang="cs-CZ" i="1" dirty="0"/>
              <a:t>“Označení „populista“ považujete za pejorativní, tedy za jakousi nálepku pro “líbivou” politiku či využívání zkreslených a zjednodušených argumentů. Ve skutečnosti se však jedná o ideologii či politický styl akcentující dichotomii mezi lidem a elitami. “Líbivá” politika či využívání zkreslených a zjednodušených argumentů sice může být průvodním jevem populismu, nikoliv však jeho podstatou.” </a:t>
            </a:r>
          </a:p>
          <a:p>
            <a:pPr marL="0" indent="0">
              <a:buNone/>
            </a:pPr>
            <a:r>
              <a:rPr lang="cs-CZ" dirty="0"/>
              <a:t>V této výměně se střetávají oba pohledy na populismus, odborný se stále jasnějším obsahem konceptu a laický, zdůrazňující jeho negativní konotaci ve veřejném prostoru.</a:t>
            </a:r>
          </a:p>
        </p:txBody>
      </p:sp>
    </p:spTree>
    <p:extLst>
      <p:ext uri="{BB962C8B-B14F-4D97-AF65-F5344CB8AC3E}">
        <p14:creationId xmlns="" xmlns:p14="http://schemas.microsoft.com/office/powerpoint/2010/main" val="1072907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Příklad 2: populismus a „propensity to vote“</a:t>
            </a:r>
            <a:endParaRPr lang="cs-CZ" dirty="0"/>
          </a:p>
        </p:txBody>
      </p:sp>
      <p:sp>
        <p:nvSpPr>
          <p:cNvPr id="3" name="Content Placeholder 2"/>
          <p:cNvSpPr>
            <a:spLocks noGrp="1"/>
          </p:cNvSpPr>
          <p:nvPr>
            <p:ph idx="1"/>
          </p:nvPr>
        </p:nvSpPr>
        <p:spPr/>
        <p:txBody>
          <a:bodyPr/>
          <a:lstStyle/>
          <a:p>
            <a:endParaRPr lang="cs-CZ" dirty="0" smtClean="0"/>
          </a:p>
          <a:p>
            <a:r>
              <a:rPr lang="cs-CZ" dirty="0" smtClean="0"/>
              <a:t>PtV – proměnná ve volebních studiích, ochota volit nějakou stranu (1-10)</a:t>
            </a:r>
          </a:p>
          <a:p>
            <a:r>
              <a:rPr lang="cs-CZ" dirty="0" smtClean="0"/>
              <a:t>Co ale reálně znamená „vysokou PtV k volbě populistické strany“, závisí na výzkumníkovi (data + jeho rozhodnutí ovlivňují vědění o světě). Bude to 9-10, 8-10 nebo 5-10?</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Příklad teorie (van Evera)</a:t>
            </a:r>
          </a:p>
        </p:txBody>
      </p:sp>
      <p:sp>
        <p:nvSpPr>
          <p:cNvPr id="3" name="Content Placeholder 2"/>
          <p:cNvSpPr>
            <a:spLocks noGrp="1"/>
          </p:cNvSpPr>
          <p:nvPr>
            <p:ph idx="1"/>
          </p:nvPr>
        </p:nvSpPr>
        <p:spPr/>
        <p:txBody>
          <a:bodyPr>
            <a:normAutofit/>
          </a:bodyPr>
          <a:lstStyle/>
          <a:p>
            <a:pPr>
              <a:buNone/>
            </a:pPr>
            <a:endParaRPr lang="cs-CZ" dirty="0"/>
          </a:p>
          <a:p>
            <a:pPr>
              <a:buNone/>
            </a:pPr>
            <a:endParaRPr lang="cs-CZ" dirty="0"/>
          </a:p>
          <a:p>
            <a:pPr>
              <a:buNone/>
            </a:pPr>
            <a:r>
              <a:rPr lang="cs-CZ" dirty="0"/>
              <a:t>Můžeme doplnit, například: Stav ekonomiky (nezávislá proměnná) ovlivňuje vnímání vládních stran voliči (q), což ovlivňuje jejich ochotu dostavit se k volbám (r), což ovlivňuje jejich volební zisk (B, závislá proměnná).</a:t>
            </a:r>
          </a:p>
        </p:txBody>
      </p:sp>
      <p:pic>
        <p:nvPicPr>
          <p:cNvPr id="1026" name="Picture 2"/>
          <p:cNvPicPr>
            <a:picLocks noChangeAspect="1" noChangeArrowheads="1"/>
          </p:cNvPicPr>
          <p:nvPr/>
        </p:nvPicPr>
        <p:blipFill>
          <a:blip r:embed="rId2" cstate="print"/>
          <a:srcRect/>
          <a:stretch>
            <a:fillRect/>
          </a:stretch>
        </p:blipFill>
        <p:spPr bwMode="auto">
          <a:xfrm>
            <a:off x="2483768" y="1484784"/>
            <a:ext cx="4248150" cy="107632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Koncepty a typologie</a:t>
            </a:r>
          </a:p>
        </p:txBody>
      </p:sp>
      <p:sp>
        <p:nvSpPr>
          <p:cNvPr id="3" name="Content Placeholder 2"/>
          <p:cNvSpPr>
            <a:spLocks noGrp="1"/>
          </p:cNvSpPr>
          <p:nvPr>
            <p:ph idx="1"/>
          </p:nvPr>
        </p:nvSpPr>
        <p:spPr/>
        <p:txBody>
          <a:bodyPr/>
          <a:lstStyle/>
          <a:p>
            <a:r>
              <a:rPr lang="cs-CZ" dirty="0"/>
              <a:t>Koncepty spolu v reálném světě často „reagují“, výsledkem nový koncept, který může nabývat podoby několika „typů“</a:t>
            </a:r>
          </a:p>
          <a:p>
            <a:endParaRPr lang="cs-CZ" dirty="0"/>
          </a:p>
          <a:p>
            <a:r>
              <a:rPr lang="cs-CZ" dirty="0"/>
              <a:t>Tyto typy nám pomáhají dále zjednodušit, lépe popsat a pochopit sociální realitu.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Hennebergova typologie strategických postojů k volebnímu trhu- </a:t>
            </a:r>
            <a:r>
              <a:rPr lang="cs-CZ" b="1" dirty="0"/>
              <a:t>deskriptivní typologie</a:t>
            </a:r>
          </a:p>
        </p:txBody>
      </p:sp>
      <p:sp>
        <p:nvSpPr>
          <p:cNvPr id="3" name="Content Placeholder 2"/>
          <p:cNvSpPr>
            <a:spLocks noGrp="1"/>
          </p:cNvSpPr>
          <p:nvPr>
            <p:ph idx="1"/>
          </p:nvPr>
        </p:nvSpPr>
        <p:spPr/>
        <p:txBody>
          <a:bodyPr/>
          <a:lstStyle/>
          <a:p>
            <a:endParaRPr lang="cs-CZ" dirty="0"/>
          </a:p>
        </p:txBody>
      </p:sp>
      <p:pic>
        <p:nvPicPr>
          <p:cNvPr id="22530" name="Picture 2"/>
          <p:cNvPicPr>
            <a:picLocks noChangeAspect="1" noChangeArrowheads="1"/>
          </p:cNvPicPr>
          <p:nvPr/>
        </p:nvPicPr>
        <p:blipFill>
          <a:blip r:embed="rId2" cstate="print"/>
          <a:srcRect/>
          <a:stretch>
            <a:fillRect/>
          </a:stretch>
        </p:blipFill>
        <p:spPr bwMode="auto">
          <a:xfrm>
            <a:off x="1259632" y="3068960"/>
            <a:ext cx="6876256" cy="1984423"/>
          </a:xfrm>
          <a:prstGeom prst="rect">
            <a:avLst/>
          </a:prstGeom>
          <a:noFill/>
          <a:ln w="9525">
            <a:noFill/>
            <a:miter lim="800000"/>
            <a:headEnd/>
            <a:tailEnd/>
          </a:ln>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cs-CZ" sz="2800" dirty="0"/>
              <a:t>Klasifikační typologie: nevytváříme ideální typy, ale zahrnujeme objekty v realitě- příklad 2 „Kanály přístupu k US prezidentovi“- </a:t>
            </a:r>
            <a:r>
              <a:rPr lang="cs-CZ" sz="2800" b="1" dirty="0"/>
              <a:t>klasifikatorní typologie </a:t>
            </a:r>
            <a:r>
              <a:rPr lang="cs-CZ" sz="2400" dirty="0"/>
              <a:t>(mohla teoreticky vzniknout i jako výsledek kvanti analýzy)</a:t>
            </a:r>
          </a:p>
        </p:txBody>
      </p:sp>
      <p:sp>
        <p:nvSpPr>
          <p:cNvPr id="3" name="Content Placeholder 2"/>
          <p:cNvSpPr>
            <a:spLocks noGrp="1"/>
          </p:cNvSpPr>
          <p:nvPr>
            <p:ph idx="1"/>
          </p:nvPr>
        </p:nvSpPr>
        <p:spPr/>
        <p:txBody>
          <a:bodyPr/>
          <a:lstStyle/>
          <a:p>
            <a:endParaRPr lang="cs-CZ" dirty="0"/>
          </a:p>
        </p:txBody>
      </p:sp>
      <p:pic>
        <p:nvPicPr>
          <p:cNvPr id="25602" name="Picture 2" descr="http://ars.els-cdn.com/content/image/1-s2.0-S0362331900000616-gr1.gif">
            <a:hlinkClick r:id="rId3"/>
          </p:cNvPr>
          <p:cNvPicPr>
            <a:picLocks noChangeAspect="1" noChangeArrowheads="1"/>
          </p:cNvPicPr>
          <p:nvPr/>
        </p:nvPicPr>
        <p:blipFill>
          <a:blip r:embed="rId4" cstate="print"/>
          <a:srcRect/>
          <a:stretch>
            <a:fillRect/>
          </a:stretch>
        </p:blipFill>
        <p:spPr bwMode="auto">
          <a:xfrm>
            <a:off x="1835696" y="2780928"/>
            <a:ext cx="5391150" cy="283845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2234"/>
          </a:xfrm>
        </p:spPr>
        <p:txBody>
          <a:bodyPr>
            <a:normAutofit fontScale="90000"/>
          </a:bodyPr>
          <a:lstStyle/>
          <a:p>
            <a:r>
              <a:rPr lang="cs-CZ" sz="2800" dirty="0"/>
              <a:t>Někdy se snažíme předvídat výsledky (řádky i sloupce jsou vysvětlující proměnné)- </a:t>
            </a:r>
            <a:r>
              <a:rPr lang="cs-CZ" sz="2800" b="1" dirty="0"/>
              <a:t>explanační typologie, Příklad3: Sartori: Jak můžeme vysvětlit podobu volební soutěže působením volebního systému a strukturovaností stranického systému?</a:t>
            </a:r>
          </a:p>
        </p:txBody>
      </p:sp>
      <p:graphicFrame>
        <p:nvGraphicFramePr>
          <p:cNvPr id="4" name="Content Placeholder 3"/>
          <p:cNvGraphicFramePr>
            <a:graphicFrameLocks noGrp="1"/>
          </p:cNvGraphicFramePr>
          <p:nvPr>
            <p:ph idx="1"/>
          </p:nvPr>
        </p:nvGraphicFramePr>
        <p:xfrm>
          <a:off x="457200" y="2924945"/>
          <a:ext cx="8229600" cy="1944216"/>
        </p:xfrm>
        <a:graphic>
          <a:graphicData uri="http://schemas.openxmlformats.org/drawingml/2006/table">
            <a:tbl>
              <a:tblPr firstRow="1" bandRow="1">
                <a:tableStyleId>{5C22544A-7EE6-4342-B048-85BDC9FD1C3A}</a:tableStyleId>
              </a:tblPr>
              <a:tblGrid>
                <a:gridCol w="2743200">
                  <a:extLst>
                    <a:ext uri="{9D8B030D-6E8A-4147-A177-3AD203B41FA5}">
                      <a16:colId xmlns="" xmlns:a16="http://schemas.microsoft.com/office/drawing/2014/main" val="20000"/>
                    </a:ext>
                  </a:extLst>
                </a:gridCol>
                <a:gridCol w="2743200">
                  <a:extLst>
                    <a:ext uri="{9D8B030D-6E8A-4147-A177-3AD203B41FA5}">
                      <a16:colId xmlns="" xmlns:a16="http://schemas.microsoft.com/office/drawing/2014/main" val="20001"/>
                    </a:ext>
                  </a:extLst>
                </a:gridCol>
                <a:gridCol w="2743200">
                  <a:extLst>
                    <a:ext uri="{9D8B030D-6E8A-4147-A177-3AD203B41FA5}">
                      <a16:colId xmlns="" xmlns:a16="http://schemas.microsoft.com/office/drawing/2014/main" val="20002"/>
                    </a:ext>
                  </a:extLst>
                </a:gridCol>
              </a:tblGrid>
              <a:tr h="756084">
                <a:tc>
                  <a:txBody>
                    <a:bodyPr/>
                    <a:lstStyle/>
                    <a:p>
                      <a:r>
                        <a:rPr lang="cs-CZ" dirty="0"/>
                        <a:t>Volební systém/Stranický systém</a:t>
                      </a:r>
                    </a:p>
                  </a:txBody>
                  <a:tcPr/>
                </a:tc>
                <a:tc>
                  <a:txBody>
                    <a:bodyPr/>
                    <a:lstStyle/>
                    <a:p>
                      <a:r>
                        <a:rPr lang="cs-CZ" dirty="0"/>
                        <a:t>Strukturovaný</a:t>
                      </a:r>
                    </a:p>
                  </a:txBody>
                  <a:tcPr/>
                </a:tc>
                <a:tc>
                  <a:txBody>
                    <a:bodyPr/>
                    <a:lstStyle/>
                    <a:p>
                      <a:r>
                        <a:rPr lang="cs-CZ" dirty="0"/>
                        <a:t>Nestrukturovaný</a:t>
                      </a:r>
                    </a:p>
                  </a:txBody>
                  <a:tcPr/>
                </a:tc>
                <a:extLst>
                  <a:ext uri="{0D108BD9-81ED-4DB2-BD59-A6C34878D82A}">
                    <a16:rowId xmlns="" xmlns:a16="http://schemas.microsoft.com/office/drawing/2014/main" val="10000"/>
                  </a:ext>
                </a:extLst>
              </a:tr>
              <a:tr h="756084">
                <a:tc>
                  <a:txBody>
                    <a:bodyPr/>
                    <a:lstStyle/>
                    <a:p>
                      <a:r>
                        <a:rPr lang="cs-CZ" dirty="0"/>
                        <a:t>Silný</a:t>
                      </a:r>
                    </a:p>
                  </a:txBody>
                  <a:tcPr/>
                </a:tc>
                <a:tc>
                  <a:txBody>
                    <a:bodyPr/>
                    <a:lstStyle/>
                    <a:p>
                      <a:r>
                        <a:rPr lang="cs-CZ" dirty="0"/>
                        <a:t>Reduktivní účinek na SS</a:t>
                      </a:r>
                    </a:p>
                  </a:txBody>
                  <a:tcPr/>
                </a:tc>
                <a:tc>
                  <a:txBody>
                    <a:bodyPr/>
                    <a:lstStyle/>
                    <a:p>
                      <a:r>
                        <a:rPr lang="cs-CZ" dirty="0"/>
                        <a:t>Reduktivní účinek</a:t>
                      </a:r>
                      <a:r>
                        <a:rPr lang="cs-CZ" baseline="0" dirty="0"/>
                        <a:t> na volební obvod</a:t>
                      </a:r>
                      <a:endParaRPr lang="cs-CZ" dirty="0"/>
                    </a:p>
                  </a:txBody>
                  <a:tcPr/>
                </a:tc>
                <a:extLst>
                  <a:ext uri="{0D108BD9-81ED-4DB2-BD59-A6C34878D82A}">
                    <a16:rowId xmlns="" xmlns:a16="http://schemas.microsoft.com/office/drawing/2014/main" val="10001"/>
                  </a:ext>
                </a:extLst>
              </a:tr>
              <a:tr h="432048">
                <a:tc>
                  <a:txBody>
                    <a:bodyPr/>
                    <a:lstStyle/>
                    <a:p>
                      <a:r>
                        <a:rPr lang="cs-CZ" dirty="0"/>
                        <a:t>Slabý</a:t>
                      </a:r>
                    </a:p>
                  </a:txBody>
                  <a:tcPr/>
                </a:tc>
                <a:tc>
                  <a:txBody>
                    <a:bodyPr/>
                    <a:lstStyle/>
                    <a:p>
                      <a:r>
                        <a:rPr lang="cs-CZ" dirty="0"/>
                        <a:t>Dominance stávajícího SS</a:t>
                      </a:r>
                    </a:p>
                  </a:txBody>
                  <a:tcPr/>
                </a:tc>
                <a:tc>
                  <a:txBody>
                    <a:bodyPr/>
                    <a:lstStyle/>
                    <a:p>
                      <a:r>
                        <a:rPr lang="cs-CZ" dirty="0"/>
                        <a:t>Žádný predikovatelný</a:t>
                      </a:r>
                      <a:r>
                        <a:rPr lang="cs-CZ" baseline="0" dirty="0"/>
                        <a:t> vliv</a:t>
                      </a:r>
                      <a:endParaRPr lang="cs-CZ" dirty="0"/>
                    </a:p>
                  </a:txBody>
                  <a:tcPr/>
                </a:tc>
                <a:extLst>
                  <a:ext uri="{0D108BD9-81ED-4DB2-BD59-A6C34878D82A}">
                    <a16:rowId xmlns="" xmlns:a16="http://schemas.microsoft.com/office/drawing/2014/main" val="10002"/>
                  </a:ext>
                </a:extLst>
              </a:tr>
            </a:tbl>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66130"/>
          </a:xfrm>
        </p:spPr>
        <p:txBody>
          <a:bodyPr>
            <a:normAutofit/>
          </a:bodyPr>
          <a:lstStyle/>
          <a:p>
            <a:r>
              <a:rPr lang="cs-CZ" sz="2800" dirty="0">
                <a:solidFill>
                  <a:srgbClr val="FF0000"/>
                </a:solidFill>
              </a:rPr>
              <a:t>Př.4- typologizace je často součást (neukončené) teoretické diskuse- někdy to „nejde“ </a:t>
            </a:r>
          </a:p>
        </p:txBody>
      </p:sp>
      <p:sp>
        <p:nvSpPr>
          <p:cNvPr id="3" name="Content Placeholder 2"/>
          <p:cNvSpPr>
            <a:spLocks noGrp="1"/>
          </p:cNvSpPr>
          <p:nvPr>
            <p:ph idx="1"/>
          </p:nvPr>
        </p:nvSpPr>
        <p:spPr/>
        <p:txBody>
          <a:bodyPr/>
          <a:lstStyle/>
          <a:p>
            <a:endParaRPr lang="cs-CZ"/>
          </a:p>
        </p:txBody>
      </p:sp>
      <p:pic>
        <p:nvPicPr>
          <p:cNvPr id="23554" name="Picture 2" descr="http://developmentdaily.files.wordpress.com/2012/03/typologies-of-dispute-0011.jpg"/>
          <p:cNvPicPr>
            <a:picLocks noChangeAspect="1" noChangeArrowheads="1"/>
          </p:cNvPicPr>
          <p:nvPr/>
        </p:nvPicPr>
        <p:blipFill>
          <a:blip r:embed="rId2" cstate="print"/>
          <a:srcRect/>
          <a:stretch>
            <a:fillRect/>
          </a:stretch>
        </p:blipFill>
        <p:spPr bwMode="auto">
          <a:xfrm>
            <a:off x="323528" y="1484784"/>
            <a:ext cx="8149605" cy="5138709"/>
          </a:xfrm>
          <a:prstGeom prst="rect">
            <a:avLst/>
          </a:prstGeom>
          <a:noFill/>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Operacionalizace</a:t>
            </a:r>
          </a:p>
        </p:txBody>
      </p:sp>
      <p:sp>
        <p:nvSpPr>
          <p:cNvPr id="3" name="Content Placeholder 2"/>
          <p:cNvSpPr>
            <a:spLocks noGrp="1"/>
          </p:cNvSpPr>
          <p:nvPr>
            <p:ph idx="1"/>
          </p:nvPr>
        </p:nvSpPr>
        <p:spPr/>
        <p:txBody>
          <a:bodyPr/>
          <a:lstStyle/>
          <a:p>
            <a:r>
              <a:rPr lang="cs-CZ" dirty="0"/>
              <a:t>Převádí koncepty do měřitelné/pozorovatelné podoby</a:t>
            </a:r>
          </a:p>
          <a:p>
            <a:endParaRPr lang="cs-CZ" dirty="0"/>
          </a:p>
          <a:p>
            <a:pPr marL="0" indent="0">
              <a:buNone/>
            </a:pPr>
            <a:r>
              <a:rPr lang="cs-CZ" b="1" dirty="0"/>
              <a:t>Dvě otázky:</a:t>
            </a:r>
          </a:p>
          <a:p>
            <a:r>
              <a:rPr lang="cs-CZ" dirty="0"/>
              <a:t>Pomocí jakých proměnných nejlépe v realitě zachytit daný koncept?</a:t>
            </a:r>
          </a:p>
          <a:p>
            <a:r>
              <a:rPr lang="cs-CZ" dirty="0"/>
              <a:t>Zda a jak je měřit?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Příklad operacionalizace: </a:t>
            </a:r>
            <a:r>
              <a:rPr lang="cs-CZ" b="1" dirty="0"/>
              <a:t>„míra personalizace volby v listinných poměrných systémech“</a:t>
            </a:r>
          </a:p>
        </p:txBody>
      </p:sp>
      <p:sp>
        <p:nvSpPr>
          <p:cNvPr id="3" name="Content Placeholder 2"/>
          <p:cNvSpPr>
            <a:spLocks noGrp="1"/>
          </p:cNvSpPr>
          <p:nvPr>
            <p:ph idx="1"/>
          </p:nvPr>
        </p:nvSpPr>
        <p:spPr>
          <a:xfrm>
            <a:off x="457200" y="2276872"/>
            <a:ext cx="8229600" cy="3849291"/>
          </a:xfrm>
        </p:spPr>
        <p:txBody>
          <a:bodyPr>
            <a:normAutofit fontScale="62500" lnSpcReduction="20000"/>
          </a:bodyPr>
          <a:lstStyle/>
          <a:p>
            <a:pPr>
              <a:buNone/>
            </a:pPr>
            <a:r>
              <a:rPr lang="cs-CZ" dirty="0"/>
              <a:t>2 dimenze:</a:t>
            </a:r>
          </a:p>
          <a:p>
            <a:r>
              <a:rPr lang="cs-CZ" dirty="0"/>
              <a:t>Možnost voliče udělovat preferenční hlasy</a:t>
            </a:r>
          </a:p>
          <a:p>
            <a:r>
              <a:rPr lang="cs-CZ" dirty="0"/>
              <a:t>Jak je (pak) určeno pořadí na kandidátkách</a:t>
            </a:r>
          </a:p>
          <a:p>
            <a:endParaRPr lang="cs-CZ" dirty="0"/>
          </a:p>
          <a:p>
            <a:pPr>
              <a:buNone/>
            </a:pPr>
            <a:r>
              <a:rPr lang="cs-CZ" dirty="0"/>
              <a:t>Můžeme obojí převést v číselné proměnné</a:t>
            </a:r>
          </a:p>
          <a:p>
            <a:pPr>
              <a:buNone/>
            </a:pPr>
            <a:r>
              <a:rPr lang="cs-CZ" dirty="0"/>
              <a:t>Ad 1: 1= volič má právo určit pořadí na celé kandidátce, 0,8= volič má právo udělit preferenční hlasy 50% kandidátů......0= volič nemá žádné preferenční hlasy</a:t>
            </a:r>
          </a:p>
          <a:p>
            <a:pPr>
              <a:buNone/>
            </a:pPr>
            <a:r>
              <a:rPr lang="cs-CZ" dirty="0"/>
              <a:t>Ad 2:  1= pořadí kandidátů určeno čistě preferenčními hlasy, 0.8= pro preferenční volbu se kvalifikují kandidáti, kteří získají více než je průměrný počaet preferenčních hlasů na jednoho kandidáta....0=preferenční hlasy nemají při určení výsledku žádnou váhu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Mochťak-Schedler „volební demokracie“....</a:t>
            </a:r>
          </a:p>
        </p:txBody>
      </p:sp>
      <p:sp>
        <p:nvSpPr>
          <p:cNvPr id="3" name="Content Placeholder 2"/>
          <p:cNvSpPr>
            <a:spLocks noGrp="1"/>
          </p:cNvSpPr>
          <p:nvPr>
            <p:ph idx="1"/>
          </p:nvPr>
        </p:nvSpPr>
        <p:spPr/>
        <p:txBody>
          <a:bodyPr/>
          <a:lstStyle/>
          <a:p>
            <a:pPr>
              <a:buNone/>
            </a:pPr>
            <a:endParaRPr lang="cs-CZ" dirty="0"/>
          </a:p>
        </p:txBody>
      </p:sp>
      <p:pic>
        <p:nvPicPr>
          <p:cNvPr id="26626" name="Picture 2"/>
          <p:cNvPicPr>
            <a:picLocks noChangeAspect="1" noChangeArrowheads="1"/>
          </p:cNvPicPr>
          <p:nvPr/>
        </p:nvPicPr>
        <p:blipFill>
          <a:blip r:embed="rId3" cstate="print"/>
          <a:srcRect/>
          <a:stretch>
            <a:fillRect/>
          </a:stretch>
        </p:blipFill>
        <p:spPr bwMode="auto">
          <a:xfrm>
            <a:off x="1691680" y="1340768"/>
            <a:ext cx="5882779" cy="516289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dirty="0"/>
              <a:t>Testování teorie vs. Tvorba teorie</a:t>
            </a:r>
          </a:p>
        </p:txBody>
      </p:sp>
      <p:sp>
        <p:nvSpPr>
          <p:cNvPr id="3" name="Content Placeholder 2"/>
          <p:cNvSpPr>
            <a:spLocks noGrp="1"/>
          </p:cNvSpPr>
          <p:nvPr>
            <p:ph idx="1"/>
          </p:nvPr>
        </p:nvSpPr>
        <p:spPr/>
        <p:txBody>
          <a:bodyPr>
            <a:normAutofit/>
          </a:bodyPr>
          <a:lstStyle/>
          <a:p>
            <a:r>
              <a:rPr lang="cs-CZ" b="1" dirty="0"/>
              <a:t>Testování teorie- </a:t>
            </a:r>
            <a:r>
              <a:rPr lang="cs-CZ" dirty="0"/>
              <a:t>testuje hypotézy, odvozené z existující teorie (predikce o tom, co nalezneme v datech, pokud má teorie přežít náš výzkum)</a:t>
            </a:r>
          </a:p>
          <a:p>
            <a:r>
              <a:rPr lang="cs-CZ" dirty="0"/>
              <a:t>Teorie se testují dvěma způsoby: experimentálně a observačně</a:t>
            </a:r>
          </a:p>
          <a:p>
            <a:r>
              <a:rPr lang="cs-CZ" b="1" dirty="0"/>
              <a:t>Tvorba teorie- </a:t>
            </a:r>
            <a:r>
              <a:rPr lang="cs-CZ" dirty="0"/>
              <a:t>snaží se navrhnout, jak spolu souvisí věci v reálném světě (častěji až po analýze dat, doplňujeme mechanismus)</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a:t>Vhodné situace/příležitosti pro formulaci teorie</a:t>
            </a:r>
          </a:p>
        </p:txBody>
      </p:sp>
      <p:sp>
        <p:nvSpPr>
          <p:cNvPr id="3" name="Content Placeholder 2"/>
          <p:cNvSpPr>
            <a:spLocks noGrp="1"/>
          </p:cNvSpPr>
          <p:nvPr>
            <p:ph idx="1"/>
          </p:nvPr>
        </p:nvSpPr>
        <p:spPr/>
        <p:txBody>
          <a:bodyPr>
            <a:normAutofit fontScale="70000" lnSpcReduction="20000"/>
          </a:bodyPr>
          <a:lstStyle/>
          <a:p>
            <a:endParaRPr lang="cs-CZ" b="1" dirty="0"/>
          </a:p>
          <a:p>
            <a:r>
              <a:rPr lang="cs-CZ" b="1" dirty="0"/>
              <a:t>Studium odlehlých případů </a:t>
            </a:r>
            <a:r>
              <a:rPr lang="cs-CZ" dirty="0"/>
              <a:t>(neznáme příčiny)</a:t>
            </a:r>
          </a:p>
          <a:p>
            <a:r>
              <a:rPr lang="cs-CZ" b="1" dirty="0"/>
              <a:t>Metoda rozdílu a shody </a:t>
            </a:r>
            <a:r>
              <a:rPr lang="cs-CZ" dirty="0"/>
              <a:t>(podobné vstupní podmínky, různé hodnoty toho, co chceme vysvětlit, nebo naopak různé vstupní podmínky a podobné hodnoty toho, co chceme vysvětlit)</a:t>
            </a:r>
          </a:p>
          <a:p>
            <a:r>
              <a:rPr lang="cs-CZ" b="1" dirty="0"/>
              <a:t>Studium případů s velmi vysokou nebo nízkou hodnotou sledované proměnné</a:t>
            </a:r>
          </a:p>
          <a:p>
            <a:r>
              <a:rPr lang="cs-CZ" b="1" dirty="0"/>
              <a:t>Studium souboru s velkou variancí hodnoty vysvětlované proměnné</a:t>
            </a:r>
          </a:p>
          <a:p>
            <a:r>
              <a:rPr lang="cs-CZ" b="1" dirty="0"/>
              <a:t>Kontrafaktuální analýza</a:t>
            </a:r>
          </a:p>
          <a:p>
            <a:r>
              <a:rPr lang="cs-CZ" b="1" dirty="0"/>
              <a:t>Politický život (výpovědi politiků)</a:t>
            </a:r>
          </a:p>
          <a:p>
            <a:r>
              <a:rPr lang="cs-CZ" b="1" dirty="0"/>
              <a:t>Data v souborech s velkým N</a:t>
            </a:r>
          </a:p>
          <a:p>
            <a:r>
              <a:rPr lang="cs-CZ" b="1" dirty="0"/>
              <a:t>Jiná oblast vědy</a:t>
            </a:r>
          </a:p>
          <a:p>
            <a:endParaRPr lang="cs-CZ" b="1" dirty="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Dobrá teorie (van Evera)</a:t>
            </a:r>
          </a:p>
        </p:txBody>
      </p:sp>
      <p:sp>
        <p:nvSpPr>
          <p:cNvPr id="3" name="Content Placeholder 2"/>
          <p:cNvSpPr>
            <a:spLocks noGrp="1"/>
          </p:cNvSpPr>
          <p:nvPr>
            <p:ph idx="1"/>
          </p:nvPr>
        </p:nvSpPr>
        <p:spPr/>
        <p:txBody>
          <a:bodyPr>
            <a:normAutofit fontScale="85000" lnSpcReduction="10000"/>
          </a:bodyPr>
          <a:lstStyle/>
          <a:p>
            <a:r>
              <a:rPr lang="cs-CZ" b="1" dirty="0"/>
              <a:t>Vysvětlovací síla </a:t>
            </a:r>
            <a:r>
              <a:rPr lang="cs-CZ" dirty="0"/>
              <a:t>(kolik případů můžeme zahrnout, význam NP v reálném světě, jak moc nezávislá proměnná vysvětluje závislou x špatná teorie, založená na studiu izolovaných jevů)</a:t>
            </a:r>
          </a:p>
          <a:p>
            <a:r>
              <a:rPr lang="cs-CZ" b="1" dirty="0"/>
              <a:t>Strohost</a:t>
            </a:r>
          </a:p>
          <a:p>
            <a:r>
              <a:rPr lang="cs-CZ" b="1" dirty="0"/>
              <a:t>Uspokojivost</a:t>
            </a:r>
            <a:r>
              <a:rPr lang="cs-CZ" dirty="0"/>
              <a:t> (příklad s ekonomickým hlasováním) </a:t>
            </a:r>
          </a:p>
          <a:p>
            <a:r>
              <a:rPr lang="cs-CZ" b="1" dirty="0"/>
              <a:t>Jasný popis kauzálního mechanismu</a:t>
            </a:r>
          </a:p>
          <a:p>
            <a:r>
              <a:rPr lang="cs-CZ" b="1" dirty="0"/>
              <a:t>Otevřená falzifikaci</a:t>
            </a:r>
          </a:p>
          <a:p>
            <a:r>
              <a:rPr lang="cs-CZ" b="1" dirty="0"/>
              <a:t>Vysvětluje důležité věci</a:t>
            </a:r>
          </a:p>
          <a:p>
            <a:r>
              <a:rPr lang="cs-CZ" b="1" dirty="0"/>
              <a:t>Umožňuje předvídat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a:t>Role teorie v diplomové práci</a:t>
            </a:r>
          </a:p>
        </p:txBody>
      </p:sp>
      <p:sp>
        <p:nvSpPr>
          <p:cNvPr id="3" name="Content Placeholder 2"/>
          <p:cNvSpPr>
            <a:spLocks noGrp="1"/>
          </p:cNvSpPr>
          <p:nvPr>
            <p:ph idx="1"/>
          </p:nvPr>
        </p:nvSpPr>
        <p:spPr/>
        <p:txBody>
          <a:bodyPr>
            <a:normAutofit fontScale="85000" lnSpcReduction="20000"/>
          </a:bodyPr>
          <a:lstStyle/>
          <a:p>
            <a:pPr>
              <a:buFontTx/>
              <a:buChar char="-"/>
            </a:pPr>
            <a:r>
              <a:rPr lang="cs-CZ" dirty="0"/>
              <a:t>Začněte s ní</a:t>
            </a:r>
          </a:p>
          <a:p>
            <a:pPr>
              <a:buFontTx/>
              <a:buChar char="-"/>
            </a:pPr>
            <a:r>
              <a:rPr lang="cs-CZ" dirty="0"/>
              <a:t>S její pomocí rozpracujete výzkumný problém, který jste definovali</a:t>
            </a:r>
          </a:p>
          <a:p>
            <a:pPr>
              <a:buFontTx/>
              <a:buChar char="-"/>
            </a:pPr>
            <a:r>
              <a:rPr lang="cs-CZ" dirty="0"/>
              <a:t>Zaměříte se na vaše výzkumné otázky, shrnete dosavadní výzkum k nim, kriticky ho reflektujete</a:t>
            </a:r>
          </a:p>
          <a:p>
            <a:pPr>
              <a:buFontTx/>
              <a:buChar char="-"/>
            </a:pPr>
            <a:r>
              <a:rPr lang="cs-CZ" dirty="0"/>
              <a:t>Pomocí teorie ukážete, že řešíte skutečně významný problém</a:t>
            </a:r>
          </a:p>
          <a:p>
            <a:pPr>
              <a:buFontTx/>
              <a:buChar char="-"/>
            </a:pPr>
            <a:r>
              <a:rPr lang="cs-CZ" dirty="0"/>
              <a:t>Zajistěte, že v DP nebude žádná další „teorie“, která se nevztahuje k výzkumným otázkám („zaměřenost“, selektivita)</a:t>
            </a:r>
          </a:p>
          <a:p>
            <a:pPr>
              <a:buFontTx/>
              <a:buChar char="-"/>
            </a:pPr>
            <a:r>
              <a:rPr lang="cs-CZ" dirty="0"/>
              <a:t>V „teorii“ má místo i jiná, než čistě akademická produkce</a:t>
            </a:r>
          </a:p>
          <a:p>
            <a:pPr>
              <a:buFontTx/>
              <a:buChar char="-"/>
            </a:pP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Co tedy v DP děláme s teorií</a:t>
            </a:r>
          </a:p>
        </p:txBody>
      </p:sp>
      <p:sp>
        <p:nvSpPr>
          <p:cNvPr id="3" name="Zástupný symbol pro obsah 2"/>
          <p:cNvSpPr>
            <a:spLocks noGrp="1"/>
          </p:cNvSpPr>
          <p:nvPr>
            <p:ph idx="1"/>
          </p:nvPr>
        </p:nvSpPr>
        <p:spPr/>
        <p:txBody>
          <a:bodyPr/>
          <a:lstStyle/>
          <a:p>
            <a:r>
              <a:rPr lang="cs-CZ" dirty="0"/>
              <a:t>Řekneme, jaká je dosavadní teorie</a:t>
            </a:r>
          </a:p>
          <a:p>
            <a:endParaRPr lang="cs-CZ" dirty="0"/>
          </a:p>
          <a:p>
            <a:r>
              <a:rPr lang="cs-CZ" dirty="0"/>
              <a:t>Tato teorie nás obvykle silně orientuje v tom, co děláme v empirické části</a:t>
            </a:r>
          </a:p>
          <a:p>
            <a:endParaRPr lang="cs-CZ" dirty="0"/>
          </a:p>
          <a:p>
            <a:r>
              <a:rPr lang="cs-CZ" dirty="0"/>
              <a:t>Až skončíme, řekneme v závěru, co náš vlastní výzkum pro teorii znamená, co ji přináší</a:t>
            </a:r>
          </a:p>
        </p:txBody>
      </p:sp>
    </p:spTree>
    <p:extLst>
      <p:ext uri="{BB962C8B-B14F-4D97-AF65-F5344CB8AC3E}">
        <p14:creationId xmlns="" xmlns:p14="http://schemas.microsoft.com/office/powerpoint/2010/main" val="1515781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a:t>
            </a:r>
          </a:p>
        </p:txBody>
      </p:sp>
      <p:sp>
        <p:nvSpPr>
          <p:cNvPr id="3" name="Zástupný symbol pro obsah 2"/>
          <p:cNvSpPr>
            <a:spLocks noGrp="1"/>
          </p:cNvSpPr>
          <p:nvPr>
            <p:ph idx="1"/>
          </p:nvPr>
        </p:nvSpPr>
        <p:spPr/>
        <p:txBody>
          <a:bodyPr>
            <a:normAutofit fontScale="92500" lnSpcReduction="10000"/>
          </a:bodyPr>
          <a:lstStyle/>
          <a:p>
            <a:r>
              <a:rPr lang="cs-CZ" dirty="0"/>
              <a:t>Zkoumáme vztah většinových volebních a stranických systémů, prověřujeme, že mají reduktivní účinek</a:t>
            </a:r>
          </a:p>
          <a:p>
            <a:r>
              <a:rPr lang="cs-CZ" dirty="0"/>
              <a:t>Díváme se na počet relevantních stran v zemích s VVS</a:t>
            </a:r>
          </a:p>
          <a:p>
            <a:r>
              <a:rPr lang="cs-CZ" dirty="0"/>
              <a:t>Zjistíme, že v zemích jako Kanada nebo Indie je počet stran vyšší než v UK a USA.</a:t>
            </a:r>
          </a:p>
          <a:p>
            <a:r>
              <a:rPr lang="cs-CZ" dirty="0"/>
              <a:t>Navrhneme v závěru, že roli v počtu stran hraje nejen volební systém, ale i etnická diverzita a to, jak je teritoriálně rozprostřena jejich podpora.</a:t>
            </a:r>
          </a:p>
        </p:txBody>
      </p:sp>
    </p:spTree>
    <p:extLst>
      <p:ext uri="{BB962C8B-B14F-4D97-AF65-F5344CB8AC3E}">
        <p14:creationId xmlns="" xmlns:p14="http://schemas.microsoft.com/office/powerpoint/2010/main" val="32556562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1231</TotalTime>
  <Words>1566</Words>
  <Application>Microsoft Office PowerPoint</Application>
  <PresentationFormat>On-screen Show (4:3)</PresentationFormat>
  <Paragraphs>163</Paragraphs>
  <Slides>37</Slides>
  <Notes>5</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Od teorie k empirickému výzkumu</vt:lpstr>
      <vt:lpstr>Teorie (van Evera)</vt:lpstr>
      <vt:lpstr>Příklad teorie (van Evera)</vt:lpstr>
      <vt:lpstr>Testování teorie vs. Tvorba teorie</vt:lpstr>
      <vt:lpstr>Vhodné situace/příležitosti pro formulaci teorie</vt:lpstr>
      <vt:lpstr>Dobrá teorie (van Evera)</vt:lpstr>
      <vt:lpstr>Role teorie v diplomové práci</vt:lpstr>
      <vt:lpstr>Co tedy v DP děláme s teorií</vt:lpstr>
      <vt:lpstr>Příklad</vt:lpstr>
      <vt:lpstr>Nerole teorie v diplomové práci</vt:lpstr>
      <vt:lpstr>Koncepty</vt:lpstr>
      <vt:lpstr>Koncepty (struktura, Škrha 2012)</vt:lpstr>
      <vt:lpstr>Jak by měly vypadat dobré koncepty: dva přístupy k formování konceptů</vt:lpstr>
      <vt:lpstr>Slide 14</vt:lpstr>
      <vt:lpstr>Jsou dobré a špatné koncepty?</vt:lpstr>
      <vt:lpstr>Dobrý koncept by měl být (sémantický přístup)</vt:lpstr>
      <vt:lpstr>Dobrý koncept by měl (realistický přístup)- dobře popsat vztahy mezi úrovněmi</vt:lpstr>
      <vt:lpstr>Jak pracovat s koncepty: stupně abstrakce</vt:lpstr>
      <vt:lpstr>Příklad</vt:lpstr>
      <vt:lpstr>„Šedé zóny a ideální typy“</vt:lpstr>
      <vt:lpstr>Má ve vědě jeden termín vždy jen jednu definici? Ne!</vt:lpstr>
      <vt:lpstr>Problémy s definicemi v politologii</vt:lpstr>
      <vt:lpstr>http://blogs.lse.ac.uk/impactofsocialsciences/2015/10/07/how-data-does-political-things/</vt:lpstr>
      <vt:lpstr>Příklad: populismus</vt:lpstr>
      <vt:lpstr>Populismus jako</vt:lpstr>
      <vt:lpstr>Populismus (Mudde, Stanley)</vt:lpstr>
      <vt:lpstr>Deegan-Krause a Haughton (2009): populismus není dichotomická proměnná</vt:lpstr>
      <vt:lpstr>Příklad z praxe: lid vs. RRTV</vt:lpstr>
      <vt:lpstr>Příklad 2: populismus a „propensity to vote“</vt:lpstr>
      <vt:lpstr>Koncepty a typologie</vt:lpstr>
      <vt:lpstr>Příklad: Hennebergova typologie strategických postojů k volebnímu trhu- deskriptivní typologie</vt:lpstr>
      <vt:lpstr>Klasifikační typologie: nevytváříme ideální typy, ale zahrnujeme objekty v realitě- příklad 2 „Kanály přístupu k US prezidentovi“- klasifikatorní typologie (mohla teoreticky vzniknout i jako výsledek kvanti analýzy)</vt:lpstr>
      <vt:lpstr>Někdy se snažíme předvídat výsledky (řádky i sloupce jsou vysvětlující proměnné)- explanační typologie, Příklad3: Sartori: Jak můžeme vysvětlit podobu volební soutěže působením volebního systému a strukturovaností stranického systému?</vt:lpstr>
      <vt:lpstr>Př.4- typologizace je často součást (neukončené) teoretické diskuse- někdy to „nejde“ </vt:lpstr>
      <vt:lpstr>Operacionalizace</vt:lpstr>
      <vt:lpstr>Příklad operacionalizace: „míra personalizace volby v listinných poměrných systémech“</vt:lpstr>
      <vt:lpstr>Mochťak-Schedler „volební demokracie“....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 teorie k empirickému výzkumu</dc:title>
  <dc:creator>Roman Chytilek</dc:creator>
  <cp:lastModifiedBy>Roman</cp:lastModifiedBy>
  <cp:revision>63</cp:revision>
  <dcterms:created xsi:type="dcterms:W3CDTF">2013-04-02T18:36:59Z</dcterms:created>
  <dcterms:modified xsi:type="dcterms:W3CDTF">2022-03-23T08:10:58Z</dcterms:modified>
</cp:coreProperties>
</file>