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74" r:id="rId3"/>
    <p:sldId id="276" r:id="rId4"/>
    <p:sldId id="264" r:id="rId5"/>
    <p:sldId id="257" r:id="rId6"/>
    <p:sldId id="258" r:id="rId7"/>
    <p:sldId id="259" r:id="rId8"/>
    <p:sldId id="275" r:id="rId9"/>
    <p:sldId id="260" r:id="rId10"/>
    <p:sldId id="261" r:id="rId11"/>
    <p:sldId id="272" r:id="rId12"/>
    <p:sldId id="273" r:id="rId13"/>
    <p:sldId id="263" r:id="rId14"/>
    <p:sldId id="262" r:id="rId15"/>
    <p:sldId id="268" r:id="rId16"/>
    <p:sldId id="270" r:id="rId17"/>
    <p:sldId id="271" r:id="rId18"/>
    <p:sldId id="265" r:id="rId19"/>
    <p:sldId id="269" r:id="rId20"/>
    <p:sldId id="266" r:id="rId21"/>
    <p:sldId id="26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24" autoAdjust="0"/>
  </p:normalViewPr>
  <p:slideViewPr>
    <p:cSldViewPr>
      <p:cViewPr varScale="1">
        <p:scale>
          <a:sx n="110" d="100"/>
          <a:sy n="110" d="100"/>
        </p:scale>
        <p:origin x="-8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F95C75-7F97-4E30-BCA5-3BC32A096BC1}" type="doc">
      <dgm:prSet loTypeId="urn:microsoft.com/office/officeart/2009/3/layout/HorizontalOrganizationChart" loCatId="hierarchy" qsTypeId="urn:microsoft.com/office/officeart/2005/8/quickstyle/simple4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4C2AF734-3FC6-4A11-B986-C44E01664EA5}">
      <dgm:prSet/>
      <dgm:spPr/>
      <dgm:t>
        <a:bodyPr/>
        <a:lstStyle/>
        <a:p>
          <a:r>
            <a:rPr lang="cs-CZ" b="1"/>
            <a:t>Zaměřenost</a:t>
          </a:r>
          <a:endParaRPr lang="en-US"/>
        </a:p>
      </dgm:t>
    </dgm:pt>
    <dgm:pt modelId="{9193F1E6-59EF-4535-8D64-DE22D4E7E9AF}" type="parTrans" cxnId="{E4BC772A-DE03-442C-AD9D-2BB236E46EF4}">
      <dgm:prSet/>
      <dgm:spPr/>
      <dgm:t>
        <a:bodyPr/>
        <a:lstStyle/>
        <a:p>
          <a:endParaRPr lang="en-US"/>
        </a:p>
      </dgm:t>
    </dgm:pt>
    <dgm:pt modelId="{DBBF3EBB-6A48-4BAF-9574-FF4DE6A30179}" type="sibTrans" cxnId="{E4BC772A-DE03-442C-AD9D-2BB236E46EF4}">
      <dgm:prSet/>
      <dgm:spPr/>
      <dgm:t>
        <a:bodyPr/>
        <a:lstStyle/>
        <a:p>
          <a:endParaRPr lang="en-US"/>
        </a:p>
      </dgm:t>
    </dgm:pt>
    <dgm:pt modelId="{DBB151AC-D694-4EE4-BD23-1E2F2994B0A7}">
      <dgm:prSet/>
      <dgm:spPr/>
      <dgm:t>
        <a:bodyPr/>
        <a:lstStyle/>
        <a:p>
          <a:r>
            <a:rPr lang="cs-CZ" b="1"/>
            <a:t>Konzistence</a:t>
          </a:r>
          <a:endParaRPr lang="en-US"/>
        </a:p>
      </dgm:t>
    </dgm:pt>
    <dgm:pt modelId="{06B33082-7131-4924-B53F-FF6AF2EBFA0D}" type="parTrans" cxnId="{1C3A4CEF-4CDA-4169-B38C-59FD1C8BF866}">
      <dgm:prSet/>
      <dgm:spPr/>
      <dgm:t>
        <a:bodyPr/>
        <a:lstStyle/>
        <a:p>
          <a:endParaRPr lang="en-US"/>
        </a:p>
      </dgm:t>
    </dgm:pt>
    <dgm:pt modelId="{742CF320-3920-4B18-ABE0-2A274C408064}" type="sibTrans" cxnId="{1C3A4CEF-4CDA-4169-B38C-59FD1C8BF866}">
      <dgm:prSet/>
      <dgm:spPr/>
      <dgm:t>
        <a:bodyPr/>
        <a:lstStyle/>
        <a:p>
          <a:endParaRPr lang="en-US"/>
        </a:p>
      </dgm:t>
    </dgm:pt>
    <dgm:pt modelId="{0F905A36-FC1E-461B-9198-05272D41FFC4}">
      <dgm:prSet/>
      <dgm:spPr/>
      <dgm:t>
        <a:bodyPr/>
        <a:lstStyle/>
        <a:p>
          <a:r>
            <a:rPr lang="cs-CZ" b="1"/>
            <a:t>Promyšlenost</a:t>
          </a:r>
          <a:endParaRPr lang="en-US"/>
        </a:p>
      </dgm:t>
    </dgm:pt>
    <dgm:pt modelId="{1D417D98-32E9-4FA5-B002-326323271701}" type="parTrans" cxnId="{BF7CE8A3-3BDE-4EA9-BF50-517735B5411A}">
      <dgm:prSet/>
      <dgm:spPr/>
      <dgm:t>
        <a:bodyPr/>
        <a:lstStyle/>
        <a:p>
          <a:endParaRPr lang="en-US"/>
        </a:p>
      </dgm:t>
    </dgm:pt>
    <dgm:pt modelId="{559A8FB3-B9AA-4B0D-93C3-26E902CC3E24}" type="sibTrans" cxnId="{BF7CE8A3-3BDE-4EA9-BF50-517735B5411A}">
      <dgm:prSet/>
      <dgm:spPr/>
      <dgm:t>
        <a:bodyPr/>
        <a:lstStyle/>
        <a:p>
          <a:endParaRPr lang="en-US"/>
        </a:p>
      </dgm:t>
    </dgm:pt>
    <dgm:pt modelId="{408C9637-34DB-486D-926D-5363444CDF75}" type="pres">
      <dgm:prSet presAssocID="{0CF95C75-7F97-4E30-BCA5-3BC32A096BC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A0B16F26-70B2-40C3-86BA-DA9FAAD8C503}" type="pres">
      <dgm:prSet presAssocID="{4C2AF734-3FC6-4A11-B986-C44E01664EA5}" presName="hierRoot1" presStyleCnt="0">
        <dgm:presLayoutVars>
          <dgm:hierBranch val="init"/>
        </dgm:presLayoutVars>
      </dgm:prSet>
      <dgm:spPr/>
    </dgm:pt>
    <dgm:pt modelId="{8091B5EF-2F2C-4E2F-8154-EAFA1D7B745F}" type="pres">
      <dgm:prSet presAssocID="{4C2AF734-3FC6-4A11-B986-C44E01664EA5}" presName="rootComposite1" presStyleCnt="0"/>
      <dgm:spPr/>
    </dgm:pt>
    <dgm:pt modelId="{8F9E0CE1-9088-4382-8556-4CCAC3BB56DF}" type="pres">
      <dgm:prSet presAssocID="{4C2AF734-3FC6-4A11-B986-C44E01664EA5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CAFE323-9FB7-4EAE-BD0C-F11717720F51}" type="pres">
      <dgm:prSet presAssocID="{4C2AF734-3FC6-4A11-B986-C44E01664EA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EFADDC62-0818-4D07-98D7-539B152CAC05}" type="pres">
      <dgm:prSet presAssocID="{4C2AF734-3FC6-4A11-B986-C44E01664EA5}" presName="hierChild2" presStyleCnt="0"/>
      <dgm:spPr/>
    </dgm:pt>
    <dgm:pt modelId="{D928AED1-86A4-4CA0-9265-D20691024F5E}" type="pres">
      <dgm:prSet presAssocID="{4C2AF734-3FC6-4A11-B986-C44E01664EA5}" presName="hierChild3" presStyleCnt="0"/>
      <dgm:spPr/>
    </dgm:pt>
    <dgm:pt modelId="{4667BACD-9A5A-4EFD-AF7A-33551931B90F}" type="pres">
      <dgm:prSet presAssocID="{DBB151AC-D694-4EE4-BD23-1E2F2994B0A7}" presName="hierRoot1" presStyleCnt="0">
        <dgm:presLayoutVars>
          <dgm:hierBranch val="init"/>
        </dgm:presLayoutVars>
      </dgm:prSet>
      <dgm:spPr/>
    </dgm:pt>
    <dgm:pt modelId="{C9647BC2-B915-4AE4-838D-97E072062042}" type="pres">
      <dgm:prSet presAssocID="{DBB151AC-D694-4EE4-BD23-1E2F2994B0A7}" presName="rootComposite1" presStyleCnt="0"/>
      <dgm:spPr/>
    </dgm:pt>
    <dgm:pt modelId="{5AEBECFD-31D3-4087-B152-1B4A13314DCB}" type="pres">
      <dgm:prSet presAssocID="{DBB151AC-D694-4EE4-BD23-1E2F2994B0A7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B3A7AE-A7C6-4CC0-A62C-5ABB25814415}" type="pres">
      <dgm:prSet presAssocID="{DBB151AC-D694-4EE4-BD23-1E2F2994B0A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BBD5C9F-9609-41B1-8C97-203A30DD566A}" type="pres">
      <dgm:prSet presAssocID="{DBB151AC-D694-4EE4-BD23-1E2F2994B0A7}" presName="hierChild2" presStyleCnt="0"/>
      <dgm:spPr/>
    </dgm:pt>
    <dgm:pt modelId="{D7B74A66-3248-4EE4-9949-342F3F09EFA8}" type="pres">
      <dgm:prSet presAssocID="{DBB151AC-D694-4EE4-BD23-1E2F2994B0A7}" presName="hierChild3" presStyleCnt="0"/>
      <dgm:spPr/>
    </dgm:pt>
    <dgm:pt modelId="{1A8C4768-064A-478D-AF7E-6C2362416F88}" type="pres">
      <dgm:prSet presAssocID="{0F905A36-FC1E-461B-9198-05272D41FFC4}" presName="hierRoot1" presStyleCnt="0">
        <dgm:presLayoutVars>
          <dgm:hierBranch val="init"/>
        </dgm:presLayoutVars>
      </dgm:prSet>
      <dgm:spPr/>
    </dgm:pt>
    <dgm:pt modelId="{3DA89BDD-3E29-426A-839C-8157A94C98AC}" type="pres">
      <dgm:prSet presAssocID="{0F905A36-FC1E-461B-9198-05272D41FFC4}" presName="rootComposite1" presStyleCnt="0"/>
      <dgm:spPr/>
    </dgm:pt>
    <dgm:pt modelId="{63CD76A6-399E-4E0E-85E2-F0E09939F8E8}" type="pres">
      <dgm:prSet presAssocID="{0F905A36-FC1E-461B-9198-05272D41FFC4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891E877-2606-463D-9564-394E4AF6980E}" type="pres">
      <dgm:prSet presAssocID="{0F905A36-FC1E-461B-9198-05272D41FFC4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CDDA96A-324C-43B3-B298-1B3B77907C18}" type="pres">
      <dgm:prSet presAssocID="{0F905A36-FC1E-461B-9198-05272D41FFC4}" presName="hierChild2" presStyleCnt="0"/>
      <dgm:spPr/>
    </dgm:pt>
    <dgm:pt modelId="{1B3596DB-615B-4024-B72A-CA4F3C56DEFB}" type="pres">
      <dgm:prSet presAssocID="{0F905A36-FC1E-461B-9198-05272D41FFC4}" presName="hierChild3" presStyleCnt="0"/>
      <dgm:spPr/>
    </dgm:pt>
  </dgm:ptLst>
  <dgm:cxnLst>
    <dgm:cxn modelId="{682B68FD-270E-47D3-8660-AE15E69B90CB}" type="presOf" srcId="{0CF95C75-7F97-4E30-BCA5-3BC32A096BC1}" destId="{408C9637-34DB-486D-926D-5363444CDF75}" srcOrd="0" destOrd="0" presId="urn:microsoft.com/office/officeart/2009/3/layout/HorizontalOrganizationChart"/>
    <dgm:cxn modelId="{A972E3BE-7827-494C-9571-07937CA13299}" type="presOf" srcId="{4C2AF734-3FC6-4A11-B986-C44E01664EA5}" destId="{8F9E0CE1-9088-4382-8556-4CCAC3BB56DF}" srcOrd="0" destOrd="0" presId="urn:microsoft.com/office/officeart/2009/3/layout/HorizontalOrganizationChart"/>
    <dgm:cxn modelId="{FDFE4F23-5B7C-4239-B426-6D22E2C79665}" type="presOf" srcId="{0F905A36-FC1E-461B-9198-05272D41FFC4}" destId="{63CD76A6-399E-4E0E-85E2-F0E09939F8E8}" srcOrd="0" destOrd="0" presId="urn:microsoft.com/office/officeart/2009/3/layout/HorizontalOrganizationChart"/>
    <dgm:cxn modelId="{5C758A3F-89BE-452B-83F7-096719A5B13E}" type="presOf" srcId="{4C2AF734-3FC6-4A11-B986-C44E01664EA5}" destId="{0CAFE323-9FB7-4EAE-BD0C-F11717720F51}" srcOrd="1" destOrd="0" presId="urn:microsoft.com/office/officeart/2009/3/layout/HorizontalOrganizationChart"/>
    <dgm:cxn modelId="{BF7CE8A3-3BDE-4EA9-BF50-517735B5411A}" srcId="{0CF95C75-7F97-4E30-BCA5-3BC32A096BC1}" destId="{0F905A36-FC1E-461B-9198-05272D41FFC4}" srcOrd="2" destOrd="0" parTransId="{1D417D98-32E9-4FA5-B002-326323271701}" sibTransId="{559A8FB3-B9AA-4B0D-93C3-26E902CC3E24}"/>
    <dgm:cxn modelId="{E4BC772A-DE03-442C-AD9D-2BB236E46EF4}" srcId="{0CF95C75-7F97-4E30-BCA5-3BC32A096BC1}" destId="{4C2AF734-3FC6-4A11-B986-C44E01664EA5}" srcOrd="0" destOrd="0" parTransId="{9193F1E6-59EF-4535-8D64-DE22D4E7E9AF}" sibTransId="{DBBF3EBB-6A48-4BAF-9574-FF4DE6A30179}"/>
    <dgm:cxn modelId="{1A2D2612-5638-4500-8424-91193D026D9C}" type="presOf" srcId="{DBB151AC-D694-4EE4-BD23-1E2F2994B0A7}" destId="{5AEBECFD-31D3-4087-B152-1B4A13314DCB}" srcOrd="0" destOrd="0" presId="urn:microsoft.com/office/officeart/2009/3/layout/HorizontalOrganizationChart"/>
    <dgm:cxn modelId="{55472681-0BAB-4AB2-BFE4-DA818C2F229F}" type="presOf" srcId="{0F905A36-FC1E-461B-9198-05272D41FFC4}" destId="{A891E877-2606-463D-9564-394E4AF6980E}" srcOrd="1" destOrd="0" presId="urn:microsoft.com/office/officeart/2009/3/layout/HorizontalOrganizationChart"/>
    <dgm:cxn modelId="{1C3A4CEF-4CDA-4169-B38C-59FD1C8BF866}" srcId="{0CF95C75-7F97-4E30-BCA5-3BC32A096BC1}" destId="{DBB151AC-D694-4EE4-BD23-1E2F2994B0A7}" srcOrd="1" destOrd="0" parTransId="{06B33082-7131-4924-B53F-FF6AF2EBFA0D}" sibTransId="{742CF320-3920-4B18-ABE0-2A274C408064}"/>
    <dgm:cxn modelId="{4F891925-C65F-4C9A-B104-2063DAD77926}" type="presOf" srcId="{DBB151AC-D694-4EE4-BD23-1E2F2994B0A7}" destId="{19B3A7AE-A7C6-4CC0-A62C-5ABB25814415}" srcOrd="1" destOrd="0" presId="urn:microsoft.com/office/officeart/2009/3/layout/HorizontalOrganizationChart"/>
    <dgm:cxn modelId="{B7BCB627-0A31-4860-828D-F6E869074D21}" type="presParOf" srcId="{408C9637-34DB-486D-926D-5363444CDF75}" destId="{A0B16F26-70B2-40C3-86BA-DA9FAAD8C503}" srcOrd="0" destOrd="0" presId="urn:microsoft.com/office/officeart/2009/3/layout/HorizontalOrganizationChart"/>
    <dgm:cxn modelId="{5DC19346-9DA0-4E65-BCCC-DD6CEA267B68}" type="presParOf" srcId="{A0B16F26-70B2-40C3-86BA-DA9FAAD8C503}" destId="{8091B5EF-2F2C-4E2F-8154-EAFA1D7B745F}" srcOrd="0" destOrd="0" presId="urn:microsoft.com/office/officeart/2009/3/layout/HorizontalOrganizationChart"/>
    <dgm:cxn modelId="{91CDF1BF-0A06-4938-B761-6BF49D540ED0}" type="presParOf" srcId="{8091B5EF-2F2C-4E2F-8154-EAFA1D7B745F}" destId="{8F9E0CE1-9088-4382-8556-4CCAC3BB56DF}" srcOrd="0" destOrd="0" presId="urn:microsoft.com/office/officeart/2009/3/layout/HorizontalOrganizationChart"/>
    <dgm:cxn modelId="{8FB6583B-C4A4-4B79-98A2-8E3B2F740C9F}" type="presParOf" srcId="{8091B5EF-2F2C-4E2F-8154-EAFA1D7B745F}" destId="{0CAFE323-9FB7-4EAE-BD0C-F11717720F51}" srcOrd="1" destOrd="0" presId="urn:microsoft.com/office/officeart/2009/3/layout/HorizontalOrganizationChart"/>
    <dgm:cxn modelId="{8D2A5F93-C3F7-46E8-9C54-FF9704627246}" type="presParOf" srcId="{A0B16F26-70B2-40C3-86BA-DA9FAAD8C503}" destId="{EFADDC62-0818-4D07-98D7-539B152CAC05}" srcOrd="1" destOrd="0" presId="urn:microsoft.com/office/officeart/2009/3/layout/HorizontalOrganizationChart"/>
    <dgm:cxn modelId="{205DE0C1-3DB7-480D-BB33-1EB1BF995DE6}" type="presParOf" srcId="{A0B16F26-70B2-40C3-86BA-DA9FAAD8C503}" destId="{D928AED1-86A4-4CA0-9265-D20691024F5E}" srcOrd="2" destOrd="0" presId="urn:microsoft.com/office/officeart/2009/3/layout/HorizontalOrganizationChart"/>
    <dgm:cxn modelId="{7C06A438-CE1A-4937-8611-1614EC9BE186}" type="presParOf" srcId="{408C9637-34DB-486D-926D-5363444CDF75}" destId="{4667BACD-9A5A-4EFD-AF7A-33551931B90F}" srcOrd="1" destOrd="0" presId="urn:microsoft.com/office/officeart/2009/3/layout/HorizontalOrganizationChart"/>
    <dgm:cxn modelId="{20324487-1B67-4BEA-A6EF-51C44717D678}" type="presParOf" srcId="{4667BACD-9A5A-4EFD-AF7A-33551931B90F}" destId="{C9647BC2-B915-4AE4-838D-97E072062042}" srcOrd="0" destOrd="0" presId="urn:microsoft.com/office/officeart/2009/3/layout/HorizontalOrganizationChart"/>
    <dgm:cxn modelId="{210759AA-8BE9-4B27-A398-BAD38AF9C1E2}" type="presParOf" srcId="{C9647BC2-B915-4AE4-838D-97E072062042}" destId="{5AEBECFD-31D3-4087-B152-1B4A13314DCB}" srcOrd="0" destOrd="0" presId="urn:microsoft.com/office/officeart/2009/3/layout/HorizontalOrganizationChart"/>
    <dgm:cxn modelId="{A3AA7E43-49F6-4BDA-9A69-3324066A0599}" type="presParOf" srcId="{C9647BC2-B915-4AE4-838D-97E072062042}" destId="{19B3A7AE-A7C6-4CC0-A62C-5ABB25814415}" srcOrd="1" destOrd="0" presId="urn:microsoft.com/office/officeart/2009/3/layout/HorizontalOrganizationChart"/>
    <dgm:cxn modelId="{62885C4A-F9A2-4D7E-AE10-AF379307596D}" type="presParOf" srcId="{4667BACD-9A5A-4EFD-AF7A-33551931B90F}" destId="{CBBD5C9F-9609-41B1-8C97-203A30DD566A}" srcOrd="1" destOrd="0" presId="urn:microsoft.com/office/officeart/2009/3/layout/HorizontalOrganizationChart"/>
    <dgm:cxn modelId="{A5031F33-59CE-4312-9557-E26E978BE770}" type="presParOf" srcId="{4667BACD-9A5A-4EFD-AF7A-33551931B90F}" destId="{D7B74A66-3248-4EE4-9949-342F3F09EFA8}" srcOrd="2" destOrd="0" presId="urn:microsoft.com/office/officeart/2009/3/layout/HorizontalOrganizationChart"/>
    <dgm:cxn modelId="{40CB91CE-78BE-4C70-8F80-8065E18CC1C2}" type="presParOf" srcId="{408C9637-34DB-486D-926D-5363444CDF75}" destId="{1A8C4768-064A-478D-AF7E-6C2362416F88}" srcOrd="2" destOrd="0" presId="urn:microsoft.com/office/officeart/2009/3/layout/HorizontalOrganizationChart"/>
    <dgm:cxn modelId="{CE0EC51D-9220-4BC5-A8A0-51AE3E8AB3E8}" type="presParOf" srcId="{1A8C4768-064A-478D-AF7E-6C2362416F88}" destId="{3DA89BDD-3E29-426A-839C-8157A94C98AC}" srcOrd="0" destOrd="0" presId="urn:microsoft.com/office/officeart/2009/3/layout/HorizontalOrganizationChart"/>
    <dgm:cxn modelId="{BEAE4E91-896F-44AD-BD7A-A8881AFBF885}" type="presParOf" srcId="{3DA89BDD-3E29-426A-839C-8157A94C98AC}" destId="{63CD76A6-399E-4E0E-85E2-F0E09939F8E8}" srcOrd="0" destOrd="0" presId="urn:microsoft.com/office/officeart/2009/3/layout/HorizontalOrganizationChart"/>
    <dgm:cxn modelId="{44BA406E-7CCB-469E-8B10-04513F6E02C1}" type="presParOf" srcId="{3DA89BDD-3E29-426A-839C-8157A94C98AC}" destId="{A891E877-2606-463D-9564-394E4AF6980E}" srcOrd="1" destOrd="0" presId="urn:microsoft.com/office/officeart/2009/3/layout/HorizontalOrganizationChart"/>
    <dgm:cxn modelId="{683C0F4A-F832-448A-9655-712CBBBB8C26}" type="presParOf" srcId="{1A8C4768-064A-478D-AF7E-6C2362416F88}" destId="{9CDDA96A-324C-43B3-B298-1B3B77907C18}" srcOrd="1" destOrd="0" presId="urn:microsoft.com/office/officeart/2009/3/layout/HorizontalOrganizationChart"/>
    <dgm:cxn modelId="{0875A7A6-D29E-4044-BE43-268EAC0139DD}" type="presParOf" srcId="{1A8C4768-064A-478D-AF7E-6C2362416F88}" destId="{1B3596DB-615B-4024-B72A-CA4F3C56DEFB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3EEFE5-3D5F-464F-A79A-2B8E94564053}" type="doc">
      <dgm:prSet loTypeId="urn:microsoft.com/office/officeart/2009/3/layout/HorizontalOrganizationChart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6860F1C-0358-4022-AD1F-258256080689}">
      <dgm:prSet/>
      <dgm:spPr/>
      <dgm:t>
        <a:bodyPr/>
        <a:lstStyle/>
        <a:p>
          <a:r>
            <a:rPr lang="cs-CZ" b="1"/>
            <a:t>Show me the problem</a:t>
          </a:r>
          <a:endParaRPr lang="en-US"/>
        </a:p>
      </dgm:t>
    </dgm:pt>
    <dgm:pt modelId="{2F18E7C1-9E0D-4DE6-8B48-638643770E25}" type="parTrans" cxnId="{AAC8F2F4-E318-4E5C-8A3E-B91D5E8C84EB}">
      <dgm:prSet/>
      <dgm:spPr/>
      <dgm:t>
        <a:bodyPr/>
        <a:lstStyle/>
        <a:p>
          <a:endParaRPr lang="en-US"/>
        </a:p>
      </dgm:t>
    </dgm:pt>
    <dgm:pt modelId="{07E8242F-8EF4-4F99-9F1F-676230505CC3}" type="sibTrans" cxnId="{AAC8F2F4-E318-4E5C-8A3E-B91D5E8C84EB}">
      <dgm:prSet/>
      <dgm:spPr/>
      <dgm:t>
        <a:bodyPr/>
        <a:lstStyle/>
        <a:p>
          <a:endParaRPr lang="en-US"/>
        </a:p>
      </dgm:t>
    </dgm:pt>
    <dgm:pt modelId="{9ED84556-A4AB-4100-A34E-8CE2612966E2}">
      <dgm:prSet/>
      <dgm:spPr/>
      <dgm:t>
        <a:bodyPr/>
        <a:lstStyle/>
        <a:p>
          <a:r>
            <a:rPr lang="cs-CZ" b="1"/>
            <a:t>Show me the the gap</a:t>
          </a:r>
          <a:endParaRPr lang="en-US"/>
        </a:p>
      </dgm:t>
    </dgm:pt>
    <dgm:pt modelId="{AB279170-934C-4964-8EC5-9A32133337E1}" type="parTrans" cxnId="{88A1CE15-1641-42E2-B827-BFA576FF41AA}">
      <dgm:prSet/>
      <dgm:spPr/>
      <dgm:t>
        <a:bodyPr/>
        <a:lstStyle/>
        <a:p>
          <a:endParaRPr lang="en-US"/>
        </a:p>
      </dgm:t>
    </dgm:pt>
    <dgm:pt modelId="{A1E9E37F-30C3-407A-BF12-EC24322168F3}" type="sibTrans" cxnId="{88A1CE15-1641-42E2-B827-BFA576FF41AA}">
      <dgm:prSet/>
      <dgm:spPr/>
      <dgm:t>
        <a:bodyPr/>
        <a:lstStyle/>
        <a:p>
          <a:endParaRPr lang="en-US"/>
        </a:p>
      </dgm:t>
    </dgm:pt>
    <dgm:pt modelId="{98604FBF-9260-4E08-A02D-4F542533A5F4}">
      <dgm:prSet/>
      <dgm:spPr/>
      <dgm:t>
        <a:bodyPr/>
        <a:lstStyle/>
        <a:p>
          <a:r>
            <a:rPr lang="cs-CZ" b="1"/>
            <a:t>Show me your contribution</a:t>
          </a:r>
          <a:endParaRPr lang="en-US"/>
        </a:p>
      </dgm:t>
    </dgm:pt>
    <dgm:pt modelId="{522BFCB6-5675-4B26-AE73-77B66A385FED}" type="parTrans" cxnId="{11F068CF-880F-4BBE-86CA-B260C58808D8}">
      <dgm:prSet/>
      <dgm:spPr/>
      <dgm:t>
        <a:bodyPr/>
        <a:lstStyle/>
        <a:p>
          <a:endParaRPr lang="en-US"/>
        </a:p>
      </dgm:t>
    </dgm:pt>
    <dgm:pt modelId="{8BE2CA5E-67AC-42ED-A068-725E024590D3}" type="sibTrans" cxnId="{11F068CF-880F-4BBE-86CA-B260C58808D8}">
      <dgm:prSet/>
      <dgm:spPr/>
      <dgm:t>
        <a:bodyPr/>
        <a:lstStyle/>
        <a:p>
          <a:endParaRPr lang="en-US"/>
        </a:p>
      </dgm:t>
    </dgm:pt>
    <dgm:pt modelId="{78F208A6-003F-4450-A16F-44CB6E3CF2C6}" type="pres">
      <dgm:prSet presAssocID="{003EEFE5-3D5F-464F-A79A-2B8E945640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B3C3B05-E941-45B2-9FFA-BED802F0ED82}" type="pres">
      <dgm:prSet presAssocID="{56860F1C-0358-4022-AD1F-258256080689}" presName="hierRoot1" presStyleCnt="0">
        <dgm:presLayoutVars>
          <dgm:hierBranch val="init"/>
        </dgm:presLayoutVars>
      </dgm:prSet>
      <dgm:spPr/>
    </dgm:pt>
    <dgm:pt modelId="{D548367C-70FD-4453-97BD-7F5063258467}" type="pres">
      <dgm:prSet presAssocID="{56860F1C-0358-4022-AD1F-258256080689}" presName="rootComposite1" presStyleCnt="0"/>
      <dgm:spPr/>
    </dgm:pt>
    <dgm:pt modelId="{D854C5F3-8379-405D-AB21-43F060FEB04F}" type="pres">
      <dgm:prSet presAssocID="{56860F1C-0358-4022-AD1F-258256080689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4270EBF-7137-4DE6-9348-FABA0A3F80F0}" type="pres">
      <dgm:prSet presAssocID="{56860F1C-0358-4022-AD1F-258256080689}" presName="rootConnector1" presStyleLbl="node1" presStyleIdx="0" presStyleCnt="0"/>
      <dgm:spPr/>
      <dgm:t>
        <a:bodyPr/>
        <a:lstStyle/>
        <a:p>
          <a:endParaRPr lang="cs-CZ"/>
        </a:p>
      </dgm:t>
    </dgm:pt>
    <dgm:pt modelId="{FBC5BD38-D555-4A2F-9BA7-D9304B942C58}" type="pres">
      <dgm:prSet presAssocID="{56860F1C-0358-4022-AD1F-258256080689}" presName="hierChild2" presStyleCnt="0"/>
      <dgm:spPr/>
    </dgm:pt>
    <dgm:pt modelId="{440E01F9-088D-425C-B866-BA4B833470F1}" type="pres">
      <dgm:prSet presAssocID="{56860F1C-0358-4022-AD1F-258256080689}" presName="hierChild3" presStyleCnt="0"/>
      <dgm:spPr/>
    </dgm:pt>
    <dgm:pt modelId="{75725312-008B-482E-84F6-EE027AF6CCED}" type="pres">
      <dgm:prSet presAssocID="{9ED84556-A4AB-4100-A34E-8CE2612966E2}" presName="hierRoot1" presStyleCnt="0">
        <dgm:presLayoutVars>
          <dgm:hierBranch val="init"/>
        </dgm:presLayoutVars>
      </dgm:prSet>
      <dgm:spPr/>
    </dgm:pt>
    <dgm:pt modelId="{6D7B91BD-9C41-4D3B-A952-7E5D30BBB302}" type="pres">
      <dgm:prSet presAssocID="{9ED84556-A4AB-4100-A34E-8CE2612966E2}" presName="rootComposite1" presStyleCnt="0"/>
      <dgm:spPr/>
    </dgm:pt>
    <dgm:pt modelId="{FBAC4919-8321-4EC1-82E4-3EB3F9955F2C}" type="pres">
      <dgm:prSet presAssocID="{9ED84556-A4AB-4100-A34E-8CE2612966E2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B50B0C0-8F38-41AE-A1BC-EA540E98821C}" type="pres">
      <dgm:prSet presAssocID="{9ED84556-A4AB-4100-A34E-8CE2612966E2}" presName="rootConnector1" presStyleLbl="node1" presStyleIdx="0" presStyleCnt="0"/>
      <dgm:spPr/>
      <dgm:t>
        <a:bodyPr/>
        <a:lstStyle/>
        <a:p>
          <a:endParaRPr lang="cs-CZ"/>
        </a:p>
      </dgm:t>
    </dgm:pt>
    <dgm:pt modelId="{432E76CC-821F-497F-B1F5-C00EECD6FC7E}" type="pres">
      <dgm:prSet presAssocID="{9ED84556-A4AB-4100-A34E-8CE2612966E2}" presName="hierChild2" presStyleCnt="0"/>
      <dgm:spPr/>
    </dgm:pt>
    <dgm:pt modelId="{30D7F774-172B-470D-8E7D-526B47EBFC48}" type="pres">
      <dgm:prSet presAssocID="{9ED84556-A4AB-4100-A34E-8CE2612966E2}" presName="hierChild3" presStyleCnt="0"/>
      <dgm:spPr/>
    </dgm:pt>
    <dgm:pt modelId="{1199AB3E-D163-45FE-9A93-59AA83404D0A}" type="pres">
      <dgm:prSet presAssocID="{98604FBF-9260-4E08-A02D-4F542533A5F4}" presName="hierRoot1" presStyleCnt="0">
        <dgm:presLayoutVars>
          <dgm:hierBranch val="init"/>
        </dgm:presLayoutVars>
      </dgm:prSet>
      <dgm:spPr/>
    </dgm:pt>
    <dgm:pt modelId="{0A2D9D0C-B19F-45BF-A688-8B3BE170BD83}" type="pres">
      <dgm:prSet presAssocID="{98604FBF-9260-4E08-A02D-4F542533A5F4}" presName="rootComposite1" presStyleCnt="0"/>
      <dgm:spPr/>
    </dgm:pt>
    <dgm:pt modelId="{4844DF0C-EF1B-4AD6-931A-3F79CCACF850}" type="pres">
      <dgm:prSet presAssocID="{98604FBF-9260-4E08-A02D-4F542533A5F4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E0127A7-05F2-4ACA-98BE-1D3ED588F66C}" type="pres">
      <dgm:prSet presAssocID="{98604FBF-9260-4E08-A02D-4F542533A5F4}" presName="rootConnector1" presStyleLbl="node1" presStyleIdx="0" presStyleCnt="0"/>
      <dgm:spPr/>
      <dgm:t>
        <a:bodyPr/>
        <a:lstStyle/>
        <a:p>
          <a:endParaRPr lang="cs-CZ"/>
        </a:p>
      </dgm:t>
    </dgm:pt>
    <dgm:pt modelId="{F0AE9D07-24DF-4027-9C95-A147179D773D}" type="pres">
      <dgm:prSet presAssocID="{98604FBF-9260-4E08-A02D-4F542533A5F4}" presName="hierChild2" presStyleCnt="0"/>
      <dgm:spPr/>
    </dgm:pt>
    <dgm:pt modelId="{38905181-49E7-4A63-B94F-7A4579A294EE}" type="pres">
      <dgm:prSet presAssocID="{98604FBF-9260-4E08-A02D-4F542533A5F4}" presName="hierChild3" presStyleCnt="0"/>
      <dgm:spPr/>
    </dgm:pt>
  </dgm:ptLst>
  <dgm:cxnLst>
    <dgm:cxn modelId="{AD2DB1BE-8B5F-473D-B144-2BB24F608F2B}" type="presOf" srcId="{98604FBF-9260-4E08-A02D-4F542533A5F4}" destId="{4844DF0C-EF1B-4AD6-931A-3F79CCACF850}" srcOrd="0" destOrd="0" presId="urn:microsoft.com/office/officeart/2009/3/layout/HorizontalOrganizationChart"/>
    <dgm:cxn modelId="{59729670-1D5E-47C5-A45E-872001716465}" type="presOf" srcId="{56860F1C-0358-4022-AD1F-258256080689}" destId="{D854C5F3-8379-405D-AB21-43F060FEB04F}" srcOrd="0" destOrd="0" presId="urn:microsoft.com/office/officeart/2009/3/layout/HorizontalOrganizationChart"/>
    <dgm:cxn modelId="{AAC8F2F4-E318-4E5C-8A3E-B91D5E8C84EB}" srcId="{003EEFE5-3D5F-464F-A79A-2B8E94564053}" destId="{56860F1C-0358-4022-AD1F-258256080689}" srcOrd="0" destOrd="0" parTransId="{2F18E7C1-9E0D-4DE6-8B48-638643770E25}" sibTransId="{07E8242F-8EF4-4F99-9F1F-676230505CC3}"/>
    <dgm:cxn modelId="{823026A7-939E-4F8F-AB4D-C40FDC32112C}" type="presOf" srcId="{56860F1C-0358-4022-AD1F-258256080689}" destId="{E4270EBF-7137-4DE6-9348-FABA0A3F80F0}" srcOrd="1" destOrd="0" presId="urn:microsoft.com/office/officeart/2009/3/layout/HorizontalOrganizationChart"/>
    <dgm:cxn modelId="{397B0121-7E26-446B-8B76-B14BDCD27F68}" type="presOf" srcId="{9ED84556-A4AB-4100-A34E-8CE2612966E2}" destId="{0B50B0C0-8F38-41AE-A1BC-EA540E98821C}" srcOrd="1" destOrd="0" presId="urn:microsoft.com/office/officeart/2009/3/layout/HorizontalOrganizationChart"/>
    <dgm:cxn modelId="{11F068CF-880F-4BBE-86CA-B260C58808D8}" srcId="{003EEFE5-3D5F-464F-A79A-2B8E94564053}" destId="{98604FBF-9260-4E08-A02D-4F542533A5F4}" srcOrd="2" destOrd="0" parTransId="{522BFCB6-5675-4B26-AE73-77B66A385FED}" sibTransId="{8BE2CA5E-67AC-42ED-A068-725E024590D3}"/>
    <dgm:cxn modelId="{88A1CE15-1641-42E2-B827-BFA576FF41AA}" srcId="{003EEFE5-3D5F-464F-A79A-2B8E94564053}" destId="{9ED84556-A4AB-4100-A34E-8CE2612966E2}" srcOrd="1" destOrd="0" parTransId="{AB279170-934C-4964-8EC5-9A32133337E1}" sibTransId="{A1E9E37F-30C3-407A-BF12-EC24322168F3}"/>
    <dgm:cxn modelId="{C50ABD0A-1285-4033-98EE-E2BEAF249565}" type="presOf" srcId="{003EEFE5-3D5F-464F-A79A-2B8E94564053}" destId="{78F208A6-003F-4450-A16F-44CB6E3CF2C6}" srcOrd="0" destOrd="0" presId="urn:microsoft.com/office/officeart/2009/3/layout/HorizontalOrganizationChart"/>
    <dgm:cxn modelId="{2C7D90B9-58B4-4A70-B39E-180584BCB7AF}" type="presOf" srcId="{9ED84556-A4AB-4100-A34E-8CE2612966E2}" destId="{FBAC4919-8321-4EC1-82E4-3EB3F9955F2C}" srcOrd="0" destOrd="0" presId="urn:microsoft.com/office/officeart/2009/3/layout/HorizontalOrganizationChart"/>
    <dgm:cxn modelId="{F2EB208F-7495-4E97-A9EA-376E057FFB26}" type="presOf" srcId="{98604FBF-9260-4E08-A02D-4F542533A5F4}" destId="{FE0127A7-05F2-4ACA-98BE-1D3ED588F66C}" srcOrd="1" destOrd="0" presId="urn:microsoft.com/office/officeart/2009/3/layout/HorizontalOrganizationChart"/>
    <dgm:cxn modelId="{065F2748-1453-40F9-89DE-2ADF50AAE79B}" type="presParOf" srcId="{78F208A6-003F-4450-A16F-44CB6E3CF2C6}" destId="{8B3C3B05-E941-45B2-9FFA-BED802F0ED82}" srcOrd="0" destOrd="0" presId="urn:microsoft.com/office/officeart/2009/3/layout/HorizontalOrganizationChart"/>
    <dgm:cxn modelId="{5A309FBE-F4F8-4AF6-B057-0933820B2956}" type="presParOf" srcId="{8B3C3B05-E941-45B2-9FFA-BED802F0ED82}" destId="{D548367C-70FD-4453-97BD-7F5063258467}" srcOrd="0" destOrd="0" presId="urn:microsoft.com/office/officeart/2009/3/layout/HorizontalOrganizationChart"/>
    <dgm:cxn modelId="{7418BFB7-608B-4FBD-8EAA-3CB73AA72123}" type="presParOf" srcId="{D548367C-70FD-4453-97BD-7F5063258467}" destId="{D854C5F3-8379-405D-AB21-43F060FEB04F}" srcOrd="0" destOrd="0" presId="urn:microsoft.com/office/officeart/2009/3/layout/HorizontalOrganizationChart"/>
    <dgm:cxn modelId="{B3B4CDF9-DD69-4B21-854E-0077CFE246E9}" type="presParOf" srcId="{D548367C-70FD-4453-97BD-7F5063258467}" destId="{E4270EBF-7137-4DE6-9348-FABA0A3F80F0}" srcOrd="1" destOrd="0" presId="urn:microsoft.com/office/officeart/2009/3/layout/HorizontalOrganizationChart"/>
    <dgm:cxn modelId="{89E400D0-E59C-4480-8C22-8A025FBD6A1F}" type="presParOf" srcId="{8B3C3B05-E941-45B2-9FFA-BED802F0ED82}" destId="{FBC5BD38-D555-4A2F-9BA7-D9304B942C58}" srcOrd="1" destOrd="0" presId="urn:microsoft.com/office/officeart/2009/3/layout/HorizontalOrganizationChart"/>
    <dgm:cxn modelId="{4631E386-FC46-4058-9D17-8834BA665CEB}" type="presParOf" srcId="{8B3C3B05-E941-45B2-9FFA-BED802F0ED82}" destId="{440E01F9-088D-425C-B866-BA4B833470F1}" srcOrd="2" destOrd="0" presId="urn:microsoft.com/office/officeart/2009/3/layout/HorizontalOrganizationChart"/>
    <dgm:cxn modelId="{26120EB6-74AD-4AB9-B13F-362A08C33555}" type="presParOf" srcId="{78F208A6-003F-4450-A16F-44CB6E3CF2C6}" destId="{75725312-008B-482E-84F6-EE027AF6CCED}" srcOrd="1" destOrd="0" presId="urn:microsoft.com/office/officeart/2009/3/layout/HorizontalOrganizationChart"/>
    <dgm:cxn modelId="{1282C6DC-BA62-41B2-953B-67C8498EF0B2}" type="presParOf" srcId="{75725312-008B-482E-84F6-EE027AF6CCED}" destId="{6D7B91BD-9C41-4D3B-A952-7E5D30BBB302}" srcOrd="0" destOrd="0" presId="urn:microsoft.com/office/officeart/2009/3/layout/HorizontalOrganizationChart"/>
    <dgm:cxn modelId="{89871C75-C474-494D-BBDB-B60143F80858}" type="presParOf" srcId="{6D7B91BD-9C41-4D3B-A952-7E5D30BBB302}" destId="{FBAC4919-8321-4EC1-82E4-3EB3F9955F2C}" srcOrd="0" destOrd="0" presId="urn:microsoft.com/office/officeart/2009/3/layout/HorizontalOrganizationChart"/>
    <dgm:cxn modelId="{569A504C-E289-482E-ABF5-2599D7A6BDF6}" type="presParOf" srcId="{6D7B91BD-9C41-4D3B-A952-7E5D30BBB302}" destId="{0B50B0C0-8F38-41AE-A1BC-EA540E98821C}" srcOrd="1" destOrd="0" presId="urn:microsoft.com/office/officeart/2009/3/layout/HorizontalOrganizationChart"/>
    <dgm:cxn modelId="{FFA2FA34-C988-4FB9-8273-A33F0E32A221}" type="presParOf" srcId="{75725312-008B-482E-84F6-EE027AF6CCED}" destId="{432E76CC-821F-497F-B1F5-C00EECD6FC7E}" srcOrd="1" destOrd="0" presId="urn:microsoft.com/office/officeart/2009/3/layout/HorizontalOrganizationChart"/>
    <dgm:cxn modelId="{8BD4D876-AA69-43D3-B46A-0684EB970C3B}" type="presParOf" srcId="{75725312-008B-482E-84F6-EE027AF6CCED}" destId="{30D7F774-172B-470D-8E7D-526B47EBFC48}" srcOrd="2" destOrd="0" presId="urn:microsoft.com/office/officeart/2009/3/layout/HorizontalOrganizationChart"/>
    <dgm:cxn modelId="{2C8A299D-F004-4707-956E-9C0D16441DFC}" type="presParOf" srcId="{78F208A6-003F-4450-A16F-44CB6E3CF2C6}" destId="{1199AB3E-D163-45FE-9A93-59AA83404D0A}" srcOrd="2" destOrd="0" presId="urn:microsoft.com/office/officeart/2009/3/layout/HorizontalOrganizationChart"/>
    <dgm:cxn modelId="{98E56B00-B2BA-4A08-AF78-4911CB590E2A}" type="presParOf" srcId="{1199AB3E-D163-45FE-9A93-59AA83404D0A}" destId="{0A2D9D0C-B19F-45BF-A688-8B3BE170BD83}" srcOrd="0" destOrd="0" presId="urn:microsoft.com/office/officeart/2009/3/layout/HorizontalOrganizationChart"/>
    <dgm:cxn modelId="{7F27DE1E-D2DF-4894-9D85-80A3DF22C03C}" type="presParOf" srcId="{0A2D9D0C-B19F-45BF-A688-8B3BE170BD83}" destId="{4844DF0C-EF1B-4AD6-931A-3F79CCACF850}" srcOrd="0" destOrd="0" presId="urn:microsoft.com/office/officeart/2009/3/layout/HorizontalOrganizationChart"/>
    <dgm:cxn modelId="{B9A24B59-67A6-453B-9751-F3DA7EDA9A52}" type="presParOf" srcId="{0A2D9D0C-B19F-45BF-A688-8B3BE170BD83}" destId="{FE0127A7-05F2-4ACA-98BE-1D3ED588F66C}" srcOrd="1" destOrd="0" presId="urn:microsoft.com/office/officeart/2009/3/layout/HorizontalOrganizationChart"/>
    <dgm:cxn modelId="{CC6F47F1-D087-42B0-9D0D-4558E557F4DA}" type="presParOf" srcId="{1199AB3E-D163-45FE-9A93-59AA83404D0A}" destId="{F0AE9D07-24DF-4027-9C95-A147179D773D}" srcOrd="1" destOrd="0" presId="urn:microsoft.com/office/officeart/2009/3/layout/HorizontalOrganizationChart"/>
    <dgm:cxn modelId="{F2FAC8BA-298D-4F11-B859-7F863F782BE3}" type="presParOf" srcId="{1199AB3E-D163-45FE-9A93-59AA83404D0A}" destId="{38905181-49E7-4A63-B94F-7A4579A294EE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A8B890-6C5E-409D-B9FC-66F6C472E91D}" type="doc">
      <dgm:prSet loTypeId="urn:microsoft.com/office/officeart/2005/8/layout/hierarchy1" loCatId="hierarchy" qsTypeId="urn:microsoft.com/office/officeart/2005/8/quickstyle/simple4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82EC757E-5AA2-4363-8D32-D41F45238F6A}">
      <dgm:prSet/>
      <dgm:spPr/>
      <dgm:t>
        <a:bodyPr/>
        <a:lstStyle/>
        <a:p>
          <a:r>
            <a:rPr lang="cs-CZ"/>
            <a:t>Dvě strategie: buďto 1.obecná VO a rozpracované VO</a:t>
          </a:r>
          <a:endParaRPr lang="en-US"/>
        </a:p>
      </dgm:t>
    </dgm:pt>
    <dgm:pt modelId="{F30F0E23-7D0D-40A7-B1C2-577FCF78C3DD}" type="parTrans" cxnId="{122A5688-EF5D-41A3-9CDD-A399E5FD1342}">
      <dgm:prSet/>
      <dgm:spPr/>
      <dgm:t>
        <a:bodyPr/>
        <a:lstStyle/>
        <a:p>
          <a:endParaRPr lang="en-US"/>
        </a:p>
      </dgm:t>
    </dgm:pt>
    <dgm:pt modelId="{517FBA65-0E9F-4829-BD6E-28117D65574F}" type="sibTrans" cxnId="{122A5688-EF5D-41A3-9CDD-A399E5FD1342}">
      <dgm:prSet/>
      <dgm:spPr/>
      <dgm:t>
        <a:bodyPr/>
        <a:lstStyle/>
        <a:p>
          <a:endParaRPr lang="en-US"/>
        </a:p>
      </dgm:t>
    </dgm:pt>
    <dgm:pt modelId="{6E620A3F-7323-41E1-A053-0D96B36E2FDB}">
      <dgm:prSet/>
      <dgm:spPr/>
      <dgm:t>
        <a:bodyPr/>
        <a:lstStyle/>
        <a:p>
          <a:r>
            <a:rPr lang="cs-CZ"/>
            <a:t>Nebo 2. málo konkrétní VO s tím, že další se upřesňují v průběhu výzkumu (platí u </a:t>
          </a:r>
          <a:r>
            <a:rPr lang="cs-CZ" i="1"/>
            <a:t>grounded theory</a:t>
          </a:r>
          <a:r>
            <a:rPr lang="cs-CZ" b="1" i="1"/>
            <a:t>, RISKANTNÍ</a:t>
          </a:r>
          <a:r>
            <a:rPr lang="cs-CZ"/>
            <a:t>). </a:t>
          </a:r>
          <a:endParaRPr lang="en-US"/>
        </a:p>
      </dgm:t>
    </dgm:pt>
    <dgm:pt modelId="{01A5E387-7E3A-44D8-8794-AE315C9EAF4C}" type="parTrans" cxnId="{8079C889-12F6-4B5F-88BA-B2AAB0A5689A}">
      <dgm:prSet/>
      <dgm:spPr/>
      <dgm:t>
        <a:bodyPr/>
        <a:lstStyle/>
        <a:p>
          <a:endParaRPr lang="en-US"/>
        </a:p>
      </dgm:t>
    </dgm:pt>
    <dgm:pt modelId="{4CDB016F-2F5D-4EDE-AA21-810429A7AEE8}" type="sibTrans" cxnId="{8079C889-12F6-4B5F-88BA-B2AAB0A5689A}">
      <dgm:prSet/>
      <dgm:spPr/>
      <dgm:t>
        <a:bodyPr/>
        <a:lstStyle/>
        <a:p>
          <a:endParaRPr lang="en-US"/>
        </a:p>
      </dgm:t>
    </dgm:pt>
    <dgm:pt modelId="{EFE19D13-7BE0-49D5-AFCC-FE7E0871DAD3}" type="pres">
      <dgm:prSet presAssocID="{A1A8B890-6C5E-409D-B9FC-66F6C472E91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1FFB11D6-EBA5-4B70-9E45-BC417CE75C3D}" type="pres">
      <dgm:prSet presAssocID="{82EC757E-5AA2-4363-8D32-D41F45238F6A}" presName="hierRoot1" presStyleCnt="0"/>
      <dgm:spPr/>
    </dgm:pt>
    <dgm:pt modelId="{131ADCC0-FDC4-4A76-B5F1-F5EB216609B5}" type="pres">
      <dgm:prSet presAssocID="{82EC757E-5AA2-4363-8D32-D41F45238F6A}" presName="composite" presStyleCnt="0"/>
      <dgm:spPr/>
    </dgm:pt>
    <dgm:pt modelId="{ACE6D9C4-67BD-4F1A-A2F2-DAD1960F7A51}" type="pres">
      <dgm:prSet presAssocID="{82EC757E-5AA2-4363-8D32-D41F45238F6A}" presName="background" presStyleLbl="node0" presStyleIdx="0" presStyleCnt="2"/>
      <dgm:spPr/>
    </dgm:pt>
    <dgm:pt modelId="{16158DDD-ADB3-472E-B09E-55E820C61AF4}" type="pres">
      <dgm:prSet presAssocID="{82EC757E-5AA2-4363-8D32-D41F45238F6A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EB714D6-5552-42D6-A9E4-0E7BC6F98392}" type="pres">
      <dgm:prSet presAssocID="{82EC757E-5AA2-4363-8D32-D41F45238F6A}" presName="hierChild2" presStyleCnt="0"/>
      <dgm:spPr/>
    </dgm:pt>
    <dgm:pt modelId="{9AF57187-1622-4A3C-AD71-930E0637E814}" type="pres">
      <dgm:prSet presAssocID="{6E620A3F-7323-41E1-A053-0D96B36E2FDB}" presName="hierRoot1" presStyleCnt="0"/>
      <dgm:spPr/>
    </dgm:pt>
    <dgm:pt modelId="{3804EF27-AADD-4A3A-A2FB-C49DCA44CC9A}" type="pres">
      <dgm:prSet presAssocID="{6E620A3F-7323-41E1-A053-0D96B36E2FDB}" presName="composite" presStyleCnt="0"/>
      <dgm:spPr/>
    </dgm:pt>
    <dgm:pt modelId="{54BD9265-7739-417B-98CC-A6356A515C92}" type="pres">
      <dgm:prSet presAssocID="{6E620A3F-7323-41E1-A053-0D96B36E2FDB}" presName="background" presStyleLbl="node0" presStyleIdx="1" presStyleCnt="2"/>
      <dgm:spPr/>
    </dgm:pt>
    <dgm:pt modelId="{A5E70AF1-7B3B-4018-BCD4-FA933FBA00F8}" type="pres">
      <dgm:prSet presAssocID="{6E620A3F-7323-41E1-A053-0D96B36E2FDB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2AFC32C-1F21-49BE-9E1D-6577EAF55E30}" type="pres">
      <dgm:prSet presAssocID="{6E620A3F-7323-41E1-A053-0D96B36E2FDB}" presName="hierChild2" presStyleCnt="0"/>
      <dgm:spPr/>
    </dgm:pt>
  </dgm:ptLst>
  <dgm:cxnLst>
    <dgm:cxn modelId="{6132E993-0117-43A5-B09F-05528BF1343A}" type="presOf" srcId="{82EC757E-5AA2-4363-8D32-D41F45238F6A}" destId="{16158DDD-ADB3-472E-B09E-55E820C61AF4}" srcOrd="0" destOrd="0" presId="urn:microsoft.com/office/officeart/2005/8/layout/hierarchy1"/>
    <dgm:cxn modelId="{8079C889-12F6-4B5F-88BA-B2AAB0A5689A}" srcId="{A1A8B890-6C5E-409D-B9FC-66F6C472E91D}" destId="{6E620A3F-7323-41E1-A053-0D96B36E2FDB}" srcOrd="1" destOrd="0" parTransId="{01A5E387-7E3A-44D8-8794-AE315C9EAF4C}" sibTransId="{4CDB016F-2F5D-4EDE-AA21-810429A7AEE8}"/>
    <dgm:cxn modelId="{122A5688-EF5D-41A3-9CDD-A399E5FD1342}" srcId="{A1A8B890-6C5E-409D-B9FC-66F6C472E91D}" destId="{82EC757E-5AA2-4363-8D32-D41F45238F6A}" srcOrd="0" destOrd="0" parTransId="{F30F0E23-7D0D-40A7-B1C2-577FCF78C3DD}" sibTransId="{517FBA65-0E9F-4829-BD6E-28117D65574F}"/>
    <dgm:cxn modelId="{5B5C604F-BD80-452A-A971-5F40892D743C}" type="presOf" srcId="{A1A8B890-6C5E-409D-B9FC-66F6C472E91D}" destId="{EFE19D13-7BE0-49D5-AFCC-FE7E0871DAD3}" srcOrd="0" destOrd="0" presId="urn:microsoft.com/office/officeart/2005/8/layout/hierarchy1"/>
    <dgm:cxn modelId="{CF9B9D41-AF04-48C5-A013-98A1D750AC8E}" type="presOf" srcId="{6E620A3F-7323-41E1-A053-0D96B36E2FDB}" destId="{A5E70AF1-7B3B-4018-BCD4-FA933FBA00F8}" srcOrd="0" destOrd="0" presId="urn:microsoft.com/office/officeart/2005/8/layout/hierarchy1"/>
    <dgm:cxn modelId="{FBB45CB9-DA3A-44C6-85E6-03DAF4B541A9}" type="presParOf" srcId="{EFE19D13-7BE0-49D5-AFCC-FE7E0871DAD3}" destId="{1FFB11D6-EBA5-4B70-9E45-BC417CE75C3D}" srcOrd="0" destOrd="0" presId="urn:microsoft.com/office/officeart/2005/8/layout/hierarchy1"/>
    <dgm:cxn modelId="{E463BD17-60BF-4D09-802E-8AA1802EDE79}" type="presParOf" srcId="{1FFB11D6-EBA5-4B70-9E45-BC417CE75C3D}" destId="{131ADCC0-FDC4-4A76-B5F1-F5EB216609B5}" srcOrd="0" destOrd="0" presId="urn:microsoft.com/office/officeart/2005/8/layout/hierarchy1"/>
    <dgm:cxn modelId="{3405034A-0982-4A85-B37D-954CF0C5FC6D}" type="presParOf" srcId="{131ADCC0-FDC4-4A76-B5F1-F5EB216609B5}" destId="{ACE6D9C4-67BD-4F1A-A2F2-DAD1960F7A51}" srcOrd="0" destOrd="0" presId="urn:microsoft.com/office/officeart/2005/8/layout/hierarchy1"/>
    <dgm:cxn modelId="{89E9D5E1-FA44-413F-A4FA-403D7081245D}" type="presParOf" srcId="{131ADCC0-FDC4-4A76-B5F1-F5EB216609B5}" destId="{16158DDD-ADB3-472E-B09E-55E820C61AF4}" srcOrd="1" destOrd="0" presId="urn:microsoft.com/office/officeart/2005/8/layout/hierarchy1"/>
    <dgm:cxn modelId="{0BD5D4D7-F9CA-41DB-9F08-BAFB80574B87}" type="presParOf" srcId="{1FFB11D6-EBA5-4B70-9E45-BC417CE75C3D}" destId="{FEB714D6-5552-42D6-A9E4-0E7BC6F98392}" srcOrd="1" destOrd="0" presId="urn:microsoft.com/office/officeart/2005/8/layout/hierarchy1"/>
    <dgm:cxn modelId="{D1AE2C34-6539-4378-B606-D2A673F37571}" type="presParOf" srcId="{EFE19D13-7BE0-49D5-AFCC-FE7E0871DAD3}" destId="{9AF57187-1622-4A3C-AD71-930E0637E814}" srcOrd="1" destOrd="0" presId="urn:microsoft.com/office/officeart/2005/8/layout/hierarchy1"/>
    <dgm:cxn modelId="{FBACEAAB-C93A-4B21-ADB2-E503A9B40155}" type="presParOf" srcId="{9AF57187-1622-4A3C-AD71-930E0637E814}" destId="{3804EF27-AADD-4A3A-A2FB-C49DCA44CC9A}" srcOrd="0" destOrd="0" presId="urn:microsoft.com/office/officeart/2005/8/layout/hierarchy1"/>
    <dgm:cxn modelId="{D52B4C1F-5B32-4171-9495-AFE6404C89AB}" type="presParOf" srcId="{3804EF27-AADD-4A3A-A2FB-C49DCA44CC9A}" destId="{54BD9265-7739-417B-98CC-A6356A515C92}" srcOrd="0" destOrd="0" presId="urn:microsoft.com/office/officeart/2005/8/layout/hierarchy1"/>
    <dgm:cxn modelId="{D93490FB-066A-4185-89C5-DB579AC38145}" type="presParOf" srcId="{3804EF27-AADD-4A3A-A2FB-C49DCA44CC9A}" destId="{A5E70AF1-7B3B-4018-BCD4-FA933FBA00F8}" srcOrd="1" destOrd="0" presId="urn:microsoft.com/office/officeart/2005/8/layout/hierarchy1"/>
    <dgm:cxn modelId="{63E7AFCD-04FB-4BF4-B8B3-DEFDD539C3F3}" type="presParOf" srcId="{9AF57187-1622-4A3C-AD71-930E0637E814}" destId="{42AFC32C-1F21-49BE-9E1D-6577EAF55E3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04C0A8-5472-4A49-B13B-8697620AA27C}" type="doc">
      <dgm:prSet loTypeId="urn:microsoft.com/office/officeart/2005/8/layout/hierarchy1" loCatId="hierarchy" qsTypeId="urn:microsoft.com/office/officeart/2005/8/quickstyle/simple4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AAFD65E4-FB2B-47CA-9610-16D063740E6C}">
      <dgm:prSet/>
      <dgm:spPr/>
      <dgm:t>
        <a:bodyPr/>
        <a:lstStyle/>
        <a:p>
          <a:r>
            <a:rPr lang="cs-CZ"/>
            <a:t>Měl by probíhat spíše dříve, než jsou formulovány výzkumné otázky (protože je ovlivňuje)</a:t>
          </a:r>
          <a:endParaRPr lang="en-US"/>
        </a:p>
      </dgm:t>
    </dgm:pt>
    <dgm:pt modelId="{DB267E5D-0E0B-46DF-BE34-0FD10C90CDCD}" type="parTrans" cxnId="{459D2116-F2B4-4BB8-95DE-07D4F24FA5CA}">
      <dgm:prSet/>
      <dgm:spPr/>
      <dgm:t>
        <a:bodyPr/>
        <a:lstStyle/>
        <a:p>
          <a:endParaRPr lang="en-US"/>
        </a:p>
      </dgm:t>
    </dgm:pt>
    <dgm:pt modelId="{373F6873-C247-4F34-9FA2-CF563D22CC22}" type="sibTrans" cxnId="{459D2116-F2B4-4BB8-95DE-07D4F24FA5CA}">
      <dgm:prSet/>
      <dgm:spPr/>
      <dgm:t>
        <a:bodyPr/>
        <a:lstStyle/>
        <a:p>
          <a:endParaRPr lang="en-US"/>
        </a:p>
      </dgm:t>
    </dgm:pt>
    <dgm:pt modelId="{0B424BEF-47F3-49CB-99A0-9F01D4B55A8B}">
      <dgm:prSet/>
      <dgm:spPr/>
      <dgm:t>
        <a:bodyPr/>
        <a:lstStyle/>
        <a:p>
          <a:r>
            <a:rPr lang="cs-CZ"/>
            <a:t>Nejde o mechanické přidávání zdrojů, ale o jejich konstatntní porovnávání v oblasti teorie, metod i závěrů.</a:t>
          </a:r>
          <a:endParaRPr lang="en-US"/>
        </a:p>
      </dgm:t>
    </dgm:pt>
    <dgm:pt modelId="{EA193C9D-69CC-4408-AC46-04AE8F4B8713}" type="parTrans" cxnId="{E00A9A2E-AF58-4D6B-88D9-B2FDF067FE6A}">
      <dgm:prSet/>
      <dgm:spPr/>
      <dgm:t>
        <a:bodyPr/>
        <a:lstStyle/>
        <a:p>
          <a:endParaRPr lang="en-US"/>
        </a:p>
      </dgm:t>
    </dgm:pt>
    <dgm:pt modelId="{912D6537-6B61-4EE2-8A5E-C134D1E0656A}" type="sibTrans" cxnId="{E00A9A2E-AF58-4D6B-88D9-B2FDF067FE6A}">
      <dgm:prSet/>
      <dgm:spPr/>
      <dgm:t>
        <a:bodyPr/>
        <a:lstStyle/>
        <a:p>
          <a:endParaRPr lang="en-US"/>
        </a:p>
      </dgm:t>
    </dgm:pt>
    <dgm:pt modelId="{807BE1D0-B94F-4AFB-A860-112BD063A2B0}" type="pres">
      <dgm:prSet presAssocID="{1804C0A8-5472-4A49-B13B-8697620AA27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B3EC3D4-06BF-46BA-B5E7-071EC42C7D1E}" type="pres">
      <dgm:prSet presAssocID="{AAFD65E4-FB2B-47CA-9610-16D063740E6C}" presName="hierRoot1" presStyleCnt="0"/>
      <dgm:spPr/>
    </dgm:pt>
    <dgm:pt modelId="{E8FFEF7B-5120-4D45-AB56-5F4F724D569D}" type="pres">
      <dgm:prSet presAssocID="{AAFD65E4-FB2B-47CA-9610-16D063740E6C}" presName="composite" presStyleCnt="0"/>
      <dgm:spPr/>
    </dgm:pt>
    <dgm:pt modelId="{424DC583-2B52-4D60-AC6D-A9C9A2C4D73E}" type="pres">
      <dgm:prSet presAssocID="{AAFD65E4-FB2B-47CA-9610-16D063740E6C}" presName="background" presStyleLbl="node0" presStyleIdx="0" presStyleCnt="2"/>
      <dgm:spPr/>
    </dgm:pt>
    <dgm:pt modelId="{FA80BA4D-F5DE-4067-B723-72F24ABD49B8}" type="pres">
      <dgm:prSet presAssocID="{AAFD65E4-FB2B-47CA-9610-16D063740E6C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4BFDA07-CE00-4C53-B4CD-CA43FC8FF85F}" type="pres">
      <dgm:prSet presAssocID="{AAFD65E4-FB2B-47CA-9610-16D063740E6C}" presName="hierChild2" presStyleCnt="0"/>
      <dgm:spPr/>
    </dgm:pt>
    <dgm:pt modelId="{B698F549-56DB-4570-8C4F-6893286809D7}" type="pres">
      <dgm:prSet presAssocID="{0B424BEF-47F3-49CB-99A0-9F01D4B55A8B}" presName="hierRoot1" presStyleCnt="0"/>
      <dgm:spPr/>
    </dgm:pt>
    <dgm:pt modelId="{269D298C-04A7-459D-B452-830308A3CFA4}" type="pres">
      <dgm:prSet presAssocID="{0B424BEF-47F3-49CB-99A0-9F01D4B55A8B}" presName="composite" presStyleCnt="0"/>
      <dgm:spPr/>
    </dgm:pt>
    <dgm:pt modelId="{11553FB7-1A0E-4D6B-9B5D-523F0360D8ED}" type="pres">
      <dgm:prSet presAssocID="{0B424BEF-47F3-49CB-99A0-9F01D4B55A8B}" presName="background" presStyleLbl="node0" presStyleIdx="1" presStyleCnt="2"/>
      <dgm:spPr/>
    </dgm:pt>
    <dgm:pt modelId="{88074674-3F35-49E6-9768-4095DF28B0E4}" type="pres">
      <dgm:prSet presAssocID="{0B424BEF-47F3-49CB-99A0-9F01D4B55A8B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4A399E2-57B3-4157-BA71-3E9422FA4B52}" type="pres">
      <dgm:prSet presAssocID="{0B424BEF-47F3-49CB-99A0-9F01D4B55A8B}" presName="hierChild2" presStyleCnt="0"/>
      <dgm:spPr/>
    </dgm:pt>
  </dgm:ptLst>
  <dgm:cxnLst>
    <dgm:cxn modelId="{7B65237F-5516-4D64-8203-7EC1BF563D92}" type="presOf" srcId="{1804C0A8-5472-4A49-B13B-8697620AA27C}" destId="{807BE1D0-B94F-4AFB-A860-112BD063A2B0}" srcOrd="0" destOrd="0" presId="urn:microsoft.com/office/officeart/2005/8/layout/hierarchy1"/>
    <dgm:cxn modelId="{49F31455-9FDA-446D-BAB5-ADDBB20B6745}" type="presOf" srcId="{AAFD65E4-FB2B-47CA-9610-16D063740E6C}" destId="{FA80BA4D-F5DE-4067-B723-72F24ABD49B8}" srcOrd="0" destOrd="0" presId="urn:microsoft.com/office/officeart/2005/8/layout/hierarchy1"/>
    <dgm:cxn modelId="{6EFAD707-3D78-4254-A5F9-0EB77AB41A24}" type="presOf" srcId="{0B424BEF-47F3-49CB-99A0-9F01D4B55A8B}" destId="{88074674-3F35-49E6-9768-4095DF28B0E4}" srcOrd="0" destOrd="0" presId="urn:microsoft.com/office/officeart/2005/8/layout/hierarchy1"/>
    <dgm:cxn modelId="{459D2116-F2B4-4BB8-95DE-07D4F24FA5CA}" srcId="{1804C0A8-5472-4A49-B13B-8697620AA27C}" destId="{AAFD65E4-FB2B-47CA-9610-16D063740E6C}" srcOrd="0" destOrd="0" parTransId="{DB267E5D-0E0B-46DF-BE34-0FD10C90CDCD}" sibTransId="{373F6873-C247-4F34-9FA2-CF563D22CC22}"/>
    <dgm:cxn modelId="{E00A9A2E-AF58-4D6B-88D9-B2FDF067FE6A}" srcId="{1804C0A8-5472-4A49-B13B-8697620AA27C}" destId="{0B424BEF-47F3-49CB-99A0-9F01D4B55A8B}" srcOrd="1" destOrd="0" parTransId="{EA193C9D-69CC-4408-AC46-04AE8F4B8713}" sibTransId="{912D6537-6B61-4EE2-8A5E-C134D1E0656A}"/>
    <dgm:cxn modelId="{2897B897-2E20-4412-9E46-10BC9EF40904}" type="presParOf" srcId="{807BE1D0-B94F-4AFB-A860-112BD063A2B0}" destId="{8B3EC3D4-06BF-46BA-B5E7-071EC42C7D1E}" srcOrd="0" destOrd="0" presId="urn:microsoft.com/office/officeart/2005/8/layout/hierarchy1"/>
    <dgm:cxn modelId="{F1F29782-E32B-4E80-A036-9F7EC210CA6B}" type="presParOf" srcId="{8B3EC3D4-06BF-46BA-B5E7-071EC42C7D1E}" destId="{E8FFEF7B-5120-4D45-AB56-5F4F724D569D}" srcOrd="0" destOrd="0" presId="urn:microsoft.com/office/officeart/2005/8/layout/hierarchy1"/>
    <dgm:cxn modelId="{B987D219-B9EC-4E4A-A1F7-E493A5F2C9BB}" type="presParOf" srcId="{E8FFEF7B-5120-4D45-AB56-5F4F724D569D}" destId="{424DC583-2B52-4D60-AC6D-A9C9A2C4D73E}" srcOrd="0" destOrd="0" presId="urn:microsoft.com/office/officeart/2005/8/layout/hierarchy1"/>
    <dgm:cxn modelId="{7FF05E9D-9687-4CFE-BDDB-AE56368A88D8}" type="presParOf" srcId="{E8FFEF7B-5120-4D45-AB56-5F4F724D569D}" destId="{FA80BA4D-F5DE-4067-B723-72F24ABD49B8}" srcOrd="1" destOrd="0" presId="urn:microsoft.com/office/officeart/2005/8/layout/hierarchy1"/>
    <dgm:cxn modelId="{6BE19FA7-E481-42BC-B169-9097FF4A95EF}" type="presParOf" srcId="{8B3EC3D4-06BF-46BA-B5E7-071EC42C7D1E}" destId="{04BFDA07-CE00-4C53-B4CD-CA43FC8FF85F}" srcOrd="1" destOrd="0" presId="urn:microsoft.com/office/officeart/2005/8/layout/hierarchy1"/>
    <dgm:cxn modelId="{5E08F819-1A7D-4186-ABA2-E43E15697C13}" type="presParOf" srcId="{807BE1D0-B94F-4AFB-A860-112BD063A2B0}" destId="{B698F549-56DB-4570-8C4F-6893286809D7}" srcOrd="1" destOrd="0" presId="urn:microsoft.com/office/officeart/2005/8/layout/hierarchy1"/>
    <dgm:cxn modelId="{1D005AB4-7B66-4AED-966B-1378A635E6DA}" type="presParOf" srcId="{B698F549-56DB-4570-8C4F-6893286809D7}" destId="{269D298C-04A7-459D-B452-830308A3CFA4}" srcOrd="0" destOrd="0" presId="urn:microsoft.com/office/officeart/2005/8/layout/hierarchy1"/>
    <dgm:cxn modelId="{49328499-3794-4D55-8745-C52172051765}" type="presParOf" srcId="{269D298C-04A7-459D-B452-830308A3CFA4}" destId="{11553FB7-1A0E-4D6B-9B5D-523F0360D8ED}" srcOrd="0" destOrd="0" presId="urn:microsoft.com/office/officeart/2005/8/layout/hierarchy1"/>
    <dgm:cxn modelId="{0284D859-92D1-48AA-9731-DA70A0DA43C4}" type="presParOf" srcId="{269D298C-04A7-459D-B452-830308A3CFA4}" destId="{88074674-3F35-49E6-9768-4095DF28B0E4}" srcOrd="1" destOrd="0" presId="urn:microsoft.com/office/officeart/2005/8/layout/hierarchy1"/>
    <dgm:cxn modelId="{624A0329-9F12-4D12-8015-AD9D1AE2AC4C}" type="presParOf" srcId="{B698F549-56DB-4570-8C4F-6893286809D7}" destId="{14A399E2-57B3-4157-BA71-3E9422FA4B5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9E0CE1-9088-4382-8556-4CCAC3BB56DF}">
      <dsp:nvSpPr>
        <dsp:cNvPr id="0" name=""/>
        <dsp:cNvSpPr/>
      </dsp:nvSpPr>
      <dsp:spPr>
        <a:xfrm>
          <a:off x="596" y="97776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b="1" kern="1200"/>
            <a:t>Zaměřenost</a:t>
          </a:r>
          <a:endParaRPr lang="en-US" sz="6500" kern="1200"/>
        </a:p>
      </dsp:txBody>
      <dsp:txXfrm>
        <a:off x="596" y="97776"/>
        <a:ext cx="4884010" cy="1489623"/>
      </dsp:txXfrm>
    </dsp:sp>
    <dsp:sp modelId="{5AEBECFD-31D3-4087-B152-1B4A13314DCB}">
      <dsp:nvSpPr>
        <dsp:cNvPr id="0" name=""/>
        <dsp:cNvSpPr/>
      </dsp:nvSpPr>
      <dsp:spPr>
        <a:xfrm>
          <a:off x="596" y="2197901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b="1" kern="1200"/>
            <a:t>Konzistence</a:t>
          </a:r>
          <a:endParaRPr lang="en-US" sz="6500" kern="1200"/>
        </a:p>
      </dsp:txBody>
      <dsp:txXfrm>
        <a:off x="596" y="2197901"/>
        <a:ext cx="4884010" cy="1489623"/>
      </dsp:txXfrm>
    </dsp:sp>
    <dsp:sp modelId="{63CD76A6-399E-4E0E-85E2-F0E09939F8E8}">
      <dsp:nvSpPr>
        <dsp:cNvPr id="0" name=""/>
        <dsp:cNvSpPr/>
      </dsp:nvSpPr>
      <dsp:spPr>
        <a:xfrm>
          <a:off x="596" y="4298025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b="1" kern="1200"/>
            <a:t>Promyšlenost</a:t>
          </a:r>
          <a:endParaRPr lang="en-US" sz="6500" kern="1200"/>
        </a:p>
      </dsp:txBody>
      <dsp:txXfrm>
        <a:off x="596" y="4298025"/>
        <a:ext cx="4884010" cy="148962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54C5F3-8379-405D-AB21-43F060FEB04F}">
      <dsp:nvSpPr>
        <dsp:cNvPr id="0" name=""/>
        <dsp:cNvSpPr/>
      </dsp:nvSpPr>
      <dsp:spPr>
        <a:xfrm>
          <a:off x="596" y="97776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b="1" kern="1200"/>
            <a:t>Show me the problem</a:t>
          </a:r>
          <a:endParaRPr lang="en-US" sz="5100" kern="1200"/>
        </a:p>
      </dsp:txBody>
      <dsp:txXfrm>
        <a:off x="596" y="97776"/>
        <a:ext cx="4884010" cy="1489623"/>
      </dsp:txXfrm>
    </dsp:sp>
    <dsp:sp modelId="{FBAC4919-8321-4EC1-82E4-3EB3F9955F2C}">
      <dsp:nvSpPr>
        <dsp:cNvPr id="0" name=""/>
        <dsp:cNvSpPr/>
      </dsp:nvSpPr>
      <dsp:spPr>
        <a:xfrm>
          <a:off x="596" y="2197901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b="1" kern="1200"/>
            <a:t>Show me the the gap</a:t>
          </a:r>
          <a:endParaRPr lang="en-US" sz="5100" kern="1200"/>
        </a:p>
      </dsp:txBody>
      <dsp:txXfrm>
        <a:off x="596" y="2197901"/>
        <a:ext cx="4884010" cy="1489623"/>
      </dsp:txXfrm>
    </dsp:sp>
    <dsp:sp modelId="{4844DF0C-EF1B-4AD6-931A-3F79CCACF850}">
      <dsp:nvSpPr>
        <dsp:cNvPr id="0" name=""/>
        <dsp:cNvSpPr/>
      </dsp:nvSpPr>
      <dsp:spPr>
        <a:xfrm>
          <a:off x="596" y="4298025"/>
          <a:ext cx="4884010" cy="14896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b="1" kern="1200"/>
            <a:t>Show me your contribution</a:t>
          </a:r>
          <a:endParaRPr lang="en-US" sz="5100" kern="1200"/>
        </a:p>
      </dsp:txBody>
      <dsp:txXfrm>
        <a:off x="596" y="4298025"/>
        <a:ext cx="4884010" cy="148962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E6D9C4-67BD-4F1A-A2F2-DAD1960F7A51}">
      <dsp:nvSpPr>
        <dsp:cNvPr id="0" name=""/>
        <dsp:cNvSpPr/>
      </dsp:nvSpPr>
      <dsp:spPr>
        <a:xfrm>
          <a:off x="926" y="361591"/>
          <a:ext cx="3251857" cy="2064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158DDD-ADB3-472E-B09E-55E820C61AF4}">
      <dsp:nvSpPr>
        <dsp:cNvPr id="0" name=""/>
        <dsp:cNvSpPr/>
      </dsp:nvSpPr>
      <dsp:spPr>
        <a:xfrm>
          <a:off x="362243" y="704843"/>
          <a:ext cx="3251857" cy="206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Dvě strategie: buďto 1.obecná VO a rozpracované VO</a:t>
          </a:r>
          <a:endParaRPr lang="en-US" sz="2100" kern="1200"/>
        </a:p>
      </dsp:txBody>
      <dsp:txXfrm>
        <a:off x="362243" y="704843"/>
        <a:ext cx="3251857" cy="2064929"/>
      </dsp:txXfrm>
    </dsp:sp>
    <dsp:sp modelId="{54BD9265-7739-417B-98CC-A6356A515C92}">
      <dsp:nvSpPr>
        <dsp:cNvPr id="0" name=""/>
        <dsp:cNvSpPr/>
      </dsp:nvSpPr>
      <dsp:spPr>
        <a:xfrm>
          <a:off x="3975418" y="361591"/>
          <a:ext cx="3251857" cy="2064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E70AF1-7B3B-4018-BCD4-FA933FBA00F8}">
      <dsp:nvSpPr>
        <dsp:cNvPr id="0" name=""/>
        <dsp:cNvSpPr/>
      </dsp:nvSpPr>
      <dsp:spPr>
        <a:xfrm>
          <a:off x="4336736" y="704843"/>
          <a:ext cx="3251857" cy="206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Nebo 2. málo konkrétní VO s tím, že další se upřesňují v průběhu výzkumu (platí u </a:t>
          </a:r>
          <a:r>
            <a:rPr lang="cs-CZ" sz="2100" i="1" kern="1200"/>
            <a:t>grounded theory</a:t>
          </a:r>
          <a:r>
            <a:rPr lang="cs-CZ" sz="2100" b="1" i="1" kern="1200"/>
            <a:t>, RISKANTNÍ</a:t>
          </a:r>
          <a:r>
            <a:rPr lang="cs-CZ" sz="2100" kern="1200"/>
            <a:t>). </a:t>
          </a:r>
          <a:endParaRPr lang="en-US" sz="2100" kern="1200"/>
        </a:p>
      </dsp:txBody>
      <dsp:txXfrm>
        <a:off x="4336736" y="704843"/>
        <a:ext cx="3251857" cy="206492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4DC583-2B52-4D60-AC6D-A9C9A2C4D73E}">
      <dsp:nvSpPr>
        <dsp:cNvPr id="0" name=""/>
        <dsp:cNvSpPr/>
      </dsp:nvSpPr>
      <dsp:spPr>
        <a:xfrm>
          <a:off x="926" y="361591"/>
          <a:ext cx="3251857" cy="2064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80BA4D-F5DE-4067-B723-72F24ABD49B8}">
      <dsp:nvSpPr>
        <dsp:cNvPr id="0" name=""/>
        <dsp:cNvSpPr/>
      </dsp:nvSpPr>
      <dsp:spPr>
        <a:xfrm>
          <a:off x="362243" y="704843"/>
          <a:ext cx="3251857" cy="206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Měl by probíhat spíše dříve, než jsou formulovány výzkumné otázky (protože je ovlivňuje)</a:t>
          </a:r>
          <a:endParaRPr lang="en-US" sz="2500" kern="1200"/>
        </a:p>
      </dsp:txBody>
      <dsp:txXfrm>
        <a:off x="362243" y="704843"/>
        <a:ext cx="3251857" cy="2064929"/>
      </dsp:txXfrm>
    </dsp:sp>
    <dsp:sp modelId="{11553FB7-1A0E-4D6B-9B5D-523F0360D8ED}">
      <dsp:nvSpPr>
        <dsp:cNvPr id="0" name=""/>
        <dsp:cNvSpPr/>
      </dsp:nvSpPr>
      <dsp:spPr>
        <a:xfrm>
          <a:off x="3975418" y="361591"/>
          <a:ext cx="3251857" cy="2064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074674-3F35-49E6-9768-4095DF28B0E4}">
      <dsp:nvSpPr>
        <dsp:cNvPr id="0" name=""/>
        <dsp:cNvSpPr/>
      </dsp:nvSpPr>
      <dsp:spPr>
        <a:xfrm>
          <a:off x="4336736" y="704843"/>
          <a:ext cx="3251857" cy="206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Nejde o mechanické přidávání zdrojů, ale o jejich konstatntní porovnávání v oblasti teorie, metod i závěrů.</a:t>
          </a:r>
          <a:endParaRPr lang="en-US" sz="2500" kern="1200"/>
        </a:p>
      </dsp:txBody>
      <dsp:txXfrm>
        <a:off x="4336736" y="704843"/>
        <a:ext cx="3251857" cy="2064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F031-ECC0-4409-9B1C-17CC14974725}" type="datetimeFigureOut">
              <a:rPr lang="cs-CZ" smtClean="0"/>
              <a:pPr/>
              <a:t>23.2.2022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665DB-8E3C-4956-BD3B-C9344EAC434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27962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23.2.2022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23.2.2022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23.2.2022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23.2.2022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23.2.2022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23.2.2022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23.2.2022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23.2.2022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23.2.2022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23.2.2022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23.2.2022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57B91-1F1B-46B5-9ADF-3D44C4DD1868}" type="datetimeFigureOut">
              <a:rPr lang="cs-CZ" smtClean="0"/>
              <a:pPr/>
              <a:t>23.2.2022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5555856-9970-4BC3-9AA9-6A917F53AF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772955" y="1122302"/>
            <a:ext cx="5370815" cy="5735697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7F487851-BFAF-46D8-A1ED-50CAD6E46F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0325"/>
          <a:stretch/>
        </p:blipFill>
        <p:spPr>
          <a:xfrm flipH="1">
            <a:off x="0" y="1122301"/>
            <a:ext cx="9144000" cy="57505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801" y="4058124"/>
            <a:ext cx="3604497" cy="2467219"/>
          </a:xfrm>
        </p:spPr>
        <p:txBody>
          <a:bodyPr anchor="t">
            <a:noAutofit/>
          </a:bodyPr>
          <a:lstStyle/>
          <a:p>
            <a:pPr algn="l">
              <a:lnSpc>
                <a:spcPct val="90000"/>
              </a:lnSpc>
            </a:pPr>
            <a:r>
              <a:rPr lang="cs-CZ" sz="3600" dirty="0">
                <a:solidFill>
                  <a:srgbClr val="000000"/>
                </a:solidFill>
              </a:rPr>
              <a:t>Základní elementy psaní výzkumného projektu a diplomové práce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7030" y="3429000"/>
            <a:ext cx="3604268" cy="629123"/>
          </a:xfrm>
        </p:spPr>
        <p:txBody>
          <a:bodyPr anchor="b">
            <a:normAutofit/>
          </a:bodyPr>
          <a:lstStyle/>
          <a:p>
            <a:pPr algn="l"/>
            <a:r>
              <a:rPr lang="cs-CZ" sz="1350" dirty="0" smtClean="0">
                <a:solidFill>
                  <a:srgbClr val="000000"/>
                </a:solidFill>
              </a:rPr>
              <a:t>POLn4003</a:t>
            </a:r>
            <a:r>
              <a:rPr lang="cs-CZ" sz="1350" dirty="0">
                <a:solidFill>
                  <a:srgbClr val="000000"/>
                </a:solidFill>
              </a:rPr>
              <a:t>, </a:t>
            </a:r>
            <a:r>
              <a:rPr lang="cs-CZ" sz="1350" dirty="0" smtClean="0">
                <a:solidFill>
                  <a:srgbClr val="000000"/>
                </a:solidFill>
              </a:rPr>
              <a:t>23.2. 2022</a:t>
            </a:r>
            <a:endParaRPr lang="cs-CZ" sz="1350" dirty="0">
              <a:solidFill>
                <a:srgbClr val="000000"/>
              </a:solidFill>
            </a:endParaRP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xmlns="" id="{13722DD7-BA73-4776-93A3-94491FEF72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73441" y="1608355"/>
            <a:ext cx="4570559" cy="5249645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F0DA5070-9ADC-4923-BF7B-737A61D81C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424681" y="2708150"/>
            <a:ext cx="3463967" cy="346396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Výzkumné otázky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CC353152-DBA2-4C51-B388-D937DFF8FD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95764973"/>
              </p:ext>
            </p:extLst>
          </p:nvPr>
        </p:nvGraphicFramePr>
        <p:xfrm>
          <a:off x="777240" y="2899956"/>
          <a:ext cx="758952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b="1" dirty="0">
                <a:solidFill>
                  <a:srgbClr val="FFFFFF"/>
                </a:solidFill>
              </a:rPr>
              <a:t>Speciální případ: kvalitativní studie obvykle jednoho případu či procesu (generování „hlubokého porozumění</a:t>
            </a:r>
            <a:r>
              <a:rPr lang="cs-CZ" sz="2400" dirty="0">
                <a:solidFill>
                  <a:srgbClr val="FFFFFF"/>
                </a:solidFill>
              </a:rPr>
              <a:t>“)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na počátku víme o předmětu zkoumání málo, chceme vědět vše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potřebujeme flexibilitu, abychom se to dozvěděli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v návrhu se zabýváme především relevancí výzkumu, jeho (ne)existujícím zpracováním, naznačujeme základní cesty, kterými se vydáme.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endParaRPr lang="cs-CZ" sz="2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>
                <a:solidFill>
                  <a:srgbClr val="FFFFFF"/>
                </a:solidFill>
              </a:rPr>
              <a:t>Příklad: zkoumání rozdílného výsledku kampaně TOP09 a ODS v prezidentských volbách 2013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1900">
                <a:solidFill>
                  <a:srgbClr val="000000"/>
                </a:solidFill>
              </a:rPr>
              <a:t>naznačíme v návrhu, jaké kategorie bývají akademicky diskutovány (v zahraničí) s tímto typem přímé volby (personalizace, priming, financování, témata)</a:t>
            </a:r>
          </a:p>
          <a:p>
            <a:r>
              <a:rPr lang="cs-CZ" sz="1900">
                <a:solidFill>
                  <a:srgbClr val="000000"/>
                </a:solidFill>
              </a:rPr>
              <a:t>zamyslíme se, jak nás to ovlivní v provedení naší studie (některé dimenze méně, jiné více relevantní- uvažujeme nad kontextem)</a:t>
            </a:r>
          </a:p>
          <a:p>
            <a:r>
              <a:rPr lang="cs-CZ" sz="1900">
                <a:solidFill>
                  <a:srgbClr val="000000"/>
                </a:solidFill>
              </a:rPr>
              <a:t>přemýšlíme, co by mohly být první kroky, které nás budou orientovat dále (například rozhovory s insidery).</a:t>
            </a:r>
          </a:p>
          <a:p>
            <a:r>
              <a:rPr lang="cs-CZ" sz="1900" b="1">
                <a:solidFill>
                  <a:srgbClr val="000000"/>
                </a:solidFill>
              </a:rPr>
              <a:t>neomezujeme se</a:t>
            </a:r>
            <a:r>
              <a:rPr lang="cs-CZ" sz="1900">
                <a:solidFill>
                  <a:srgbClr val="000000"/>
                </a:solidFill>
              </a:rPr>
              <a:t>, například jednou hypotézou!</a:t>
            </a:r>
            <a:endParaRPr lang="cs-CZ" sz="1900" b="1">
              <a:solidFill>
                <a:srgbClr val="000000"/>
              </a:solidFill>
            </a:endParaRPr>
          </a:p>
          <a:p>
            <a:endParaRPr lang="cs-CZ" sz="1900">
              <a:solidFill>
                <a:srgbClr val="000000"/>
              </a:solidFill>
            </a:endParaRPr>
          </a:p>
          <a:p>
            <a:pPr>
              <a:buNone/>
            </a:pPr>
            <a:endParaRPr lang="cs-CZ" sz="1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Přehled výzkumu (</a:t>
            </a:r>
            <a:r>
              <a:rPr lang="cs-CZ" sz="3500" b="1" i="1">
                <a:solidFill>
                  <a:srgbClr val="FFFFFF"/>
                </a:solidFill>
              </a:rPr>
              <a:t>literature review</a:t>
            </a:r>
            <a:r>
              <a:rPr lang="cs-CZ" sz="3500">
                <a:solidFill>
                  <a:srgbClr val="FFFFFF"/>
                </a:solidFill>
              </a:rPr>
              <a:t>)</a:t>
            </a:r>
          </a:p>
        </p:txBody>
      </p:sp>
      <p:graphicFrame>
        <p:nvGraphicFramePr>
          <p:cNvPr id="12" name="Content Placeholder 9">
            <a:extLst>
              <a:ext uri="{FF2B5EF4-FFF2-40B4-BE49-F238E27FC236}">
                <a16:creationId xmlns:a16="http://schemas.microsoft.com/office/drawing/2014/main" xmlns="" id="{4FA8CA05-C445-4279-929F-244B3907C4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97808731"/>
              </p:ext>
            </p:extLst>
          </p:nvPr>
        </p:nvGraphicFramePr>
        <p:xfrm>
          <a:off x="777240" y="2899956"/>
          <a:ext cx="758952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Konceptuální rámec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Pevně daný x proměňující 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Konečný </a:t>
            </a:r>
            <a:r>
              <a:rPr lang="cs-CZ" dirty="0"/>
              <a:t>nebo má být upřesněn (vyvinut)</a:t>
            </a:r>
          </a:p>
          <a:p>
            <a:r>
              <a:rPr lang="cs-CZ" dirty="0"/>
              <a:t>Jaká je role teorie v našem výzkumu?</a:t>
            </a:r>
          </a:p>
          <a:p>
            <a:r>
              <a:rPr lang="cs-CZ" dirty="0"/>
              <a:t>Jak spolu věci souvisí?</a:t>
            </a:r>
          </a:p>
          <a:p>
            <a:r>
              <a:rPr lang="cs-CZ" dirty="0"/>
              <a:t>„Co myslíme, když říkáme“</a:t>
            </a:r>
          </a:p>
          <a:p>
            <a:pPr>
              <a:buNone/>
            </a:pPr>
            <a:r>
              <a:rPr lang="cs-CZ" dirty="0"/>
              <a:t>(asi nejtěžší ve výzkumu!)</a:t>
            </a:r>
          </a:p>
          <a:p>
            <a:pPr>
              <a:buNone/>
            </a:pPr>
            <a:r>
              <a:rPr lang="cs-CZ" b="1" dirty="0"/>
              <a:t>Příklady diplomových prací s robustním a dobře vysvětleným konceptuálním rámcem: Petr Dvořák, Michal Mochťak 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Riziko: moc se soustřeďujeme na koncepty, v textu „nezkoumáme“, ale „vyučujeme“.</a:t>
            </a:r>
            <a:endParaRPr lang="cs-CZ" b="1" dirty="0"/>
          </a:p>
          <a:p>
            <a:pPr>
              <a:buNone/>
            </a:pPr>
            <a:endParaRPr lang="cs-CZ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2852936"/>
            <a:ext cx="4314647" cy="216449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Výzkumné procedury- metodologický oddíl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Povinná část práce</a:t>
            </a:r>
          </a:p>
          <a:p>
            <a:r>
              <a:rPr lang="cs-CZ" sz="1700">
                <a:solidFill>
                  <a:srgbClr val="000000"/>
                </a:solidFill>
              </a:rPr>
              <a:t>Jaký metodologický „žánr“ volíme (to nás limituje v řadě ohledů), „strategie v pozadí výzkumu“</a:t>
            </a:r>
          </a:p>
          <a:p>
            <a:r>
              <a:rPr lang="cs-CZ" sz="1700">
                <a:solidFill>
                  <a:srgbClr val="000000"/>
                </a:solidFill>
              </a:rPr>
              <a:t>Některé jsou hodně rigorózní (experimentalisté mají „dobrou praxi reportování procedur“), jiné vágní</a:t>
            </a:r>
          </a:p>
          <a:p>
            <a:r>
              <a:rPr lang="cs-CZ" sz="1700">
                <a:solidFill>
                  <a:srgbClr val="000000"/>
                </a:solidFill>
              </a:rPr>
              <a:t>Punch: Kvalititativní x Kvantitativní</a:t>
            </a:r>
          </a:p>
          <a:p>
            <a:r>
              <a:rPr lang="cs-CZ" sz="1700">
                <a:solidFill>
                  <a:srgbClr val="000000"/>
                </a:solidFill>
              </a:rPr>
              <a:t>Alternativně: Množství případů, observační x experimentální atd.</a:t>
            </a:r>
          </a:p>
          <a:p>
            <a:r>
              <a:rPr lang="cs-CZ" sz="1700" b="1">
                <a:solidFill>
                  <a:srgbClr val="000000"/>
                </a:solidFill>
              </a:rPr>
              <a:t>DOBRÁ PRAXE: VÁŠ VÝZKUM BUDE MOCI PROVÉST (ZREPLIKOVAT) I NĚKDO JINÝ, NA ZÁKLADĚ INFORMACE, KTEROU ZDE NALEZNE</a:t>
            </a:r>
          </a:p>
          <a:p>
            <a:pPr>
              <a:buNone/>
            </a:pPr>
            <a:endParaRPr lang="cs-CZ" sz="17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Vzorek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endParaRPr lang="cs-CZ" sz="2100">
              <a:solidFill>
                <a:srgbClr val="000000"/>
              </a:solidFill>
            </a:endParaRP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Strategie konstrukce vzorku (stejně důležité pro malé i velké vzorky)</a:t>
            </a:r>
          </a:p>
          <a:p>
            <a:r>
              <a:rPr lang="cs-CZ" sz="2100">
                <a:solidFill>
                  <a:srgbClr val="000000"/>
                </a:solidFill>
              </a:rPr>
              <a:t>Jak velký a proč</a:t>
            </a:r>
          </a:p>
          <a:p>
            <a:r>
              <a:rPr lang="cs-CZ" sz="2100">
                <a:solidFill>
                  <a:srgbClr val="000000"/>
                </a:solidFill>
              </a:rPr>
              <a:t>Jak bude vybrán (logika)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pPr>
              <a:buNone/>
            </a:pPr>
            <a:endParaRPr lang="cs-CZ" sz="2100">
              <a:solidFill>
                <a:srgbClr val="000000"/>
              </a:solidFill>
            </a:endParaRPr>
          </a:p>
          <a:p>
            <a:endParaRPr lang="cs-CZ" sz="2100">
              <a:solidFill>
                <a:srgbClr val="000000"/>
              </a:solidFill>
            </a:endParaRPr>
          </a:p>
          <a:p>
            <a:pPr>
              <a:buNone/>
            </a:pPr>
            <a:endParaRPr lang="cs-CZ" sz="2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 dirty="0">
                <a:solidFill>
                  <a:srgbClr val="FFFFFF"/>
                </a:solidFill>
              </a:rPr>
              <a:t>Jak si data </a:t>
            </a:r>
            <a:r>
              <a:rPr lang="cs-CZ" sz="3500" dirty="0" smtClean="0">
                <a:solidFill>
                  <a:srgbClr val="FFFFFF"/>
                </a:solidFill>
              </a:rPr>
              <a:t>opatříme: test, že výzkum jde udělat</a:t>
            </a:r>
            <a:endParaRPr lang="cs-CZ" sz="35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000000"/>
                </a:solidFill>
              </a:rPr>
              <a:t>Výhody a případné nevýhody daného způsobu opatřování dat</a:t>
            </a:r>
          </a:p>
          <a:p>
            <a:pPr>
              <a:buNone/>
            </a:pPr>
            <a:endParaRPr lang="cs-CZ" sz="1800" dirty="0">
              <a:solidFill>
                <a:srgbClr val="000000"/>
              </a:solidFill>
            </a:endParaRPr>
          </a:p>
          <a:p>
            <a:r>
              <a:rPr lang="cs-CZ" sz="1800" dirty="0">
                <a:solidFill>
                  <a:srgbClr val="000000"/>
                </a:solidFill>
              </a:rPr>
              <a:t>zda jde o obvyklou proceduru pro dané výzkumné otázky (test měřícího nástroje?)</a:t>
            </a:r>
          </a:p>
          <a:p>
            <a:r>
              <a:rPr lang="cs-CZ" sz="1800" dirty="0">
                <a:solidFill>
                  <a:srgbClr val="000000"/>
                </a:solidFill>
              </a:rPr>
              <a:t>přizpůsobení naší studii (geografické, časové)</a:t>
            </a:r>
          </a:p>
          <a:p>
            <a:r>
              <a:rPr lang="cs-CZ" sz="1800" dirty="0">
                <a:solidFill>
                  <a:srgbClr val="000000"/>
                </a:solidFill>
              </a:rPr>
              <a:t>kdo data sbírá (výzkumník, stroj)</a:t>
            </a:r>
          </a:p>
          <a:p>
            <a:r>
              <a:rPr lang="cs-CZ" sz="1800" dirty="0">
                <a:solidFill>
                  <a:srgbClr val="000000"/>
                </a:solidFill>
              </a:rPr>
              <a:t>plán sběru dat (například u rozhovorů, analýzy dokumentů)</a:t>
            </a:r>
          </a:p>
          <a:p>
            <a:r>
              <a:rPr lang="cs-CZ" sz="1800" dirty="0">
                <a:solidFill>
                  <a:srgbClr val="000000"/>
                </a:solidFill>
              </a:rPr>
              <a:t>(etika sběru dat)</a:t>
            </a: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Limity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000000"/>
                </a:solidFill>
              </a:rPr>
              <a:t>Věcné limity výzkumu (geografické, časové, konceptuální), jak provedení, tak závěrů</a:t>
            </a:r>
          </a:p>
          <a:p>
            <a:endParaRPr lang="cs-CZ" sz="1800" dirty="0">
              <a:solidFill>
                <a:srgbClr val="000000"/>
              </a:solidFill>
            </a:endParaRPr>
          </a:p>
          <a:p>
            <a:endParaRPr lang="cs-CZ" sz="1800" dirty="0">
              <a:solidFill>
                <a:srgbClr val="000000"/>
              </a:solidFill>
            </a:endParaRPr>
          </a:p>
          <a:p>
            <a:r>
              <a:rPr lang="cs-CZ" sz="1800" dirty="0">
                <a:solidFill>
                  <a:srgbClr val="000000"/>
                </a:solidFill>
              </a:rPr>
              <a:t>Limity na straně výzkumníka (typické pro DP, některé se tolerují).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Etika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100">
                <a:solidFill>
                  <a:srgbClr val="000000"/>
                </a:solidFill>
              </a:rPr>
              <a:t>Většina výzkumů- eticky neproblematických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Využití výsledků společností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Při výzkumech, kde jsou jednotkami lidé (psychický stres, poškození, vzniklé participací, donucení, porušení soukromí, lhaní)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Klíčová slova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537B8032-EA3C-4E3F-B847-14115BADB5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2045659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700">
                <a:solidFill>
                  <a:srgbClr val="FFFFFF"/>
                </a:solidFill>
              </a:rPr>
              <a:t>Akademický styl psaní (Punch)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100">
                <a:solidFill>
                  <a:srgbClr val="000000"/>
                </a:solidFill>
              </a:rPr>
              <a:t>Propojenost, konzistence (vět, částí textu)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Nezaujatost, přesnost, konzistence jazyka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„Vhodně formální jazyk“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>
                <a:solidFill>
                  <a:srgbClr val="FFFFFF"/>
                </a:solidFill>
              </a:rPr>
              <a:t>„Pomocné strategie“ psaní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100">
                <a:solidFill>
                  <a:srgbClr val="000000"/>
                </a:solidFill>
              </a:rPr>
              <a:t>Struktura celého dokumentu předem (0)</a:t>
            </a:r>
          </a:p>
          <a:p>
            <a:r>
              <a:rPr lang="cs-CZ" sz="2100">
                <a:solidFill>
                  <a:srgbClr val="000000"/>
                </a:solidFill>
              </a:rPr>
              <a:t>Časové limity pro jednotlivé části, včetně času na korektury (-)</a:t>
            </a:r>
          </a:p>
          <a:p>
            <a:r>
              <a:rPr lang="cs-CZ" sz="2100">
                <a:solidFill>
                  <a:srgbClr val="000000"/>
                </a:solidFill>
              </a:rPr>
              <a:t>Psát ve stejný denní čas </a:t>
            </a:r>
          </a:p>
          <a:p>
            <a:r>
              <a:rPr lang="cs-CZ" sz="2100">
                <a:solidFill>
                  <a:srgbClr val="000000"/>
                </a:solidFill>
              </a:rPr>
              <a:t>Fixní počet znaků denně (+)</a:t>
            </a:r>
          </a:p>
          <a:p>
            <a:r>
              <a:rPr lang="cs-CZ" sz="2100">
                <a:solidFill>
                  <a:srgbClr val="000000"/>
                </a:solidFill>
              </a:rPr>
              <a:t>Plánovat den dopředu (+)</a:t>
            </a:r>
          </a:p>
          <a:p>
            <a:r>
              <a:rPr lang="cs-CZ" sz="2100">
                <a:solidFill>
                  <a:srgbClr val="000000"/>
                </a:solidFill>
              </a:rPr>
              <a:t>Seznam literatury průběžně (+)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Korektury, revize textu (průběžně, ne denně!)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7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7929" cy="685800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9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Čemu se naopak vyhnout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cs-CZ" sz="21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cs-CZ" sz="210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100" b="1">
                <a:solidFill>
                  <a:srgbClr val="000000"/>
                </a:solidFill>
              </a:rPr>
              <a:t>„Empirickému nerdovství“- </a:t>
            </a:r>
            <a:r>
              <a:rPr lang="cs-CZ" sz="2100">
                <a:solidFill>
                  <a:srgbClr val="000000"/>
                </a:solidFill>
              </a:rPr>
              <a:t>ukážete, že o tématu víte všechno, ale neumíte to strukturovat, interpretovat, vysvětlit, jak věci spolu souvisí, ani proč jsou důležité</a:t>
            </a:r>
          </a:p>
        </p:txBody>
      </p:sp>
    </p:spTree>
    <p:extLst>
      <p:ext uri="{BB962C8B-B14F-4D97-AF65-F5344CB8AC3E}">
        <p14:creationId xmlns:p14="http://schemas.microsoft.com/office/powerpoint/2010/main" xmlns="" val="2278443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281BC32-FF58-4898-A6B5-7B3D059BCE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0D614406-135F-4875-9C87-53822CB19A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9143999" cy="213969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0090" y="434101"/>
            <a:ext cx="7709978" cy="1362042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600">
                <a:solidFill>
                  <a:schemeClr val="bg1"/>
                </a:solidFill>
              </a:rPr>
              <a:t>Struktura psaní, procedury- liší se podle </a:t>
            </a:r>
            <a:r>
              <a:rPr lang="cs-CZ" sz="3600" b="1">
                <a:solidFill>
                  <a:schemeClr val="bg1"/>
                </a:solidFill>
              </a:rPr>
              <a:t>typu</a:t>
            </a:r>
            <a:r>
              <a:rPr lang="cs-CZ" sz="3600">
                <a:solidFill>
                  <a:schemeClr val="bg1"/>
                </a:solidFill>
              </a:rPr>
              <a:t> výzkumu (ideální typy)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13467135"/>
              </p:ext>
            </p:extLst>
          </p:nvPr>
        </p:nvGraphicFramePr>
        <p:xfrm>
          <a:off x="847735" y="2917149"/>
          <a:ext cx="7454690" cy="2987419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2163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666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71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95806">
                <a:tc>
                  <a:txBody>
                    <a:bodyPr/>
                    <a:lstStyle/>
                    <a:p>
                      <a:r>
                        <a:rPr lang="cs-CZ" sz="2000" b="1">
                          <a:solidFill>
                            <a:srgbClr val="FFFFFF"/>
                          </a:solidFill>
                        </a:rPr>
                        <a:t>Typ výzkumu</a:t>
                      </a:r>
                    </a:p>
                  </a:txBody>
                  <a:tcPr marL="285059" marR="171035" marT="171035" marB="171035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>
                          <a:solidFill>
                            <a:srgbClr val="FFFFFF"/>
                          </a:solidFill>
                        </a:rPr>
                        <a:t>Aplikovaný</a:t>
                      </a:r>
                    </a:p>
                  </a:txBody>
                  <a:tcPr marL="285059" marR="171035" marT="171035" marB="17103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>
                          <a:solidFill>
                            <a:srgbClr val="FFFFFF"/>
                          </a:solidFill>
                        </a:rPr>
                        <a:t>Základní/ „Pure Science“</a:t>
                      </a:r>
                    </a:p>
                  </a:txBody>
                  <a:tcPr marL="285059" marR="171035" marT="171035" marB="17103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1744">
                <a:tc>
                  <a:txBody>
                    <a:bodyPr/>
                    <a:lstStyle/>
                    <a:p>
                      <a:r>
                        <a:rPr lang="cs-CZ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Neempirický</a:t>
                      </a:r>
                    </a:p>
                  </a:txBody>
                  <a:tcPr marL="285059" marR="171035" marT="171035" marB="171035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i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Normativní</a:t>
                      </a:r>
                      <a:r>
                        <a:rPr lang="cs-CZ" sz="2000" i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filozofie</a:t>
                      </a:r>
                      <a:endParaRPr lang="cs-CZ" sz="2000" i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85059" marR="171035" marT="171035" marB="17103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Formální teorie</a:t>
                      </a:r>
                    </a:p>
                  </a:txBody>
                  <a:tcPr marL="285059" marR="171035" marT="171035" marB="17103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99869">
                <a:tc>
                  <a:txBody>
                    <a:bodyPr/>
                    <a:lstStyle/>
                    <a:p>
                      <a:r>
                        <a:rPr lang="cs-CZ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Empirický</a:t>
                      </a:r>
                    </a:p>
                  </a:txBody>
                  <a:tcPr marL="285059" marR="171035" marT="171035" marB="171035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i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Poradenství</a:t>
                      </a:r>
                    </a:p>
                  </a:txBody>
                  <a:tcPr marL="285059" marR="171035" marT="171035" marB="17103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Výzkum, orientovaný na teorii</a:t>
                      </a:r>
                    </a:p>
                  </a:txBody>
                  <a:tcPr marL="285059" marR="171035" marT="171035" marB="171035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A47020BD-3785-4628-8C5E-A4011B43EF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139694"/>
            <a:ext cx="9144000" cy="146304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7929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Cíl výzkumu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1124744"/>
            <a:ext cx="3979563" cy="4907756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cs-CZ" sz="2100" dirty="0">
                <a:solidFill>
                  <a:srgbClr val="000000"/>
                </a:solidFill>
              </a:rPr>
              <a:t>Návrh výzkumu i úvod DP </a:t>
            </a:r>
            <a:r>
              <a:rPr lang="cs-CZ" sz="2100" b="1" dirty="0">
                <a:solidFill>
                  <a:srgbClr val="000000"/>
                </a:solidFill>
              </a:rPr>
              <a:t>musí </a:t>
            </a:r>
            <a:r>
              <a:rPr lang="cs-CZ" sz="2100" dirty="0">
                <a:solidFill>
                  <a:srgbClr val="000000"/>
                </a:solidFill>
              </a:rPr>
              <a:t>říci: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100" dirty="0">
                <a:solidFill>
                  <a:srgbClr val="000000"/>
                </a:solidFill>
              </a:rPr>
              <a:t>co se práce pokusí vyzkoumat a jaké otázky bude zodpovídat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100" dirty="0">
                <a:solidFill>
                  <a:srgbClr val="000000"/>
                </a:solidFill>
              </a:rPr>
              <a:t>jakým způsobem na ně zodpoví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100" dirty="0">
                <a:solidFill>
                  <a:srgbClr val="000000"/>
                </a:solidFill>
              </a:rPr>
              <a:t>proč právě tento výzkum</a:t>
            </a:r>
          </a:p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pPr>
              <a:buNone/>
            </a:pPr>
            <a:endParaRPr lang="cs-CZ" sz="2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7929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Jak psát „Cíl“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100">
                <a:solidFill>
                  <a:srgbClr val="000000"/>
                </a:solidFill>
              </a:rPr>
              <a:t>Tak, by ho chápali i neodborníci v daném oboru (rodiče)- </a:t>
            </a:r>
            <a:r>
              <a:rPr lang="cs-CZ" sz="2100" b="1">
                <a:solidFill>
                  <a:srgbClr val="000000"/>
                </a:solidFill>
              </a:rPr>
              <a:t>psát JASNĚ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Jako </a:t>
            </a:r>
            <a:r>
              <a:rPr lang="cs-CZ" sz="2100" b="1">
                <a:solidFill>
                  <a:srgbClr val="000000"/>
                </a:solidFill>
              </a:rPr>
              <a:t>„argument“ </a:t>
            </a:r>
            <a:r>
              <a:rPr lang="cs-CZ" sz="2100">
                <a:solidFill>
                  <a:srgbClr val="000000"/>
                </a:solidFill>
              </a:rPr>
              <a:t>(nepsat ho tak, „co uděláme“, ale „proč právě tohle uděláme“ a „jak na sebe kroky navazují“ a „proč je to tak dobré udělat“)- neboli důležitost tématu, jaké z toho plynou otázky a jak ho uchopíme.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7929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Úvod 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100">
                <a:solidFill>
                  <a:srgbClr val="000000"/>
                </a:solidFill>
              </a:rPr>
              <a:t>Něměl by být dlouhý, měl by být poutavý,  (Creswell), měl by (víceméně povinné části): </a:t>
            </a:r>
          </a:p>
          <a:p>
            <a:endParaRPr lang="cs-CZ" sz="2100">
              <a:solidFill>
                <a:srgbClr val="000000"/>
              </a:solidFill>
            </a:endParaRPr>
          </a:p>
          <a:p>
            <a:r>
              <a:rPr lang="cs-CZ" sz="2100">
                <a:solidFill>
                  <a:srgbClr val="000000"/>
                </a:solidFill>
              </a:rPr>
              <a:t>Představit problém</a:t>
            </a:r>
          </a:p>
          <a:p>
            <a:r>
              <a:rPr lang="cs-CZ" sz="2100">
                <a:solidFill>
                  <a:srgbClr val="000000"/>
                </a:solidFill>
              </a:rPr>
              <a:t>Zařadit ho do širšího kontextu zkoumání</a:t>
            </a:r>
          </a:p>
          <a:p>
            <a:r>
              <a:rPr lang="cs-CZ" sz="2100">
                <a:solidFill>
                  <a:srgbClr val="000000"/>
                </a:solidFill>
              </a:rPr>
              <a:t>Ukázat, co tomuto zkoumání chybí (a čím se tedy zabýváme my)</a:t>
            </a:r>
          </a:p>
          <a:p>
            <a:r>
              <a:rPr lang="cs-CZ" sz="2100">
                <a:solidFill>
                  <a:srgbClr val="000000"/>
                </a:solidFill>
              </a:rPr>
              <a:t>Objasnit význam (přínos) tohoto zkoumání</a:t>
            </a:r>
          </a:p>
          <a:p>
            <a:endParaRPr lang="cs-CZ" sz="2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NEBOLI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9D62EE0D-9594-4AA2-9A7F-81FB1D4F9D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12697828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Úvod DP (nepovinné části, ne vždy)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Přihlásit se k určité perspektivě</a:t>
            </a:r>
          </a:p>
          <a:p>
            <a:endParaRPr lang="cs-CZ" dirty="0"/>
          </a:p>
          <a:p>
            <a:r>
              <a:rPr lang="cs-CZ" dirty="0"/>
              <a:t>Deklarovat osobní vztah k tématu</a:t>
            </a:r>
          </a:p>
          <a:p>
            <a:endParaRPr lang="cs-CZ" dirty="0"/>
          </a:p>
          <a:p>
            <a:r>
              <a:rPr lang="cs-CZ" dirty="0"/>
              <a:t>Objasnit, jaká bude struktura </a:t>
            </a:r>
            <a:r>
              <a:rPr lang="cs-CZ" b="1" dirty="0"/>
              <a:t>zkoumání</a:t>
            </a:r>
            <a:r>
              <a:rPr lang="cs-CZ" dirty="0"/>
              <a:t> (ne kapitol, někde ověřování teorie, jinde tvorba teorie- obojí ovlivní, JAK budeme práci stavět).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899</Words>
  <Application>Microsoft Office PowerPoint</Application>
  <PresentationFormat>On-screen Show (4:3)</PresentationFormat>
  <Paragraphs>132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Základní elementy psaní výzkumného projektu a diplomové práce</vt:lpstr>
      <vt:lpstr>Klíčová slova</vt:lpstr>
      <vt:lpstr>Čemu se naopak vyhnout</vt:lpstr>
      <vt:lpstr>Struktura psaní, procedury- liší se podle typu výzkumu (ideální typy)</vt:lpstr>
      <vt:lpstr>Cíl výzkumu</vt:lpstr>
      <vt:lpstr>Jak psát „Cíl“</vt:lpstr>
      <vt:lpstr>Úvod DP</vt:lpstr>
      <vt:lpstr>NEBOLI</vt:lpstr>
      <vt:lpstr>Úvod DP (nepovinné části, ne vždy)</vt:lpstr>
      <vt:lpstr>Výzkumné otázky</vt:lpstr>
      <vt:lpstr>Speciální případ: kvalitativní studie obvykle jednoho případu či procesu (generování „hlubokého porozumění“)</vt:lpstr>
      <vt:lpstr>Příklad: zkoumání rozdílného výsledku kampaně TOP09 a ODS v prezidentských volbách 2013</vt:lpstr>
      <vt:lpstr>Přehled výzkumu (literature review)</vt:lpstr>
      <vt:lpstr>Konceptuální rámec</vt:lpstr>
      <vt:lpstr>Výzkumné procedury- metodologický oddíl práce</vt:lpstr>
      <vt:lpstr>Vzorek</vt:lpstr>
      <vt:lpstr>Jak si data opatříme: test, že výzkum jde udělat</vt:lpstr>
      <vt:lpstr>Limity</vt:lpstr>
      <vt:lpstr>Etika</vt:lpstr>
      <vt:lpstr>Akademický styl psaní (Punch)</vt:lpstr>
      <vt:lpstr>„Pomocné strategie“ psaní práce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elementy psaní výzkumného projektu a diplomové práce</dc:title>
  <dc:creator>Roman Chytilek</dc:creator>
  <cp:lastModifiedBy>Roman</cp:lastModifiedBy>
  <cp:revision>8</cp:revision>
  <dcterms:created xsi:type="dcterms:W3CDTF">2019-02-20T08:19:55Z</dcterms:created>
  <dcterms:modified xsi:type="dcterms:W3CDTF">2022-02-23T07:45:31Z</dcterms:modified>
</cp:coreProperties>
</file>