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13" r:id="rId2"/>
    <p:sldId id="314" r:id="rId3"/>
    <p:sldId id="319" r:id="rId4"/>
    <p:sldId id="317" r:id="rId5"/>
    <p:sldId id="318" r:id="rId6"/>
    <p:sldId id="316" r:id="rId7"/>
    <p:sldId id="315" r:id="rId8"/>
    <p:sldId id="320" r:id="rId9"/>
    <p:sldId id="304" r:id="rId10"/>
    <p:sldId id="275" r:id="rId11"/>
    <p:sldId id="277" r:id="rId12"/>
    <p:sldId id="305" r:id="rId13"/>
    <p:sldId id="306" r:id="rId14"/>
    <p:sldId id="307" r:id="rId15"/>
    <p:sldId id="281" r:id="rId16"/>
    <p:sldId id="282" r:id="rId17"/>
    <p:sldId id="284" r:id="rId18"/>
    <p:sldId id="308" r:id="rId19"/>
    <p:sldId id="309" r:id="rId20"/>
    <p:sldId id="310" r:id="rId21"/>
    <p:sldId id="311" r:id="rId22"/>
    <p:sldId id="297" r:id="rId23"/>
    <p:sldId id="312" r:id="rId24"/>
    <p:sldId id="292" r:id="rId25"/>
    <p:sldId id="293" r:id="rId26"/>
    <p:sldId id="278" r:id="rId27"/>
    <p:sldId id="279" r:id="rId28"/>
    <p:sldId id="280" r:id="rId29"/>
    <p:sldId id="256" r:id="rId30"/>
    <p:sldId id="290" r:id="rId31"/>
    <p:sldId id="286" r:id="rId32"/>
    <p:sldId id="285" r:id="rId33"/>
    <p:sldId id="303" r:id="rId34"/>
    <p:sldId id="287" r:id="rId35"/>
    <p:sldId id="295" r:id="rId36"/>
    <p:sldId id="302" r:id="rId37"/>
    <p:sldId id="288" r:id="rId38"/>
    <p:sldId id="289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B7D31-CD65-42FA-A2D9-187FED82C553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D008E-A128-4D8F-8B66-0279AD1A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87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9A298-DB83-4CDC-AA30-F995E3F938E1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618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F2D82-9662-4EFE-86E1-788AEAA96A3C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30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784824-624A-49AB-8CD9-FD3BA6F38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19E0BA9-AA3D-4537-8EA1-2390E7828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F59D63-708F-400C-9B27-ECD91CF6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FB7C-51B9-4B11-B339-3C7804D886DE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BE9C73-9A1C-448D-8C1F-3C059125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0167E5-38C5-4A26-B233-90504768C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351D-1BCA-4CCE-A6F7-3FEF1C284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74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583145-9513-4D84-9C9C-C2F6467E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F94813-1285-40A6-A33E-DE74DF8D7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84CFFD-69F6-4B7A-99FB-0B69E4608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FB7C-51B9-4B11-B339-3C7804D886DE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ACA8E7-1B89-4520-AF78-06DCE2FA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B60690-31E9-4BAE-9021-13745F69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351D-1BCA-4CCE-A6F7-3FEF1C284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1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E7885DB-B36D-4172-8E8B-EA3EACE2F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74EA0AF-91DA-486C-BAEC-EA991D2FD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32FCD5-5A2F-4F98-90CC-4372F528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FB7C-51B9-4B11-B339-3C7804D886DE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C2221C-98B0-4D5D-B53C-2E36A37CA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B7F7D6-0A4C-420D-AD4F-F99FBFD1A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351D-1BCA-4CCE-A6F7-3FEF1C284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5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079C6-0AF1-4A44-A93C-EC238D6E6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AD0674-225A-4E69-875B-3A255A3F1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7E55A1-B2E8-423B-B7EE-936EF0D3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FB7C-51B9-4B11-B339-3C7804D886DE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87BA6E-D543-4DCC-9511-7F5A11AF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BEC650-800E-4BD3-9632-4CD669333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351D-1BCA-4CCE-A6F7-3FEF1C284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37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8B08D-7AC3-4857-AE05-26EB7E45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3BB4F8-E149-4F00-BC64-622FD4E77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A37828-85CB-43B3-A5EC-007442DB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FB7C-51B9-4B11-B339-3C7804D886DE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86F280-4C0F-4E86-9A35-D7127E22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45C987-0DC9-4E84-A84E-50B9723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351D-1BCA-4CCE-A6F7-3FEF1C284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23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C3112-995E-4EBE-A398-C48A64E71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217A7F-A5E7-40C1-94C2-3A9A9B048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3FC369-C89B-4E6D-8BD0-8A56B4A07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E2823E-CAF9-4EC9-8001-27C120B2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FB7C-51B9-4B11-B339-3C7804D886DE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EB033D-44AE-49C8-8645-D961E884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A22C4C-5596-4F71-9668-599A53B84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351D-1BCA-4CCE-A6F7-3FEF1C284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57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84F6D-9342-4B03-83EF-F6F43D37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2E5316-07EA-4BD6-8D57-C3F205239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104E39A-191A-4972-BB68-FC4BBC1CE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0B5C09-011A-46FA-9463-22D720818E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7077DF8-3E7F-434C-89E8-4FA54E26FE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4894F2D-2D68-42FD-9AD3-2E93F1FD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FB7C-51B9-4B11-B339-3C7804D886DE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B96AEFB-08D6-4F89-AB2F-90B1211C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2E7172F-BF45-437A-9FDC-D4009805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351D-1BCA-4CCE-A6F7-3FEF1C284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92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D0679A-4438-452B-B519-2A45A59B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7D9A7DD-8FE8-4005-B777-AA2004764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FB7C-51B9-4B11-B339-3C7804D886DE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57C29AF-0A8D-4673-B8FF-86D4536BE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A25D809-80BD-437A-B407-E69FD8CE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351D-1BCA-4CCE-A6F7-3FEF1C284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65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A5A6D24-E4B0-4A46-B3AF-032780BF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FB7C-51B9-4B11-B339-3C7804D886DE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ED1BAE6-3C01-41C9-B177-0B135DB5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499D4C-C4B5-461F-B0DC-95FE88F1F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351D-1BCA-4CCE-A6F7-3FEF1C284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34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5F8356-0ED1-4F68-AF26-07F38ECA5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180198-6EDB-4F0D-AC9E-0FBC15B9D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1C2994-7AF6-4BF5-B88D-633043D14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6707D2-90A6-406B-9E6B-D3B8ABF2F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FB7C-51B9-4B11-B339-3C7804D886DE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0824AC-CEA9-42D2-87E0-F4FC56FA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96892A-380D-4B94-A379-CF4D534B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351D-1BCA-4CCE-A6F7-3FEF1C284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85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EB650-C6E0-413C-B426-9E2DF28D8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AFBE5D8-B764-480F-9AF0-C18390FAE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96AB326-DF56-472E-95B3-B5D1F124C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A9712F-D85C-4D45-BA68-EE661285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FB7C-51B9-4B11-B339-3C7804D886DE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75DEB6-2D4C-425B-B3A8-5E171D2EF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7D09B9-116F-40F4-B1C6-B6B86956E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351D-1BCA-4CCE-A6F7-3FEF1C284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34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9CB4209-1905-4E12-A65F-7F4332C22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FABF7A2-3B89-4AFA-A133-D5805FC21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2AFBB7-FE7C-42F5-A38B-4844A9CFD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CFB7C-51B9-4B11-B339-3C7804D886DE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7360B9-7C2F-4745-94CF-DC32DED69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9ADFB9-0A90-4D8C-9E2F-8B43D02DB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F351D-1BCA-4CCE-A6F7-3FEF1C284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97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zk.cz/Uvod/Produkty-a-sluzby/RUIAN/2-Poskytovani-udaju-RUIAN-ISUI-VDP/Ciselniky-ISUI/Nizsi-uzemni-prvky-a-uzemne-evidencni-jednotky.aspx" TargetMode="External"/><Relationship Id="rId2" Type="http://schemas.openxmlformats.org/officeDocument/2006/relationships/hyperlink" Target="http://apl.czso.cz/irso4/cisel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FC7F81-5EC1-4185-A917-1CA7F55A5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Mapy – zpětná vazba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F4C5CA-73D1-4F33-BF64-06C9237D8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Interpretace</a:t>
            </a:r>
          </a:p>
          <a:p>
            <a:pPr lvl="1"/>
            <a:r>
              <a:rPr lang="cs-CZ" dirty="0"/>
              <a:t>Přidat kontext (sousedství, administrativní členění, specifické lokality, lokální problémy apod.)</a:t>
            </a:r>
          </a:p>
          <a:p>
            <a:pPr lvl="1"/>
            <a:r>
              <a:rPr lang="cs-CZ" dirty="0"/>
              <a:t>Zobecnění – město a okolí, sever-jih-východ-západ, administrativní členění</a:t>
            </a:r>
          </a:p>
          <a:p>
            <a:pPr lvl="1"/>
            <a:r>
              <a:rPr lang="cs-CZ" dirty="0"/>
              <a:t>Všímat si důležitých věcí – podpora  v největších sídlech</a:t>
            </a:r>
          </a:p>
          <a:p>
            <a:pPr lvl="1"/>
            <a:r>
              <a:rPr lang="cs-CZ" dirty="0"/>
              <a:t>Syntetizovat informace z různých map</a:t>
            </a:r>
          </a:p>
          <a:p>
            <a:pPr lvl="1"/>
            <a:r>
              <a:rPr lang="cs-CZ" dirty="0"/>
              <a:t>Zohlednit změnu kandidáta</a:t>
            </a:r>
          </a:p>
          <a:p>
            <a:pPr lvl="1"/>
            <a:r>
              <a:rPr lang="cs-CZ" dirty="0"/>
              <a:t>Volí voliči, nikoli území (jihu okresu hlasoval pro …)</a:t>
            </a:r>
          </a:p>
          <a:p>
            <a:pPr lvl="1"/>
            <a:r>
              <a:rPr lang="cs-CZ" dirty="0"/>
              <a:t>Tvrzení „kandidát získal obec“ nemá smysl</a:t>
            </a:r>
          </a:p>
        </p:txBody>
      </p:sp>
    </p:spTree>
    <p:extLst>
      <p:ext uri="{BB962C8B-B14F-4D97-AF65-F5344CB8AC3E}">
        <p14:creationId xmlns:p14="http://schemas.microsoft.com/office/powerpoint/2010/main" val="2606667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Prostorová analýza x analýza v prostoru</a:t>
            </a:r>
          </a:p>
          <a:p>
            <a:pPr lvl="1"/>
            <a:r>
              <a:rPr lang="cs-CZ" dirty="0"/>
              <a:t>V </a:t>
            </a:r>
            <a:r>
              <a:rPr lang="cs-CZ" b="1" dirty="0"/>
              <a:t>politologii</a:t>
            </a:r>
            <a:r>
              <a:rPr lang="cs-CZ" dirty="0"/>
              <a:t> se prostorové hlasovaní (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voting</a:t>
            </a:r>
            <a:r>
              <a:rPr lang="cs-CZ" dirty="0"/>
              <a:t>) a prostorová analýza voleb (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) týká myšleného politického prostoru</a:t>
            </a:r>
          </a:p>
          <a:p>
            <a:pPr lvl="1"/>
            <a:r>
              <a:rPr lang="cs-CZ" dirty="0"/>
              <a:t>V </a:t>
            </a:r>
            <a:r>
              <a:rPr lang="cs-CZ" b="1" dirty="0"/>
              <a:t>geografii</a:t>
            </a:r>
            <a:r>
              <a:rPr lang="cs-CZ" dirty="0"/>
              <a:t> se prostorová analýza týká fyzického prostoru </a:t>
            </a:r>
          </a:p>
          <a:p>
            <a:r>
              <a:rPr lang="cs-CZ" dirty="0"/>
              <a:t>Kvantitativní = potřeba vhodných dat</a:t>
            </a:r>
          </a:p>
          <a:p>
            <a:r>
              <a:rPr lang="cs-CZ" dirty="0"/>
              <a:t>V tradičním pojetí prostorové analýzy se neuplatňují jiné než kvantitativní metody</a:t>
            </a:r>
          </a:p>
        </p:txBody>
      </p:sp>
    </p:spTree>
    <p:extLst>
      <p:ext uri="{BB962C8B-B14F-4D97-AF65-F5344CB8AC3E}">
        <p14:creationId xmlns:p14="http://schemas.microsoft.com/office/powerpoint/2010/main" val="3697583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Povaha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Agregovaná data</a:t>
            </a:r>
          </a:p>
          <a:p>
            <a:endParaRPr lang="cs-CZ" dirty="0"/>
          </a:p>
          <a:p>
            <a:r>
              <a:rPr lang="cs-CZ" dirty="0"/>
              <a:t>Kardinální</a:t>
            </a:r>
          </a:p>
          <a:p>
            <a:endParaRPr lang="cs-CZ" dirty="0"/>
          </a:p>
          <a:p>
            <a:r>
              <a:rPr lang="cs-CZ" dirty="0"/>
              <a:t>Prostorové </a:t>
            </a:r>
          </a:p>
          <a:p>
            <a:pPr marL="0" indent="0">
              <a:buNone/>
            </a:pPr>
            <a:r>
              <a:rPr lang="cs-CZ" dirty="0"/>
              <a:t>    a časové zařazení</a:t>
            </a:r>
          </a:p>
        </p:txBody>
      </p:sp>
    </p:spTree>
    <p:extLst>
      <p:ext uri="{BB962C8B-B14F-4D97-AF65-F5344CB8AC3E}">
        <p14:creationId xmlns:p14="http://schemas.microsoft.com/office/powerpoint/2010/main" val="4049506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délník 25"/>
          <p:cNvSpPr/>
          <p:nvPr/>
        </p:nvSpPr>
        <p:spPr>
          <a:xfrm>
            <a:off x="2207568" y="2276872"/>
            <a:ext cx="192306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4148249" y="2276872"/>
            <a:ext cx="192306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2204747" y="3883930"/>
            <a:ext cx="192306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4130632" y="3883930"/>
            <a:ext cx="192306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vzniku agregovaných dat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2420888"/>
            <a:ext cx="252258" cy="693710"/>
          </a:xfrm>
        </p:spPr>
      </p:pic>
      <p:pic>
        <p:nvPicPr>
          <p:cNvPr id="11" name="Zástupný symbol pro obsah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07" y="2708920"/>
            <a:ext cx="296987" cy="816714"/>
          </a:xfrm>
          <a:prstGeom prst="rect">
            <a:avLst/>
          </a:prstGeom>
        </p:spPr>
      </p:pic>
      <p:pic>
        <p:nvPicPr>
          <p:cNvPr id="12" name="Zástupný symbol pro obsah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2482452"/>
            <a:ext cx="346752" cy="953569"/>
          </a:xfrm>
          <a:prstGeom prst="rect">
            <a:avLst/>
          </a:prstGeom>
        </p:spPr>
      </p:pic>
      <p:pic>
        <p:nvPicPr>
          <p:cNvPr id="13" name="Zástupný symbol pro obsah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63" y="2496934"/>
            <a:ext cx="199853" cy="549595"/>
          </a:xfrm>
          <a:prstGeom prst="rect">
            <a:avLst/>
          </a:prstGeom>
        </p:spPr>
      </p:pic>
      <p:pic>
        <p:nvPicPr>
          <p:cNvPr id="14" name="Zástupný symbol pro obsah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51" y="2488542"/>
            <a:ext cx="329900" cy="907226"/>
          </a:xfrm>
          <a:prstGeom prst="rect">
            <a:avLst/>
          </a:prstGeom>
        </p:spPr>
      </p:pic>
      <p:pic>
        <p:nvPicPr>
          <p:cNvPr id="15" name="Zástupný symbol pro obsah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12" y="2776574"/>
            <a:ext cx="351949" cy="967859"/>
          </a:xfrm>
          <a:prstGeom prst="rect">
            <a:avLst/>
          </a:prstGeom>
        </p:spPr>
      </p:pic>
      <p:pic>
        <p:nvPicPr>
          <p:cNvPr id="16" name="Zástupný symbol pro obsah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03" y="2550106"/>
            <a:ext cx="267228" cy="734879"/>
          </a:xfrm>
          <a:prstGeom prst="rect">
            <a:avLst/>
          </a:prstGeom>
        </p:spPr>
      </p:pic>
      <p:pic>
        <p:nvPicPr>
          <p:cNvPr id="17" name="Zástupný symbol pro obsah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430" y="2564587"/>
            <a:ext cx="289425" cy="795918"/>
          </a:xfrm>
          <a:prstGeom prst="rect">
            <a:avLst/>
          </a:prstGeom>
        </p:spPr>
      </p:pic>
      <p:pic>
        <p:nvPicPr>
          <p:cNvPr id="18" name="Zástupný symbol pro obsah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68" y="4544703"/>
            <a:ext cx="153468" cy="422037"/>
          </a:xfrm>
          <a:prstGeom prst="rect">
            <a:avLst/>
          </a:prstGeom>
        </p:spPr>
      </p:pic>
      <p:pic>
        <p:nvPicPr>
          <p:cNvPr id="19" name="Zástupný symbol pro obsah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45" y="4544703"/>
            <a:ext cx="153468" cy="422037"/>
          </a:xfrm>
          <a:prstGeom prst="rect">
            <a:avLst/>
          </a:prstGeom>
        </p:spPr>
      </p:pic>
      <p:pic>
        <p:nvPicPr>
          <p:cNvPr id="20" name="Zástupný symbol pro obsah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23" y="3926159"/>
            <a:ext cx="538755" cy="1481575"/>
          </a:xfrm>
          <a:prstGeom prst="rect">
            <a:avLst/>
          </a:prstGeom>
        </p:spPr>
      </p:pic>
      <p:pic>
        <p:nvPicPr>
          <p:cNvPr id="21" name="Zástupný symbol pro obsah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62" y="4544703"/>
            <a:ext cx="149082" cy="409975"/>
          </a:xfrm>
          <a:prstGeom prst="rect">
            <a:avLst/>
          </a:prstGeom>
        </p:spPr>
      </p:pic>
      <p:pic>
        <p:nvPicPr>
          <p:cNvPr id="22" name="Zástupný symbol pro obsah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621" y="4058283"/>
            <a:ext cx="333548" cy="917258"/>
          </a:xfrm>
          <a:prstGeom prst="rect">
            <a:avLst/>
          </a:prstGeom>
        </p:spPr>
      </p:pic>
      <p:pic>
        <p:nvPicPr>
          <p:cNvPr id="23" name="Zástupný symbol pro obsah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43" y="4346315"/>
            <a:ext cx="392690" cy="1079897"/>
          </a:xfrm>
          <a:prstGeom prst="rect">
            <a:avLst/>
          </a:prstGeom>
        </p:spPr>
      </p:pic>
      <p:pic>
        <p:nvPicPr>
          <p:cNvPr id="24" name="Zástupný symbol pro obsah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749" y="4119846"/>
            <a:ext cx="458492" cy="1260854"/>
          </a:xfrm>
          <a:prstGeom prst="rect">
            <a:avLst/>
          </a:prstGeom>
        </p:spPr>
      </p:pic>
      <p:pic>
        <p:nvPicPr>
          <p:cNvPr id="25" name="Zástupný symbol pro obsah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600" y="4134328"/>
            <a:ext cx="264255" cy="726700"/>
          </a:xfrm>
          <a:prstGeom prst="rect">
            <a:avLst/>
          </a:prstGeom>
        </p:spPr>
      </p:pic>
      <p:sp>
        <p:nvSpPr>
          <p:cNvPr id="31" name="Zástupný symbol pro obsah 2"/>
          <p:cNvSpPr txBox="1">
            <a:spLocks/>
          </p:cNvSpPr>
          <p:nvPr/>
        </p:nvSpPr>
        <p:spPr>
          <a:xfrm>
            <a:off x="6405712" y="1600201"/>
            <a:ext cx="3805088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Různě vysocí lidé</a:t>
            </a:r>
          </a:p>
        </p:txBody>
      </p:sp>
      <p:sp>
        <p:nvSpPr>
          <p:cNvPr id="32" name="Zástupný symbol pro obsah 2"/>
          <p:cNvSpPr txBox="1">
            <a:spLocks/>
          </p:cNvSpPr>
          <p:nvPr/>
        </p:nvSpPr>
        <p:spPr>
          <a:xfrm>
            <a:off x="6405712" y="2158597"/>
            <a:ext cx="4154784" cy="676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 několika místnostech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2196774" y="2276601"/>
            <a:ext cx="1923064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/>
          <p:cNvSpPr/>
          <p:nvPr/>
        </p:nvSpPr>
        <p:spPr>
          <a:xfrm>
            <a:off x="4148814" y="2276601"/>
            <a:ext cx="1923064" cy="15841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2196030" y="3903958"/>
            <a:ext cx="1923064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4156972" y="3883930"/>
            <a:ext cx="1923064" cy="158417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Zástupný symbol pro obsah 2"/>
          <p:cNvSpPr txBox="1">
            <a:spLocks/>
          </p:cNvSpPr>
          <p:nvPr/>
        </p:nvSpPr>
        <p:spPr>
          <a:xfrm>
            <a:off x="6416506" y="2730353"/>
            <a:ext cx="4154784" cy="27577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Agregace dat</a:t>
            </a:r>
          </a:p>
          <a:p>
            <a:pPr lvl="1"/>
            <a:r>
              <a:rPr lang="cs-CZ" dirty="0"/>
              <a:t>Jen jeden údaj za místnost</a:t>
            </a:r>
          </a:p>
          <a:p>
            <a:pPr lvl="1"/>
            <a:r>
              <a:rPr lang="cs-CZ" dirty="0"/>
              <a:t>Různé situace mohou vést ke stejnému výsledku</a:t>
            </a:r>
          </a:p>
        </p:txBody>
      </p:sp>
    </p:spTree>
    <p:extLst>
      <p:ext uri="{BB962C8B-B14F-4D97-AF65-F5344CB8AC3E}">
        <p14:creationId xmlns:p14="http://schemas.microsoft.com/office/powerpoint/2010/main" val="409890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631506" y="548680"/>
          <a:ext cx="6984775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1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1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Jméno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Adresa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věk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účast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strana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vyznání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Karel 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Údolní</a:t>
                      </a:r>
                      <a:r>
                        <a:rPr lang="cs-CZ" baseline="0" dirty="0"/>
                        <a:t> 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ateista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zaměstnanec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Jana 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Údolní</a:t>
                      </a:r>
                      <a:r>
                        <a:rPr lang="cs-CZ" baseline="0" dirty="0"/>
                        <a:t> 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důchodce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Jiří 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Údolní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ateista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OSVČ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Květa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Údolní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zaměstnanec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Tomáš 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Marešova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důchodce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Marie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Marešova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katolík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zaměstnanec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Jan Z.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Marešova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TOP09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OSVČ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Eva 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Jaselská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KSČM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důchodce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Zdeněk 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Jaselská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zaměstnanec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Pavel 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Jaselská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student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Anna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Jaselská 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důchodce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Emil </a:t>
                      </a:r>
                      <a:r>
                        <a:rPr lang="cs-CZ" baseline="0" dirty="0"/>
                        <a:t>M.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Obilní</a:t>
                      </a:r>
                      <a:r>
                        <a:rPr lang="cs-CZ" baseline="0" dirty="0"/>
                        <a:t> trh 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ateista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zaměstnanec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Lucie 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Obilní trh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ateista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zaměstnanec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Milan 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Obilní trh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katolík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OSVČ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cxnSp>
        <p:nvCxnSpPr>
          <p:cNvPr id="8" name="Pravoúhlá spojnice 7"/>
          <p:cNvCxnSpPr/>
          <p:nvPr/>
        </p:nvCxnSpPr>
        <p:spPr>
          <a:xfrm>
            <a:off x="8616280" y="1030757"/>
            <a:ext cx="864096" cy="65050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ravoúhlá spojnice 9"/>
          <p:cNvCxnSpPr/>
          <p:nvPr/>
        </p:nvCxnSpPr>
        <p:spPr>
          <a:xfrm rot="5400000" flipH="1" flipV="1">
            <a:off x="8508268" y="1736812"/>
            <a:ext cx="648072" cy="432048"/>
          </a:xfrm>
          <a:prstGeom prst="bentConnector3">
            <a:avLst>
              <a:gd name="adj1" fmla="val 34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ravoúhlá spojnice 12"/>
          <p:cNvCxnSpPr/>
          <p:nvPr/>
        </p:nvCxnSpPr>
        <p:spPr>
          <a:xfrm>
            <a:off x="8616280" y="3629509"/>
            <a:ext cx="864096" cy="65050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ravoúhlá spojnice 13"/>
          <p:cNvCxnSpPr/>
          <p:nvPr/>
        </p:nvCxnSpPr>
        <p:spPr>
          <a:xfrm rot="5400000" flipH="1" flipV="1">
            <a:off x="8508268" y="4335564"/>
            <a:ext cx="648072" cy="432048"/>
          </a:xfrm>
          <a:prstGeom prst="bentConnector3">
            <a:avLst>
              <a:gd name="adj1" fmla="val 34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ravoúhlá spojnice 14"/>
          <p:cNvCxnSpPr/>
          <p:nvPr/>
        </p:nvCxnSpPr>
        <p:spPr>
          <a:xfrm>
            <a:off x="8616280" y="5128449"/>
            <a:ext cx="864096" cy="5041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ravoúhlá spojnice 15"/>
          <p:cNvCxnSpPr/>
          <p:nvPr/>
        </p:nvCxnSpPr>
        <p:spPr>
          <a:xfrm flipV="1">
            <a:off x="8616280" y="5632647"/>
            <a:ext cx="864096" cy="3886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nice 26"/>
          <p:cNvCxnSpPr/>
          <p:nvPr/>
        </p:nvCxnSpPr>
        <p:spPr>
          <a:xfrm>
            <a:off x="8616280" y="2572880"/>
            <a:ext cx="864096" cy="5041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ravoúhlá spojnice 27"/>
          <p:cNvCxnSpPr/>
          <p:nvPr/>
        </p:nvCxnSpPr>
        <p:spPr>
          <a:xfrm flipV="1">
            <a:off x="8616280" y="3077078"/>
            <a:ext cx="864096" cy="3886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9480377" y="1478064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Údolní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9480376" y="2870828"/>
            <a:ext cx="110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Marešova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9480376" y="4095487"/>
            <a:ext cx="927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Jaselská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9480376" y="5447981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Obilní trh</a:t>
            </a:r>
          </a:p>
        </p:txBody>
      </p:sp>
      <p:cxnSp>
        <p:nvCxnSpPr>
          <p:cNvPr id="34" name="Pravoúhlá spojnice 33"/>
          <p:cNvCxnSpPr/>
          <p:nvPr/>
        </p:nvCxnSpPr>
        <p:spPr>
          <a:xfrm rot="5400000" flipH="1" flipV="1">
            <a:off x="3222275" y="275087"/>
            <a:ext cx="550176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Pravoúhlá spojnice 35"/>
          <p:cNvCxnSpPr/>
          <p:nvPr/>
        </p:nvCxnSpPr>
        <p:spPr>
          <a:xfrm>
            <a:off x="3497362" y="21815"/>
            <a:ext cx="5262934" cy="1007495"/>
          </a:xfrm>
          <a:prstGeom prst="bentConnector3">
            <a:avLst>
              <a:gd name="adj1" fmla="val 101303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46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559500" y="3933056"/>
          <a:ext cx="910850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15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ulice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Průměrný věk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účast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KSČM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katolíci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zaměstanci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Údolní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Marešova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Jaselská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Obilní</a:t>
                      </a:r>
                      <a:r>
                        <a:rPr lang="cs-CZ" baseline="0" dirty="0"/>
                        <a:t> trh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775521" y="188640"/>
          <a:ext cx="698477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1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1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Jméno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Adresa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věk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účast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strana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vyznání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Karel 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Údolní</a:t>
                      </a:r>
                      <a:r>
                        <a:rPr lang="cs-CZ" baseline="0" dirty="0"/>
                        <a:t> 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ateista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zaměstnanec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Jana 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Údolní</a:t>
                      </a:r>
                      <a:r>
                        <a:rPr lang="cs-CZ" baseline="0" dirty="0"/>
                        <a:t> 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důchodce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Jiří 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Údolní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ateista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OSVČ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Květa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Údolní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zaměstnanec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4223792" y="0"/>
            <a:ext cx="720080" cy="23488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639616" y="4581128"/>
            <a:ext cx="1080120" cy="2880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>
            <a:stCxn id="7" idx="2"/>
          </p:cNvCxnSpPr>
          <p:nvPr/>
        </p:nvCxnSpPr>
        <p:spPr>
          <a:xfrm flipH="1">
            <a:off x="3215680" y="2348880"/>
            <a:ext cx="1368152" cy="2232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579452" y="2388688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(18+73+34+45)/4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799856" y="44624"/>
            <a:ext cx="864096" cy="208823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3791744" y="4581128"/>
            <a:ext cx="734800" cy="28317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2639617" y="2429338"/>
            <a:ext cx="1682747" cy="32854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>
            <a:stCxn id="12" idx="2"/>
          </p:cNvCxnSpPr>
          <p:nvPr/>
        </p:nvCxnSpPr>
        <p:spPr>
          <a:xfrm flipH="1">
            <a:off x="4223792" y="2132856"/>
            <a:ext cx="1008112" cy="2448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3939058" y="3204264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3xAno/4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3973219" y="3217838"/>
            <a:ext cx="864096" cy="388751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519936" y="44624"/>
            <a:ext cx="1008112" cy="21602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se šipkou 21"/>
          <p:cNvCxnSpPr>
            <a:stCxn id="20" idx="2"/>
            <a:endCxn id="23" idx="0"/>
          </p:cNvCxnSpPr>
          <p:nvPr/>
        </p:nvCxnSpPr>
        <p:spPr>
          <a:xfrm flipH="1">
            <a:off x="4888946" y="2204865"/>
            <a:ext cx="1135047" cy="2389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4617994" y="4594701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5346145" y="4618459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6008868" y="4618459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6737019" y="4609642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7974358" y="4618459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7355688" y="4618459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9" name="Přímá spojnice se šipkou 28"/>
          <p:cNvCxnSpPr>
            <a:stCxn id="20" idx="2"/>
            <a:endCxn id="24" idx="0"/>
          </p:cNvCxnSpPr>
          <p:nvPr/>
        </p:nvCxnSpPr>
        <p:spPr>
          <a:xfrm flipH="1">
            <a:off x="5617096" y="2204865"/>
            <a:ext cx="406896" cy="2413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>
            <a:stCxn id="20" idx="2"/>
            <a:endCxn id="25" idx="0"/>
          </p:cNvCxnSpPr>
          <p:nvPr/>
        </p:nvCxnSpPr>
        <p:spPr>
          <a:xfrm>
            <a:off x="6023993" y="2204865"/>
            <a:ext cx="255827" cy="2413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stCxn id="20" idx="2"/>
          </p:cNvCxnSpPr>
          <p:nvPr/>
        </p:nvCxnSpPr>
        <p:spPr>
          <a:xfrm>
            <a:off x="6023992" y="2204864"/>
            <a:ext cx="950824" cy="237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>
            <a:stCxn id="20" idx="2"/>
          </p:cNvCxnSpPr>
          <p:nvPr/>
        </p:nvCxnSpPr>
        <p:spPr>
          <a:xfrm>
            <a:off x="6023993" y="2204865"/>
            <a:ext cx="1602647" cy="2389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20" idx="2"/>
          </p:cNvCxnSpPr>
          <p:nvPr/>
        </p:nvCxnSpPr>
        <p:spPr>
          <a:xfrm>
            <a:off x="6023993" y="2204865"/>
            <a:ext cx="2194399" cy="2413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9984432" y="3789040"/>
            <a:ext cx="611560" cy="223224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624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EKOLOGICKÁ CHYBA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procesu agregace se ztrácí informace</a:t>
            </a:r>
          </a:p>
          <a:p>
            <a:r>
              <a:rPr lang="cs-CZ" dirty="0"/>
              <a:t>Nelze hovořit o pozorovaných vztazích jako o platných pro individuální voliče </a:t>
            </a:r>
          </a:p>
          <a:p>
            <a:pPr lvl="1"/>
            <a:r>
              <a:rPr lang="cs-CZ" dirty="0"/>
              <a:t>V našem případě: tam kde je nějaký katolík získala hlas KDU nebo TOP09. Přitom ale oba katolíci nevolili.</a:t>
            </a:r>
          </a:p>
          <a:p>
            <a:pPr lvl="1"/>
            <a:r>
              <a:rPr lang="cs-CZ" dirty="0"/>
              <a:t>V reálném světě nejsme schopni věrohodně z agregovaných dat věrohodně rekonstruovat individuální vztahy</a:t>
            </a:r>
          </a:p>
          <a:p>
            <a:pPr lvl="1"/>
            <a:r>
              <a:rPr lang="cs-CZ" dirty="0"/>
              <a:t>Rozdíl akademický výzkum X práce v kampani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8001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prostorových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Autokorelace (více seminář 3)</a:t>
            </a:r>
          </a:p>
          <a:p>
            <a:pPr lvl="1"/>
            <a:r>
              <a:rPr lang="cs-CZ" dirty="0"/>
              <a:t>„vše souvisí se vším, a co si je blíž, to spolu souvisí více“</a:t>
            </a:r>
          </a:p>
          <a:p>
            <a:pPr lvl="1"/>
            <a:r>
              <a:rPr lang="cs-CZ" dirty="0"/>
              <a:t>Porušení předpokladu o nezávislosti pozorování</a:t>
            </a:r>
          </a:p>
          <a:p>
            <a:r>
              <a:rPr lang="cs-CZ" dirty="0" err="1"/>
              <a:t>Nestacionarita</a:t>
            </a:r>
            <a:r>
              <a:rPr lang="cs-CZ" dirty="0"/>
              <a:t> (více seminář 4)</a:t>
            </a:r>
          </a:p>
          <a:p>
            <a:pPr lvl="1"/>
            <a:r>
              <a:rPr lang="cs-CZ" dirty="0"/>
              <a:t>Volební chování jedné společenské skupiny se může v prostoru lišit (katolíci ve Valašských </a:t>
            </a:r>
            <a:r>
              <a:rPr lang="cs-CZ" dirty="0" err="1"/>
              <a:t>Klouboucích</a:t>
            </a:r>
            <a:r>
              <a:rPr lang="cs-CZ" dirty="0"/>
              <a:t> x katolíci v severních Čechách, podnikatelé v Praze x podnikatelé na Svitavsku)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136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Velikost polygonu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Malý region  =  vysoká homogenita/     </a:t>
            </a:r>
          </a:p>
          <a:p>
            <a:pPr marL="0" indent="0">
              <a:buNone/>
            </a:pPr>
            <a:r>
              <a:rPr lang="cs-CZ" dirty="0"/>
              <a:t>                               vysoký „šum“</a:t>
            </a:r>
          </a:p>
          <a:p>
            <a:r>
              <a:rPr lang="cs-CZ" dirty="0"/>
              <a:t>Velký region = nízká homogenita/</a:t>
            </a:r>
          </a:p>
          <a:p>
            <a:pPr marL="0" indent="0">
              <a:buNone/>
            </a:pPr>
            <a:r>
              <a:rPr lang="cs-CZ" dirty="0"/>
              <a:t>                              nízký šum</a:t>
            </a:r>
          </a:p>
          <a:p>
            <a:endParaRPr lang="cs-CZ" dirty="0"/>
          </a:p>
          <a:p>
            <a:pPr lvl="1"/>
            <a:r>
              <a:rPr lang="cs-CZ" dirty="0"/>
              <a:t>Funkční x administrativní region</a:t>
            </a:r>
          </a:p>
        </p:txBody>
      </p:sp>
    </p:spTree>
    <p:extLst>
      <p:ext uri="{BB962C8B-B14F-4D97-AF65-F5344CB8AC3E}">
        <p14:creationId xmlns:p14="http://schemas.microsoft.com/office/powerpoint/2010/main" val="1627157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88088" y="836713"/>
            <a:ext cx="3322712" cy="5289451"/>
          </a:xfrm>
        </p:spPr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http://apl.czso.cz/irso4/cisel.jsp</a:t>
            </a:r>
            <a:endParaRPr lang="cs-CZ" dirty="0"/>
          </a:p>
          <a:p>
            <a:pPr marL="342900" lvl="1" indent="-342900"/>
            <a:r>
              <a:rPr lang="cs-CZ" dirty="0"/>
              <a:t>Viz  </a:t>
            </a:r>
            <a:r>
              <a:rPr lang="cs-CZ" dirty="0">
                <a:hlinkClick r:id="rId3"/>
              </a:rPr>
              <a:t>http://www.cuzk.cz/Uvod/Produkty-a-sluzby/RUIAN/2-Poskytovani-udaju-RUIAN-ISUI-VDP/Ciselniky-ISUI/Nizsi-uzemni-prvky-a-uzemne-evidencni-jednotky.aspx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 descr="schéma soustav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836" y="252244"/>
            <a:ext cx="5036982" cy="641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662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883" y="3785"/>
            <a:ext cx="3975720" cy="611709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3998" y="4245159"/>
            <a:ext cx="5386316" cy="258855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2" y="3786"/>
            <a:ext cx="5386314" cy="23036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2307471"/>
            <a:ext cx="5386314" cy="234397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104113" y="6309320"/>
            <a:ext cx="243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google.maps.com</a:t>
            </a:r>
          </a:p>
        </p:txBody>
      </p:sp>
    </p:spTree>
    <p:extLst>
      <p:ext uri="{BB962C8B-B14F-4D97-AF65-F5344CB8AC3E}">
        <p14:creationId xmlns:p14="http://schemas.microsoft.com/office/powerpoint/2010/main" val="163878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04D58-7719-4D60-9E10-A81E9AB32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8C12B5-6AFF-47D1-A396-8C0EC0A39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Číslování a názvy map + odkazování z textu</a:t>
            </a:r>
          </a:p>
        </p:txBody>
      </p:sp>
    </p:spTree>
    <p:extLst>
      <p:ext uri="{BB962C8B-B14F-4D97-AF65-F5344CB8AC3E}">
        <p14:creationId xmlns:p14="http://schemas.microsoft.com/office/powerpoint/2010/main" val="3536913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 mezi měřítky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981201" y="1600200"/>
          <a:ext cx="8229601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nezaměstnanost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vš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Počet obyvatel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OSVČ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max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max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max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max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Brno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9,4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20,6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385913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14,19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Městské části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64316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„Čtvrtě“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26781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ZSJ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12836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207568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- kvůli značným rozdílům ve velikosti jednotek je obvykle vhodné používat váhy</a:t>
            </a:r>
          </a:p>
        </p:txBody>
      </p:sp>
    </p:spTree>
    <p:extLst>
      <p:ext uri="{BB962C8B-B14F-4D97-AF65-F5344CB8AC3E}">
        <p14:creationId xmlns:p14="http://schemas.microsoft.com/office/powerpoint/2010/main" val="958440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Důsledky „měření“ (sběru dat)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</a:t>
            </a:r>
            <a:r>
              <a:rPr lang="cs-CZ" dirty="0" err="1"/>
              <a:t>socio</a:t>
            </a:r>
            <a:r>
              <a:rPr lang="cs-CZ" dirty="0"/>
              <a:t>-ekonomické analýze obvykle není problém s chybějícími daty za místa</a:t>
            </a:r>
          </a:p>
          <a:p>
            <a:r>
              <a:rPr lang="cs-CZ" dirty="0"/>
              <a:t>Problém s chybějícími daty pro čas (mnoho údajů je zjišťováno jen z cenzu)</a:t>
            </a:r>
          </a:p>
          <a:p>
            <a:endParaRPr lang="cs-CZ" dirty="0"/>
          </a:p>
          <a:p>
            <a:r>
              <a:rPr lang="cs-CZ" dirty="0"/>
              <a:t>Bojkot sčítání (např. Řekové v Albánii, Albánci v Makedonii a Srbsku, …)</a:t>
            </a:r>
          </a:p>
          <a:p>
            <a:pPr lvl="1"/>
            <a:r>
              <a:rPr lang="cs-CZ" dirty="0"/>
              <a:t>V ČR otázka víry a vyznání v roce 2011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3821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Data za obce dostupná každoročně (nebo častěji)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Počet obyvatel</a:t>
            </a:r>
          </a:p>
          <a:p>
            <a:r>
              <a:rPr lang="cs-CZ" dirty="0"/>
              <a:t>Věkové složení</a:t>
            </a:r>
          </a:p>
          <a:p>
            <a:r>
              <a:rPr lang="cs-CZ" dirty="0"/>
              <a:t>Pohyb obyvatelstva (narození/zemřelí, přistěhovalí/vystěhovalí)</a:t>
            </a:r>
          </a:p>
          <a:p>
            <a:r>
              <a:rPr lang="cs-CZ" dirty="0"/>
              <a:t>Bytová výstavba</a:t>
            </a:r>
          </a:p>
          <a:p>
            <a:r>
              <a:rPr lang="cs-CZ" dirty="0"/>
              <a:t>Nezaměstnanost (měsíčně)</a:t>
            </a:r>
          </a:p>
          <a:p>
            <a:r>
              <a:rPr lang="cs-CZ" dirty="0"/>
              <a:t>Rozpočty obcí</a:t>
            </a:r>
          </a:p>
          <a:p>
            <a:r>
              <a:rPr lang="cs-CZ" dirty="0"/>
              <a:t>Školská statistika</a:t>
            </a:r>
          </a:p>
        </p:txBody>
      </p:sp>
    </p:spTree>
    <p:extLst>
      <p:ext uri="{BB962C8B-B14F-4D97-AF65-F5344CB8AC3E}">
        <p14:creationId xmlns:p14="http://schemas.microsoft.com/office/powerpoint/2010/main" val="221916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Agregovaná data</a:t>
            </a:r>
          </a:p>
          <a:p>
            <a:pPr lvl="1"/>
            <a:r>
              <a:rPr lang="cs-CZ" dirty="0"/>
              <a:t>Nebezpečí ekologické chyby</a:t>
            </a:r>
          </a:p>
          <a:p>
            <a:r>
              <a:rPr lang="cs-CZ" dirty="0"/>
              <a:t>Kardinální proměnné</a:t>
            </a:r>
          </a:p>
          <a:p>
            <a:pPr lvl="1"/>
            <a:r>
              <a:rPr lang="cs-CZ" dirty="0"/>
              <a:t>Možnosti pro využití řady statistických nástrojů</a:t>
            </a:r>
          </a:p>
          <a:p>
            <a:r>
              <a:rPr lang="cs-CZ" dirty="0"/>
              <a:t>Prostorová data</a:t>
            </a:r>
          </a:p>
          <a:p>
            <a:pPr lvl="1"/>
            <a:r>
              <a:rPr lang="cs-CZ" dirty="0"/>
              <a:t>Narušení obvyklých předpokladů</a:t>
            </a:r>
          </a:p>
          <a:p>
            <a:pPr lvl="1"/>
            <a:r>
              <a:rPr lang="cs-CZ" dirty="0"/>
              <a:t>Otázka měřítkové úrovně</a:t>
            </a:r>
          </a:p>
          <a:p>
            <a:pPr lvl="1"/>
            <a:r>
              <a:rPr lang="cs-CZ" dirty="0"/>
              <a:t>Otázka spolehlivosti dat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039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442394"/>
          </a:xfrm>
        </p:spPr>
        <p:txBody>
          <a:bodyPr/>
          <a:lstStyle/>
          <a:p>
            <a:r>
              <a:rPr lang="cs-CZ" dirty="0"/>
              <a:t>Vážení dat</a:t>
            </a:r>
          </a:p>
        </p:txBody>
      </p:sp>
    </p:spTree>
    <p:extLst>
      <p:ext uri="{BB962C8B-B14F-4D97-AF65-F5344CB8AC3E}">
        <p14:creationId xmlns:p14="http://schemas.microsoft.com/office/powerpoint/2010/main" val="28497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8"/>
    </mc:Choice>
    <mc:Fallback xmlns="">
      <p:transition spd="slow" advTm="920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1FC1D67-ABA7-4B31-96D4-A6F6C7EFD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384" y="868161"/>
            <a:ext cx="6866215" cy="598983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1D8C49C-E28B-4F0E-97BD-FBCEF6D03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vážení dat?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FF30F8-E40A-4E9D-8125-F21107D24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60924"/>
            <a:ext cx="10889202" cy="4351338"/>
          </a:xfrm>
        </p:spPr>
        <p:txBody>
          <a:bodyPr/>
          <a:lstStyle/>
          <a:p>
            <a:r>
              <a:rPr lang="cs-CZ" sz="2400" dirty="0"/>
              <a:t>Jihomoravský kraj</a:t>
            </a:r>
          </a:p>
          <a:p>
            <a:pPr lvl="1"/>
            <a:r>
              <a:rPr lang="cs-CZ" dirty="0"/>
              <a:t>Nejmenší obec: </a:t>
            </a:r>
            <a:r>
              <a:rPr lang="cs-CZ" dirty="0" err="1"/>
              <a:t>Říkonín</a:t>
            </a:r>
            <a:r>
              <a:rPr lang="cs-CZ" dirty="0"/>
              <a:t>, 33 obyvatel</a:t>
            </a:r>
          </a:p>
          <a:p>
            <a:pPr lvl="1"/>
            <a:r>
              <a:rPr lang="cs-CZ" dirty="0"/>
              <a:t>Největší obec: Brno, cca 380 000 obyv.</a:t>
            </a:r>
          </a:p>
          <a:p>
            <a:r>
              <a:rPr lang="cs-CZ" sz="2400" dirty="0"/>
              <a:t>Bez vážení dat znamená procento </a:t>
            </a:r>
            <a:br>
              <a:rPr lang="cs-CZ" sz="2400" dirty="0"/>
            </a:br>
            <a:r>
              <a:rPr lang="cs-CZ" sz="2400" dirty="0"/>
              <a:t>voličů v Řikoníně totéž co </a:t>
            </a:r>
            <a:br>
              <a:rPr lang="cs-CZ" sz="2400" dirty="0"/>
            </a:br>
            <a:r>
              <a:rPr lang="cs-CZ" sz="2400" dirty="0"/>
              <a:t>procento voličů v Brně</a:t>
            </a:r>
          </a:p>
          <a:p>
            <a:r>
              <a:rPr lang="cs-CZ" sz="2400" dirty="0"/>
              <a:t>Pro volební výsledek to ale není totéž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5734F83-BE44-4506-A4CA-FE3B707DB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745" y="4997076"/>
            <a:ext cx="1638442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6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667"/>
    </mc:Choice>
    <mc:Fallback xmlns="">
      <p:transition spd="slow" advTm="11666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váhy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Možnost vážit populací obce (buďto počet obyvatel, nebo v našem případě lépe počet voličů)</a:t>
            </a:r>
          </a:p>
          <a:p>
            <a:pPr lvl="1"/>
            <a:r>
              <a:rPr lang="cs-CZ" dirty="0"/>
              <a:t>Zkresluje hodnoty standardní chyby (ta nás sice moc nezajímá, ale pro jistotu)</a:t>
            </a:r>
          </a:p>
          <a:p>
            <a:r>
              <a:rPr lang="cs-CZ" dirty="0"/>
              <a:t>Vhodný způsob: podíl obce na voličích-obyvatelstvu obvodu</a:t>
            </a:r>
          </a:p>
          <a:p>
            <a:pPr lvl="1"/>
            <a:r>
              <a:rPr lang="cs-CZ" dirty="0"/>
              <a:t> suma sloupce voličů nebo obyvatelstva</a:t>
            </a:r>
          </a:p>
          <a:p>
            <a:pPr lvl="1"/>
            <a:r>
              <a:rPr lang="cs-CZ" dirty="0"/>
              <a:t> vydělení počtu voličů-obyvatel obce sumou za celý obvod</a:t>
            </a:r>
          </a:p>
          <a:p>
            <a:pPr lvl="1"/>
            <a:r>
              <a:rPr lang="cs-CZ" dirty="0"/>
              <a:t>Součet je 1</a:t>
            </a:r>
          </a:p>
          <a:p>
            <a:pPr lvl="1"/>
            <a:r>
              <a:rPr lang="cs-CZ" dirty="0"/>
              <a:t>Vynásobení počtem obcí v kraji (např. 500 obcí)</a:t>
            </a:r>
          </a:p>
          <a:p>
            <a:pPr marL="457200" lvl="1" indent="0">
              <a:buNone/>
            </a:pPr>
            <a:r>
              <a:rPr lang="cs-CZ" dirty="0"/>
              <a:t>      v excelu: </a:t>
            </a:r>
            <a:r>
              <a:rPr lang="cs-CZ" dirty="0" err="1"/>
              <a:t>vaha</a:t>
            </a:r>
            <a:r>
              <a:rPr lang="cs-CZ" dirty="0"/>
              <a:t> = a2/</a:t>
            </a:r>
            <a:r>
              <a:rPr lang="en-US" dirty="0"/>
              <a:t>$</a:t>
            </a:r>
            <a:r>
              <a:rPr lang="cs-CZ" dirty="0"/>
              <a:t>a</a:t>
            </a:r>
            <a:r>
              <a:rPr lang="en-US" dirty="0"/>
              <a:t>$</a:t>
            </a:r>
            <a:r>
              <a:rPr lang="cs-CZ" dirty="0"/>
              <a:t>501*500, kde </a:t>
            </a:r>
            <a:r>
              <a:rPr lang="en-US" dirty="0"/>
              <a:t>$</a:t>
            </a:r>
            <a:r>
              <a:rPr lang="cs-CZ" dirty="0"/>
              <a:t>a</a:t>
            </a:r>
            <a:r>
              <a:rPr lang="en-US" dirty="0"/>
              <a:t>$</a:t>
            </a:r>
            <a:r>
              <a:rPr lang="cs-CZ" dirty="0"/>
              <a:t>501 je suma voličů</a:t>
            </a:r>
          </a:p>
          <a:p>
            <a:pPr marL="457200" lvl="1" indent="0">
              <a:buNone/>
            </a:pPr>
            <a:r>
              <a:rPr lang="cs-CZ" dirty="0"/>
              <a:t>      v </a:t>
            </a:r>
            <a:r>
              <a:rPr lang="cs-CZ" dirty="0" err="1"/>
              <a:t>spss</a:t>
            </a:r>
            <a:r>
              <a:rPr lang="cs-CZ" dirty="0"/>
              <a:t>: </a:t>
            </a:r>
            <a:r>
              <a:rPr lang="cs-CZ" dirty="0" err="1"/>
              <a:t>transform</a:t>
            </a:r>
            <a:r>
              <a:rPr lang="cs-CZ" dirty="0"/>
              <a:t> -&gt; </a:t>
            </a:r>
            <a:r>
              <a:rPr lang="cs-CZ" dirty="0" err="1"/>
              <a:t>compute</a:t>
            </a:r>
            <a:r>
              <a:rPr lang="cs-CZ" dirty="0"/>
              <a:t> </a:t>
            </a:r>
            <a:r>
              <a:rPr lang="cs-CZ" dirty="0" err="1"/>
              <a:t>vaha</a:t>
            </a:r>
            <a:r>
              <a:rPr lang="cs-CZ" dirty="0"/>
              <a:t> = volici08/suma volici*50 (viz </a:t>
            </a:r>
            <a:r>
              <a:rPr lang="cs-CZ" dirty="0" err="1"/>
              <a:t>klikací</a:t>
            </a:r>
            <a:r>
              <a:rPr lang="cs-CZ" dirty="0"/>
              <a:t> návod)</a:t>
            </a:r>
          </a:p>
          <a:p>
            <a:pPr marL="457200" lvl="1" indent="0">
              <a:buNone/>
            </a:pPr>
            <a:r>
              <a:rPr lang="cs-CZ" dirty="0"/>
              <a:t>Počet případů ve vážené analýze odpovídá reálnému počtu obcí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54691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36"/>
    </mc:Choice>
    <mc:Fallback xmlns="">
      <p:transition spd="slow" advTm="149336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váhy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 – </a:t>
            </a:r>
            <a:r>
              <a:rPr lang="cs-CZ" dirty="0" err="1"/>
              <a:t>weight</a:t>
            </a:r>
            <a:r>
              <a:rPr lang="cs-CZ" dirty="0"/>
              <a:t> </a:t>
            </a:r>
            <a:r>
              <a:rPr lang="cs-CZ" dirty="0" err="1"/>
              <a:t>cases</a:t>
            </a:r>
            <a:r>
              <a:rPr lang="cs-CZ" dirty="0"/>
              <a:t> (úplně dole) </a:t>
            </a:r>
          </a:p>
          <a:p>
            <a:r>
              <a:rPr lang="cs-CZ" dirty="0" err="1"/>
              <a:t>Weight</a:t>
            </a:r>
            <a:r>
              <a:rPr lang="cs-CZ" dirty="0"/>
              <a:t> </a:t>
            </a:r>
            <a:r>
              <a:rPr lang="cs-CZ" dirty="0" err="1"/>
              <a:t>cases</a:t>
            </a:r>
            <a:r>
              <a:rPr lang="cs-CZ" dirty="0"/>
              <a:t> by – do pole </a:t>
            </a:r>
            <a:r>
              <a:rPr lang="cs-CZ" dirty="0" err="1"/>
              <a:t>Frequency</a:t>
            </a:r>
            <a:r>
              <a:rPr lang="cs-CZ" dirty="0"/>
              <a:t> </a:t>
            </a:r>
            <a:r>
              <a:rPr lang="cs-CZ" dirty="0" err="1"/>
              <a:t>variable</a:t>
            </a:r>
            <a:r>
              <a:rPr lang="cs-CZ" dirty="0"/>
              <a:t> vložte proměnnou </a:t>
            </a:r>
            <a:r>
              <a:rPr lang="cs-CZ" dirty="0" err="1"/>
              <a:t>vaha</a:t>
            </a:r>
            <a:r>
              <a:rPr lang="cs-CZ" dirty="0"/>
              <a:t> - Ok</a:t>
            </a:r>
          </a:p>
        </p:txBody>
      </p:sp>
    </p:spTree>
    <p:extLst>
      <p:ext uri="{BB962C8B-B14F-4D97-AF65-F5344CB8AC3E}">
        <p14:creationId xmlns:p14="http://schemas.microsoft.com/office/powerpoint/2010/main" val="16429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42"/>
    </mc:Choice>
    <mc:Fallback xmlns="">
      <p:transition spd="slow" advTm="76642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 použit vah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Spočítané charakteristiky jsou blíže „realitě“</a:t>
            </a:r>
          </a:p>
          <a:p>
            <a:r>
              <a:rPr lang="cs-CZ" dirty="0"/>
              <a:t>Situace ve městě s 10 000 obyvateli má pro výsledky stejný dopad jako situace v 10 obcích s 1000 obyvateli nebo ve 100 obcích se 100 obyvateli</a:t>
            </a:r>
          </a:p>
          <a:p>
            <a:r>
              <a:rPr lang="cs-CZ" dirty="0"/>
              <a:t>Bez vah analýzy odráží spíše situaci malých obcích, kterých je sice mnoho, ale vzhledem k počtu voličů nemusí být pro podporu strany důležité</a:t>
            </a:r>
          </a:p>
        </p:txBody>
      </p:sp>
    </p:spTree>
    <p:extLst>
      <p:ext uri="{BB962C8B-B14F-4D97-AF65-F5344CB8AC3E}">
        <p14:creationId xmlns:p14="http://schemas.microsoft.com/office/powerpoint/2010/main" val="2522821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4C6CD3-2A9C-4F6E-9CDE-3B3DFE00FD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Popis podpory pomocí deskriptivních statistik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71E968-44AF-46D4-AD04-C31A9171F2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75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02"/>
    </mc:Choice>
    <mc:Fallback xmlns="">
      <p:transition spd="slow" advTm="1020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D2DD0-C2B7-41F9-8AD9-880F6035F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Velikost vložených map</a:t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C0016AA-5FF4-4686-A31C-35D17E372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3656" y="1825625"/>
            <a:ext cx="2324687" cy="4351338"/>
          </a:xfrm>
        </p:spPr>
      </p:pic>
    </p:spTree>
    <p:extLst>
      <p:ext uri="{BB962C8B-B14F-4D97-AF65-F5344CB8AC3E}">
        <p14:creationId xmlns:p14="http://schemas.microsoft.com/office/powerpoint/2010/main" val="4188031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volební podpory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Kde?</a:t>
            </a:r>
          </a:p>
          <a:p>
            <a:r>
              <a:rPr lang="cs-CZ" dirty="0"/>
              <a:t>Jak?</a:t>
            </a:r>
          </a:p>
        </p:txBody>
      </p:sp>
    </p:spTree>
    <p:extLst>
      <p:ext uri="{BB962C8B-B14F-4D97-AF65-F5344CB8AC3E}">
        <p14:creationId xmlns:p14="http://schemas.microsoft.com/office/powerpoint/2010/main" val="393992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54"/>
    </mc:Choice>
    <mc:Fallback xmlns="">
      <p:transition spd="slow" advTm="31854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Účelem deskriptivní statistiky je zjistit vlastnosti proměnné</a:t>
            </a:r>
          </a:p>
          <a:p>
            <a:pPr lvl="1"/>
            <a:r>
              <a:rPr lang="cs-CZ" dirty="0"/>
              <a:t>(Porozumět používaným datům)</a:t>
            </a:r>
          </a:p>
          <a:p>
            <a:r>
              <a:rPr lang="cs-CZ" dirty="0"/>
              <a:t>Vlastnosti proměnné mají důsledek pro další analýzy</a:t>
            </a:r>
          </a:p>
          <a:p>
            <a:r>
              <a:rPr lang="cs-CZ" dirty="0"/>
              <a:t>A pro interpretaci výsledků analýz</a:t>
            </a:r>
          </a:p>
          <a:p>
            <a:endParaRPr lang="cs-CZ" dirty="0"/>
          </a:p>
          <a:p>
            <a:r>
              <a:rPr lang="cs-CZ" dirty="0"/>
              <a:t>Zisk zjednodušené informace o volební podpoře stran/kandidátů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83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00"/>
    </mc:Choice>
    <mc:Fallback xmlns="">
      <p:transition spd="slow" advTm="591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Jakou podporu mají kandidáti v obvodu?</a:t>
            </a:r>
          </a:p>
        </p:txBody>
      </p:sp>
    </p:spTree>
    <p:extLst>
      <p:ext uri="{BB962C8B-B14F-4D97-AF65-F5344CB8AC3E}">
        <p14:creationId xmlns:p14="http://schemas.microsoft.com/office/powerpoint/2010/main" val="99373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8"/>
    </mc:Choice>
    <mc:Fallback xmlns="">
      <p:transition spd="slow" advTm="6598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A9A18F-552B-41C2-A484-B89266975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Známe od nepaměti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1066FF-7AD8-4FC6-934A-0666ED9ED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Minimum a maximum</a:t>
            </a:r>
          </a:p>
          <a:p>
            <a:pPr lvl="1"/>
            <a:r>
              <a:rPr lang="cs-CZ" dirty="0"/>
              <a:t>Dávají velmi hrubou představu, v jakém rozmezí se podpora strany pohybuje</a:t>
            </a:r>
          </a:p>
          <a:p>
            <a:pPr lvl="1"/>
            <a:r>
              <a:rPr lang="cs-CZ" dirty="0"/>
              <a:t>Mohou indikovat případné chyby ve výpočtu</a:t>
            </a:r>
          </a:p>
        </p:txBody>
      </p:sp>
    </p:spTree>
    <p:extLst>
      <p:ext uri="{BB962C8B-B14F-4D97-AF65-F5344CB8AC3E}">
        <p14:creationId xmlns:p14="http://schemas.microsoft.com/office/powerpoint/2010/main" val="150736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03"/>
    </mc:Choice>
    <mc:Fallback xmlns="">
      <p:transition spd="slow" advTm="49103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Známe z loňska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Průměr - Hledáme hodnotu, která nejlépe reprezentuje proměnnou</a:t>
            </a:r>
          </a:p>
          <a:p>
            <a:pPr lvl="1"/>
            <a:r>
              <a:rPr lang="cs-CZ" dirty="0"/>
              <a:t>Samotná střední hodnota poskytuje značně redukovanou (a zkreslenou, pokud jsou v datech odlehlé případy) představu o vlastnostech proměnné</a:t>
            </a:r>
          </a:p>
          <a:p>
            <a:pPr lvl="1"/>
            <a:r>
              <a:rPr lang="cs-CZ" dirty="0"/>
              <a:t>Vhodné srovnat s mediánem</a:t>
            </a:r>
          </a:p>
          <a:p>
            <a:r>
              <a:rPr lang="cs-CZ" dirty="0"/>
              <a:t>Míra variability doplňuje informaci, jak dobře střední hodnota reprezentuje všechny případy</a:t>
            </a:r>
          </a:p>
          <a:p>
            <a:pPr lvl="1"/>
            <a:r>
              <a:rPr lang="cs-CZ" dirty="0"/>
              <a:t>Ukazuje, jak moc se mezi sebou liší hodnoty proměnné</a:t>
            </a:r>
          </a:p>
          <a:p>
            <a:r>
              <a:rPr lang="cs-CZ" dirty="0"/>
              <a:t>Kvantily</a:t>
            </a:r>
          </a:p>
          <a:p>
            <a:pPr lvl="1"/>
            <a:r>
              <a:rPr lang="cs-CZ" dirty="0"/>
              <a:t>Ukazují mezní hodnoty, ve kterých se pohybuje určité procento případů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060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673"/>
    </mc:Choice>
    <mc:Fallback xmlns="">
      <p:transition spd="slow" advTm="206673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je volební podpora stran ne/koncentrovaná?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 statistického hlediska</a:t>
            </a:r>
          </a:p>
          <a:p>
            <a:r>
              <a:rPr lang="cs-CZ" dirty="0"/>
              <a:t>Variační koeficient</a:t>
            </a:r>
          </a:p>
          <a:p>
            <a:r>
              <a:rPr lang="cs-CZ" dirty="0" err="1"/>
              <a:t>Giniho</a:t>
            </a:r>
            <a:r>
              <a:rPr lang="cs-CZ" dirty="0"/>
              <a:t> koeficient</a:t>
            </a:r>
          </a:p>
          <a:p>
            <a:endParaRPr lang="cs-CZ" dirty="0"/>
          </a:p>
          <a:p>
            <a:r>
              <a:rPr lang="cs-CZ" dirty="0"/>
              <a:t>Z geografického hlediska</a:t>
            </a:r>
          </a:p>
          <a:p>
            <a:r>
              <a:rPr lang="cs-CZ" dirty="0" err="1"/>
              <a:t>Moranovo</a:t>
            </a:r>
            <a:r>
              <a:rPr lang="cs-CZ" dirty="0"/>
              <a:t> I</a:t>
            </a:r>
          </a:p>
          <a:p>
            <a:r>
              <a:rPr lang="cs-CZ" dirty="0"/>
              <a:t>Lisa</a:t>
            </a:r>
          </a:p>
        </p:txBody>
      </p:sp>
    </p:spTree>
    <p:extLst>
      <p:ext uri="{BB962C8B-B14F-4D97-AF65-F5344CB8AC3E}">
        <p14:creationId xmlns:p14="http://schemas.microsoft.com/office/powerpoint/2010/main" val="108396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18"/>
    </mc:Choice>
    <mc:Fallback xmlns="">
      <p:transition spd="slow" advTm="28618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iinfo.cz/images/512/mapa-podil-vericich-v-krajich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422" y="4526897"/>
            <a:ext cx="3315494" cy="233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s://mgimond.github.io/Spatial/img/Random_map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6633"/>
            <a:ext cx="9166615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Ã½sledek obrÃ¡zku pro mapa Är okres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4869160"/>
            <a:ext cx="3047956" cy="177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45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40"/>
    </mc:Choice>
    <mc:Fallback xmlns="">
      <p:transition spd="slow" advTm="9304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Variační koeficient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=směrodatná odchylka/průměr</a:t>
            </a:r>
          </a:p>
          <a:p>
            <a:r>
              <a:rPr lang="cs-CZ" dirty="0"/>
              <a:t>V prostorové analýze využíván jako míra koncentrace</a:t>
            </a:r>
          </a:p>
          <a:p>
            <a:r>
              <a:rPr lang="cs-CZ" dirty="0"/>
              <a:t>Neznamená ale míru územní koncentrace!!!</a:t>
            </a:r>
          </a:p>
          <a:p>
            <a:r>
              <a:rPr lang="cs-CZ" dirty="0"/>
              <a:t>Nebere v potaz rozložení hodnot v prostoru</a:t>
            </a:r>
          </a:p>
          <a:p>
            <a:r>
              <a:rPr lang="cs-CZ" dirty="0"/>
              <a:t>0 – velmi malé rozdíly v hodnotách proměnné</a:t>
            </a:r>
          </a:p>
          <a:p>
            <a:r>
              <a:rPr lang="cs-CZ" dirty="0"/>
              <a:t>Nemá pevnou horní hranici</a:t>
            </a:r>
          </a:p>
          <a:p>
            <a:pPr lvl="1"/>
            <a:r>
              <a:rPr lang="cs-CZ" dirty="0"/>
              <a:t>Není vhodné interpretovat v procentech</a:t>
            </a:r>
          </a:p>
          <a:p>
            <a:pPr lvl="1"/>
            <a:r>
              <a:rPr lang="cs-CZ" dirty="0"/>
              <a:t>Vhodný referenční bod pro interpretaci jsou hodnoty var. </a:t>
            </a:r>
            <a:r>
              <a:rPr lang="cs-CZ" dirty="0" err="1"/>
              <a:t>Koef</a:t>
            </a:r>
            <a:r>
              <a:rPr lang="cs-CZ" dirty="0"/>
              <a:t>. ostatních kandidátů</a:t>
            </a:r>
          </a:p>
        </p:txBody>
      </p:sp>
    </p:spTree>
    <p:extLst>
      <p:ext uri="{BB962C8B-B14F-4D97-AF65-F5344CB8AC3E}">
        <p14:creationId xmlns:p14="http://schemas.microsoft.com/office/powerpoint/2010/main" val="212658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50"/>
    </mc:Choice>
    <mc:Fallback xmlns="">
      <p:transition spd="slow" advTm="9195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Giniho</a:t>
            </a:r>
            <a:r>
              <a:rPr lang="cs-CZ" dirty="0"/>
              <a:t> koeficient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Rozdíl skutečného a ideálně rovnoměrného rozložení</a:t>
            </a:r>
          </a:p>
          <a:p>
            <a:r>
              <a:rPr lang="cs-CZ" dirty="0"/>
              <a:t>Stále nebere v potaz uzemní koncentraci</a:t>
            </a:r>
          </a:p>
          <a:p>
            <a:pPr lvl="1"/>
            <a:r>
              <a:rPr lang="cs-CZ" dirty="0"/>
              <a:t>Ale lépe zohledňuje velikost obcí</a:t>
            </a:r>
          </a:p>
          <a:p>
            <a:r>
              <a:rPr lang="cs-CZ" dirty="0"/>
              <a:t>Není obsažen v </a:t>
            </a:r>
            <a:r>
              <a:rPr lang="cs-CZ" dirty="0" err="1"/>
              <a:t>spss</a:t>
            </a:r>
            <a:r>
              <a:rPr lang="cs-CZ" dirty="0"/>
              <a:t> ani </a:t>
            </a:r>
            <a:r>
              <a:rPr lang="cs-CZ" dirty="0" err="1"/>
              <a:t>excelu</a:t>
            </a:r>
            <a:endParaRPr lang="cs-CZ" dirty="0"/>
          </a:p>
          <a:p>
            <a:pPr lvl="1"/>
            <a:r>
              <a:rPr lang="cs-CZ" dirty="0"/>
              <a:t>Postup v manuálu v materiálech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79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61"/>
    </mc:Choice>
    <mc:Fallback xmlns="">
      <p:transition spd="slow" advTm="7656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CDC100-CD22-4AAF-9283-C475C7BF8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do kategorií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26943B9-087B-4211-8298-A81EF89F3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0850" y="1829594"/>
            <a:ext cx="6210300" cy="4343400"/>
          </a:xfrm>
        </p:spPr>
      </p:pic>
    </p:spTree>
    <p:extLst>
      <p:ext uri="{BB962C8B-B14F-4D97-AF65-F5344CB8AC3E}">
        <p14:creationId xmlns:p14="http://schemas.microsoft.com/office/powerpoint/2010/main" val="95288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8F02A-4B38-4487-BD1C-9F0A39E0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Hranice intervalů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337CFFA-7CDC-4860-B826-3634B1951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8275" y="3282156"/>
            <a:ext cx="1695450" cy="1438275"/>
          </a:xfrm>
        </p:spPr>
      </p:pic>
    </p:spTree>
    <p:extLst>
      <p:ext uri="{BB962C8B-B14F-4D97-AF65-F5344CB8AC3E}">
        <p14:creationId xmlns:p14="http://schemas.microsoft.com/office/powerpoint/2010/main" val="315712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A2F8CC-3F75-4A0A-929D-77FDA65ED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Odlišení poklesu a nárůstu</a:t>
            </a:r>
            <a:br>
              <a:rPr lang="cs-CZ" dirty="0"/>
            </a:br>
            <a:r>
              <a:rPr lang="cs-CZ" dirty="0"/>
              <a:t>+přejmenování a přebarvení kategorie -1</a:t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D839F22-D0FF-45D6-B9F3-5A863298F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25" y="2515394"/>
            <a:ext cx="5619750" cy="2971800"/>
          </a:xfrm>
        </p:spPr>
      </p:pic>
    </p:spTree>
    <p:extLst>
      <p:ext uri="{BB962C8B-B14F-4D97-AF65-F5344CB8AC3E}">
        <p14:creationId xmlns:p14="http://schemas.microsoft.com/office/powerpoint/2010/main" val="2372539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A93D19-D48A-4768-9607-A91064CC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Legenda by měla obsahovat jen to co je v mapě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5CE868F-39F5-4692-A10D-6BC2E65FD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3080" y="1795734"/>
            <a:ext cx="7864319" cy="4986066"/>
          </a:xfrm>
        </p:spPr>
      </p:pic>
    </p:spTree>
    <p:extLst>
      <p:ext uri="{BB962C8B-B14F-4D97-AF65-F5344CB8AC3E}">
        <p14:creationId xmlns:p14="http://schemas.microsoft.com/office/powerpoint/2010/main" val="4085298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8D18C1-67CE-4DF6-A1A2-BC1D06B47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Popisky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78F9D7D-91CC-4ACA-81C6-CA75178F8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2625" y="1825625"/>
            <a:ext cx="4826749" cy="4351338"/>
          </a:xfrm>
        </p:spPr>
      </p:pic>
    </p:spTree>
    <p:extLst>
      <p:ext uri="{BB962C8B-B14F-4D97-AF65-F5344CB8AC3E}">
        <p14:creationId xmlns:p14="http://schemas.microsoft.com/office/powerpoint/2010/main" val="404715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Data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0340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1364</Words>
  <Application>Microsoft Office PowerPoint</Application>
  <PresentationFormat>Širokoúhlá obrazovka</PresentationFormat>
  <Paragraphs>416</Paragraphs>
  <Slides>38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Motiv Office</vt:lpstr>
      <vt:lpstr>Mapy – zpětná vazba</vt:lpstr>
      <vt:lpstr>Vizualizace</vt:lpstr>
      <vt:lpstr>Velikost vložených map </vt:lpstr>
      <vt:lpstr>Rozdělení do kategorií</vt:lpstr>
      <vt:lpstr>Hranice intervalů</vt:lpstr>
      <vt:lpstr>Odlišení poklesu a nárůstu +přejmenování a přebarvení kategorie -1 </vt:lpstr>
      <vt:lpstr>Legenda by měla obsahovat jen to co je v mapě</vt:lpstr>
      <vt:lpstr>Popisky</vt:lpstr>
      <vt:lpstr>Data</vt:lpstr>
      <vt:lpstr>Úvodem</vt:lpstr>
      <vt:lpstr>Povaha dat</vt:lpstr>
      <vt:lpstr>Princip vzniku agregovaných dat</vt:lpstr>
      <vt:lpstr>Prezentace aplikace PowerPoint</vt:lpstr>
      <vt:lpstr>Prezentace aplikace PowerPoint</vt:lpstr>
      <vt:lpstr>EKOLOGICKÁ CHYBA</vt:lpstr>
      <vt:lpstr>Specifika prostorových dat</vt:lpstr>
      <vt:lpstr>Velikost polygonu</vt:lpstr>
      <vt:lpstr>Prezentace aplikace PowerPoint</vt:lpstr>
      <vt:lpstr>Prezentace aplikace PowerPoint</vt:lpstr>
      <vt:lpstr>Rozdíly mezi měřítky</vt:lpstr>
      <vt:lpstr>Důsledky „měření“ (sběru dat)</vt:lpstr>
      <vt:lpstr>Data za obce dostupná každoročně (nebo častěji)</vt:lpstr>
      <vt:lpstr>Shrnutí</vt:lpstr>
      <vt:lpstr>Vážení dat</vt:lpstr>
      <vt:lpstr>Co je to vážení dat?</vt:lpstr>
      <vt:lpstr>Výpočet váhy </vt:lpstr>
      <vt:lpstr>Použití váhy</vt:lpstr>
      <vt:lpstr>Důsledky použit vah</vt:lpstr>
      <vt:lpstr>Popis podpory pomocí deskriptivních statistik</vt:lpstr>
      <vt:lpstr>Popis volební podpory</vt:lpstr>
      <vt:lpstr>Proč?</vt:lpstr>
      <vt:lpstr>  Jakou podporu mají kandidáti v obvodu?</vt:lpstr>
      <vt:lpstr>Známe od nepaměti</vt:lpstr>
      <vt:lpstr>Známe z loňska</vt:lpstr>
      <vt:lpstr>Jak je volební podpora stran ne/koncentrovaná?</vt:lpstr>
      <vt:lpstr>Prezentace aplikace PowerPoint</vt:lpstr>
      <vt:lpstr>Variační koeficient</vt:lpstr>
      <vt:lpstr>Giniho koeficient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Popis podpory pomocí deskriptivních statistik</dc:title>
  <dc:creator>Petr Voda</dc:creator>
  <cp:lastModifiedBy>Petr Voda</cp:lastModifiedBy>
  <cp:revision>5</cp:revision>
  <dcterms:created xsi:type="dcterms:W3CDTF">2020-03-26T20:21:10Z</dcterms:created>
  <dcterms:modified xsi:type="dcterms:W3CDTF">2022-03-23T12:41:05Z</dcterms:modified>
</cp:coreProperties>
</file>