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311" r:id="rId4"/>
    <p:sldId id="282" r:id="rId5"/>
    <p:sldId id="331" r:id="rId6"/>
    <p:sldId id="288" r:id="rId7"/>
    <p:sldId id="306" r:id="rId8"/>
    <p:sldId id="310" r:id="rId9"/>
    <p:sldId id="312" r:id="rId10"/>
    <p:sldId id="313" r:id="rId11"/>
    <p:sldId id="314" r:id="rId12"/>
    <p:sldId id="316" r:id="rId13"/>
    <p:sldId id="317" r:id="rId14"/>
    <p:sldId id="318" r:id="rId15"/>
    <p:sldId id="319" r:id="rId16"/>
    <p:sldId id="320" r:id="rId17"/>
    <p:sldId id="334" r:id="rId18"/>
    <p:sldId id="335" r:id="rId19"/>
    <p:sldId id="337" r:id="rId20"/>
    <p:sldId id="321" r:id="rId21"/>
    <p:sldId id="323" r:id="rId22"/>
    <p:sldId id="324" r:id="rId23"/>
    <p:sldId id="325" r:id="rId24"/>
    <p:sldId id="326" r:id="rId25"/>
    <p:sldId id="330" r:id="rId26"/>
    <p:sldId id="327" r:id="rId27"/>
    <p:sldId id="328" r:id="rId28"/>
    <p:sldId id="329" r:id="rId29"/>
    <p:sldId id="33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7"/>
    <p:restoredTop sz="94700"/>
  </p:normalViewPr>
  <p:slideViewPr>
    <p:cSldViewPr snapToGrid="0">
      <p:cViewPr varScale="1">
        <p:scale>
          <a:sx n="91" d="100"/>
          <a:sy n="91" d="100"/>
        </p:scale>
        <p:origin x="21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8FC-5E4D-4A68-B385-2404DD60F827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1029-D738-4DAE-B390-EF53B534AC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32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8FC-5E4D-4A68-B385-2404DD60F827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1029-D738-4DAE-B390-EF53B53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1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8FC-5E4D-4A68-B385-2404DD60F827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1029-D738-4DAE-B390-EF53B53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7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8FC-5E4D-4A68-B385-2404DD60F827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1029-D738-4DAE-B390-EF53B53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49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8FC-5E4D-4A68-B385-2404DD60F827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1029-D738-4DAE-B390-EF53B534AC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85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8FC-5E4D-4A68-B385-2404DD60F827}" type="datetimeFigureOut">
              <a:rPr lang="en-US" smtClean="0"/>
              <a:t>4/3/22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1029-D738-4DAE-B390-EF53B53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6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8FC-5E4D-4A68-B385-2404DD60F827}" type="datetimeFigureOut">
              <a:rPr lang="en-US" smtClean="0"/>
              <a:t>4/3/22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1029-D738-4DAE-B390-EF53B53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42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8FC-5E4D-4A68-B385-2404DD60F827}" type="datetimeFigureOut">
              <a:rPr lang="en-US" smtClean="0"/>
              <a:t>4/3/22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1029-D738-4DAE-B390-EF53B53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8FC-5E4D-4A68-B385-2404DD60F827}" type="datetimeFigureOut">
              <a:rPr lang="en-US" smtClean="0"/>
              <a:t>4/3/22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1029-D738-4DAE-B390-EF53B53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2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38738FC-5E4D-4A68-B385-2404DD60F827}" type="datetimeFigureOut">
              <a:rPr lang="en-US" smtClean="0"/>
              <a:t>4/3/22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761029-D738-4DAE-B390-EF53B53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4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38FC-5E4D-4A68-B385-2404DD60F827}" type="datetimeFigureOut">
              <a:rPr lang="en-US" smtClean="0"/>
              <a:t>4/3/22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61029-D738-4DAE-B390-EF53B534A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5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38738FC-5E4D-4A68-B385-2404DD60F827}" type="datetimeFigureOut">
              <a:rPr lang="en-US" smtClean="0"/>
              <a:t>4/3/22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8761029-D738-4DAE-B390-EF53B534AC6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5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uantpsy.org/pubs/preacher_maccallum_2003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syarxiv.com/qm7kj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Explorační</a:t>
            </a:r>
            <a:r>
              <a:rPr lang="en-US" dirty="0"/>
              <a:t> </a:t>
            </a:r>
            <a:br>
              <a:rPr lang="cs-CZ" dirty="0"/>
            </a:br>
            <a:r>
              <a:rPr lang="cs-CZ" dirty="0"/>
              <a:t>faktorová analýza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459405"/>
          </a:xfrm>
        </p:spPr>
        <p:txBody>
          <a:bodyPr>
            <a:normAutofit/>
          </a:bodyPr>
          <a:lstStyle/>
          <a:p>
            <a:r>
              <a:rPr lang="cs-CZ" cap="none" dirty="0" err="1"/>
              <a:t>PSYb</a:t>
            </a:r>
            <a:r>
              <a:rPr lang="en-US" cap="none" dirty="0"/>
              <a:t>259</a:t>
            </a:r>
            <a:r>
              <a:rPr lang="cs-CZ" cap="none" dirty="0"/>
              <a:t>0: Základy psychometriky</a:t>
            </a:r>
            <a:r>
              <a:rPr lang="en-US" cap="none" dirty="0"/>
              <a:t> </a:t>
            </a:r>
            <a:r>
              <a:rPr lang="cs-CZ" cap="none" dirty="0"/>
              <a:t>| </a:t>
            </a:r>
            <a:r>
              <a:rPr lang="cs-CZ" b="1" cap="none" dirty="0"/>
              <a:t>Seminář 4</a:t>
            </a:r>
          </a:p>
          <a:p>
            <a:r>
              <a:rPr lang="cs-CZ" cap="none" dirty="0"/>
              <a:t>28. 3. / 4. 4. 2022 </a:t>
            </a:r>
            <a:r>
              <a:rPr lang="en-US" cap="none" dirty="0"/>
              <a:t>|</a:t>
            </a:r>
            <a:r>
              <a:rPr lang="cs-CZ" cap="none" dirty="0"/>
              <a:t> Hynek Cígler, Petr Palíšek, Edita Chvojková</a:t>
            </a:r>
            <a:br>
              <a:rPr lang="cs-CZ" cap="none" dirty="0"/>
            </a:br>
            <a:r>
              <a:rPr lang="cs-CZ" cap="none" dirty="0"/>
              <a:t>			   Adam Ťápal (in memoriam)</a:t>
            </a:r>
          </a:p>
        </p:txBody>
      </p:sp>
    </p:spTree>
    <p:extLst>
      <p:ext uri="{BB962C8B-B14F-4D97-AF65-F5344CB8AC3E}">
        <p14:creationId xmlns:p14="http://schemas.microsoft.com/office/powerpoint/2010/main" val="645665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9595-B94E-4E39-B3F3-1273614A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Explorační</a:t>
            </a:r>
            <a:r>
              <a:rPr lang="en-US" dirty="0"/>
              <a:t> </a:t>
            </a:r>
            <a:r>
              <a:rPr lang="en-US" dirty="0" err="1"/>
              <a:t>faktorová</a:t>
            </a:r>
            <a:r>
              <a:rPr lang="en-US" dirty="0"/>
              <a:t> </a:t>
            </a:r>
            <a:r>
              <a:rPr lang="en-US" dirty="0" err="1"/>
              <a:t>analýza</a:t>
            </a:r>
            <a:r>
              <a:rPr lang="en-US" dirty="0"/>
              <a:t> (EFA)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E67FF-BC98-49E5-AB7C-B94C52030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Jak to (ve zkratce) funguje? </a:t>
            </a:r>
          </a:p>
          <a:p>
            <a:pPr marL="457200" indent="-457200">
              <a:buAutoNum type="arabicParenR"/>
            </a:pPr>
            <a:r>
              <a:rPr lang="cs-CZ" sz="2400" dirty="0"/>
              <a:t>Stanovíme si, na jaká data model aplikujeme (jaké máme </a:t>
            </a:r>
            <a:r>
              <a:rPr lang="cs-CZ" sz="2400" dirty="0" err="1"/>
              <a:t>MVs</a:t>
            </a:r>
            <a:r>
              <a:rPr lang="cs-CZ" sz="2400" dirty="0"/>
              <a:t>?)</a:t>
            </a:r>
          </a:p>
          <a:p>
            <a:pPr marL="457200" indent="-457200">
              <a:buAutoNum type="arabicParenR"/>
            </a:pPr>
            <a:r>
              <a:rPr lang="cs-CZ" sz="2400" dirty="0"/>
              <a:t>Zvolíme si počet (nikoliv však charakter) společných faktorů (tohle může působit neintuitivně – vždyť to děláme proto, že nevíme! Více později </a:t>
            </a:r>
            <a:r>
              <a:rPr lang="cs-CZ" sz="2400" dirty="0">
                <a:sym typeface="Wingdings" pitchFamily="2" charset="2"/>
              </a:rPr>
              <a:t> )</a:t>
            </a:r>
          </a:p>
          <a:p>
            <a:pPr marL="457200" indent="-457200">
              <a:buAutoNum type="arabicParenR"/>
            </a:pPr>
            <a:r>
              <a:rPr lang="cs-CZ" sz="2400" dirty="0">
                <a:sym typeface="Wingdings" pitchFamily="2" charset="2"/>
              </a:rPr>
              <a:t>Zvolíme si metodu odhadu parametrů modelu (více později  )</a:t>
            </a:r>
          </a:p>
          <a:p>
            <a:pPr marL="457200" indent="-457200">
              <a:buAutoNum type="arabicParenR"/>
            </a:pPr>
            <a:r>
              <a:rPr lang="cs-CZ" sz="2400" dirty="0">
                <a:sym typeface="Wingdings" pitchFamily="2" charset="2"/>
              </a:rPr>
              <a:t>Pomocí softwaru odhadneme faktorové náboje všech </a:t>
            </a:r>
            <a:r>
              <a:rPr lang="cs-CZ" sz="2400" dirty="0" err="1">
                <a:sym typeface="Wingdings" pitchFamily="2" charset="2"/>
              </a:rPr>
              <a:t>MVs</a:t>
            </a:r>
            <a:endParaRPr lang="cs-CZ" sz="2400" dirty="0">
              <a:sym typeface="Wingdings" pitchFamily="2" charset="2"/>
            </a:endParaRPr>
          </a:p>
          <a:p>
            <a:pPr marL="457200" indent="-457200">
              <a:buAutoNum type="arabicParenR"/>
            </a:pPr>
            <a:r>
              <a:rPr lang="cs-CZ" sz="2400" dirty="0">
                <a:sym typeface="Wingdings" pitchFamily="2" charset="2"/>
              </a:rPr>
              <a:t>Vyhodnotíme shodu modelu s daty (fit)</a:t>
            </a:r>
          </a:p>
          <a:p>
            <a:pPr marL="457200" indent="-457200">
              <a:buAutoNum type="arabicParenR"/>
            </a:pPr>
            <a:r>
              <a:rPr lang="cs-CZ" sz="2400" dirty="0">
                <a:sym typeface="Wingdings" pitchFamily="2" charset="2"/>
              </a:rPr>
              <a:t>Zamyslíme se, zda výsledek „působí“ přijatelně (teorie, zkušenost...) </a:t>
            </a:r>
            <a:endParaRPr lang="cs-CZ" sz="2200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93305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9595-B94E-4E39-B3F3-1273614A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Předpoklady</a:t>
            </a:r>
            <a:r>
              <a:rPr lang="en-US" dirty="0"/>
              <a:t> EFA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E67FF-BC98-49E5-AB7C-B94C52030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Model stojí na určitých předpokladech, které jsou nutností k tomu, aby se dal odhadnout a matematicky odvodit:</a:t>
            </a:r>
          </a:p>
          <a:p>
            <a:pPr marL="0" indent="0">
              <a:buNone/>
            </a:pPr>
            <a:endParaRPr lang="cs-CZ" sz="2400" dirty="0"/>
          </a:p>
          <a:p>
            <a:pPr marL="457200" indent="-457200">
              <a:buAutoNum type="arabicParenR"/>
            </a:pPr>
            <a:r>
              <a:rPr lang="cs-CZ" sz="2400" dirty="0"/>
              <a:t>Obecné (společné) faktory a unikátní faktory jsou nezávislé a nekorelují spolu</a:t>
            </a:r>
          </a:p>
          <a:p>
            <a:pPr marL="457200" indent="-457200">
              <a:buAutoNum type="arabicParenR"/>
            </a:pPr>
            <a:r>
              <a:rPr lang="cs-CZ" sz="2400" dirty="0"/>
              <a:t>Unikátní faktory jsou navzájem rovněž nezávislé a nekorelují spolu</a:t>
            </a:r>
          </a:p>
          <a:p>
            <a:pPr marL="457200" indent="-457200">
              <a:buAutoNum type="arabicParenR"/>
            </a:pPr>
            <a:r>
              <a:rPr lang="cs-CZ" sz="2400" dirty="0"/>
              <a:t>Obecné a unikátní faktory mají z definice průměr 0</a:t>
            </a:r>
          </a:p>
          <a:p>
            <a:pPr marL="457200" indent="-457200">
              <a:buAutoNum type="arabicParenR"/>
            </a:pPr>
            <a:r>
              <a:rPr lang="cs-CZ" sz="2400" dirty="0"/>
              <a:t>Obecné a unikátní faktory mají z definice rozptyl 1 (a tedy i SD = 1)</a:t>
            </a:r>
            <a:endParaRPr lang="cs-CZ" sz="2200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09258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9595-B94E-4E39-B3F3-1273614A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r>
              <a:rPr lang="en-US" dirty="0"/>
              <a:t> v </a:t>
            </a:r>
            <a:r>
              <a:rPr lang="en-US" dirty="0" err="1"/>
              <a:t>JASPu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E67FF-BC98-49E5-AB7C-B94C52030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Klasický </a:t>
            </a:r>
            <a:r>
              <a:rPr lang="cs-CZ" sz="2400" dirty="0" err="1"/>
              <a:t>dataset</a:t>
            </a:r>
            <a:r>
              <a:rPr lang="cs-CZ" sz="2400" dirty="0"/>
              <a:t> </a:t>
            </a:r>
            <a:r>
              <a:rPr lang="cs-CZ" sz="2400" dirty="0" err="1"/>
              <a:t>Holzinger</a:t>
            </a:r>
            <a:r>
              <a:rPr lang="cs-CZ" sz="2400" dirty="0"/>
              <a:t> &amp; </a:t>
            </a:r>
            <a:r>
              <a:rPr lang="cs-CZ" sz="2400" dirty="0" err="1"/>
              <a:t>Swineford</a:t>
            </a:r>
            <a:r>
              <a:rPr lang="cs-CZ" sz="2400" dirty="0"/>
              <a:t> (</a:t>
            </a:r>
            <a:r>
              <a:rPr lang="cs-CZ" sz="2400" dirty="0" err="1"/>
              <a:t>aka</a:t>
            </a:r>
            <a:r>
              <a:rPr lang="cs-CZ" sz="2400" dirty="0"/>
              <a:t> </a:t>
            </a:r>
            <a:r>
              <a:rPr lang="cs-CZ" sz="2400" dirty="0" err="1"/>
              <a:t>Svinibrod</a:t>
            </a:r>
            <a:r>
              <a:rPr lang="cs-CZ" sz="2400" dirty="0"/>
              <a:t>), 1939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301 dětí, skóry z 9 testů:</a:t>
            </a:r>
          </a:p>
          <a:p>
            <a:pPr marL="0" indent="0">
              <a:buNone/>
            </a:pP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 </a:t>
            </a:r>
            <a:r>
              <a:rPr lang="en-US" sz="2400" dirty="0"/>
              <a:t>Visual Perception, Cubes, Lozenges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Paragraph Comprehension, Sentence Completion, Word Meaning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Speeded Addition, Speeded Counting, Speeded Discrimination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3929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9595-B94E-4E39-B3F3-1273614A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Shoda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 s </a:t>
            </a:r>
            <a:r>
              <a:rPr lang="en-US" dirty="0" err="1"/>
              <a:t>daty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1E67FF-BC98-49E5-AB7C-B94C520303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10443079" cy="4023360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400" dirty="0"/>
                  <a:t> Nějaký výsledek zpravidla vždy dostaneme. Jak ale poznáme, že model popisuje data dobře?</a:t>
                </a:r>
              </a:p>
              <a:p>
                <a:pPr marL="457200" indent="-457200">
                  <a:buAutoNum type="arabicParenR"/>
                </a:pPr>
                <a:r>
                  <a:rPr lang="cs-CZ" sz="2400" dirty="0"/>
                  <a:t>Rozdíl mezi pozorovanými korelacemi </a:t>
                </a:r>
                <a:r>
                  <a:rPr lang="cs-CZ" sz="2400" dirty="0" err="1"/>
                  <a:t>MVs</a:t>
                </a:r>
                <a:r>
                  <a:rPr lang="cs-CZ" sz="2400" dirty="0"/>
                  <a:t> a tzv. modelem implikovanými</a:t>
                </a:r>
                <a:br>
                  <a:rPr lang="cs-CZ" sz="2400" dirty="0"/>
                </a:br>
                <a:r>
                  <a:rPr lang="cs-CZ" sz="2400" dirty="0"/>
                  <a:t>korelacemi </a:t>
                </a:r>
                <a:r>
                  <a:rPr lang="cs-CZ" sz="2400" dirty="0" err="1"/>
                  <a:t>MVs</a:t>
                </a:r>
                <a:r>
                  <a:rPr lang="cs-CZ" sz="2400" dirty="0"/>
                  <a:t> </a:t>
                </a:r>
                <a:r>
                  <a:rPr lang="cs-CZ" sz="2400" dirty="0">
                    <a:sym typeface="Wingdings" pitchFamily="2" charset="2"/>
                  </a:rPr>
                  <a:t> </a:t>
                </a:r>
                <a:r>
                  <a:rPr lang="cs-CZ" sz="2400" b="1" dirty="0">
                    <a:sym typeface="Wingdings" pitchFamily="2" charset="2"/>
                  </a:rPr>
                  <a:t>Reziduální matice </a:t>
                </a:r>
                <a:r>
                  <a:rPr lang="cs-CZ" sz="2400" dirty="0">
                    <a:sym typeface="Wingdings" pitchFamily="2" charset="2"/>
                  </a:rPr>
                  <a:t>(kterou JASP neumí! 😠)</a:t>
                </a:r>
              </a:p>
              <a:p>
                <a:pPr marL="457200" indent="-457200">
                  <a:buAutoNum type="arabicParenR"/>
                </a:pPr>
                <a:r>
                  <a:rPr lang="cs-CZ" sz="2400" b="1" dirty="0">
                    <a:sym typeface="Wingdings" pitchFamily="2" charset="2"/>
                  </a:rPr>
                  <a:t>Test </a:t>
                </a:r>
                <a:r>
                  <a:rPr lang="cs-CZ" sz="2400" b="1" dirty="0" err="1">
                    <a:sym typeface="Wingdings" pitchFamily="2" charset="2"/>
                  </a:rPr>
                  <a:t>of</a:t>
                </a:r>
                <a:r>
                  <a:rPr lang="cs-CZ" sz="2400" b="1" dirty="0">
                    <a:sym typeface="Wingdings" pitchFamily="2" charset="2"/>
                  </a:rPr>
                  <a:t> </a:t>
                </a:r>
                <a:r>
                  <a:rPr lang="cs-CZ" sz="2400" b="1" dirty="0" err="1">
                    <a:sym typeface="Wingdings" pitchFamily="2" charset="2"/>
                  </a:rPr>
                  <a:t>perfect</a:t>
                </a:r>
                <a:r>
                  <a:rPr lang="cs-CZ" sz="2400" b="1" dirty="0">
                    <a:sym typeface="Wingdings" pitchFamily="2" charset="2"/>
                  </a:rPr>
                  <a:t> fit </a:t>
                </a:r>
                <a:r>
                  <a:rPr lang="cs-CZ" sz="2400" dirty="0">
                    <a:sym typeface="Wingdings" pitchFamily="2" charset="2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𝜒</m:t>
                        </m:r>
                      </m:e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400" dirty="0">
                    <a:sym typeface="Wingdings" pitchFamily="2" charset="2"/>
                  </a:rPr>
                  <a:t>):</a:t>
                </a:r>
                <a:br>
                  <a:rPr lang="cs-CZ" sz="2400" dirty="0">
                    <a:sym typeface="Wingdings" pitchFamily="2" charset="2"/>
                  </a:rPr>
                </a:br>
                <a:r>
                  <a:rPr lang="cs-CZ" sz="2400" dirty="0">
                    <a:sym typeface="Wingdings" pitchFamily="2" charset="2"/>
                  </a:rPr>
                  <a:t>H0: Model (v populaci) naprosto přesně popisuje data </a:t>
                </a:r>
                <a:br>
                  <a:rPr lang="cs-CZ" sz="2400" dirty="0">
                    <a:sym typeface="Wingdings" pitchFamily="2" charset="2"/>
                  </a:rPr>
                </a:br>
                <a:r>
                  <a:rPr lang="cs-CZ" sz="2400" dirty="0">
                    <a:sym typeface="Wingdings" pitchFamily="2" charset="2"/>
                  </a:rPr>
                  <a:t>H1: Data nemají požadovanou faktorovou strukturu</a:t>
                </a:r>
                <a:br>
                  <a:rPr lang="cs-CZ" sz="2400" dirty="0">
                    <a:sym typeface="Wingdings" pitchFamily="2" charset="2"/>
                  </a:rPr>
                </a:br>
                <a:br>
                  <a:rPr lang="cs-CZ" sz="2400" dirty="0">
                    <a:sym typeface="Wingdings" pitchFamily="2" charset="2"/>
                  </a:rPr>
                </a:br>
                <a:r>
                  <a:rPr lang="cs-CZ" sz="2400" dirty="0">
                    <a:sym typeface="Wingdings" pitchFamily="2" charset="2"/>
                  </a:rPr>
                  <a:t>… „žádoucí“ je tedy vysoká p-hodnota</a:t>
                </a:r>
                <a:br>
                  <a:rPr lang="cs-CZ" sz="2400" dirty="0">
                    <a:sym typeface="Wingdings" pitchFamily="2" charset="2"/>
                  </a:rPr>
                </a:br>
                <a:r>
                  <a:rPr lang="cs-CZ" sz="2400" dirty="0">
                    <a:sym typeface="Wingdings" pitchFamily="2" charset="2"/>
                  </a:rPr>
                  <a:t>… extrémní síla testu, extrémně senzitivní na velikost vzorku</a:t>
                </a:r>
                <a:br>
                  <a:rPr lang="cs-CZ" sz="2400" dirty="0">
                    <a:sym typeface="Wingdings" pitchFamily="2" charset="2"/>
                  </a:rPr>
                </a:br>
                <a:r>
                  <a:rPr lang="cs-CZ" sz="2400" dirty="0">
                    <a:sym typeface="Wingdings" pitchFamily="2" charset="2"/>
                  </a:rPr>
                  <a:t>... většinou nám stačí závěr „data mají </a:t>
                </a:r>
                <a:r>
                  <a:rPr lang="cs-CZ" sz="2400" i="1" dirty="0">
                    <a:sym typeface="Wingdings" pitchFamily="2" charset="2"/>
                  </a:rPr>
                  <a:t>přibližně</a:t>
                </a:r>
                <a:r>
                  <a:rPr lang="cs-CZ" sz="2400" dirty="0">
                    <a:sym typeface="Wingdings" pitchFamily="2" charset="2"/>
                  </a:rPr>
                  <a:t> požadovanou faktorovou strukturu (moc se od ní neliší)“</a:t>
                </a:r>
              </a:p>
              <a:p>
                <a:pPr marL="457200" indent="-457200">
                  <a:buAutoNum type="arabicParenR"/>
                </a:pPr>
                <a:endParaRPr lang="cs-CZ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1E67FF-BC98-49E5-AB7C-B94C520303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10443079" cy="4023360"/>
              </a:xfrm>
              <a:blipFill>
                <a:blip r:embed="rId2"/>
                <a:stretch>
                  <a:fillRect l="-1810" t="-2879" b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72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9595-B94E-4E39-B3F3-1273614A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Shoda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 s </a:t>
            </a:r>
            <a:r>
              <a:rPr lang="en-US" dirty="0" err="1"/>
              <a:t>daty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E67FF-BC98-49E5-AB7C-B94C52030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44307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Nějaký výsledek vždy dostaneme. Jak ale poznáme, že model popisuje data dobře?</a:t>
            </a:r>
          </a:p>
          <a:p>
            <a:pPr marL="457200" indent="-457200">
              <a:buFont typeface="+mj-lt"/>
              <a:buAutoNum type="arabicParenR" startAt="3"/>
            </a:pPr>
            <a:r>
              <a:rPr lang="cs-CZ" sz="2400" dirty="0"/>
              <a:t>Indexy shody modelu s daty. V </a:t>
            </a:r>
            <a:r>
              <a:rPr lang="cs-CZ" sz="2400" dirty="0" err="1"/>
              <a:t>JASPu</a:t>
            </a:r>
            <a:r>
              <a:rPr lang="cs-CZ" sz="2400" dirty="0"/>
              <a:t> a JAMOVI najdeme:</a:t>
            </a:r>
          </a:p>
          <a:p>
            <a:pPr marL="0" indent="0">
              <a:buNone/>
            </a:pPr>
            <a:r>
              <a:rPr lang="cs-CZ" sz="2400" dirty="0">
                <a:sym typeface="Wingdings" pitchFamily="2" charset="2"/>
              </a:rPr>
              <a:t>       </a:t>
            </a:r>
            <a:r>
              <a:rPr lang="cs-CZ" sz="2400" b="1" dirty="0">
                <a:sym typeface="Wingdings" pitchFamily="2" charset="2"/>
              </a:rPr>
              <a:t>TLI</a:t>
            </a:r>
            <a:r>
              <a:rPr lang="cs-CZ" sz="2400" dirty="0">
                <a:sym typeface="Wingdings" pitchFamily="2" charset="2"/>
              </a:rPr>
              <a:t> (</a:t>
            </a:r>
            <a:r>
              <a:rPr lang="cs-CZ" sz="2400" dirty="0" err="1">
                <a:sym typeface="Wingdings" pitchFamily="2" charset="2"/>
              </a:rPr>
              <a:t>Tucker-Lewis</a:t>
            </a:r>
            <a:r>
              <a:rPr lang="cs-CZ" sz="2400" dirty="0">
                <a:sym typeface="Wingdings" pitchFamily="2" charset="2"/>
              </a:rPr>
              <a:t> Index), jde o tzv. inkrementální index</a:t>
            </a:r>
            <a:br>
              <a:rPr lang="cs-CZ" sz="2400" dirty="0">
                <a:sym typeface="Wingdings" pitchFamily="2" charset="2"/>
              </a:rPr>
            </a:br>
            <a:r>
              <a:rPr lang="cs-CZ" sz="2400" dirty="0">
                <a:sym typeface="Wingdings" pitchFamily="2" charset="2"/>
              </a:rPr>
              <a:t>	- „Kde na kontinuu mezi nejhorším možným (0) a nejlepším možným (1) 		     modelem se nachází náš model?“ </a:t>
            </a:r>
            <a:br>
              <a:rPr lang="cs-CZ" sz="2400" dirty="0">
                <a:sym typeface="Wingdings" pitchFamily="2" charset="2"/>
              </a:rPr>
            </a:br>
            <a:r>
              <a:rPr lang="cs-CZ" sz="2400" dirty="0">
                <a:sym typeface="Wingdings" pitchFamily="2" charset="2"/>
              </a:rPr>
              <a:t>	- Typicky chceme vidět TLI &gt; .9 (ale není to vytesané do kamene)</a:t>
            </a:r>
          </a:p>
          <a:p>
            <a:pPr marL="0" indent="0">
              <a:buNone/>
            </a:pPr>
            <a:r>
              <a:rPr lang="cs-CZ" sz="2400" dirty="0">
                <a:sym typeface="Wingdings" pitchFamily="2" charset="2"/>
              </a:rPr>
              <a:t>       </a:t>
            </a:r>
            <a:r>
              <a:rPr lang="cs-CZ" sz="2400" b="1" dirty="0">
                <a:sym typeface="Wingdings" pitchFamily="2" charset="2"/>
              </a:rPr>
              <a:t>RMSEA</a:t>
            </a:r>
            <a:r>
              <a:rPr lang="cs-CZ" sz="2400" dirty="0">
                <a:sym typeface="Wingdings" pitchFamily="2" charset="2"/>
              </a:rPr>
              <a:t> (</a:t>
            </a:r>
            <a:r>
              <a:rPr lang="cs-CZ" sz="2400" dirty="0" err="1">
                <a:sym typeface="Wingdings" pitchFamily="2" charset="2"/>
              </a:rPr>
              <a:t>Root</a:t>
            </a:r>
            <a:r>
              <a:rPr lang="cs-CZ" sz="2400" dirty="0">
                <a:sym typeface="Wingdings" pitchFamily="2" charset="2"/>
              </a:rPr>
              <a:t> </a:t>
            </a:r>
            <a:r>
              <a:rPr lang="cs-CZ" sz="2400" dirty="0" err="1">
                <a:sym typeface="Wingdings" pitchFamily="2" charset="2"/>
              </a:rPr>
              <a:t>Mean</a:t>
            </a:r>
            <a:r>
              <a:rPr lang="cs-CZ" sz="2400" dirty="0">
                <a:sym typeface="Wingdings" pitchFamily="2" charset="2"/>
              </a:rPr>
              <a:t> Square </a:t>
            </a:r>
            <a:r>
              <a:rPr lang="cs-CZ" sz="2400" dirty="0" err="1">
                <a:sym typeface="Wingdings" pitchFamily="2" charset="2"/>
              </a:rPr>
              <a:t>Error</a:t>
            </a:r>
            <a:r>
              <a:rPr lang="cs-CZ" sz="2400" dirty="0">
                <a:sym typeface="Wingdings" pitchFamily="2" charset="2"/>
              </a:rPr>
              <a:t> </a:t>
            </a:r>
            <a:r>
              <a:rPr lang="cs-CZ" sz="2400" dirty="0" err="1">
                <a:sym typeface="Wingdings" pitchFamily="2" charset="2"/>
              </a:rPr>
              <a:t>of</a:t>
            </a:r>
            <a:r>
              <a:rPr lang="cs-CZ" sz="2400" dirty="0">
                <a:sym typeface="Wingdings" pitchFamily="2" charset="2"/>
              </a:rPr>
              <a:t> </a:t>
            </a:r>
            <a:r>
              <a:rPr lang="cs-CZ" sz="2400" dirty="0" err="1">
                <a:sym typeface="Wingdings" pitchFamily="2" charset="2"/>
              </a:rPr>
              <a:t>Approximation</a:t>
            </a:r>
            <a:r>
              <a:rPr lang="cs-CZ" sz="2400" dirty="0">
                <a:sym typeface="Wingdings" pitchFamily="2" charset="2"/>
              </a:rPr>
              <a:t>), jde o tzv. absolutní index</a:t>
            </a:r>
            <a:br>
              <a:rPr lang="cs-CZ" sz="2400" dirty="0">
                <a:sym typeface="Wingdings" pitchFamily="2" charset="2"/>
              </a:rPr>
            </a:br>
            <a:r>
              <a:rPr lang="cs-CZ" sz="2400" dirty="0">
                <a:sym typeface="Wingdings" pitchFamily="2" charset="2"/>
              </a:rPr>
              <a:t>	- Stejně jako TLI bere v úvahu komplexitu modelu</a:t>
            </a:r>
            <a:br>
              <a:rPr lang="cs-CZ" sz="2400" dirty="0">
                <a:sym typeface="Wingdings" pitchFamily="2" charset="2"/>
              </a:rPr>
            </a:br>
            <a:r>
              <a:rPr lang="cs-CZ" sz="2400" dirty="0">
                <a:sym typeface="Wingdings" pitchFamily="2" charset="2"/>
              </a:rPr>
              <a:t>	- Typicky chceme vidět RMSEA &lt; .08 (ale není to vytesané do kamene)</a:t>
            </a:r>
          </a:p>
          <a:p>
            <a:pPr marL="457200" indent="-457200">
              <a:buAutoNum type="arabicParenR" startAt="3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25198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9595-B94E-4E39-B3F3-1273614A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faktorů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E67FF-BC98-49E5-AB7C-B94C52030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44307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Počet faktorů volíme </a:t>
            </a:r>
            <a:r>
              <a:rPr lang="cs-CZ" sz="2400" b="1" dirty="0"/>
              <a:t>a priori </a:t>
            </a:r>
            <a:r>
              <a:rPr lang="cs-CZ" sz="2400" dirty="0"/>
              <a:t>předem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itchFamily="2" charset="2"/>
              </a:rPr>
              <a:t> Nemůžeme nikdy úplně znát „pravdu“ (skutečný počet společných faktorů)</a:t>
            </a:r>
          </a:p>
          <a:p>
            <a:pPr marL="0" indent="0">
              <a:buNone/>
            </a:pPr>
            <a:r>
              <a:rPr lang="cs-CZ" sz="2400" dirty="0">
                <a:sym typeface="Wingdings" pitchFamily="2" charset="2"/>
              </a:rPr>
              <a:t>   …což nemalou řadu výzkumníků dost znervózňuje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itchFamily="2" charset="2"/>
              </a:rPr>
              <a:t> Existuje proto řada postupů, jak zvolit optimální počet faktorů, od jednoduchých  </a:t>
            </a:r>
            <a:br>
              <a:rPr lang="cs-CZ" sz="2400" dirty="0">
                <a:sym typeface="Wingdings" pitchFamily="2" charset="2"/>
              </a:rPr>
            </a:br>
            <a:r>
              <a:rPr lang="cs-CZ" sz="2400" dirty="0">
                <a:sym typeface="Wingdings" pitchFamily="2" charset="2"/>
              </a:rPr>
              <a:t> </a:t>
            </a:r>
            <a:r>
              <a:rPr lang="cs-CZ" sz="2400" dirty="0" err="1">
                <a:sym typeface="Wingdings" pitchFamily="2" charset="2"/>
              </a:rPr>
              <a:t>rules-of-thumb</a:t>
            </a:r>
            <a:r>
              <a:rPr lang="cs-CZ" sz="2400" dirty="0">
                <a:sym typeface="Wingdings" pitchFamily="2" charset="2"/>
              </a:rPr>
              <a:t> po sofistikovanější postupy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itchFamily="2" charset="2"/>
              </a:rPr>
              <a:t> …měli bychom je ale brát spíše jako pomocníky než jako “pravdu“. Žádná science </a:t>
            </a:r>
            <a:r>
              <a:rPr lang="cs-CZ" sz="2400" dirty="0" err="1">
                <a:sym typeface="Wingdings" pitchFamily="2" charset="2"/>
              </a:rPr>
              <a:t>machine</a:t>
            </a:r>
            <a:r>
              <a:rPr lang="cs-CZ" sz="2400" dirty="0">
                <a:sym typeface="Wingdings" pitchFamily="2" charset="2"/>
              </a:rPr>
              <a:t>, která udělá science za vás, neexistuje.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itchFamily="2" charset="2"/>
              </a:rPr>
              <a:t> Nejdůležitějšími kritérii jsou </a:t>
            </a:r>
            <a:r>
              <a:rPr lang="cs-CZ" sz="2400" b="1" dirty="0">
                <a:sym typeface="Wingdings" pitchFamily="2" charset="2"/>
              </a:rPr>
              <a:t>shoda modelu s daty</a:t>
            </a:r>
            <a:r>
              <a:rPr lang="cs-CZ" sz="2400" dirty="0">
                <a:sym typeface="Wingdings" pitchFamily="2" charset="2"/>
              </a:rPr>
              <a:t> a </a:t>
            </a:r>
            <a:r>
              <a:rPr lang="cs-CZ" sz="2400" b="1" dirty="0" err="1">
                <a:sym typeface="Wingdings" pitchFamily="2" charset="2"/>
              </a:rPr>
              <a:t>interpretabilita</a:t>
            </a:r>
            <a:r>
              <a:rPr lang="cs-CZ" sz="2400" b="1" dirty="0">
                <a:sym typeface="Wingdings" pitchFamily="2" charset="2"/>
              </a:rPr>
              <a:t> modelu </a:t>
            </a:r>
            <a:r>
              <a:rPr lang="cs-CZ" sz="2400" dirty="0">
                <a:sym typeface="Wingdings" pitchFamily="2" charset="2"/>
              </a:rPr>
              <a:t>(dá se model interpretovat a dává smysl?)</a:t>
            </a:r>
          </a:p>
          <a:p>
            <a:pPr marL="457200" indent="-457200">
              <a:buAutoNum type="arabicParenR" startAt="3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50654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9595-B94E-4E39-B3F3-1273614A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faktorů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E67FF-BC98-49E5-AB7C-B94C52030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44307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b="1" dirty="0"/>
              <a:t>Kaiser-</a:t>
            </a:r>
            <a:r>
              <a:rPr lang="cs-CZ" sz="2400" b="1" dirty="0" err="1"/>
              <a:t>Guttmanovo</a:t>
            </a:r>
            <a:r>
              <a:rPr lang="cs-CZ" sz="2400" dirty="0"/>
              <a:t> kritérium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/>
              <a:t>Počet </a:t>
            </a:r>
            <a:r>
              <a:rPr lang="cs-CZ" sz="2200" dirty="0" err="1"/>
              <a:t>eigenvalues</a:t>
            </a:r>
            <a:r>
              <a:rPr lang="cs-CZ" sz="2200" dirty="0"/>
              <a:t> větších než 1 je </a:t>
            </a:r>
            <a:r>
              <a:rPr lang="cs-CZ" sz="2200" i="1" dirty="0"/>
              <a:t>spodní hranicí </a:t>
            </a:r>
            <a:r>
              <a:rPr lang="cs-CZ" sz="2200" dirty="0"/>
              <a:t>skutečného počtu faktorů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>
                <a:sym typeface="Wingdings" pitchFamily="2" charset="2"/>
              </a:rPr>
              <a:t>Pravidelně nepochopeno a zneužíváno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>
                <a:sym typeface="Wingdings" pitchFamily="2" charset="2"/>
              </a:rPr>
              <a:t>Nemá v podstatě žádnou oporu v teorii, nepoužívejte </a:t>
            </a:r>
          </a:p>
          <a:p>
            <a:pPr marL="201168" lvl="1" indent="0">
              <a:buNone/>
            </a:pPr>
            <a:r>
              <a:rPr lang="cs-CZ" sz="2200" dirty="0">
                <a:sym typeface="Wingdings" pitchFamily="2" charset="2"/>
              </a:rPr>
              <a:t>   (viz </a:t>
            </a:r>
            <a:r>
              <a:rPr lang="cs-CZ" sz="2200" dirty="0">
                <a:sym typeface="Wingdings" pitchFamily="2" charset="2"/>
                <a:hlinkClick r:id="rId2"/>
              </a:rPr>
              <a:t>http://www.quantpsy.org/pubs/preacher_maccallum_2003.pdf</a:t>
            </a:r>
            <a:r>
              <a:rPr lang="cs-CZ" sz="2200" dirty="0">
                <a:sym typeface="Wingdings" pitchFamily="2" charset="2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itchFamily="2" charset="2"/>
              </a:rPr>
              <a:t> </a:t>
            </a:r>
            <a:r>
              <a:rPr lang="cs-CZ" sz="2400" b="1" dirty="0" err="1">
                <a:sym typeface="Wingdings" pitchFamily="2" charset="2"/>
              </a:rPr>
              <a:t>Scree</a:t>
            </a:r>
            <a:r>
              <a:rPr lang="cs-CZ" sz="2400" b="1" dirty="0">
                <a:sym typeface="Wingdings" pitchFamily="2" charset="2"/>
              </a:rPr>
              <a:t> plot </a:t>
            </a:r>
            <a:r>
              <a:rPr lang="cs-CZ" sz="2400" dirty="0">
                <a:sym typeface="Wingdings" pitchFamily="2" charset="2"/>
              </a:rPr>
              <a:t>(„sutinový graf“)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>
                <a:sym typeface="Wingdings" pitchFamily="2" charset="2"/>
              </a:rPr>
              <a:t>Seřadit </a:t>
            </a:r>
            <a:r>
              <a:rPr lang="cs-CZ" sz="2200" dirty="0" err="1">
                <a:sym typeface="Wingdings" pitchFamily="2" charset="2"/>
              </a:rPr>
              <a:t>eigenvalues</a:t>
            </a:r>
            <a:r>
              <a:rPr lang="cs-CZ" sz="2200" dirty="0">
                <a:sym typeface="Wingdings" pitchFamily="2" charset="2"/>
              </a:rPr>
              <a:t> dle velikosti, zanést na graf a propojit spojnicí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>
                <a:sym typeface="Wingdings" pitchFamily="2" charset="2"/>
              </a:rPr>
              <a:t>Tolik faktorů, kolikátá </a:t>
            </a:r>
            <a:r>
              <a:rPr lang="cs-CZ" sz="2200" dirty="0" err="1">
                <a:sym typeface="Wingdings" pitchFamily="2" charset="2"/>
              </a:rPr>
              <a:t>eigenvalue</a:t>
            </a:r>
            <a:r>
              <a:rPr lang="cs-CZ" sz="2200" dirty="0">
                <a:sym typeface="Wingdings" pitchFamily="2" charset="2"/>
              </a:rPr>
              <a:t> je „bodem zlomu“ na grafu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>
                <a:sym typeface="Wingdings" pitchFamily="2" charset="2"/>
              </a:rPr>
              <a:t>Subjektivní, bez dostatečné opory v teorii</a:t>
            </a:r>
          </a:p>
          <a:p>
            <a:pPr marL="457200" indent="-457200">
              <a:buAutoNum type="arabicParenR" startAt="3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34059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379ED6-2E55-9E4A-A0CA-870F3F330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961B53E-0930-284F-B498-4880A40C3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906"/>
            <a:ext cx="6071538" cy="525627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59AB42D-753F-3E41-89E6-4DEC1A0C3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319" y="988906"/>
            <a:ext cx="6071539" cy="525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34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5388DB-EFCD-A04D-87F2-BECF874C2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E7BC73-FE85-804D-8549-D2CF9E0BE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F7107D8-ACEE-C94A-91E7-32EE15A9B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907"/>
            <a:ext cx="6096000" cy="527745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43F34D6-B25F-5E44-91BD-F4576E7A1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988906"/>
            <a:ext cx="6095999" cy="527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50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A59A4B-1327-E24C-AFD9-D4D087A92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5EC0872-624E-9546-AE42-5C1830D0D1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3726" y="561068"/>
            <a:ext cx="6625507" cy="573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7C31-163F-4630-A483-A8841DAB4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en-US" dirty="0" err="1"/>
              <a:t>přednášky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DAD21-636A-467C-977D-7A29AA1C6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b="1" dirty="0" err="1"/>
              <a:t>Manifestní</a:t>
            </a:r>
            <a:r>
              <a:rPr lang="en-US" sz="2400" dirty="0"/>
              <a:t> (</a:t>
            </a:r>
            <a:r>
              <a:rPr lang="en-US" sz="2400" dirty="0" err="1"/>
              <a:t>pozorované</a:t>
            </a:r>
            <a:r>
              <a:rPr lang="en-US" sz="2400" dirty="0"/>
              <a:t>) a </a:t>
            </a:r>
            <a:r>
              <a:rPr lang="en-US" sz="2400" b="1" dirty="0" err="1"/>
              <a:t>latentní</a:t>
            </a:r>
            <a:r>
              <a:rPr lang="en-US" sz="2400" dirty="0"/>
              <a:t> (</a:t>
            </a:r>
            <a:r>
              <a:rPr lang="en-US" sz="2400" dirty="0" err="1"/>
              <a:t>skryté</a:t>
            </a:r>
            <a:r>
              <a:rPr lang="en-US" sz="2400" dirty="0"/>
              <a:t>) </a:t>
            </a:r>
            <a:r>
              <a:rPr lang="en-US" sz="2400" dirty="0" err="1"/>
              <a:t>proměnné</a:t>
            </a:r>
            <a:r>
              <a:rPr lang="en-US" sz="2400" dirty="0"/>
              <a:t>, </a:t>
            </a:r>
            <a:r>
              <a:rPr lang="en-US" sz="2400" dirty="0" err="1"/>
              <a:t>vždy</a:t>
            </a:r>
            <a:r>
              <a:rPr lang="en-US" sz="2400" dirty="0"/>
              <a:t> </a:t>
            </a:r>
            <a:r>
              <a:rPr lang="en-US" sz="2400" dirty="0" err="1"/>
              <a:t>spojité</a:t>
            </a:r>
            <a:r>
              <a:rPr lang="en-US" sz="24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Faktory</a:t>
            </a:r>
            <a:r>
              <a:rPr lang="en-US" sz="2400" dirty="0"/>
              <a:t> </a:t>
            </a:r>
            <a:r>
              <a:rPr lang="en-US" sz="2400" dirty="0" err="1"/>
              <a:t>jsou</a:t>
            </a:r>
            <a:r>
              <a:rPr lang="en-US" sz="2400" dirty="0"/>
              <a:t> </a:t>
            </a:r>
            <a:r>
              <a:rPr lang="en-US" sz="2400" dirty="0" err="1"/>
              <a:t>latentními</a:t>
            </a:r>
            <a:r>
              <a:rPr lang="en-US" sz="2400" dirty="0"/>
              <a:t> </a:t>
            </a:r>
            <a:r>
              <a:rPr lang="en-US" sz="2400" dirty="0" err="1"/>
              <a:t>proměnnými</a:t>
            </a:r>
            <a:r>
              <a:rPr lang="en-US" sz="2400" dirty="0"/>
              <a:t>, </a:t>
            </a:r>
            <a:r>
              <a:rPr lang="en-US" sz="2400" dirty="0" err="1"/>
              <a:t>jsou</a:t>
            </a:r>
            <a:r>
              <a:rPr lang="en-US" sz="2400" dirty="0"/>
              <a:t> </a:t>
            </a:r>
            <a:r>
              <a:rPr lang="en-US" sz="2400" b="1" dirty="0" err="1"/>
              <a:t>nepozorovatelné</a:t>
            </a:r>
            <a:r>
              <a:rPr lang="en-US" sz="2400" b="1" dirty="0"/>
              <a:t> a </a:t>
            </a:r>
            <a:r>
              <a:rPr lang="en-US" sz="2400" b="1" dirty="0" err="1"/>
              <a:t>neměřitelné</a:t>
            </a: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b="1" dirty="0" err="1"/>
              <a:t>Fundamentální</a:t>
            </a:r>
            <a:r>
              <a:rPr lang="en-US" sz="2400" b="1" dirty="0"/>
              <a:t> </a:t>
            </a:r>
            <a:r>
              <a:rPr lang="en-US" sz="2400" b="1" dirty="0" err="1"/>
              <a:t>princip</a:t>
            </a:r>
            <a:r>
              <a:rPr lang="en-US" sz="2400" b="1" dirty="0"/>
              <a:t> FA</a:t>
            </a:r>
            <a:r>
              <a:rPr lang="en-US" sz="2400" dirty="0"/>
              <a:t>: </a:t>
            </a:r>
            <a:r>
              <a:rPr lang="en-US" sz="2400" dirty="0" err="1"/>
              <a:t>Manifestní</a:t>
            </a:r>
            <a:r>
              <a:rPr lang="en-US" sz="2400" dirty="0"/>
              <a:t> </a:t>
            </a:r>
            <a:r>
              <a:rPr lang="en-US" sz="2400" dirty="0" err="1"/>
              <a:t>proměnné</a:t>
            </a:r>
            <a:r>
              <a:rPr lang="en-US" sz="2400" dirty="0"/>
              <a:t> </a:t>
            </a:r>
            <a:r>
              <a:rPr lang="en-US" sz="2400" dirty="0" err="1"/>
              <a:t>korelují</a:t>
            </a:r>
            <a:r>
              <a:rPr lang="en-US" sz="2400" dirty="0"/>
              <a:t> </a:t>
            </a:r>
            <a:r>
              <a:rPr lang="en-US" sz="2400" dirty="0" err="1"/>
              <a:t>právě</a:t>
            </a:r>
            <a:r>
              <a:rPr lang="en-US" sz="2400" dirty="0"/>
              <a:t> proto, </a:t>
            </a:r>
            <a:r>
              <a:rPr lang="en-US" sz="2400" dirty="0" err="1"/>
              <a:t>že</a:t>
            </a:r>
            <a:r>
              <a:rPr lang="en-US" sz="2400" dirty="0"/>
              <a:t> </a:t>
            </a:r>
            <a:r>
              <a:rPr lang="en-US" sz="2400" dirty="0" err="1"/>
              <a:t>jsou</a:t>
            </a:r>
            <a:r>
              <a:rPr lang="en-US" sz="2400" dirty="0"/>
              <a:t> ”</a:t>
            </a:r>
            <a:r>
              <a:rPr lang="en-US" sz="2400" dirty="0" err="1"/>
              <a:t>způsobovány</a:t>
            </a:r>
            <a:r>
              <a:rPr lang="en-US" sz="2400" dirty="0"/>
              <a:t>” </a:t>
            </a:r>
            <a:r>
              <a:rPr lang="en-US" sz="2400" dirty="0" err="1"/>
              <a:t>jednou</a:t>
            </a:r>
            <a:r>
              <a:rPr lang="en-US" sz="2400" dirty="0"/>
              <a:t> </a:t>
            </a:r>
            <a:r>
              <a:rPr lang="en-US" sz="2400" dirty="0" err="1"/>
              <a:t>stejnou</a:t>
            </a:r>
            <a:r>
              <a:rPr lang="en-US" sz="2400" dirty="0"/>
              <a:t> (</a:t>
            </a:r>
            <a:r>
              <a:rPr lang="en-US" sz="2400" dirty="0" err="1"/>
              <a:t>nebo</a:t>
            </a:r>
            <a:r>
              <a:rPr lang="en-US" sz="2400" dirty="0"/>
              <a:t> </a:t>
            </a:r>
            <a:r>
              <a:rPr lang="en-US" sz="2400" dirty="0" err="1"/>
              <a:t>více</a:t>
            </a:r>
            <a:r>
              <a:rPr lang="en-US" sz="2400" dirty="0"/>
              <a:t> </a:t>
            </a:r>
            <a:r>
              <a:rPr lang="en-US" sz="2400" dirty="0" err="1"/>
              <a:t>stejnými</a:t>
            </a:r>
            <a:r>
              <a:rPr lang="en-US" sz="2400" dirty="0"/>
              <a:t>) </a:t>
            </a:r>
            <a:r>
              <a:rPr lang="en-US" sz="2400" dirty="0" err="1"/>
              <a:t>latentními</a:t>
            </a:r>
            <a:r>
              <a:rPr lang="en-US" sz="2400" dirty="0"/>
              <a:t> </a:t>
            </a:r>
            <a:r>
              <a:rPr lang="en-US" sz="2400" dirty="0" err="1"/>
              <a:t>proměnnými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FA je model, </a:t>
            </a:r>
            <a:r>
              <a:rPr lang="en-US" sz="2400" dirty="0" err="1"/>
              <a:t>který</a:t>
            </a:r>
            <a:r>
              <a:rPr lang="en-US" sz="2400" dirty="0"/>
              <a:t> </a:t>
            </a:r>
            <a:r>
              <a:rPr lang="en-US" sz="2400" dirty="0" err="1"/>
              <a:t>popisuje</a:t>
            </a:r>
            <a:r>
              <a:rPr lang="en-US" sz="2400" dirty="0"/>
              <a:t> / </a:t>
            </a:r>
            <a:r>
              <a:rPr lang="en-US" sz="2400" dirty="0" err="1"/>
              <a:t>vysvětluje</a:t>
            </a:r>
            <a:r>
              <a:rPr lang="en-US" sz="2400" dirty="0"/>
              <a:t> </a:t>
            </a:r>
            <a:r>
              <a:rPr lang="en-US" sz="2400" dirty="0" err="1"/>
              <a:t>korelace</a:t>
            </a:r>
            <a:r>
              <a:rPr lang="en-US" sz="2400" dirty="0"/>
              <a:t> </a:t>
            </a:r>
            <a:r>
              <a:rPr lang="en-US" sz="2400" dirty="0" err="1"/>
              <a:t>mezi</a:t>
            </a:r>
            <a:r>
              <a:rPr lang="en-US" sz="2400" dirty="0"/>
              <a:t> MVs </a:t>
            </a:r>
            <a:r>
              <a:rPr lang="en-US" sz="2400" dirty="0" err="1"/>
              <a:t>tím</a:t>
            </a:r>
            <a:r>
              <a:rPr lang="en-US" sz="2400" dirty="0"/>
              <a:t>, </a:t>
            </a:r>
            <a:r>
              <a:rPr lang="en-US" sz="2400" dirty="0" err="1"/>
              <a:t>že</a:t>
            </a:r>
            <a:r>
              <a:rPr lang="en-US" sz="2400" dirty="0"/>
              <a:t> </a:t>
            </a:r>
            <a:r>
              <a:rPr lang="en-US" sz="2400" dirty="0" err="1"/>
              <a:t>postuluje</a:t>
            </a:r>
            <a:r>
              <a:rPr lang="en-US" sz="2400" dirty="0"/>
              <a:t> </a:t>
            </a:r>
            <a:r>
              <a:rPr lang="en-US" sz="2400" dirty="0" err="1"/>
              <a:t>existenci</a:t>
            </a:r>
            <a:r>
              <a:rPr lang="en-US" sz="2400" dirty="0"/>
              <a:t> </a:t>
            </a:r>
            <a:r>
              <a:rPr lang="en-US" sz="2400" dirty="0" err="1"/>
              <a:t>společných</a:t>
            </a:r>
            <a:r>
              <a:rPr lang="en-US" sz="2400" dirty="0"/>
              <a:t> (common) LVs - </a:t>
            </a:r>
            <a:r>
              <a:rPr lang="en-US" sz="2400" dirty="0" err="1"/>
              <a:t>společných</a:t>
            </a:r>
            <a:r>
              <a:rPr lang="en-US" sz="2400" dirty="0"/>
              <a:t> </a:t>
            </a:r>
            <a:r>
              <a:rPr lang="en-US" sz="2400" dirty="0" err="1"/>
              <a:t>faktorů</a:t>
            </a: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0955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9595-B94E-4E39-B3F3-1273614A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faktorů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E67FF-BC98-49E5-AB7C-B94C52030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44307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b="1" dirty="0"/>
              <a:t>Hornova Paralelní analýza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/>
              <a:t>Kaiser-</a:t>
            </a:r>
            <a:r>
              <a:rPr lang="cs-CZ" sz="2200" dirty="0" err="1"/>
              <a:t>Guttmanovo</a:t>
            </a:r>
            <a:r>
              <a:rPr lang="cs-CZ" sz="2200" dirty="0"/>
              <a:t> kritérium vylepšené o zvážení výběrové chyby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/>
              <a:t>Když už se spoléhat na Kaiser-</a:t>
            </a:r>
            <a:r>
              <a:rPr lang="cs-CZ" sz="2200" dirty="0" err="1"/>
              <a:t>Guttmanovo</a:t>
            </a:r>
            <a:r>
              <a:rPr lang="cs-CZ" sz="2200" dirty="0"/>
              <a:t> pravidlo, tak jedině takto</a:t>
            </a:r>
          </a:p>
          <a:p>
            <a:pPr marL="0" indent="0">
              <a:buNone/>
            </a:pPr>
            <a:endParaRPr lang="cs-CZ" sz="2200" dirty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itchFamily="2" charset="2"/>
              </a:rPr>
              <a:t> </a:t>
            </a:r>
            <a:r>
              <a:rPr lang="cs-CZ" sz="2400" b="1" dirty="0" err="1">
                <a:sym typeface="Wingdings" pitchFamily="2" charset="2"/>
              </a:rPr>
              <a:t>Velicerovo</a:t>
            </a:r>
            <a:r>
              <a:rPr lang="cs-CZ" sz="2400" b="1" dirty="0">
                <a:sym typeface="Wingdings" pitchFamily="2" charset="2"/>
              </a:rPr>
              <a:t> MAP (Minimum </a:t>
            </a:r>
            <a:r>
              <a:rPr lang="cs-CZ" sz="2400" b="1" dirty="0" err="1">
                <a:sym typeface="Wingdings" pitchFamily="2" charset="2"/>
              </a:rPr>
              <a:t>Average</a:t>
            </a:r>
            <a:r>
              <a:rPr lang="cs-CZ" sz="2400" b="1" dirty="0">
                <a:sym typeface="Wingdings" pitchFamily="2" charset="2"/>
              </a:rPr>
              <a:t> </a:t>
            </a:r>
            <a:r>
              <a:rPr lang="cs-CZ" sz="2400" b="1" dirty="0" err="1">
                <a:sym typeface="Wingdings" pitchFamily="2" charset="2"/>
              </a:rPr>
              <a:t>Partial</a:t>
            </a:r>
            <a:r>
              <a:rPr lang="cs-CZ" sz="2400" b="1" dirty="0">
                <a:sym typeface="Wingdings" pitchFamily="2" charset="2"/>
              </a:rPr>
              <a:t>)</a:t>
            </a:r>
            <a:endParaRPr lang="cs-CZ" sz="2400" dirty="0">
              <a:sym typeface="Wingdings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>
                <a:sym typeface="Wingdings" pitchFamily="2" charset="2"/>
              </a:rPr>
              <a:t>Iterativní procedura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>
                <a:sym typeface="Wingdings" pitchFamily="2" charset="2"/>
              </a:rPr>
              <a:t>Optimální počet faktorů je takový počet, který modeluje ještě nějakou systematickou korelaci mezi </a:t>
            </a:r>
            <a:r>
              <a:rPr lang="cs-CZ" sz="2200" dirty="0" err="1">
                <a:sym typeface="Wingdings" pitchFamily="2" charset="2"/>
              </a:rPr>
              <a:t>MVs</a:t>
            </a:r>
            <a:endParaRPr lang="cs-CZ" sz="2200" dirty="0">
              <a:sym typeface="Wingdings" pitchFamily="2" charset="2"/>
            </a:endParaRPr>
          </a:p>
          <a:p>
            <a:pPr marL="457200" indent="-457200">
              <a:buAutoNum type="arabicParenR" startAt="3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44412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9595-B94E-4E39-B3F3-1273614A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Rotační</a:t>
            </a:r>
            <a:r>
              <a:rPr lang="en-US" dirty="0"/>
              <a:t> </a:t>
            </a:r>
            <a:r>
              <a:rPr lang="en-US" dirty="0" err="1"/>
              <a:t>indeterminace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1E67FF-BC98-49E5-AB7C-B94C520303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10443079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400" dirty="0"/>
                  <a:t> </a:t>
                </a:r>
                <a:r>
                  <a:rPr lang="cs-CZ" sz="2400" dirty="0" err="1"/>
                  <a:t>aka</a:t>
                </a:r>
                <a:r>
                  <a:rPr lang="cs-CZ" sz="2400" dirty="0"/>
                  <a:t> „rotační neurčitelnost“</a:t>
                </a:r>
                <a:endParaRPr lang="cs-CZ" sz="2200" dirty="0">
                  <a:sym typeface="Wingdings" pitchFamily="2" charset="2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400" dirty="0"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𝜮</m:t>
                    </m:r>
                    <m:r>
                      <a:rPr lang="cs-CZ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𝜦𝜱</m:t>
                    </m:r>
                    <m:sSup>
                      <m:sSupPr>
                        <m:ctrlP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𝜦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sub>
                    </m:sSub>
                  </m:oMath>
                </a14:m>
                <a:endParaRPr lang="cs-CZ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400" dirty="0"/>
                  <a:t> Jako řešení hledáme matici faktorových nábojů </a:t>
                </a:r>
                <a14:m>
                  <m:oMath xmlns:m="http://schemas.openxmlformats.org/officeDocument/2006/math">
                    <m:r>
                      <a:rPr lang="el-G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𝜦</m:t>
                    </m:r>
                  </m:oMath>
                </a14:m>
                <a:r>
                  <a:rPr lang="cs-CZ" sz="2400" dirty="0"/>
                  <a:t>, která vyhoví rovnici výše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400" dirty="0"/>
                  <a:t> Máme ale maličký, úplně malinkatý </a:t>
                </a:r>
                <a:r>
                  <a:rPr lang="cs-CZ" sz="2400" dirty="0" err="1"/>
                  <a:t>problémeček</a:t>
                </a:r>
                <a:r>
                  <a:rPr lang="cs-CZ" sz="2400" dirty="0"/>
                  <a:t> - pokud takovou matici najdeme (a pokud uvažujeme řešení s 2 a více faktory), pak existuje nekonečně mnoho dalších takových matic </a:t>
                </a:r>
                <a14:m>
                  <m:oMath xmlns:m="http://schemas.openxmlformats.org/officeDocument/2006/math">
                    <m:r>
                      <a:rPr lang="el-G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𝜦</m:t>
                    </m:r>
                  </m:oMath>
                </a14:m>
                <a:r>
                  <a:rPr lang="cs-CZ" sz="2400" dirty="0"/>
                  <a:t>, které jsou lineárními transformacemi té původní </a:t>
                </a:r>
                <a14:m>
                  <m:oMath xmlns:m="http://schemas.openxmlformats.org/officeDocument/2006/math">
                    <m:r>
                      <a:rPr lang="el-G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𝜦</m:t>
                    </m:r>
                  </m:oMath>
                </a14:m>
                <a:endParaRPr lang="cs-CZ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400" dirty="0"/>
                  <a:t> Takže – pokud najdeme nějaké řešení, pak jsme jich našli nekonečně mnoho a všechny z nich jsou stejně „dobrá“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1E67FF-BC98-49E5-AB7C-B94C520303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10443079" cy="4023360"/>
              </a:xfrm>
              <a:blipFill>
                <a:blip r:embed="rId2"/>
                <a:stretch>
                  <a:fillRect l="-1578" t="-1572" r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386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9595-B94E-4E39-B3F3-1273614A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Rotační</a:t>
            </a:r>
            <a:r>
              <a:rPr lang="en-US" dirty="0"/>
              <a:t> </a:t>
            </a:r>
            <a:r>
              <a:rPr lang="en-US" dirty="0" err="1"/>
              <a:t>indeterminace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E67FF-BC98-49E5-AB7C-B94C52030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44307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To se může zdát docela divné – proč hledáme nějaké řešení, když jich existuje nekonečně mnoho stejně dobrých? A jaké si tedy máme vybrat?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itchFamily="2" charset="2"/>
              </a:rPr>
              <a:t> Není to tak hrozné, jak se může zdát. Tato různá řešení jsou jen transformacemi jedno druhého, jsou matematicky ekvivalentní. Jen nejsou ekvivalentní pro naše oči, a některá mohou být lépe interpretovatelná lidmi než jiná.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itchFamily="2" charset="2"/>
              </a:rPr>
              <a:t> Koncept jednoduché struktury „</a:t>
            </a:r>
            <a:r>
              <a:rPr lang="cs-CZ" sz="2400" dirty="0" err="1">
                <a:sym typeface="Wingdings" pitchFamily="2" charset="2"/>
              </a:rPr>
              <a:t>simple</a:t>
            </a:r>
            <a:r>
              <a:rPr lang="cs-CZ" sz="2400" dirty="0">
                <a:sym typeface="Wingdings" pitchFamily="2" charset="2"/>
              </a:rPr>
              <a:t> </a:t>
            </a:r>
            <a:r>
              <a:rPr lang="cs-CZ" sz="2400" dirty="0" err="1">
                <a:sym typeface="Wingdings" pitchFamily="2" charset="2"/>
              </a:rPr>
              <a:t>structure</a:t>
            </a:r>
            <a:r>
              <a:rPr lang="cs-CZ" sz="2400" dirty="0">
                <a:sym typeface="Wingdings" pitchFamily="2" charset="2"/>
              </a:rPr>
              <a:t>“ (</a:t>
            </a:r>
            <a:r>
              <a:rPr lang="cs-CZ" sz="2400" dirty="0" err="1">
                <a:sym typeface="Wingdings" pitchFamily="2" charset="2"/>
              </a:rPr>
              <a:t>Thurstone</a:t>
            </a:r>
            <a:r>
              <a:rPr lang="cs-CZ" sz="2400" dirty="0">
                <a:sym typeface="Wingdings" pitchFamily="2" charset="2"/>
              </a:rPr>
              <a:t>)</a:t>
            </a:r>
            <a:endParaRPr lang="cs-CZ" sz="22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76954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9595-B94E-4E39-B3F3-1273614A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Rotační</a:t>
            </a:r>
            <a:r>
              <a:rPr lang="en-US" dirty="0"/>
              <a:t> </a:t>
            </a:r>
            <a:r>
              <a:rPr lang="en-US" dirty="0" err="1"/>
              <a:t>indeterminace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E67FF-BC98-49E5-AB7C-B94C52030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44307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Tohoto principu využívá tzv. </a:t>
            </a:r>
            <a:r>
              <a:rPr lang="cs-CZ" sz="2400" b="1" dirty="0"/>
              <a:t>rotace</a:t>
            </a:r>
            <a:r>
              <a:rPr lang="cs-CZ" sz="2400" dirty="0"/>
              <a:t>, jeden ze základních interpretačních mechanismů EFA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>
                <a:sym typeface="Wingdings" pitchFamily="2" charset="2"/>
              </a:rPr>
              <a:t> </a:t>
            </a:r>
            <a:r>
              <a:rPr lang="cs-CZ" sz="2200" dirty="0">
                <a:sym typeface="Wingdings" pitchFamily="2" charset="2"/>
              </a:rPr>
              <a:t>Získané řešení můžeme „rotovat“ (transformovat na jiné) tak, aby se nám ulehčil proces interpretace, tedy proces </a:t>
            </a:r>
            <a:r>
              <a:rPr lang="cs-CZ" sz="2200" b="1" dirty="0" err="1">
                <a:sym typeface="Wingdings" pitchFamily="2" charset="2"/>
              </a:rPr>
              <a:t>atribuce</a:t>
            </a:r>
            <a:r>
              <a:rPr lang="cs-CZ" sz="2200" b="1" dirty="0">
                <a:sym typeface="Wingdings" pitchFamily="2" charset="2"/>
              </a:rPr>
              <a:t> významu </a:t>
            </a:r>
            <a:r>
              <a:rPr lang="cs-CZ" sz="2200" dirty="0">
                <a:sym typeface="Wingdings" pitchFamily="2" charset="2"/>
              </a:rPr>
              <a:t>jednotlivým faktorům 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200" dirty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>
                <a:sym typeface="Wingdings" pitchFamily="2" charset="2"/>
              </a:rPr>
              <a:t> </a:t>
            </a:r>
            <a:r>
              <a:rPr lang="cs-CZ" sz="2200" dirty="0">
                <a:sym typeface="Wingdings" pitchFamily="2" charset="2"/>
              </a:rPr>
              <a:t>Význam faktorům totiž připisujeme na základě struktury jejich </a:t>
            </a:r>
            <a:r>
              <a:rPr lang="cs-CZ" sz="2200" b="1" dirty="0">
                <a:sym typeface="Wingdings" pitchFamily="2" charset="2"/>
              </a:rPr>
              <a:t>faktorových nábojů</a:t>
            </a:r>
            <a:endParaRPr lang="cs-CZ" sz="2400" b="1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79210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9595-B94E-4E39-B3F3-1273614A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Rotační</a:t>
            </a:r>
            <a:r>
              <a:rPr lang="en-US" dirty="0"/>
              <a:t> </a:t>
            </a:r>
            <a:r>
              <a:rPr lang="en-US" dirty="0" err="1"/>
              <a:t>indeterminace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E67FF-BC98-49E5-AB7C-B94C52030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44307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b="1" dirty="0"/>
              <a:t>Ortogonální rotace </a:t>
            </a:r>
            <a:r>
              <a:rPr lang="cs-CZ" sz="2400" dirty="0"/>
              <a:t>(</a:t>
            </a:r>
            <a:r>
              <a:rPr lang="cs-CZ" sz="2400" dirty="0" err="1"/>
              <a:t>orthogonal</a:t>
            </a:r>
            <a:r>
              <a:rPr lang="cs-CZ" sz="2400" dirty="0"/>
              <a:t>) – společné faktory jsou nekorelované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>
                <a:sym typeface="Wingdings" pitchFamily="2" charset="2"/>
              </a:rPr>
              <a:t>např. </a:t>
            </a:r>
            <a:r>
              <a:rPr lang="cs-CZ" sz="2200" dirty="0" err="1">
                <a:sym typeface="Wingdings" pitchFamily="2" charset="2"/>
              </a:rPr>
              <a:t>Varimax</a:t>
            </a:r>
            <a:r>
              <a:rPr lang="cs-CZ" sz="2200" dirty="0">
                <a:sym typeface="Wingdings" pitchFamily="2" charset="2"/>
              </a:rPr>
              <a:t>, </a:t>
            </a:r>
            <a:r>
              <a:rPr lang="cs-CZ" sz="2200" dirty="0" err="1">
                <a:sym typeface="Wingdings" pitchFamily="2" charset="2"/>
              </a:rPr>
              <a:t>Quartimax</a:t>
            </a:r>
            <a:r>
              <a:rPr lang="cs-CZ" sz="2200" dirty="0">
                <a:sym typeface="Wingdings" pitchFamily="2" charset="2"/>
              </a:rPr>
              <a:t>, …</a:t>
            </a:r>
          </a:p>
          <a:p>
            <a:pPr marL="0">
              <a:buNone/>
            </a:pPr>
            <a:endParaRPr lang="cs-CZ" sz="2400" dirty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itchFamily="2" charset="2"/>
              </a:rPr>
              <a:t> </a:t>
            </a:r>
            <a:r>
              <a:rPr lang="cs-CZ" sz="2400" b="1" dirty="0">
                <a:sym typeface="Wingdings" pitchFamily="2" charset="2"/>
              </a:rPr>
              <a:t>Oblé rotace </a:t>
            </a:r>
            <a:r>
              <a:rPr lang="cs-CZ" sz="2400" dirty="0">
                <a:sym typeface="Wingdings" pitchFamily="2" charset="2"/>
              </a:rPr>
              <a:t>(</a:t>
            </a:r>
            <a:r>
              <a:rPr lang="cs-CZ" sz="2400" dirty="0" err="1">
                <a:sym typeface="Wingdings" pitchFamily="2" charset="2"/>
              </a:rPr>
              <a:t>oblique</a:t>
            </a:r>
            <a:r>
              <a:rPr lang="cs-CZ" sz="2400" dirty="0">
                <a:sym typeface="Wingdings" pitchFamily="2" charset="2"/>
              </a:rPr>
              <a:t>) – společné faktory </a:t>
            </a:r>
            <a:r>
              <a:rPr lang="cs-CZ" sz="2400" i="1" dirty="0">
                <a:sym typeface="Wingdings" pitchFamily="2" charset="2"/>
              </a:rPr>
              <a:t>mohou</a:t>
            </a:r>
            <a:r>
              <a:rPr lang="cs-CZ" sz="2400" dirty="0">
                <a:sym typeface="Wingdings" pitchFamily="2" charset="2"/>
              </a:rPr>
              <a:t> korelovat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>
                <a:sym typeface="Wingdings" pitchFamily="2" charset="2"/>
              </a:rPr>
              <a:t>např. </a:t>
            </a:r>
            <a:r>
              <a:rPr lang="cs-CZ" sz="2200" dirty="0" err="1">
                <a:sym typeface="Wingdings" pitchFamily="2" charset="2"/>
              </a:rPr>
              <a:t>Oblimin</a:t>
            </a:r>
            <a:r>
              <a:rPr lang="cs-CZ" sz="2200" dirty="0">
                <a:sym typeface="Wingdings" pitchFamily="2" charset="2"/>
              </a:rPr>
              <a:t>, </a:t>
            </a:r>
            <a:r>
              <a:rPr lang="cs-CZ" sz="2200" dirty="0" err="1">
                <a:sym typeface="Wingdings" pitchFamily="2" charset="2"/>
              </a:rPr>
              <a:t>Simplimax</a:t>
            </a:r>
            <a:r>
              <a:rPr lang="cs-CZ" sz="2200" dirty="0">
                <a:sym typeface="Wingdings" pitchFamily="2" charset="2"/>
              </a:rPr>
              <a:t>, …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sz="2200" dirty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itchFamily="2" charset="2"/>
              </a:rPr>
              <a:t> Ortogonální rotace jsou (podle nás) spíše reliktem minulosti, protože jsou méně výpočetně náročné. Používejte oblé rotace. </a:t>
            </a:r>
          </a:p>
        </p:txBody>
      </p:sp>
    </p:spTree>
    <p:extLst>
      <p:ext uri="{BB962C8B-B14F-4D97-AF65-F5344CB8AC3E}">
        <p14:creationId xmlns:p14="http://schemas.microsoft.com/office/powerpoint/2010/main" val="4025106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9595-B94E-4E39-B3F3-1273614A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odhadu</a:t>
            </a:r>
            <a:r>
              <a:rPr lang="en-US" dirty="0"/>
              <a:t> </a:t>
            </a:r>
            <a:r>
              <a:rPr lang="en-US" dirty="0" err="1"/>
              <a:t>parametrů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E67FF-BC98-49E5-AB7C-B94C52030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44307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Je jich celá řada </a:t>
            </a:r>
            <a:r>
              <a:rPr lang="cs-CZ" sz="2400" dirty="0">
                <a:sym typeface="Wingdings" pitchFamily="2" charset="2"/>
              </a:rPr>
              <a:t>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itchFamily="2" charset="2"/>
              </a:rPr>
              <a:t> Nejobvyklejší metody jsou založeny na: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>
                <a:sym typeface="Wingdings" pitchFamily="2" charset="2"/>
              </a:rPr>
              <a:t>Maximum </a:t>
            </a:r>
            <a:r>
              <a:rPr lang="cs-CZ" sz="2200" dirty="0" err="1">
                <a:sym typeface="Wingdings" pitchFamily="2" charset="2"/>
              </a:rPr>
              <a:t>Likelihood</a:t>
            </a:r>
            <a:r>
              <a:rPr lang="cs-CZ" sz="2200" dirty="0">
                <a:sym typeface="Wingdings" pitchFamily="2" charset="2"/>
              </a:rPr>
              <a:t> (ML, silný předpoklad normality </a:t>
            </a:r>
            <a:r>
              <a:rPr lang="cs-CZ" sz="2200" dirty="0" err="1">
                <a:sym typeface="Wingdings" pitchFamily="2" charset="2"/>
              </a:rPr>
              <a:t>MVs</a:t>
            </a:r>
            <a:r>
              <a:rPr lang="cs-CZ" sz="2200" dirty="0">
                <a:sym typeface="Wingdings" pitchFamily="2" charset="2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>
                <a:sym typeface="Wingdings" pitchFamily="2" charset="2"/>
              </a:rPr>
              <a:t>Metodě nejmenších čtverců (Least </a:t>
            </a:r>
            <a:r>
              <a:rPr lang="cs-CZ" sz="2200" dirty="0" err="1">
                <a:sym typeface="Wingdings" pitchFamily="2" charset="2"/>
              </a:rPr>
              <a:t>Squares</a:t>
            </a:r>
            <a:r>
              <a:rPr lang="cs-CZ" sz="2200" dirty="0">
                <a:sym typeface="Wingdings" pitchFamily="2" charset="2"/>
              </a:rPr>
              <a:t>, menší předpoklad normality </a:t>
            </a:r>
            <a:r>
              <a:rPr lang="cs-CZ" sz="2200" dirty="0" err="1">
                <a:sym typeface="Wingdings" pitchFamily="2" charset="2"/>
              </a:rPr>
              <a:t>MVs</a:t>
            </a:r>
            <a:r>
              <a:rPr lang="cs-CZ" sz="2200" dirty="0">
                <a:sym typeface="Wingdings" pitchFamily="2" charset="2"/>
              </a:rPr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dirty="0" err="1">
                <a:sym typeface="Wingdings" pitchFamily="2" charset="2"/>
              </a:rPr>
              <a:t>Ordinary</a:t>
            </a:r>
            <a:r>
              <a:rPr lang="cs-CZ" sz="1800" dirty="0">
                <a:sym typeface="Wingdings" pitchFamily="2" charset="2"/>
              </a:rPr>
              <a:t> Least </a:t>
            </a:r>
            <a:r>
              <a:rPr lang="cs-CZ" sz="1800" dirty="0" err="1">
                <a:sym typeface="Wingdings" pitchFamily="2" charset="2"/>
              </a:rPr>
              <a:t>Squares</a:t>
            </a:r>
            <a:r>
              <a:rPr lang="cs-CZ" sz="1800" dirty="0">
                <a:sym typeface="Wingdings" pitchFamily="2" charset="2"/>
              </a:rPr>
              <a:t> (OLS)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dirty="0">
                <a:sym typeface="Wingdings" pitchFamily="2" charset="2"/>
              </a:rPr>
              <a:t>Minimum </a:t>
            </a:r>
            <a:r>
              <a:rPr lang="cs-CZ" sz="1800" dirty="0" err="1">
                <a:sym typeface="Wingdings" pitchFamily="2" charset="2"/>
              </a:rPr>
              <a:t>Residual</a:t>
            </a:r>
            <a:r>
              <a:rPr lang="cs-CZ" sz="1800" dirty="0">
                <a:sym typeface="Wingdings" pitchFamily="2" charset="2"/>
              </a:rPr>
              <a:t> (</a:t>
            </a:r>
            <a:r>
              <a:rPr lang="cs-CZ" sz="1800" dirty="0" err="1">
                <a:sym typeface="Wingdings" pitchFamily="2" charset="2"/>
              </a:rPr>
              <a:t>Minres</a:t>
            </a:r>
            <a:r>
              <a:rPr lang="cs-CZ" sz="1800" dirty="0">
                <a:sym typeface="Wingdings" pitchFamily="2" charset="2"/>
              </a:rPr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cs-CZ" sz="1800" dirty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itchFamily="2" charset="2"/>
              </a:rPr>
              <a:t> Analýza hlavních komponent (</a:t>
            </a:r>
            <a:r>
              <a:rPr lang="cs-CZ" sz="2400" dirty="0" err="1">
                <a:sym typeface="Wingdings" pitchFamily="2" charset="2"/>
              </a:rPr>
              <a:t>Principal</a:t>
            </a:r>
            <a:r>
              <a:rPr lang="cs-CZ" sz="2400" dirty="0">
                <a:sym typeface="Wingdings" pitchFamily="2" charset="2"/>
              </a:rPr>
              <a:t> </a:t>
            </a:r>
            <a:r>
              <a:rPr lang="cs-CZ" sz="2400" dirty="0" err="1">
                <a:sym typeface="Wingdings" pitchFamily="2" charset="2"/>
              </a:rPr>
              <a:t>Component</a:t>
            </a:r>
            <a:r>
              <a:rPr lang="cs-CZ" sz="2400" dirty="0">
                <a:sym typeface="Wingdings" pitchFamily="2" charset="2"/>
              </a:rPr>
              <a:t> </a:t>
            </a:r>
            <a:r>
              <a:rPr lang="cs-CZ" sz="2400" dirty="0" err="1">
                <a:sym typeface="Wingdings" pitchFamily="2" charset="2"/>
              </a:rPr>
              <a:t>Analysis</a:t>
            </a:r>
            <a:r>
              <a:rPr lang="cs-CZ" sz="2400" dirty="0">
                <a:sym typeface="Wingdings" pitchFamily="2" charset="2"/>
              </a:rPr>
              <a:t>, PCA)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>
                <a:sym typeface="Wingdings" pitchFamily="2" charset="2"/>
              </a:rPr>
              <a:t>Nejde o FA (je to jiný model), ale SPSS to chytře vydává za metodu odhadu parametrů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>
                <a:sym typeface="Wingdings" pitchFamily="2" charset="2"/>
              </a:rPr>
              <a:t>Použití v psychologii spíše neobvyklé, ale denní chleba třeba v </a:t>
            </a:r>
            <a:r>
              <a:rPr lang="cs-CZ" sz="2200" dirty="0" err="1">
                <a:sym typeface="Wingdings" pitchFamily="2" charset="2"/>
              </a:rPr>
              <a:t>machine</a:t>
            </a:r>
            <a:r>
              <a:rPr lang="cs-CZ" sz="2200" dirty="0">
                <a:sym typeface="Wingdings" pitchFamily="2" charset="2"/>
              </a:rPr>
              <a:t> </a:t>
            </a:r>
            <a:r>
              <a:rPr lang="cs-CZ" sz="2200" dirty="0" err="1">
                <a:sym typeface="Wingdings" pitchFamily="2" charset="2"/>
              </a:rPr>
              <a:t>learningu</a:t>
            </a:r>
            <a:endParaRPr lang="cs-CZ" sz="22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47149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9595-B94E-4E39-B3F3-1273614A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Heywood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E67FF-BC98-49E5-AB7C-B94C52030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44307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err="1"/>
              <a:t>Heywoodovy</a:t>
            </a:r>
            <a:r>
              <a:rPr lang="cs-CZ" sz="2400" dirty="0"/>
              <a:t> případy – někdy se může stát, že v odhadnutém modelu je některý rozptylový parametr záporný.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itchFamily="2" charset="2"/>
              </a:rPr>
              <a:t> Rozptyl ale nemůže být záporný…je to něco jako dělit nulou. Když se to stane, někde umře koťátko nebo vesmír </a:t>
            </a:r>
            <a:r>
              <a:rPr lang="cs-CZ" sz="2400" dirty="0" err="1">
                <a:sym typeface="Wingdings" pitchFamily="2" charset="2"/>
              </a:rPr>
              <a:t>imploduje</a:t>
            </a:r>
            <a:r>
              <a:rPr lang="cs-CZ" sz="2400" dirty="0">
                <a:sym typeface="Wingdings" pitchFamily="2" charset="2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itchFamily="2" charset="2"/>
              </a:rPr>
              <a:t> Pokud se vám to stane, pak je váš model nejspíš příliš složitý (příliš mnoho faktorů), nebo vám zlobí nějaká položka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sym typeface="Wingdings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itchFamily="2" charset="2"/>
              </a:rPr>
              <a:t> …když už jsme u toho, obecně se snažte, aby vás model nebyl složitější, než je nutno. Úspornost (</a:t>
            </a:r>
            <a:r>
              <a:rPr lang="cs-CZ" sz="2400" dirty="0" err="1">
                <a:sym typeface="Wingdings" pitchFamily="2" charset="2"/>
              </a:rPr>
              <a:t>parsimony</a:t>
            </a:r>
            <a:r>
              <a:rPr lang="cs-CZ" sz="2400" dirty="0">
                <a:sym typeface="Wingdings" pitchFamily="2" charset="2"/>
              </a:rPr>
              <a:t>) je hlavním principem modelování (jakéhokoliv)</a:t>
            </a:r>
          </a:p>
        </p:txBody>
      </p:sp>
    </p:spTree>
    <p:extLst>
      <p:ext uri="{BB962C8B-B14F-4D97-AF65-F5344CB8AC3E}">
        <p14:creationId xmlns:p14="http://schemas.microsoft.com/office/powerpoint/2010/main" val="804252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9595-B94E-4E39-B3F3-1273614A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Pár</a:t>
            </a:r>
            <a:r>
              <a:rPr lang="en-US" dirty="0"/>
              <a:t> </a:t>
            </a:r>
            <a:r>
              <a:rPr lang="en-US" dirty="0" err="1"/>
              <a:t>tipů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E67FF-BC98-49E5-AB7C-B94C52030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44307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</a:t>
            </a:r>
            <a:r>
              <a:rPr lang="cs-CZ" sz="2400" dirty="0" err="1"/>
              <a:t>Simple</a:t>
            </a:r>
            <a:r>
              <a:rPr lang="cs-CZ" sz="2400" dirty="0"/>
              <a:t> </a:t>
            </a:r>
            <a:r>
              <a:rPr lang="cs-CZ" sz="2400" dirty="0" err="1"/>
              <a:t>structure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itchFamily="2" charset="2"/>
              </a:rPr>
              <a:t> Faktor musí být identifikován alespoň 3 manifestními proměnnými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itchFamily="2" charset="2"/>
              </a:rPr>
              <a:t> Používejte oblé rotace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itchFamily="2" charset="2"/>
              </a:rPr>
              <a:t> Faktory můžete „obrátit“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itchFamily="2" charset="2"/>
              </a:rPr>
              <a:t> Faktorové skóry neznáme a znát nemůžeme, dají se ale odhadnout (což JASP ani JAMOVI neumí….)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itchFamily="2" charset="2"/>
              </a:rPr>
              <a:t> EFA tedy v tomto kurzu používejte především k ověření / exploraci faktorové struktury a na základě ověření pracujte se součtovými skóry (pokud to budete potřebovat)</a:t>
            </a:r>
          </a:p>
        </p:txBody>
      </p:sp>
    </p:spTree>
    <p:extLst>
      <p:ext uri="{BB962C8B-B14F-4D97-AF65-F5344CB8AC3E}">
        <p14:creationId xmlns:p14="http://schemas.microsoft.com/office/powerpoint/2010/main" val="192885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9595-B94E-4E39-B3F3-1273614A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Pár</a:t>
            </a:r>
            <a:r>
              <a:rPr lang="en-US" dirty="0"/>
              <a:t> </a:t>
            </a:r>
            <a:r>
              <a:rPr lang="en-US" dirty="0" err="1"/>
              <a:t>tipů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E67FF-BC98-49E5-AB7C-B94C52030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44307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Pečlivě uvádějte postup volby počtu faktorů, metodu extrakce i rotace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itchFamily="2" charset="2"/>
              </a:rPr>
              <a:t> U EFA je zcela akceptovatelné vyzkoušet sérii modelů, nejde o rybaření!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itchFamily="2" charset="2"/>
              </a:rPr>
              <a:t> Máte-li silné předpoklady o modelu, volte CFA (o ní si povíme příště)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itchFamily="2" charset="2"/>
              </a:rPr>
              <a:t> Alespoň N = P * F * 5 respondentů, kde P je počet položek a F počet faktorů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itchFamily="2" charset="2"/>
              </a:rPr>
              <a:t> Nepoužívejte PCA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itchFamily="2" charset="2"/>
              </a:rPr>
              <a:t> Nejmenší čtverce jsou vhodnou první volnou pro </a:t>
            </a:r>
            <a:r>
              <a:rPr lang="cs-CZ" sz="2400" dirty="0" err="1">
                <a:sym typeface="Wingdings" pitchFamily="2" charset="2"/>
              </a:rPr>
              <a:t>estimátor</a:t>
            </a:r>
            <a:endParaRPr lang="cs-CZ" sz="24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75735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ACD842-27FE-9F4E-A7A4-9EC78772B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„vypadá“ latentní proměnná?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8CCBC6-8D1A-BA46-990E-6BE2DA201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6248" y="5908621"/>
            <a:ext cx="3314298" cy="404171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https://psyarxiv.com/qm7kj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D8E91D-92AC-0342-A1F4-849FBBD30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53" y="1798392"/>
            <a:ext cx="5832398" cy="45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4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7C31-163F-4630-A483-A8841DAB4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en-US" dirty="0" err="1"/>
              <a:t>přednášky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3DAD21-636A-467C-977D-7A29AA1C64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</a:t>
                </a:r>
                <a:r>
                  <a:rPr lang="en-US" sz="2400" dirty="0" err="1"/>
                  <a:t>Manifestní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proměnné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jsou</a:t>
                </a:r>
                <a:r>
                  <a:rPr lang="en-US" sz="2400" dirty="0"/>
                  <a:t> </a:t>
                </a:r>
                <a:r>
                  <a:rPr lang="en-US" sz="2400" b="1" dirty="0" err="1"/>
                  <a:t>lineární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funkcí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latentních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proměnných</a:t>
                </a:r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</a:t>
                </a:r>
                <a:r>
                  <a:rPr lang="en-US" sz="2400" dirty="0" err="1"/>
                  <a:t>Míra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toho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jak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moc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která</a:t>
                </a:r>
                <a:r>
                  <a:rPr lang="en-US" sz="2400" dirty="0"/>
                  <a:t> LV </a:t>
                </a:r>
                <a:r>
                  <a:rPr lang="en-US" sz="2400" dirty="0" err="1"/>
                  <a:t>ovlivňuje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kterou</a:t>
                </a:r>
                <a:r>
                  <a:rPr lang="en-US" sz="2400" dirty="0"/>
                  <a:t> MV je </a:t>
                </a:r>
                <a:r>
                  <a:rPr lang="en-US" sz="2400" dirty="0" err="1"/>
                  <a:t>reprezentována</a:t>
                </a:r>
                <a:r>
                  <a:rPr lang="en-US" sz="2400" dirty="0"/>
                  <a:t> </a:t>
                </a:r>
                <a:br>
                  <a:rPr lang="en-US" sz="2400" dirty="0"/>
                </a:br>
                <a:r>
                  <a:rPr lang="en-US" sz="2400" dirty="0"/>
                  <a:t> </a:t>
                </a:r>
                <a:r>
                  <a:rPr lang="en-US" sz="2400" dirty="0" err="1"/>
                  <a:t>tzv</a:t>
                </a:r>
                <a:r>
                  <a:rPr lang="en-US" sz="2400" dirty="0"/>
                  <a:t>. </a:t>
                </a:r>
                <a:r>
                  <a:rPr lang="en-US" sz="2400" b="1" dirty="0" err="1"/>
                  <a:t>faktorovým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nábojem</a:t>
                </a:r>
                <a:r>
                  <a:rPr lang="en-US" sz="2400" b="1" dirty="0"/>
                  <a:t> </a:t>
                </a:r>
                <a:r>
                  <a:rPr lang="en-US" sz="2400" dirty="0"/>
                  <a:t>(ty </a:t>
                </a:r>
                <a:r>
                  <a:rPr lang="en-US" sz="2400" dirty="0" err="1"/>
                  <a:t>jsou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jako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regresní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koeficienty</a:t>
                </a:r>
                <a:r>
                  <a:rPr lang="en-US" sz="2400" dirty="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</a:t>
                </a:r>
                <a:r>
                  <a:rPr lang="en-US" sz="2400" b="1" dirty="0"/>
                  <a:t>Common Factor Model</a:t>
                </a:r>
                <a:r>
                  <a:rPr lang="en-US" sz="2400" dirty="0"/>
                  <a:t>: </a:t>
                </a:r>
                <a:br>
                  <a:rPr lang="en-US" sz="2400" dirty="0"/>
                </a:br>
                <a:r>
                  <a:rPr lang="en-US" sz="2400" dirty="0"/>
                  <a:t>   </a:t>
                </a:r>
                <a:br>
                  <a:rPr lang="en-US" sz="2400" dirty="0"/>
                </a:br>
                <a:r>
                  <a:rPr lang="en-US" sz="2400" dirty="0"/>
                  <a:t>    </a:t>
                </a:r>
                <a:r>
                  <a:rPr lang="cs-CZ" sz="2400" dirty="0">
                    <a:sym typeface="Wingdings" panose="05000000000000000000" pitchFamily="2" charset="2"/>
                  </a:rPr>
                  <a:t>Pozorovaný rozptyl = Společný rozptyl + Specifický rozptyl + Chybový rozptyl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cs-CZ" sz="2400" b="1" dirty="0">
                    <a:sym typeface="Wingdings" panose="05000000000000000000" pitchFamily="2" charset="2"/>
                  </a:rPr>
                  <a:t>Komunalita</a:t>
                </a:r>
                <a:r>
                  <a:rPr lang="cs-CZ" sz="2400" dirty="0">
                    <a:sym typeface="Wingdings" panose="05000000000000000000" pitchFamily="2" charset="2"/>
                  </a:rPr>
                  <a:t> (Communality)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𝑆𝑝𝑜𝑙𝑒</m:t>
                        </m:r>
                        <m:r>
                          <a:rPr lang="cs-CZ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č</m:t>
                        </m:r>
                        <m:r>
                          <a:rPr lang="cs-CZ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  <m:r>
                          <a:rPr lang="cs-CZ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ý </m:t>
                        </m:r>
                        <m:r>
                          <a:rPr lang="cs-CZ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𝑟𝑜𝑧𝑝𝑡𝑦𝑙</m:t>
                        </m:r>
                      </m:num>
                      <m:den>
                        <m:r>
                          <a:rPr lang="cs-CZ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𝑃𝑜𝑧𝑜𝑟𝑜𝑣𝑎𝑛</m:t>
                        </m:r>
                        <m:r>
                          <a:rPr lang="cs-CZ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ý </m:t>
                        </m:r>
                        <m:r>
                          <a:rPr lang="cs-CZ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𝑟𝑜𝑧𝑝𝑡𝑦𝑙</m:t>
                        </m:r>
                      </m:den>
                    </m:f>
                    <m:r>
                      <a:rPr lang="cs-CZ" sz="24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=1−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𝑈𝑛𝑖𝑘</m:t>
                        </m:r>
                        <m:r>
                          <a:rPr lang="cs-CZ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á</m:t>
                        </m:r>
                        <m:r>
                          <a:rPr lang="cs-CZ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𝑡𝑛</m:t>
                        </m:r>
                        <m:r>
                          <a:rPr lang="cs-CZ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í </m:t>
                        </m:r>
                        <m:r>
                          <a:rPr lang="cs-CZ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𝑟𝑜𝑧𝑝𝑡𝑦𝑙</m:t>
                        </m:r>
                      </m:num>
                      <m:den>
                        <m:r>
                          <a:rPr lang="cs-CZ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𝑃𝑜𝑧𝑜𝑟𝑜𝑣𝑎𝑛</m:t>
                        </m:r>
                        <m:r>
                          <a:rPr lang="cs-CZ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ý </m:t>
                        </m:r>
                        <m:r>
                          <a:rPr lang="cs-CZ" sz="24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𝑟𝑜𝑧𝑝𝑡𝑦𝑙</m:t>
                        </m:r>
                      </m:den>
                    </m:f>
                  </m:oMath>
                </a14:m>
                <a:endParaRPr lang="cs-CZ" sz="2400" dirty="0"/>
              </a:p>
              <a:p>
                <a:pPr marL="0" indent="0">
                  <a:buNone/>
                </a:pPr>
                <a:r>
                  <a:rPr lang="cs-CZ" sz="2400" dirty="0"/>
                  <a:t>... = podíl pozorovaného rozptylu, který je způsoben obecnými (společnými) faktory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3DAD21-636A-467C-977D-7A29AA1C64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39" t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56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en-US" dirty="0" err="1"/>
              <a:t>přednášky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9099" y="1836135"/>
                <a:ext cx="11353801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cs-CZ" sz="3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cs-CZ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cs-CZ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30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cs-CZ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𝑗𝑚</m:t>
                          </m:r>
                        </m:sub>
                      </m:sSub>
                      <m:sSub>
                        <m:sSubPr>
                          <m:ctrlPr>
                            <a:rPr lang="cs-CZ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𝑖𝑚</m:t>
                          </m:r>
                        </m:sub>
                      </m:sSub>
                      <m:r>
                        <a:rPr lang="cs-CZ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1</m:t>
                      </m:r>
                      <m:sSub>
                        <m:sSubPr>
                          <m:ctrlPr>
                            <a:rPr lang="cs-CZ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cs-CZ" sz="3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		                 Průměr +                      Obecné (společné) faktory                 + Unikátní faktor    </a:t>
                </a:r>
              </a:p>
              <a:p>
                <a:pPr marL="0" indent="0">
                  <a:buNone/>
                </a:pPr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sz="2400" dirty="0"/>
                  <a:t> je skór osoby </a:t>
                </a:r>
                <a:r>
                  <a:rPr lang="cs-CZ" sz="2400" i="1" dirty="0"/>
                  <a:t>i</a:t>
                </a:r>
                <a:r>
                  <a:rPr lang="cs-CZ" sz="2400" dirty="0"/>
                  <a:t> na manifestní proměnné </a:t>
                </a:r>
                <a:r>
                  <a:rPr lang="cs-CZ" sz="2400" i="1" dirty="0"/>
                  <a:t>j</a:t>
                </a:r>
                <a:endParaRPr lang="cs-CZ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sz="2400" dirty="0"/>
                  <a:t> je průměr manifestní proměnné </a:t>
                </a:r>
                <a:r>
                  <a:rPr lang="cs-CZ" sz="2400" i="1" dirty="0"/>
                  <a:t>j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cs-CZ" sz="2400" dirty="0"/>
                  <a:t> je skór osoby </a:t>
                </a:r>
                <a:r>
                  <a:rPr lang="cs-CZ" sz="2400" i="1" dirty="0"/>
                  <a:t>i</a:t>
                </a:r>
                <a:r>
                  <a:rPr lang="cs-CZ" sz="2400" dirty="0"/>
                  <a:t> na obecném faktoru </a:t>
                </a:r>
                <a:r>
                  <a:rPr lang="cs-CZ" sz="2400" i="1" dirty="0"/>
                  <a:t>k</a:t>
                </a:r>
                <a:r>
                  <a:rPr lang="cs-CZ" sz="24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cs-CZ" sz="2400" dirty="0"/>
                  <a:t> je faktorový náboj manifestní proměnné </a:t>
                </a:r>
                <a:r>
                  <a:rPr lang="cs-CZ" sz="2400" i="1" dirty="0"/>
                  <a:t>j</a:t>
                </a:r>
                <a:r>
                  <a:rPr lang="cs-CZ" sz="2400" dirty="0"/>
                  <a:t> na faktoru </a:t>
                </a:r>
                <a:r>
                  <a:rPr lang="cs-CZ" sz="2400" i="1" dirty="0"/>
                  <a:t>k</a:t>
                </a:r>
                <a:endParaRPr lang="cs-CZ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cs-CZ" sz="2400" dirty="0"/>
                  <a:t> je skór osoby </a:t>
                </a:r>
                <a:r>
                  <a:rPr lang="cs-CZ" sz="2400" i="1" dirty="0"/>
                  <a:t>i</a:t>
                </a:r>
                <a:r>
                  <a:rPr lang="cs-CZ" sz="2400" dirty="0"/>
                  <a:t> na unikátním faktoru </a:t>
                </a:r>
                <a:r>
                  <a:rPr lang="cs-CZ" sz="2400" i="1" dirty="0"/>
                  <a:t>j</a:t>
                </a:r>
                <a:r>
                  <a:rPr lang="cs-CZ" sz="2400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099" y="1836135"/>
                <a:ext cx="11353801" cy="4351338"/>
              </a:xfrm>
              <a:blipFill>
                <a:blip r:embed="rId2"/>
                <a:stretch>
                  <a:fillRect l="-913" b="-1821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753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0128FD5-076F-4A3B-96F7-CD37B6F9F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745" y="163480"/>
            <a:ext cx="6064509" cy="606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8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en-US" dirty="0" err="1"/>
              <a:t>přednášky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353801" cy="4898732"/>
          </a:xfrm>
        </p:spPr>
        <p:txBody>
          <a:bodyPr>
            <a:normAutofit/>
          </a:bodyPr>
          <a:lstStyle/>
          <a:p>
            <a:r>
              <a:rPr lang="cs-CZ" sz="2200" dirty="0"/>
              <a:t>Rovnice modelu vypadá jako rovnice pro vícenásobnou lineární regresi</a:t>
            </a:r>
            <a:br>
              <a:rPr lang="cs-CZ" sz="2200" dirty="0"/>
            </a:br>
            <a:endParaRPr lang="en-US" sz="2200" dirty="0"/>
          </a:p>
          <a:p>
            <a:pPr lvl="1"/>
            <a:r>
              <a:rPr lang="cs-CZ" sz="2200" dirty="0"/>
              <a:t>Manifestní proměnné jsou závislými proměnnými</a:t>
            </a:r>
            <a:endParaRPr lang="en-US" sz="2200" dirty="0"/>
          </a:p>
          <a:p>
            <a:pPr lvl="1"/>
            <a:r>
              <a:rPr lang="cs-CZ" sz="2200" dirty="0"/>
              <a:t>Faktory jsou nezávislými proměnnými</a:t>
            </a:r>
            <a:endParaRPr lang="en-US" sz="2200" dirty="0"/>
          </a:p>
          <a:p>
            <a:pPr lvl="1"/>
            <a:r>
              <a:rPr lang="cs-CZ" sz="2200" dirty="0"/>
              <a:t>Faktorové náboje jsou regresními koeficienty</a:t>
            </a: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Faktorový model je jako sada vícenásobných lineárních regresí, kde nezávislé proměnné jsou nepozorované a neměřené (...a nepozorovatelné a neměřitelné)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Všechny parciální korelace mezi jednotlivými manifestními proměnnými - ve chvíli, kdy kontrolujeme vliv obecných faktorů – jsou předpokládány za nulové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dirty="0"/>
              <a:t> Jinými slovy – korelace mezi jednotlivými manifestními proměnnými jsou způsobeny pouze obecnými faktory</a:t>
            </a:r>
            <a:endParaRPr lang="en-US" sz="2200" dirty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19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9595-B94E-4E39-B3F3-1273614A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en-US" dirty="0" err="1"/>
              <a:t>přednášky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E67FF-BC98-49E5-AB7C-B94C52030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Cílem FA je </a:t>
            </a:r>
            <a:r>
              <a:rPr lang="cs-CZ" sz="2400" b="1" dirty="0"/>
              <a:t>odhalit, pochopit a popsat </a:t>
            </a:r>
            <a:r>
              <a:rPr lang="cs-CZ" sz="2400" dirty="0"/>
              <a:t>strukturu, která „způsobuje“ korelace mezi manifestními proměnnými</a:t>
            </a:r>
            <a:br>
              <a:rPr lang="cs-CZ" sz="2400" dirty="0"/>
            </a:b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Chceme tedy identifikovat (nebo ověřit) </a:t>
            </a:r>
            <a:r>
              <a:rPr lang="cs-CZ" sz="2400" b="1" dirty="0"/>
              <a:t>počet a charakter </a:t>
            </a:r>
            <a:r>
              <a:rPr lang="cs-CZ" sz="2400" dirty="0"/>
              <a:t>(význam) faktorů, které způsobují pozorované korelace mezi manifestními proměnnými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Jinými slovy, chceme přijít na to, kolik obecných / společných faktorů ovlivňuje naše manifestní proměnné a </a:t>
            </a:r>
            <a:r>
              <a:rPr lang="cs-CZ" sz="2400" b="1" dirty="0"/>
              <a:t>odhadnout sílu a směr </a:t>
            </a:r>
            <a:r>
              <a:rPr lang="cs-CZ" sz="2400" dirty="0"/>
              <a:t>(+ / -) </a:t>
            </a:r>
            <a:r>
              <a:rPr lang="cs-CZ" sz="2400" b="1" dirty="0"/>
              <a:t>faktorových nábojů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b="1" dirty="0"/>
              <a:t> </a:t>
            </a:r>
            <a:r>
              <a:rPr lang="cs-CZ" sz="2400" dirty="0"/>
              <a:t>Velikost a směr faktorových nábojů nám napomáhá v určení podstaty faktoru. Význam faktoru je totiž vymezen tou podmnožinou všech manifestních proměnných, které jsou faktorem výrazně ovlivňovány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55939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en-US" dirty="0" err="1"/>
              <a:t>přednášky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7204" y="2083442"/>
            <a:ext cx="106785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Ve světě faktorové analýzy rozlišujeme dvě situace: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Explorační (exploratory / unrestricted) FA:</a:t>
            </a:r>
            <a:r>
              <a:rPr lang="cs-CZ" sz="2400" dirty="0"/>
              <a:t> </a:t>
            </a:r>
          </a:p>
          <a:p>
            <a:r>
              <a:rPr lang="cs-CZ" sz="2400" dirty="0"/>
              <a:t>	Nemáme žádnou (nebo jen velmi mlhavou) představu o tom, kolik faktorů a 	jakého charakteru je „za daty“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Konfirmační (confirmatory / restricted) FA:</a:t>
            </a:r>
            <a:r>
              <a:rPr lang="cs-CZ" sz="2400" dirty="0"/>
              <a:t> </a:t>
            </a:r>
          </a:p>
          <a:p>
            <a:r>
              <a:rPr lang="cs-CZ" sz="2400" dirty="0"/>
              <a:t>	Máme celkem jasnou představu o tom, kolik faktorů a jakého charakteru je „za 	daty“</a:t>
            </a:r>
          </a:p>
          <a:p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...teoretický model, který v obou případech používáme, je </a:t>
            </a:r>
            <a:r>
              <a:rPr lang="cs-CZ" sz="2400" b="1" dirty="0"/>
              <a:t>totožný</a:t>
            </a:r>
            <a:r>
              <a:rPr lang="cs-CZ" sz="24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138856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69595-B94E-4E39-B3F3-1273614A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Explorační</a:t>
            </a:r>
            <a:r>
              <a:rPr lang="en-US" dirty="0"/>
              <a:t> </a:t>
            </a:r>
            <a:r>
              <a:rPr lang="en-US" dirty="0" err="1"/>
              <a:t>faktorová</a:t>
            </a:r>
            <a:r>
              <a:rPr lang="en-US" dirty="0"/>
              <a:t> </a:t>
            </a:r>
            <a:r>
              <a:rPr lang="en-US" dirty="0" err="1"/>
              <a:t>analýza</a:t>
            </a:r>
            <a:r>
              <a:rPr lang="en-US" dirty="0"/>
              <a:t> (EFA)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E67FF-BC98-49E5-AB7C-B94C52030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Ještě jednou, k čemu je tedy vlastně dobrá EFA? </a:t>
            </a:r>
          </a:p>
          <a:p>
            <a:pPr marL="0" indent="0">
              <a:buNone/>
            </a:pPr>
            <a:endParaRPr lang="cs-CZ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/>
              <a:t>Máme data, která jsou pro FA vhodná (předpoklad existence latentních proměnných), ale nemáme (jasnou) představu o faktorové struktuře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/>
              <a:t>Máme několik (vágních) nápadů, jak by mohla faktorová struktura vypadat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/>
              <a:t>Teoretický model neexistuje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200" dirty="0"/>
              <a:t>Existující teoretický model nepopisuje data dobře (a u toho nechceme skončit)</a:t>
            </a:r>
          </a:p>
          <a:p>
            <a:pPr marL="201168" lvl="1" indent="0">
              <a:buNone/>
            </a:pPr>
            <a:r>
              <a:rPr lang="cs-CZ" sz="2200" dirty="0">
                <a:sym typeface="Wingdings" pitchFamily="2" charset="2"/>
              </a:rPr>
              <a:t> </a:t>
            </a:r>
          </a:p>
          <a:p>
            <a:pPr marL="201168" lvl="1" indent="0">
              <a:buNone/>
            </a:pPr>
            <a:r>
              <a:rPr lang="cs-CZ" sz="2200" dirty="0">
                <a:sym typeface="Wingdings" pitchFamily="2" charset="2"/>
              </a:rPr>
              <a:t>  chceme (lépe) prozkoumat (</a:t>
            </a:r>
            <a:r>
              <a:rPr lang="cs-CZ" sz="2200" dirty="0" err="1">
                <a:sym typeface="Wingdings" pitchFamily="2" charset="2"/>
              </a:rPr>
              <a:t>explorovat</a:t>
            </a:r>
            <a:r>
              <a:rPr lang="cs-CZ" sz="2200" dirty="0">
                <a:sym typeface="Wingdings" pitchFamily="2" charset="2"/>
              </a:rPr>
              <a:t>) možnou faktorovou strukturu </a:t>
            </a:r>
            <a:endParaRPr lang="cs-CZ" sz="2200" dirty="0"/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6220096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7207</TotalTime>
  <Words>1967</Words>
  <Application>Microsoft Macintosh PowerPoint</Application>
  <PresentationFormat>Širokoúhlá obrazovka</PresentationFormat>
  <Paragraphs>178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Retrospect</vt:lpstr>
      <vt:lpstr>Explorační  faktorová analýza</vt:lpstr>
      <vt:lpstr>Review přednášky</vt:lpstr>
      <vt:lpstr>Review přednášky</vt:lpstr>
      <vt:lpstr>Review přednášky</vt:lpstr>
      <vt:lpstr>Prezentace aplikace PowerPoint</vt:lpstr>
      <vt:lpstr>Review přednášky</vt:lpstr>
      <vt:lpstr>Review přednášky</vt:lpstr>
      <vt:lpstr>Review přednášky</vt:lpstr>
      <vt:lpstr>Explorační faktorová analýza (EFA)</vt:lpstr>
      <vt:lpstr>Explorační faktorová analýza (EFA)</vt:lpstr>
      <vt:lpstr>Předpoklady EFA</vt:lpstr>
      <vt:lpstr>Příklad v JASPu</vt:lpstr>
      <vt:lpstr>Shoda modelu s daty</vt:lpstr>
      <vt:lpstr>Shoda modelu s daty</vt:lpstr>
      <vt:lpstr>Počet faktorů</vt:lpstr>
      <vt:lpstr>Počet faktorů</vt:lpstr>
      <vt:lpstr>Prezentace aplikace PowerPoint</vt:lpstr>
      <vt:lpstr>Prezentace aplikace PowerPoint</vt:lpstr>
      <vt:lpstr>Prezentace aplikace PowerPoint</vt:lpstr>
      <vt:lpstr>Počet faktorů</vt:lpstr>
      <vt:lpstr>Rotační indeterminace</vt:lpstr>
      <vt:lpstr>Rotační indeterminace</vt:lpstr>
      <vt:lpstr>Rotační indeterminace</vt:lpstr>
      <vt:lpstr>Rotační indeterminace</vt:lpstr>
      <vt:lpstr>Metoda odhadu parametrů</vt:lpstr>
      <vt:lpstr>Heywood cases</vt:lpstr>
      <vt:lpstr>Pár tipů</vt:lpstr>
      <vt:lpstr>Pár tipů</vt:lpstr>
      <vt:lpstr>Jak „vypadá“ latentní proměnná?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Conceptual overview</dc:title>
  <dc:creator>Adam Ťápal</dc:creator>
  <cp:lastModifiedBy>Petr Palíšek</cp:lastModifiedBy>
  <cp:revision>133</cp:revision>
  <dcterms:created xsi:type="dcterms:W3CDTF">2017-09-18T15:46:54Z</dcterms:created>
  <dcterms:modified xsi:type="dcterms:W3CDTF">2022-04-03T17:03:08Z</dcterms:modified>
</cp:coreProperties>
</file>