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15_9C85123E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60" r:id="rId7"/>
    <p:sldId id="261" r:id="rId8"/>
    <p:sldId id="271" r:id="rId9"/>
    <p:sldId id="259" r:id="rId10"/>
    <p:sldId id="273" r:id="rId11"/>
    <p:sldId id="274" r:id="rId12"/>
    <p:sldId id="265" r:id="rId13"/>
    <p:sldId id="270" r:id="rId14"/>
    <p:sldId id="277" r:id="rId15"/>
    <p:sldId id="278" r:id="rId16"/>
    <p:sldId id="282" r:id="rId17"/>
    <p:sldId id="283" r:id="rId18"/>
    <p:sldId id="275" r:id="rId19"/>
    <p:sldId id="279" r:id="rId20"/>
    <p:sldId id="281" r:id="rId21"/>
    <p:sldId id="284" r:id="rId22"/>
    <p:sldId id="286" r:id="rId23"/>
    <p:sldId id="268" r:id="rId24"/>
    <p:sldId id="276" r:id="rId25"/>
    <p:sldId id="269" r:id="rId26"/>
    <p:sldId id="264" r:id="rId27"/>
    <p:sldId id="262" r:id="rId28"/>
    <p:sldId id="263" r:id="rId29"/>
    <p:sldId id="266" r:id="rId30"/>
    <p:sldId id="272" r:id="rId31"/>
    <p:sldId id="267" r:id="rId3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350B78-331F-1BBA-BB6B-253978D762E4}" name="Petr Palíšek" initials="PP" userId="S::421195@muni.cz::2ec01668-1988-4b15-a6b1-bbc1bb2650c7" providerId="AD"/>
  <p188:author id="{41326290-7276-0C54-E970-862068D6B42D}" name="Edita Chvojková" initials="EC" userId="S::439523@muni.cz::78fc1b82-7081-4d89-a685-36d5b206cf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888CD-7533-4DAB-843A-6AB582B6D03D}" v="10" dt="2022-02-16T17:44:28.901"/>
    <p1510:client id="{50A2CA20-CBDB-4A29-8153-D74083CB9FA6}" v="1444" dt="2022-02-16T15:10:13.929"/>
    <p1510:client id="{535A4D1D-6101-4F9D-B30B-A2376AC515F4}" v="1031" dt="2022-02-17T12:38:43.739"/>
    <p1510:client id="{C2CF655C-E6A9-284A-9992-67B8BA53963C}" v="102" dt="2022-02-16T15:14:40.178"/>
    <p1510:client id="{C6D3C240-23EA-49B7-B5ED-5D87AD51A92C}" v="221" dt="2022-02-17T12:18:40.404"/>
    <p1510:client id="{FA77AFEB-2C80-4ADC-BE46-20447917BFB0}" v="468" dt="2022-02-16T14:33:01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slide" Target="slides/slide22.xml" Id="rId26" /><Relationship Type="http://schemas.microsoft.com/office/2018/10/relationships/authors" Target="authors.xml" Id="rId39" /><Relationship Type="http://schemas.openxmlformats.org/officeDocument/2006/relationships/slide" Target="slides/slide17.xml" Id="rId21" /><Relationship Type="http://schemas.openxmlformats.org/officeDocument/2006/relationships/viewProps" Target="viewProps.xml" Id="rId34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slide" Target="slides/slide21.xml" Id="rId25" /><Relationship Type="http://schemas.openxmlformats.org/officeDocument/2006/relationships/presProps" Target="presProps.xml" Id="rId33" /><Relationship Type="http://schemas.microsoft.com/office/2015/10/relationships/revisionInfo" Target="revisionInfo.xml" Id="rId38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slide" Target="slides/slide25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20.xml" Id="rId24" /><Relationship Type="http://schemas.openxmlformats.org/officeDocument/2006/relationships/slide" Target="slides/slide28.xml" Id="rId32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slide" Target="slides/slide24.xml" Id="rId28" /><Relationship Type="http://schemas.openxmlformats.org/officeDocument/2006/relationships/tableStyles" Target="tableStyles.xml" Id="rId36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" Target="slides/slide27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slide" Target="slides/slide23.xml" Id="rId27" /><Relationship Type="http://schemas.openxmlformats.org/officeDocument/2006/relationships/slide" Target="slides/slide26.xml" Id="rId30" /><Relationship Type="http://schemas.openxmlformats.org/officeDocument/2006/relationships/theme" Target="theme/theme1.xml" Id="rId35" /><Relationship Type="http://schemas.openxmlformats.org/officeDocument/2006/relationships/slide" Target="slides/slide4.xml" Id="rId8" /><Relationship Type="http://schemas.openxmlformats.org/officeDocument/2006/relationships/customXml" Target="../customXml/item3.xml" Id="rId3" /></Relationships>
</file>

<file path=ppt/comments/modernComment_115_9C8512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BFC180-1F88-4A83-8C27-ED9E7AEC4585}" authorId="{41326290-7276-0C54-E970-862068D6B42D}" created="2022-02-11T11:50:42.9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25966654" sldId="277"/>
      <ac:spMk id="2" creationId="{26A6D5CE-6B5F-4D90-8549-3072A6097708}"/>
      <ac:txMk cp="0" len="13">
        <ac:context len="14" hash="424577514"/>
      </ac:txMk>
    </ac:txMkLst>
    <p188:pos x="3378679" y="675735"/>
    <p188:txBody>
      <a:bodyPr/>
      <a:lstStyle/>
      <a:p>
        <a:r>
          <a:rPr lang="en-GB"/>
          <a:t>[@Petr Palíšek] můžeš doplnit definice + hirsh index + hungárosz?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8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9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9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0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75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3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5_9C85123E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saw" TargetMode="External"/><Relationship Id="rId7" Type="http://schemas.openxmlformats.org/officeDocument/2006/relationships/hyperlink" Target="https://en.wikipedia.org/wiki/Paul_Erd%C5%91s#cite_note-33" TargetMode="External"/><Relationship Id="rId2" Type="http://schemas.openxmlformats.org/officeDocument/2006/relationships/hyperlink" Target="https://en.wikipedia.org/wiki/Myocardial_infarction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Epsilon" TargetMode="External"/><Relationship Id="rId5" Type="http://schemas.openxmlformats.org/officeDocument/2006/relationships/hyperlink" Target="https://en.wikipedia.org/wiki/Paul_Erd%C5%91s#cite_note-:3-32" TargetMode="External"/><Relationship Id="rId4" Type="http://schemas.openxmlformats.org/officeDocument/2006/relationships/hyperlink" Target="https://en.wikipedia.org/wiki/Paul_Erd%C5%91s#cite_note-:2-1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19-03308-7?proof=t%3B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475947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jL8D3pVxKddxWEGu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DD8A-FA5B-4121-8669-7BAE99446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Garamond"/>
                <a:cs typeface="Calibri Light"/>
              </a:rPr>
              <a:t>In this course, we talk a lot about </a:t>
            </a:r>
            <a:br>
              <a:rPr lang="en-GB">
                <a:latin typeface="Garamond"/>
                <a:cs typeface="Calibri Light"/>
              </a:rPr>
            </a:br>
            <a:r>
              <a:rPr lang="en-GB">
                <a:latin typeface="Garamond"/>
                <a:cs typeface="Calibri Light"/>
              </a:rPr>
              <a:t>the </a:t>
            </a:r>
            <a:r>
              <a:rPr lang="en-GB" b="1">
                <a:latin typeface="Garamond"/>
                <a:cs typeface="Calibri Light"/>
              </a:rPr>
              <a:t>REPLICATION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8870-9B49-4269-959D-ED740E12A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22" y="2143823"/>
            <a:ext cx="10515600" cy="4569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>
                <a:latin typeface="Garamond"/>
                <a:cs typeface="Calibri"/>
              </a:rPr>
              <a:t>What is replication crisis? </a:t>
            </a:r>
          </a:p>
          <a:p>
            <a:pPr marL="0" indent="0">
              <a:buNone/>
            </a:pPr>
            <a:endParaRPr lang="en-GB" sz="3200">
              <a:latin typeface="Garamond"/>
              <a:cs typeface="Calibri"/>
            </a:endParaRPr>
          </a:p>
          <a:p>
            <a:r>
              <a:rPr lang="en-GB" sz="3200">
                <a:latin typeface="Garamond"/>
                <a:cs typeface="Calibri"/>
              </a:rPr>
              <a:t>Can you describe it in your own words?</a:t>
            </a:r>
          </a:p>
          <a:p>
            <a:pPr marL="0" indent="0">
              <a:buNone/>
            </a:pPr>
            <a:endParaRPr lang="en-GB" sz="3200">
              <a:latin typeface="Garamond"/>
              <a:cs typeface="Calibri"/>
            </a:endParaRPr>
          </a:p>
          <a:p>
            <a:r>
              <a:rPr lang="en-GB" sz="3200">
                <a:latin typeface="Garamond"/>
                <a:cs typeface="Calibri"/>
              </a:rPr>
              <a:t>I want to be a psychotherapist – is this relevant for me? </a:t>
            </a:r>
          </a:p>
          <a:p>
            <a:pPr marL="0" indent="0">
              <a:buNone/>
            </a:pPr>
            <a:endParaRPr lang="en-GB" sz="3200">
              <a:latin typeface="Garamond"/>
              <a:cs typeface="Calibri"/>
            </a:endParaRPr>
          </a:p>
          <a:p>
            <a:r>
              <a:rPr lang="en-GB" sz="3200">
                <a:latin typeface="Garamond"/>
                <a:cs typeface="Calibri"/>
              </a:rPr>
              <a:t>How about other disciplines?</a:t>
            </a:r>
          </a:p>
        </p:txBody>
      </p:sp>
    </p:spTree>
    <p:extLst>
      <p:ext uri="{BB962C8B-B14F-4D97-AF65-F5344CB8AC3E}">
        <p14:creationId xmlns:p14="http://schemas.microsoft.com/office/powerpoint/2010/main" val="734803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84A0B-3352-408B-9008-CD397676F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87" y="158034"/>
            <a:ext cx="6400800" cy="971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676AC-C05C-4CEA-9FD9-1486F1A39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01" y="1128027"/>
            <a:ext cx="6543675" cy="3000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63B08D-48BD-4564-9C86-03AAC438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02" y="4644990"/>
            <a:ext cx="6505575" cy="1838325"/>
          </a:xfrm>
          <a:prstGeom prst="rect">
            <a:avLst/>
          </a:prstGeom>
        </p:spPr>
      </p:pic>
      <p:pic>
        <p:nvPicPr>
          <p:cNvPr id="4" name="Picture 5" descr="A picture containing text, cat, sign, standing&#10;&#10;Description automatically generated">
            <a:extLst>
              <a:ext uri="{FF2B5EF4-FFF2-40B4-BE49-F238E27FC236}">
                <a16:creationId xmlns:a16="http://schemas.microsoft.com/office/drawing/2014/main" id="{219AEF33-C8FE-48C5-BEA3-6ECD6DD8D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28" y="424543"/>
            <a:ext cx="3614057" cy="3614057"/>
          </a:xfrm>
          <a:prstGeom prst="rect">
            <a:avLst/>
          </a:prstGeom>
        </p:spPr>
      </p:pic>
      <p:pic>
        <p:nvPicPr>
          <p:cNvPr id="2" name="Picture 3" descr="A picture containing text, mollusk, invertebrate, snail&#10;&#10;Description automatically generated">
            <a:extLst>
              <a:ext uri="{FF2B5EF4-FFF2-40B4-BE49-F238E27FC236}">
                <a16:creationId xmlns:a16="http://schemas.microsoft.com/office/drawing/2014/main" id="{10C92BC8-69FF-460D-ADF2-BE59BBB2E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6136" y="944545"/>
            <a:ext cx="2170216" cy="3363686"/>
          </a:xfrm>
          <a:prstGeom prst="rect">
            <a:avLst/>
          </a:prstGeom>
        </p:spPr>
      </p:pic>
      <p:pic>
        <p:nvPicPr>
          <p:cNvPr id="6" name="Picture 7" descr="Diagram&#10;&#10;Description automatically generated">
            <a:extLst>
              <a:ext uri="{FF2B5EF4-FFF2-40B4-BE49-F238E27FC236}">
                <a16:creationId xmlns:a16="http://schemas.microsoft.com/office/drawing/2014/main" id="{A3AF58DE-4774-4BDE-9B6A-8DBB5F5CB0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1" y="4189719"/>
            <a:ext cx="3701142" cy="21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8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Impact factor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828800"/>
            <a:ext cx="9784080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>
                <a:latin typeface="Garamond"/>
              </a:rPr>
              <a:t>A </a:t>
            </a:r>
            <a:r>
              <a:rPr lang="cs-CZ" sz="2800" err="1">
                <a:latin typeface="Garamond"/>
              </a:rPr>
              <a:t>well-intentioned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measure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of</a:t>
            </a:r>
            <a:r>
              <a:rPr lang="cs-CZ" sz="2800">
                <a:latin typeface="Garamond"/>
              </a:rPr>
              <a:t> </a:t>
            </a:r>
            <a:r>
              <a:rPr lang="cs-CZ" sz="2800" b="1" err="1">
                <a:latin typeface="Garamond"/>
              </a:rPr>
              <a:t>journal</a:t>
            </a:r>
            <a:r>
              <a:rPr lang="cs-CZ" sz="2800">
                <a:latin typeface="Garamond"/>
              </a:rPr>
              <a:t> </a:t>
            </a:r>
            <a:r>
              <a:rPr lang="cs-CZ" sz="2800" err="1">
                <a:latin typeface="Garamond"/>
              </a:rPr>
              <a:t>quality</a:t>
            </a:r>
            <a:r>
              <a:rPr lang="cs-CZ" sz="2800">
                <a:latin typeface="Garamond"/>
              </a:rPr>
              <a:t> </a:t>
            </a:r>
            <a:endParaRPr lang="cs-CZ" sz="2800">
              <a:latin typeface="Garamond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Started</a:t>
            </a:r>
            <a:r>
              <a:rPr lang="cs-CZ" sz="2800">
                <a:latin typeface="Garamond"/>
                <a:cs typeface="Calibri"/>
              </a:rPr>
              <a:t> in 1979, </a:t>
            </a:r>
            <a:r>
              <a:rPr lang="cs-CZ" sz="2800" err="1">
                <a:latin typeface="Garamond"/>
                <a:cs typeface="Calibri"/>
              </a:rPr>
              <a:t>now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calculated</a:t>
            </a:r>
            <a:r>
              <a:rPr lang="cs-CZ" sz="2800">
                <a:latin typeface="Garamond"/>
                <a:cs typeface="Calibri"/>
              </a:rPr>
              <a:t> by a </a:t>
            </a:r>
            <a:r>
              <a:rPr lang="cs-CZ" sz="2800" err="1">
                <a:latin typeface="Garamond"/>
                <a:cs typeface="Calibri"/>
              </a:rPr>
              <a:t>private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company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Clarivate</a:t>
            </a:r>
            <a:endParaRPr lang="cs-CZ" sz="2800">
              <a:latin typeface="Garamond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cs-CZ" sz="2800">
              <a:latin typeface="Garamond"/>
              <a:cs typeface="Calibri"/>
            </a:endParaRPr>
          </a:p>
          <a:p>
            <a:endParaRPr lang="cs-CZ">
              <a:latin typeface="Garamond"/>
              <a:cs typeface="Calibri"/>
            </a:endParaRPr>
          </a:p>
          <a:p>
            <a:r>
              <a:rPr lang="cs-CZ" sz="3600">
                <a:latin typeface="Garamond"/>
                <a:cs typeface="Calibri"/>
              </a:rPr>
              <a:t>IF = </a:t>
            </a:r>
            <a:r>
              <a:rPr lang="cs-CZ" sz="3600" err="1">
                <a:latin typeface="Garamond"/>
                <a:cs typeface="Calibri"/>
              </a:rPr>
              <a:t>number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of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citations</a:t>
            </a:r>
            <a:r>
              <a:rPr lang="cs-CZ" sz="3600">
                <a:latin typeface="Garamond"/>
                <a:cs typeface="Calibri"/>
              </a:rPr>
              <a:t> / </a:t>
            </a:r>
            <a:r>
              <a:rPr lang="cs-CZ" sz="3600" err="1">
                <a:latin typeface="Garamond"/>
                <a:cs typeface="Calibri"/>
              </a:rPr>
              <a:t>number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of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publications</a:t>
            </a:r>
            <a:r>
              <a:rPr lang="cs-CZ" sz="3600">
                <a:latin typeface="Garamond"/>
                <a:cs typeface="Calibri"/>
              </a:rPr>
              <a:t> in </a:t>
            </a:r>
            <a:r>
              <a:rPr lang="cs-CZ" sz="3600" err="1">
                <a:latin typeface="Garamond"/>
                <a:cs typeface="Calibri"/>
              </a:rPr>
              <a:t>two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preceding</a:t>
            </a:r>
            <a:r>
              <a:rPr lang="cs-CZ" sz="3600">
                <a:latin typeface="Garamond"/>
                <a:cs typeface="Calibri"/>
              </a:rPr>
              <a:t> </a:t>
            </a:r>
            <a:r>
              <a:rPr lang="cs-CZ" sz="3600" err="1">
                <a:latin typeface="Garamond"/>
                <a:cs typeface="Calibri"/>
              </a:rPr>
              <a:t>years</a:t>
            </a:r>
            <a:r>
              <a:rPr lang="cs-CZ" sz="3600">
                <a:latin typeface="Garamond"/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596665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Impact factor – examples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828800"/>
            <a:ext cx="978408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i="1" err="1">
                <a:latin typeface="Garamond"/>
                <a:ea typeface="+mn-lt"/>
                <a:cs typeface="+mn-lt"/>
              </a:rPr>
              <a:t>Nature</a:t>
            </a:r>
            <a:r>
              <a:rPr lang="cs-CZ" sz="2800" b="1" i="1">
                <a:latin typeface="Garamond"/>
                <a:ea typeface="+mn-lt"/>
                <a:cs typeface="+mn-lt"/>
              </a:rPr>
              <a:t>: </a:t>
            </a:r>
            <a:r>
              <a:rPr lang="cs-CZ" sz="2800">
                <a:latin typeface="Garamond"/>
                <a:ea typeface="+mn-lt"/>
                <a:cs typeface="+mn-lt"/>
              </a:rPr>
              <a:t>50</a:t>
            </a:r>
            <a:endParaRPr lang="cs-CZ">
              <a:latin typeface="Garamond"/>
            </a:endParaRPr>
          </a:p>
          <a:p>
            <a:endParaRPr lang="cs-CZ" sz="2800">
              <a:latin typeface="Calibri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Science: </a:t>
            </a:r>
            <a:r>
              <a:rPr lang="cs-CZ" sz="2800">
                <a:latin typeface="Garamond"/>
                <a:cs typeface="Calibri"/>
              </a:rPr>
              <a:t>47</a:t>
            </a:r>
            <a:endParaRPr lang="cs-CZ">
              <a:latin typeface="Calibri" panose="020F0502020204030204"/>
              <a:cs typeface="Calibri"/>
            </a:endParaRP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</a:rPr>
              <a:t>European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Journal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of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Psychological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Assessment</a:t>
            </a:r>
            <a:r>
              <a:rPr lang="cs-CZ" sz="2800" b="1" i="1">
                <a:latin typeface="Garamond"/>
              </a:rPr>
              <a:t>:</a:t>
            </a:r>
            <a:r>
              <a:rPr lang="cs-CZ" sz="2800" b="1" i="1">
                <a:latin typeface="Garamond"/>
                <a:cs typeface="Calibri"/>
              </a:rPr>
              <a:t> </a:t>
            </a:r>
            <a:r>
              <a:rPr lang="cs-CZ" sz="2800">
                <a:latin typeface="Garamond"/>
                <a:cs typeface="Calibri"/>
              </a:rPr>
              <a:t>3</a:t>
            </a:r>
            <a:endParaRPr lang="cs-CZ" b="1">
              <a:latin typeface="Garamond"/>
              <a:cs typeface="Calibri"/>
            </a:endParaRP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  <a:cs typeface="Calibri"/>
              </a:rPr>
              <a:t>Czechoslovak</a:t>
            </a:r>
            <a:r>
              <a:rPr lang="cs-CZ" sz="2800" b="1" i="1">
                <a:latin typeface="Garamond"/>
                <a:cs typeface="Calibri"/>
              </a:rPr>
              <a:t> Psychology: </a:t>
            </a:r>
            <a:r>
              <a:rPr lang="cs-CZ" sz="2800">
                <a:latin typeface="Garamond"/>
                <a:cs typeface="Calibri"/>
              </a:rPr>
              <a:t>0.5</a:t>
            </a: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  <a:cs typeface="Calibri"/>
              </a:rPr>
              <a:t>Testforum</a:t>
            </a:r>
            <a:r>
              <a:rPr lang="cs-CZ" sz="2800" i="1">
                <a:latin typeface="Garamond"/>
                <a:cs typeface="Calibri"/>
              </a:rPr>
              <a:t>: </a:t>
            </a:r>
            <a:r>
              <a:rPr lang="cs-CZ" sz="2800">
                <a:latin typeface="Garamond"/>
                <a:cs typeface="Calibri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19998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Article Influence Score</a:t>
            </a:r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828800"/>
            <a:ext cx="978408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>
                <a:latin typeface="Garamond"/>
                <a:cs typeface="Calibri"/>
              </a:rPr>
              <a:t>An </a:t>
            </a:r>
            <a:r>
              <a:rPr lang="cs-CZ" sz="2800" err="1">
                <a:latin typeface="Garamond"/>
                <a:cs typeface="Calibri"/>
              </a:rPr>
              <a:t>alternative</a:t>
            </a:r>
            <a:r>
              <a:rPr lang="cs-CZ" sz="2800">
                <a:latin typeface="Garamond"/>
                <a:cs typeface="Calibri"/>
              </a:rPr>
              <a:t> to IF </a:t>
            </a:r>
            <a:r>
              <a:rPr lang="cs-CZ" sz="2800" err="1">
                <a:latin typeface="Garamond"/>
                <a:cs typeface="Calibri"/>
              </a:rPr>
              <a:t>that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measures</a:t>
            </a:r>
            <a:r>
              <a:rPr lang="cs-CZ" sz="2800">
                <a:latin typeface="Garamond"/>
                <a:cs typeface="Calibri"/>
              </a:rPr>
              <a:t> influence </a:t>
            </a:r>
            <a:r>
              <a:rPr lang="cs-CZ" sz="2800" err="1">
                <a:latin typeface="Garamond"/>
                <a:cs typeface="Calibri"/>
              </a:rPr>
              <a:t>of</a:t>
            </a:r>
            <a:r>
              <a:rPr lang="cs-CZ" sz="2800">
                <a:latin typeface="Garamond"/>
                <a:cs typeface="Calibri"/>
              </a:rPr>
              <a:t> a </a:t>
            </a:r>
            <a:r>
              <a:rPr lang="cs-CZ" sz="2800" err="1">
                <a:latin typeface="Garamond"/>
                <a:cs typeface="Calibri"/>
              </a:rPr>
              <a:t>journal</a:t>
            </a:r>
            <a:endParaRPr lang="cs-CZ" sz="2800">
              <a:latin typeface="Garamond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Recently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implemented</a:t>
            </a:r>
            <a:r>
              <a:rPr lang="cs-CZ" sz="2800">
                <a:latin typeface="Garamond"/>
                <a:cs typeface="Calibri"/>
              </a:rPr>
              <a:t> as </a:t>
            </a:r>
            <a:r>
              <a:rPr lang="cs-CZ" sz="2800" b="1" err="1">
                <a:latin typeface="Garamond"/>
                <a:cs typeface="Calibri"/>
              </a:rPr>
              <a:t>the</a:t>
            </a:r>
            <a:r>
              <a:rPr lang="cs-CZ" sz="2800" b="1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metric</a:t>
            </a:r>
            <a:r>
              <a:rPr lang="cs-CZ" sz="2800">
                <a:latin typeface="Garamond"/>
                <a:cs typeface="Calibri"/>
              </a:rPr>
              <a:t> </a:t>
            </a:r>
            <a:r>
              <a:rPr lang="cs-CZ" sz="2800" err="1">
                <a:latin typeface="Garamond"/>
                <a:cs typeface="Calibri"/>
              </a:rPr>
              <a:t>that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decides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funding</a:t>
            </a:r>
            <a:r>
              <a:rPr lang="cs-CZ" sz="2800">
                <a:latin typeface="Garamond"/>
                <a:cs typeface="Calibri"/>
              </a:rPr>
              <a:t> in Czech Republic</a:t>
            </a: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Mean</a:t>
            </a:r>
            <a:r>
              <a:rPr lang="cs-CZ" sz="2800">
                <a:latin typeface="Garamond"/>
                <a:cs typeface="Calibri"/>
              </a:rPr>
              <a:t> AIS = 1</a:t>
            </a:r>
          </a:p>
          <a:p>
            <a:pPr marL="457200" indent="-457200">
              <a:buFont typeface="Arial"/>
              <a:buChar char="•"/>
            </a:pPr>
            <a:r>
              <a:rPr lang="cs-CZ" sz="2800" b="1" err="1">
                <a:latin typeface="Garamond"/>
                <a:cs typeface="Calibri"/>
              </a:rPr>
              <a:t>Omits</a:t>
            </a:r>
            <a:r>
              <a:rPr lang="cs-CZ" sz="2800" b="1">
                <a:latin typeface="Garamond"/>
                <a:cs typeface="Calibri"/>
              </a:rPr>
              <a:t> </a:t>
            </a:r>
            <a:r>
              <a:rPr lang="cs-CZ" sz="2800" b="1" err="1">
                <a:latin typeface="Garamond"/>
                <a:cs typeface="Calibri"/>
              </a:rPr>
              <a:t>journal</a:t>
            </a:r>
            <a:r>
              <a:rPr lang="cs-CZ" sz="2800" b="1">
                <a:latin typeface="Garamond"/>
                <a:cs typeface="Calibri"/>
              </a:rPr>
              <a:t>-level </a:t>
            </a:r>
            <a:r>
              <a:rPr lang="cs-CZ" sz="2800" b="1" err="1">
                <a:latin typeface="Garamond"/>
                <a:cs typeface="Calibri"/>
              </a:rPr>
              <a:t>self-citations</a:t>
            </a:r>
            <a:endParaRPr lang="cs-CZ" sz="2800" b="1">
              <a:latin typeface="Garamond"/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cs-CZ" sz="2800">
              <a:latin typeface="Garamond"/>
              <a:cs typeface="Calibri"/>
            </a:endParaRPr>
          </a:p>
          <a:p>
            <a:endParaRPr lang="cs-CZ">
              <a:latin typeface="Garamond"/>
              <a:cs typeface="Calibri"/>
            </a:endParaRPr>
          </a:p>
          <a:p>
            <a:r>
              <a:rPr lang="cs-CZ" sz="3600">
                <a:latin typeface="Garamond"/>
                <a:cs typeface="Calibri"/>
              </a:rPr>
              <a:t>AIS = </a:t>
            </a:r>
            <a:r>
              <a:rPr lang="cs-CZ" sz="3600" err="1">
                <a:latin typeface="Garamond"/>
                <a:ea typeface="+mn-lt"/>
                <a:cs typeface="+mn-lt"/>
              </a:rPr>
              <a:t>journal’s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citation</a:t>
            </a:r>
            <a:r>
              <a:rPr lang="cs-CZ" sz="3600">
                <a:latin typeface="Garamond"/>
                <a:ea typeface="+mn-lt"/>
                <a:cs typeface="+mn-lt"/>
              </a:rPr>
              <a:t> influence / </a:t>
            </a:r>
            <a:r>
              <a:rPr lang="cs-CZ" sz="3600" err="1">
                <a:latin typeface="Garamond"/>
                <a:ea typeface="+mn-lt"/>
                <a:cs typeface="+mn-lt"/>
              </a:rPr>
              <a:t>number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of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articles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over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five</a:t>
            </a:r>
            <a:r>
              <a:rPr lang="cs-CZ" sz="3600">
                <a:latin typeface="Garamond"/>
                <a:ea typeface="+mn-lt"/>
                <a:cs typeface="+mn-lt"/>
              </a:rPr>
              <a:t> </a:t>
            </a:r>
            <a:r>
              <a:rPr lang="cs-CZ" sz="3600" err="1">
                <a:latin typeface="Garamond"/>
                <a:ea typeface="+mn-lt"/>
                <a:cs typeface="+mn-lt"/>
              </a:rPr>
              <a:t>years</a:t>
            </a:r>
            <a:endParaRPr lang="cs-CZ" sz="3600">
              <a:latin typeface="Garamond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758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AIS – examples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886265" y="1661327"/>
            <a:ext cx="978408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i="1" err="1">
                <a:latin typeface="Garamond"/>
                <a:ea typeface="+mn-lt"/>
                <a:cs typeface="+mn-lt"/>
              </a:rPr>
              <a:t>Nature</a:t>
            </a:r>
            <a:r>
              <a:rPr lang="cs-CZ" sz="2800" b="1" i="1">
                <a:latin typeface="Garamond"/>
                <a:ea typeface="+mn-lt"/>
                <a:cs typeface="+mn-lt"/>
              </a:rPr>
              <a:t>: </a:t>
            </a:r>
            <a:r>
              <a:rPr lang="cs-CZ" sz="2800">
                <a:latin typeface="Garamond"/>
                <a:ea typeface="+mn-lt"/>
                <a:cs typeface="+mn-lt"/>
              </a:rPr>
              <a:t>24</a:t>
            </a:r>
            <a:endParaRPr lang="cs-CZ">
              <a:latin typeface="Garamond"/>
            </a:endParaRPr>
          </a:p>
          <a:p>
            <a:endParaRPr lang="cs-CZ" sz="2800">
              <a:latin typeface="Calibri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Science: </a:t>
            </a:r>
            <a:r>
              <a:rPr lang="cs-CZ" sz="2800">
                <a:latin typeface="Garamond"/>
                <a:cs typeface="Calibri"/>
              </a:rPr>
              <a:t>22</a:t>
            </a:r>
            <a:endParaRPr lang="cs-CZ">
              <a:latin typeface="Calibri" panose="020F0502020204030204"/>
              <a:cs typeface="Calibri"/>
            </a:endParaRP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</a:rPr>
              <a:t>European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Journal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of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Psychological</a:t>
            </a:r>
            <a:r>
              <a:rPr lang="cs-CZ" sz="2800" b="1" i="1">
                <a:latin typeface="Garamond"/>
              </a:rPr>
              <a:t> </a:t>
            </a:r>
            <a:r>
              <a:rPr lang="cs-CZ" sz="2800" b="1" i="1" err="1">
                <a:latin typeface="Garamond"/>
              </a:rPr>
              <a:t>Assessment</a:t>
            </a:r>
            <a:r>
              <a:rPr lang="cs-CZ" sz="2800" b="1" i="1">
                <a:latin typeface="Garamond"/>
              </a:rPr>
              <a:t>:</a:t>
            </a:r>
            <a:r>
              <a:rPr lang="cs-CZ" sz="2800" b="1" i="1">
                <a:latin typeface="Garamond"/>
                <a:cs typeface="Calibri"/>
              </a:rPr>
              <a:t> </a:t>
            </a:r>
            <a:r>
              <a:rPr lang="cs-CZ" sz="2800">
                <a:latin typeface="Garamond"/>
                <a:cs typeface="Calibri"/>
              </a:rPr>
              <a:t>.96</a:t>
            </a: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  <a:cs typeface="Calibri"/>
              </a:rPr>
              <a:t>Czechoslovak</a:t>
            </a:r>
            <a:r>
              <a:rPr lang="cs-CZ" sz="2800" b="1" i="1">
                <a:latin typeface="Garamond"/>
                <a:cs typeface="Calibri"/>
              </a:rPr>
              <a:t> Psychology: </a:t>
            </a:r>
            <a:r>
              <a:rPr lang="cs-CZ" sz="2800">
                <a:latin typeface="Garamond"/>
                <a:cs typeface="Calibri"/>
              </a:rPr>
              <a:t>.06</a:t>
            </a:r>
          </a:p>
          <a:p>
            <a:endParaRPr lang="cs-CZ" sz="2800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  <a:cs typeface="Calibri"/>
              </a:rPr>
              <a:t>Testforum</a:t>
            </a:r>
            <a:r>
              <a:rPr lang="cs-CZ" sz="2800" i="1">
                <a:latin typeface="Garamond"/>
                <a:cs typeface="Calibri"/>
              </a:rPr>
              <a:t>: </a:t>
            </a:r>
            <a:r>
              <a:rPr lang="cs-CZ" sz="2800">
                <a:latin typeface="Garamond"/>
                <a:cs typeface="Calibri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102225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h-index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828800"/>
            <a:ext cx="978408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</a:rPr>
              <a:t>Measure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of</a:t>
            </a:r>
            <a:r>
              <a:rPr lang="cs-CZ" sz="2800">
                <a:latin typeface="Garamond"/>
              </a:rPr>
              <a:t> </a:t>
            </a:r>
            <a:r>
              <a:rPr lang="cs-CZ" sz="2800" b="1" err="1">
                <a:latin typeface="Garamond"/>
              </a:rPr>
              <a:t>author</a:t>
            </a:r>
            <a:r>
              <a:rPr lang="cs-CZ" sz="2800" b="1">
                <a:latin typeface="Garamond"/>
              </a:rPr>
              <a:t> </a:t>
            </a:r>
            <a:r>
              <a:rPr lang="cs-CZ" sz="2800" err="1">
                <a:latin typeface="Garamond"/>
              </a:rPr>
              <a:t>quality</a:t>
            </a:r>
            <a:r>
              <a:rPr lang="cs-CZ" sz="2800">
                <a:latin typeface="Garamond"/>
              </a:rPr>
              <a:t>, </a:t>
            </a:r>
            <a:r>
              <a:rPr lang="cs-CZ" sz="2800" err="1">
                <a:latin typeface="Garamond"/>
              </a:rPr>
              <a:t>comparable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within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fields</a:t>
            </a:r>
            <a:endParaRPr lang="cs-CZ" sz="2800">
              <a:latin typeface="Garamond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Started</a:t>
            </a:r>
            <a:r>
              <a:rPr lang="cs-CZ" sz="2800">
                <a:latin typeface="Garamond"/>
                <a:cs typeface="Calibri"/>
              </a:rPr>
              <a:t> in 2005</a:t>
            </a: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Intedned</a:t>
            </a:r>
            <a:r>
              <a:rPr lang="cs-CZ" sz="2800">
                <a:latin typeface="Garamond"/>
                <a:cs typeface="Calibri"/>
              </a:rPr>
              <a:t> to </a:t>
            </a:r>
            <a:r>
              <a:rPr lang="cs-CZ" sz="2800" err="1">
                <a:latin typeface="Garamond"/>
                <a:cs typeface="Calibri"/>
              </a:rPr>
              <a:t>be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better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than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raw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number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of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papers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raw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number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of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citations</a:t>
            </a:r>
            <a:r>
              <a:rPr lang="cs-CZ" sz="2800">
                <a:latin typeface="Garamond"/>
                <a:cs typeface="Calibri"/>
              </a:rPr>
              <a:t>... but </a:t>
            </a:r>
            <a:r>
              <a:rPr lang="cs-CZ" sz="2800" err="1">
                <a:latin typeface="Garamond"/>
                <a:cs typeface="Calibri"/>
              </a:rPr>
              <a:t>correlates</a:t>
            </a:r>
            <a:r>
              <a:rPr lang="cs-CZ" sz="2800">
                <a:latin typeface="Garamond"/>
                <a:cs typeface="Calibri"/>
              </a:rPr>
              <a:t> </a:t>
            </a:r>
            <a:r>
              <a:rPr lang="cs-CZ" sz="2800" err="1">
                <a:latin typeface="Garamond"/>
                <a:cs typeface="Calibri"/>
              </a:rPr>
              <a:t>r</a:t>
            </a:r>
            <a:r>
              <a:rPr lang="cs-CZ" sz="2800">
                <a:latin typeface="Garamond"/>
                <a:cs typeface="Calibri"/>
              </a:rPr>
              <a:t> = .90 </a:t>
            </a:r>
            <a:r>
              <a:rPr lang="cs-CZ" sz="2800" err="1">
                <a:latin typeface="Garamond"/>
                <a:cs typeface="Calibri"/>
              </a:rPr>
              <a:t>with</a:t>
            </a:r>
            <a:r>
              <a:rPr lang="cs-CZ" sz="2800">
                <a:latin typeface="Garamond"/>
                <a:cs typeface="Calibri"/>
              </a:rPr>
              <a:t> </a:t>
            </a:r>
            <a:r>
              <a:rPr lang="cs-CZ" sz="2800" err="1">
                <a:latin typeface="Garamond"/>
                <a:cs typeface="Calibri"/>
              </a:rPr>
              <a:t>the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raw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number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of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papers</a:t>
            </a:r>
            <a:r>
              <a:rPr lang="cs-CZ" sz="2800">
                <a:latin typeface="Garamond"/>
                <a:cs typeface="Calibri"/>
              </a:rPr>
              <a:t>, </a:t>
            </a:r>
            <a:r>
              <a:rPr lang="cs-CZ" sz="2800" err="1">
                <a:latin typeface="Garamond"/>
                <a:cs typeface="Calibri"/>
              </a:rPr>
              <a:t>oops</a:t>
            </a:r>
            <a:r>
              <a:rPr lang="cs-CZ" sz="2800">
                <a:latin typeface="Garamond"/>
                <a:cs typeface="Calibri"/>
              </a:rPr>
              <a:t>.</a:t>
            </a:r>
          </a:p>
          <a:p>
            <a:endParaRPr lang="cs-CZ">
              <a:latin typeface="Garamond"/>
              <a:cs typeface="Calibri"/>
            </a:endParaRPr>
          </a:p>
          <a:p>
            <a:endParaRPr lang="cs-CZ" sz="3600" b="1">
              <a:latin typeface="Garamond"/>
              <a:cs typeface="Calibri"/>
            </a:endParaRPr>
          </a:p>
          <a:p>
            <a:r>
              <a:rPr lang="cs-CZ" sz="3600" b="1" err="1">
                <a:latin typeface="Garamond"/>
                <a:cs typeface="Calibri"/>
              </a:rPr>
              <a:t>Among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all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publications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of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an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author</a:t>
            </a:r>
            <a:r>
              <a:rPr lang="cs-CZ" sz="3600" b="1">
                <a:latin typeface="Garamond"/>
                <a:cs typeface="Calibri"/>
              </a:rPr>
              <a:t>, </a:t>
            </a:r>
            <a:r>
              <a:rPr lang="cs-CZ" sz="3600" b="1" err="1">
                <a:latin typeface="Garamond"/>
                <a:cs typeface="Calibri"/>
              </a:rPr>
              <a:t>at</a:t>
            </a:r>
            <a:r>
              <a:rPr lang="cs-CZ" sz="3600" b="1">
                <a:latin typeface="Garamond"/>
                <a:cs typeface="Calibri"/>
              </a:rPr>
              <a:t> least </a:t>
            </a:r>
            <a:r>
              <a:rPr lang="cs-CZ" sz="3600" b="1" i="1">
                <a:latin typeface="Garamond"/>
                <a:cs typeface="Calibri"/>
              </a:rPr>
              <a:t>h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of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them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received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at</a:t>
            </a:r>
            <a:r>
              <a:rPr lang="cs-CZ" sz="3600" b="1">
                <a:latin typeface="Garamond"/>
                <a:cs typeface="Calibri"/>
              </a:rPr>
              <a:t> least </a:t>
            </a:r>
            <a:r>
              <a:rPr lang="cs-CZ" sz="3600" b="1" i="1">
                <a:latin typeface="Garamond"/>
                <a:cs typeface="Calibri"/>
              </a:rPr>
              <a:t>h</a:t>
            </a:r>
            <a:r>
              <a:rPr lang="cs-CZ" sz="3600" b="1">
                <a:latin typeface="Garamond"/>
                <a:cs typeface="Calibri"/>
              </a:rPr>
              <a:t> </a:t>
            </a:r>
            <a:r>
              <a:rPr lang="cs-CZ" sz="3600" b="1" err="1">
                <a:latin typeface="Garamond"/>
                <a:cs typeface="Calibri"/>
              </a:rPr>
              <a:t>citations</a:t>
            </a:r>
            <a:r>
              <a:rPr lang="cs-CZ" sz="3600" b="1">
                <a:latin typeface="Garamond"/>
                <a:cs typeface="Calibri"/>
              </a:rPr>
              <a:t>. </a:t>
            </a:r>
            <a:endParaRPr lang="cs-CZ" b="1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67142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/>
                <a:cs typeface="Calibri Light"/>
              </a:rPr>
              <a:t>h-index – examples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535723"/>
            <a:ext cx="978408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i="1">
                <a:latin typeface="Garamond"/>
                <a:ea typeface="+mn-lt"/>
                <a:cs typeface="+mn-lt"/>
              </a:rPr>
              <a:t>Albert Einstein: </a:t>
            </a:r>
            <a:r>
              <a:rPr lang="cs-CZ" sz="2800">
                <a:latin typeface="Garamond"/>
                <a:ea typeface="+mn-lt"/>
                <a:cs typeface="+mn-lt"/>
              </a:rPr>
              <a:t>117</a:t>
            </a:r>
          </a:p>
          <a:p>
            <a:endParaRPr lang="cs-CZ" sz="2800" b="1" i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Albert Bandura: </a:t>
            </a:r>
            <a:r>
              <a:rPr lang="cs-CZ" sz="2800">
                <a:latin typeface="Garamond"/>
                <a:cs typeface="Calibri"/>
              </a:rPr>
              <a:t>208</a:t>
            </a:r>
          </a:p>
          <a:p>
            <a:endParaRPr lang="cs-CZ" sz="2800" b="1" i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Eric-Jan </a:t>
            </a:r>
            <a:r>
              <a:rPr lang="cs-CZ" sz="2800" b="1" i="1" err="1">
                <a:latin typeface="Garamond"/>
                <a:cs typeface="Calibri"/>
              </a:rPr>
              <a:t>Wagenmakers</a:t>
            </a:r>
            <a:r>
              <a:rPr lang="cs-CZ" sz="2800" b="1" i="1">
                <a:latin typeface="Garamond"/>
                <a:cs typeface="Calibri"/>
              </a:rPr>
              <a:t>: </a:t>
            </a:r>
            <a:r>
              <a:rPr lang="cs-CZ" sz="2800">
                <a:latin typeface="Garamond"/>
                <a:cs typeface="Calibri"/>
              </a:rPr>
              <a:t>101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</a:rPr>
              <a:t>Jordan </a:t>
            </a:r>
            <a:r>
              <a:rPr lang="cs-CZ" sz="2800" b="1" i="1" err="1">
                <a:latin typeface="Garamond"/>
              </a:rPr>
              <a:t>Peterson</a:t>
            </a:r>
            <a:r>
              <a:rPr lang="cs-CZ" sz="2800" b="1" i="1">
                <a:latin typeface="Garamond"/>
              </a:rPr>
              <a:t>:</a:t>
            </a:r>
            <a:r>
              <a:rPr lang="cs-CZ" sz="2800" b="1" i="1">
                <a:latin typeface="Garamond"/>
                <a:cs typeface="Calibri"/>
              </a:rPr>
              <a:t> </a:t>
            </a:r>
            <a:r>
              <a:rPr lang="cs-CZ" sz="2800">
                <a:latin typeface="Garamond"/>
                <a:cs typeface="Calibri"/>
              </a:rPr>
              <a:t>55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David Šmahel: </a:t>
            </a:r>
            <a:r>
              <a:rPr lang="cs-CZ" sz="2800">
                <a:latin typeface="Garamond"/>
                <a:cs typeface="Calibri"/>
              </a:rPr>
              <a:t>28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Stanislav Ježek: </a:t>
            </a:r>
            <a:r>
              <a:rPr lang="cs-CZ" sz="2800">
                <a:latin typeface="Garamond"/>
                <a:cs typeface="Calibri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75729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>
                <a:latin typeface="Garamond"/>
                <a:cs typeface="Calibri Light"/>
              </a:rPr>
              <a:t>Erdös</a:t>
            </a:r>
            <a:r>
              <a:rPr lang="en-GB" b="1">
                <a:latin typeface="Garamond"/>
                <a:cs typeface="Calibri Light"/>
              </a:rPr>
              <a:t> number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44880" y="1828800"/>
            <a:ext cx="9784080" cy="27699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</a:rPr>
              <a:t>The</a:t>
            </a:r>
            <a:r>
              <a:rPr lang="cs-CZ" sz="2800">
                <a:latin typeface="Garamond"/>
              </a:rPr>
              <a:t> </a:t>
            </a:r>
            <a:r>
              <a:rPr lang="cs-CZ" sz="2800" err="1">
                <a:latin typeface="Garamond"/>
              </a:rPr>
              <a:t>only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measure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of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author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quality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that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makes</a:t>
            </a:r>
            <a:r>
              <a:rPr lang="cs-CZ" sz="2800">
                <a:latin typeface="Garamond"/>
              </a:rPr>
              <a:t> </a:t>
            </a:r>
            <a:r>
              <a:rPr lang="cs-CZ" sz="2800" err="1">
                <a:latin typeface="Garamond"/>
              </a:rPr>
              <a:t>sense</a:t>
            </a:r>
            <a:endParaRPr lang="cs-CZ" sz="2800">
              <a:latin typeface="Garamond"/>
            </a:endParaRPr>
          </a:p>
          <a:p>
            <a:pPr marL="457200" indent="-457200">
              <a:buFont typeface="Arial"/>
              <a:buChar char="•"/>
            </a:pPr>
            <a:r>
              <a:rPr lang="cs-CZ" sz="2800" err="1">
                <a:latin typeface="Garamond"/>
                <a:cs typeface="Calibri"/>
              </a:rPr>
              <a:t>The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only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measure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of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author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quality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that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measures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something</a:t>
            </a:r>
            <a:r>
              <a:rPr lang="cs-CZ" sz="2800">
                <a:latin typeface="Garamond"/>
                <a:cs typeface="Calibri"/>
              </a:rPr>
              <a:t> </a:t>
            </a:r>
            <a:r>
              <a:rPr lang="cs-CZ" sz="2800" err="1">
                <a:latin typeface="Garamond"/>
                <a:cs typeface="Calibri"/>
              </a:rPr>
              <a:t>real</a:t>
            </a:r>
            <a:endParaRPr lang="cs-CZ" sz="2800">
              <a:latin typeface="Garamond"/>
              <a:cs typeface="Calibri"/>
            </a:endParaRPr>
          </a:p>
          <a:p>
            <a:endParaRPr lang="cs-CZ">
              <a:latin typeface="Garamond"/>
              <a:ea typeface="+mn-lt"/>
              <a:cs typeface="+mn-lt"/>
            </a:endParaRPr>
          </a:p>
          <a:p>
            <a:r>
              <a:rPr lang="cs-CZ" sz="3200" b="1">
                <a:latin typeface="Garamond"/>
                <a:ea typeface="+mn-lt"/>
                <a:cs typeface="+mn-lt"/>
              </a:rPr>
              <a:t>E_N = </a:t>
            </a:r>
            <a:r>
              <a:rPr lang="cs-CZ" sz="3200" b="1" err="1">
                <a:latin typeface="Garamond"/>
                <a:ea typeface="+mn-lt"/>
                <a:cs typeface="+mn-lt"/>
              </a:rPr>
              <a:t>How</a:t>
            </a:r>
            <a:r>
              <a:rPr lang="cs-CZ" sz="3200" b="1">
                <a:latin typeface="Garamond"/>
                <a:ea typeface="+mn-lt"/>
                <a:cs typeface="+mn-lt"/>
              </a:rPr>
              <a:t> many co-</a:t>
            </a:r>
            <a:r>
              <a:rPr lang="cs-CZ" sz="3200" b="1" err="1">
                <a:latin typeface="Garamond"/>
                <a:ea typeface="+mn-lt"/>
                <a:cs typeface="+mn-lt"/>
              </a:rPr>
              <a:t>authors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separate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you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from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the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mathematician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Pál</a:t>
            </a:r>
            <a:r>
              <a:rPr lang="cs-CZ" sz="3200" b="1">
                <a:latin typeface="Garamond"/>
                <a:ea typeface="+mn-lt"/>
                <a:cs typeface="+mn-lt"/>
              </a:rPr>
              <a:t> </a:t>
            </a:r>
            <a:r>
              <a:rPr lang="cs-CZ" sz="3200" b="1" err="1">
                <a:latin typeface="Garamond"/>
                <a:ea typeface="+mn-lt"/>
                <a:cs typeface="+mn-lt"/>
              </a:rPr>
              <a:t>Erdös</a:t>
            </a:r>
            <a:endParaRPr lang="cs-CZ" sz="3200" b="1">
              <a:latin typeface="Garamond"/>
              <a:ea typeface="+mn-lt"/>
              <a:cs typeface="+mn-lt"/>
            </a:endParaRPr>
          </a:p>
          <a:p>
            <a:endParaRPr lang="cs-CZ" sz="3600" b="1">
              <a:latin typeface="Garamond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AE08E2-D2A7-4C45-8A62-43677B5D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4" y="4244633"/>
            <a:ext cx="5116327" cy="224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2C0A8C-574E-4243-ACF5-A6794044ADA7}"/>
              </a:ext>
            </a:extLst>
          </p:cNvPr>
          <p:cNvSpPr txBox="1"/>
          <p:nvPr/>
        </p:nvSpPr>
        <p:spPr>
          <a:xfrm>
            <a:off x="303212" y="382588"/>
            <a:ext cx="1163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On 20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September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1996,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at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age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of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83, he had a </a:t>
            </a:r>
            <a:r>
              <a:rPr lang="cs-CZ">
                <a:solidFill>
                  <a:srgbClr val="0645AD"/>
                </a:solidFill>
                <a:latin typeface="Arial"/>
                <a:ea typeface="Arial"/>
                <a:cs typeface="Arial"/>
                <a:hlinkClick r:id="rId2" tooltip="Myocardial infarction"/>
              </a:rPr>
              <a:t>heart attack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 and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died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while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attending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a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conference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in </a:t>
            </a:r>
            <a:r>
              <a:rPr lang="cs-CZ">
                <a:solidFill>
                  <a:srgbClr val="0645AD"/>
                </a:solidFill>
                <a:latin typeface="Arial"/>
                <a:ea typeface="Arial"/>
                <a:cs typeface="Arial"/>
                <a:hlinkClick r:id="rId3" tooltip="Warsaw"/>
              </a:rPr>
              <a:t>Warsaw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.</a:t>
            </a:r>
            <a:r>
              <a:rPr lang="cs-CZ" baseline="30000">
                <a:solidFill>
                  <a:srgbClr val="0645AD"/>
                </a:solidFill>
                <a:latin typeface="Arial"/>
                <a:ea typeface="Arial"/>
                <a:cs typeface="Arial"/>
                <a:hlinkClick r:id="rId4"/>
              </a:rPr>
              <a:t>[17]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 These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circumstances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were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close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to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way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he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wanted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to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die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. He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once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said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,</a:t>
            </a:r>
          </a:p>
          <a:p>
            <a:endParaRPr lang="cs-CZ">
              <a:solidFill>
                <a:srgbClr val="202122"/>
              </a:solidFill>
              <a:latin typeface="Arial"/>
              <a:ea typeface="Arial"/>
              <a:cs typeface="Arial"/>
            </a:endParaRPr>
          </a:p>
          <a:p>
            <a:pPr lvl="1">
              <a:buNone/>
            </a:pP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I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want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to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be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giving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a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lecture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,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finishing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up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an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important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proof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on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blackboard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,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when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someone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in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audience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shouts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out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, '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What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about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general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case?'.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I'll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turn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to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audience and smile, '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I'll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leave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that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to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next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generation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,' and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then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I'll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keel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err="1">
                <a:solidFill>
                  <a:srgbClr val="202122"/>
                </a:solidFill>
                <a:latin typeface="Arial"/>
                <a:ea typeface="Arial"/>
                <a:cs typeface="Arial"/>
              </a:rPr>
              <a:t>over</a:t>
            </a:r>
            <a:r>
              <a:rPr lang="cs-CZ">
                <a:solidFill>
                  <a:srgbClr val="202122"/>
                </a:solidFill>
                <a:latin typeface="Arial"/>
                <a:ea typeface="Arial"/>
                <a:cs typeface="Arial"/>
              </a:rPr>
              <a:t>.</a:t>
            </a:r>
            <a:r>
              <a:rPr lang="cs-CZ" baseline="30000">
                <a:solidFill>
                  <a:srgbClr val="0645AD"/>
                </a:solidFill>
                <a:latin typeface="Arial"/>
                <a:ea typeface="Arial"/>
                <a:cs typeface="Arial"/>
                <a:hlinkClick r:id="rId4"/>
              </a:rPr>
              <a:t>[17]</a:t>
            </a:r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FCCAF68-E6E6-4884-9491-16E4890E496C}"/>
              </a:ext>
            </a:extLst>
          </p:cNvPr>
          <p:cNvSpPr txBox="1"/>
          <p:nvPr/>
        </p:nvSpPr>
        <p:spPr>
          <a:xfrm>
            <a:off x="301555" y="2385367"/>
            <a:ext cx="11252200" cy="39600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Other idiosyncratic elements of </a:t>
            </a:r>
            <a:r>
              <a:rPr lang="en-US" sz="2000" err="1">
                <a:solidFill>
                  <a:srgbClr val="202122"/>
                </a:solidFill>
                <a:latin typeface="Arial"/>
                <a:cs typeface="Arial"/>
              </a:rPr>
              <a:t>Erdős's</a:t>
            </a: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 vocabulary include:</a:t>
            </a:r>
            <a:r>
              <a:rPr lang="en-US" sz="2000" baseline="30000">
                <a:solidFill>
                  <a:srgbClr val="0645AD"/>
                </a:solidFill>
                <a:latin typeface="Arial"/>
                <a:cs typeface="Arial"/>
                <a:hlinkClick r:id="rId5"/>
              </a:rPr>
              <a:t>[32]</a:t>
            </a:r>
          </a:p>
          <a:p>
            <a:endParaRPr lang="en-US" sz="2000" baseline="30000">
              <a:solidFill>
                <a:srgbClr val="0645AD"/>
              </a:solidFill>
              <a:latin typeface="Arial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Children were referred to as "</a:t>
            </a:r>
            <a:r>
              <a:rPr lang="en-US" sz="2000">
                <a:solidFill>
                  <a:srgbClr val="0645AD"/>
                </a:solidFill>
                <a:latin typeface="Arial"/>
                <a:cs typeface="Arial"/>
                <a:hlinkClick r:id="rId6" tooltip="Epsilon"/>
              </a:rPr>
              <a:t>epsilons</a:t>
            </a: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" (because in mathematics, particularly calculus, an arbitrarily small positive quantity is commonly denoted by the Greek letter (</a:t>
            </a:r>
            <a:r>
              <a:rPr lang="en-US" sz="2000" err="1">
                <a:solidFill>
                  <a:srgbClr val="202122"/>
                </a:solidFill>
                <a:latin typeface="Arial"/>
                <a:cs typeface="Arial"/>
              </a:rPr>
              <a:t>ε</a:t>
            </a: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)).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Women were "bosses" who "captured" men as "slaves" by marrying them. Divorced men were "liberated".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People who stopped doing mathematics had "died", while people who died had "left".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Alcoholic drinks were "poison".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Music (except classical music) was "noise".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To be considered a hack was to be a "Newton".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To give a mathematical lecture was "to preach".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Mathematical lectures themselves were "sermons".</a:t>
            </a:r>
            <a:r>
              <a:rPr lang="en-US" sz="2000" baseline="30000">
                <a:solidFill>
                  <a:srgbClr val="0645AD"/>
                </a:solidFill>
                <a:latin typeface="Arial"/>
                <a:cs typeface="Arial"/>
                <a:hlinkClick r:id="rId7"/>
              </a:rPr>
              <a:t>[33]</a:t>
            </a:r>
          </a:p>
          <a:p>
            <a:pPr>
              <a:buChar char="•"/>
            </a:pPr>
            <a:r>
              <a:rPr lang="en-US" sz="2000">
                <a:solidFill>
                  <a:srgbClr val="202122"/>
                </a:solidFill>
                <a:latin typeface="Arial"/>
                <a:cs typeface="Arial"/>
              </a:rPr>
              <a:t>To give an oral exam to students was "to torture" them.</a:t>
            </a:r>
          </a:p>
        </p:txBody>
      </p:sp>
    </p:spTree>
    <p:extLst>
      <p:ext uri="{BB962C8B-B14F-4D97-AF65-F5344CB8AC3E}">
        <p14:creationId xmlns:p14="http://schemas.microsoft.com/office/powerpoint/2010/main" val="65335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6D5CE-6B5F-4D90-8549-3072A6097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err="1">
                <a:latin typeface="Garamond"/>
                <a:cs typeface="Calibri Light"/>
              </a:rPr>
              <a:t>Erdös</a:t>
            </a:r>
            <a:r>
              <a:rPr lang="en-GB" b="1">
                <a:latin typeface="Garamond"/>
                <a:cs typeface="Calibri Light"/>
              </a:rPr>
              <a:t> number – examples</a:t>
            </a:r>
            <a:endParaRPr lang="en-GB" b="1">
              <a:latin typeface="Garamond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A52D02-A4C8-4D78-9003-8E387CF9A10B}"/>
              </a:ext>
            </a:extLst>
          </p:cNvPr>
          <p:cNvSpPr txBox="1"/>
          <p:nvPr/>
        </p:nvSpPr>
        <p:spPr>
          <a:xfrm>
            <a:off x="978375" y="1627833"/>
            <a:ext cx="978408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800" b="1" i="1">
                <a:latin typeface="Garamond"/>
                <a:ea typeface="+mn-lt"/>
                <a:cs typeface="+mn-lt"/>
              </a:rPr>
              <a:t>Albert Einstein: </a:t>
            </a:r>
            <a:r>
              <a:rPr lang="cs-CZ" sz="2800">
                <a:latin typeface="Garamond"/>
                <a:ea typeface="+mn-lt"/>
                <a:cs typeface="+mn-lt"/>
              </a:rPr>
              <a:t>2</a:t>
            </a:r>
          </a:p>
          <a:p>
            <a:endParaRPr lang="cs-CZ" sz="2800" b="1" i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Albert Bandura: </a:t>
            </a:r>
            <a:r>
              <a:rPr lang="cs-CZ" sz="2800">
                <a:latin typeface="Garamond"/>
                <a:cs typeface="Calibri"/>
              </a:rPr>
              <a:t>NA</a:t>
            </a:r>
          </a:p>
          <a:p>
            <a:endParaRPr lang="cs-CZ" sz="2800" b="1" i="1">
              <a:latin typeface="Garamond"/>
              <a:cs typeface="Calibri"/>
            </a:endParaRPr>
          </a:p>
          <a:p>
            <a:r>
              <a:rPr lang="cs-CZ" sz="2800" b="1" i="1" err="1">
                <a:latin typeface="Garamond"/>
                <a:cs typeface="Calibri"/>
              </a:rPr>
              <a:t>Eric</a:t>
            </a:r>
            <a:r>
              <a:rPr lang="cs-CZ" sz="2800" b="1" i="1">
                <a:latin typeface="Garamond"/>
                <a:cs typeface="Calibri"/>
              </a:rPr>
              <a:t>-Jan </a:t>
            </a:r>
            <a:r>
              <a:rPr lang="cs-CZ" sz="2800" b="1" i="1" err="1">
                <a:latin typeface="Garamond"/>
                <a:cs typeface="Calibri"/>
              </a:rPr>
              <a:t>Wagenmakers</a:t>
            </a:r>
            <a:r>
              <a:rPr lang="cs-CZ" sz="2800" b="1" i="1">
                <a:latin typeface="Garamond"/>
                <a:cs typeface="Calibri"/>
              </a:rPr>
              <a:t>: </a:t>
            </a:r>
            <a:r>
              <a:rPr lang="cs-CZ" sz="2800">
                <a:latin typeface="Garamond"/>
                <a:cs typeface="Calibri"/>
              </a:rPr>
              <a:t>3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</a:rPr>
              <a:t>Jordan </a:t>
            </a:r>
            <a:r>
              <a:rPr lang="cs-CZ" sz="2800" b="1" i="1" err="1">
                <a:latin typeface="Garamond"/>
              </a:rPr>
              <a:t>Peterson</a:t>
            </a:r>
            <a:r>
              <a:rPr lang="cs-CZ" sz="2800" b="1" i="1">
                <a:latin typeface="Garamond"/>
              </a:rPr>
              <a:t>:</a:t>
            </a:r>
            <a:r>
              <a:rPr lang="cs-CZ" sz="2800" b="1" i="1">
                <a:latin typeface="Garamond"/>
                <a:cs typeface="Calibri"/>
              </a:rPr>
              <a:t> </a:t>
            </a:r>
            <a:r>
              <a:rPr lang="cs-CZ" sz="2800">
                <a:latin typeface="Garamond"/>
                <a:cs typeface="Calibri"/>
              </a:rPr>
              <a:t>NA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David Šmahel: </a:t>
            </a:r>
            <a:r>
              <a:rPr lang="cs-CZ" sz="2800">
                <a:latin typeface="Garamond"/>
                <a:cs typeface="Calibri"/>
              </a:rPr>
              <a:t>NA</a:t>
            </a:r>
          </a:p>
          <a:p>
            <a:endParaRPr lang="cs-CZ" sz="2800" b="1">
              <a:latin typeface="Garamond"/>
              <a:cs typeface="Calibri"/>
            </a:endParaRPr>
          </a:p>
          <a:p>
            <a:r>
              <a:rPr lang="cs-CZ" sz="2800" b="1" i="1">
                <a:latin typeface="Garamond"/>
                <a:cs typeface="Calibri"/>
              </a:rPr>
              <a:t>Stanislav Ježek: </a:t>
            </a:r>
            <a:r>
              <a:rPr lang="cs-CZ" sz="2800">
                <a:latin typeface="Garamond"/>
                <a:cs typeface="Calibri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87781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BAC6-CE21-495D-B458-F63A3D13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497" y="3429000"/>
            <a:ext cx="6097604" cy="1359568"/>
          </a:xfrm>
        </p:spPr>
        <p:txBody>
          <a:bodyPr>
            <a:normAutofit/>
          </a:bodyPr>
          <a:lstStyle/>
          <a:p>
            <a:r>
              <a:rPr lang="en-GB" sz="4400">
                <a:latin typeface="Garamond"/>
                <a:cs typeface="Calibri Light"/>
              </a:rPr>
              <a:t>The Sin of Bean Counting</a:t>
            </a:r>
            <a:endParaRPr lang="en-GB" sz="4400">
              <a:latin typeface="Garamon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42306F-008F-4017-BD91-65A00800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702" y="3429000"/>
            <a:ext cx="3248308" cy="32571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D692A-1C66-4736-A8AF-1E4DBCBA4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59" y="299201"/>
            <a:ext cx="3267434" cy="3289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992101-3247-4160-A79B-26F096D77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610" y="1687122"/>
            <a:ext cx="4733925" cy="1028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488DEE-BB61-4BC2-93C9-3286960BA04B}"/>
              </a:ext>
            </a:extLst>
          </p:cNvPr>
          <p:cNvSpPr txBox="1"/>
          <p:nvPr/>
        </p:nvSpPr>
        <p:spPr>
          <a:xfrm>
            <a:off x="5233737" y="561092"/>
            <a:ext cx="60976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>
                <a:latin typeface="Garamond"/>
                <a:cs typeface="Calibri Light"/>
              </a:rPr>
              <a:t>The Sin of Corruptibility </a:t>
            </a:r>
            <a:endParaRPr lang="en-NL" sz="44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B0C18C1-F846-4250-83CE-93426C513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564" y="5027442"/>
            <a:ext cx="5343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66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1E3585-05D6-4E80-8625-F5DC21A58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4826" y="0"/>
            <a:ext cx="7862047" cy="6858000"/>
          </a:xfrm>
          <a:prstGeom prst="rect">
            <a:avLst/>
          </a:prstGeom>
        </p:spPr>
      </p:pic>
      <p:pic>
        <p:nvPicPr>
          <p:cNvPr id="2" name="Picture 3" descr="Text&#10;&#10;Description automatically generated">
            <a:extLst>
              <a:ext uri="{FF2B5EF4-FFF2-40B4-BE49-F238E27FC236}">
                <a16:creationId xmlns:a16="http://schemas.microsoft.com/office/drawing/2014/main" id="{EF317CF2-35DF-4533-ABF8-F2100B07E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57" y="799629"/>
            <a:ext cx="7293427" cy="35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34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763EF091-09E7-44D4-994C-656DDFA10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1" y="1195293"/>
            <a:ext cx="9568542" cy="485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0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CAA4B3-CCBC-46A1-923F-35736BC7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328612"/>
            <a:ext cx="78486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2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D2163C65-BDDE-4215-885C-92918A22C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62"/>
            <a:ext cx="3782864" cy="68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4AA84F-0E94-444C-B65A-D04D07E10D3A}"/>
              </a:ext>
            </a:extLst>
          </p:cNvPr>
          <p:cNvSpPr txBox="1"/>
          <p:nvPr/>
        </p:nvSpPr>
        <p:spPr>
          <a:xfrm>
            <a:off x="5595257" y="6237514"/>
            <a:ext cx="6705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Garamond"/>
                <a:hlinkClick r:id="rId3"/>
              </a:rPr>
              <a:t>https://www.nature.com/articles/d41586-019-03308-7?proof=t%3B</a:t>
            </a:r>
            <a:r>
              <a:rPr lang="en-US">
                <a:latin typeface="Garamond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DBDB1-D412-434E-B620-0F9EDC41EE5C}"/>
              </a:ext>
            </a:extLst>
          </p:cNvPr>
          <p:cNvSpPr txBox="1"/>
          <p:nvPr/>
        </p:nvSpPr>
        <p:spPr>
          <a:xfrm>
            <a:off x="4113125" y="495719"/>
            <a:ext cx="7063991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Garamond"/>
                <a:cs typeface="Calibri"/>
              </a:rPr>
              <a:t>A "popular" article has been published in nature. The graph maps articles in the domains covered by nature and its "daughter" journals:</a:t>
            </a:r>
          </a:p>
          <a:p>
            <a:r>
              <a:rPr lang="en-GB" sz="2400">
                <a:latin typeface="Garamond"/>
                <a:cs typeface="Calibri"/>
              </a:rPr>
              <a:t>- articles are mapped to citations</a:t>
            </a:r>
          </a:p>
          <a:p>
            <a:r>
              <a:rPr lang="en-GB" sz="2400">
                <a:latin typeface="Garamond"/>
                <a:cs typeface="Calibri"/>
              </a:rPr>
              <a:t>- the likelihood is high that papers from a certain discipline are cited by their own disciplines</a:t>
            </a:r>
          </a:p>
          <a:p>
            <a:r>
              <a:rPr lang="en-GB" sz="2400">
                <a:latin typeface="Garamond"/>
                <a:cs typeface="Calibri"/>
              </a:rPr>
              <a:t>- the lower we go, the less cross-disciplinary citation </a:t>
            </a:r>
          </a:p>
          <a:p>
            <a:endParaRPr lang="en-GB" sz="2400">
              <a:latin typeface="Garamond"/>
              <a:cs typeface="Calibri"/>
            </a:endParaRPr>
          </a:p>
          <a:p>
            <a:r>
              <a:rPr lang="en-GB" sz="2400">
                <a:latin typeface="Garamond"/>
                <a:cs typeface="Calibri"/>
              </a:rPr>
              <a:t>QUESTION 1: Are measures that are heavily based on citations (without a correction) comparable across disciplines? </a:t>
            </a:r>
          </a:p>
          <a:p>
            <a:endParaRPr lang="en-GB" sz="2400">
              <a:latin typeface="Garamond"/>
              <a:cs typeface="Calibri"/>
            </a:endParaRPr>
          </a:p>
          <a:p>
            <a:r>
              <a:rPr lang="en-GB" sz="2400">
                <a:latin typeface="Garamond"/>
                <a:cs typeface="Calibri"/>
              </a:rPr>
              <a:t>QUESTION 2: Having a look at the picture, how is psychology faring in the business?</a:t>
            </a:r>
            <a:endParaRPr lang="en-GB" sz="2400">
              <a:cs typeface="Calibri"/>
            </a:endParaRPr>
          </a:p>
          <a:p>
            <a:endParaRPr lang="en-GB">
              <a:cs typeface="Calibri"/>
            </a:endParaRPr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8482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A2E0C4-B7E3-487B-B352-B8864F74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2" y="343333"/>
            <a:ext cx="11549514" cy="6326973"/>
          </a:xfrm>
        </p:spPr>
        <p:txBody>
          <a:bodyPr/>
          <a:lstStyle/>
          <a:p>
            <a:pPr marL="0" indent="0">
              <a:buNone/>
            </a:pP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Reason distinguishes a </a:t>
            </a:r>
            <a:r>
              <a:rPr lang="en-GB" sz="3200" b="1" i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“person approach” </a:t>
            </a:r>
            <a:r>
              <a:rPr lang="en-GB" sz="3200" b="1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to error from a </a:t>
            </a:r>
            <a:r>
              <a:rPr lang="en-GB" sz="3200" b="1" i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“system approach”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(</a:t>
            </a:r>
            <a:r>
              <a:rPr lang="en-GB" sz="3200" b="0" i="0">
                <a:solidFill>
                  <a:srgbClr val="2F4A8B"/>
                </a:solidFill>
                <a:effectLst/>
                <a:latin typeface="Garamond" panose="02020404030301010803" pitchFamily="18" charset="0"/>
                <a:hlinkClick r:id="rId2"/>
              </a:rPr>
              <a:t>Reason, 2000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):</a:t>
            </a:r>
          </a:p>
          <a:p>
            <a:pPr marL="0" indent="0">
              <a:buNone/>
            </a:pPr>
            <a:endParaRPr lang="en-GB" sz="3200" b="0" i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He notes that </a:t>
            </a:r>
            <a:r>
              <a:rPr lang="en-GB" sz="3200" b="1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“high reliability” organizations 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(including air traffic control </a:t>
            </a:r>
            <a:r>
              <a:rPr lang="en-GB" sz="3200" b="0" i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centers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, nuclear power plants, and nuclear aircraft carriers) are characterized by a </a:t>
            </a:r>
            <a:r>
              <a:rPr lang="en-GB" sz="3200" b="1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focus on error management </a:t>
            </a:r>
            <a:r>
              <a:rPr lang="en-GB" sz="3200" b="1" i="0" u="sng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at the systems level 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more than the individual level. </a:t>
            </a:r>
          </a:p>
          <a:p>
            <a:pPr marL="0" indent="0">
              <a:buNone/>
            </a:pPr>
            <a:endParaRPr lang="en-GB" sz="3200" b="0" i="0"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Reason's logic has also been adopted in widespread attempts to reduce medical errors and </a:t>
            </a:r>
            <a:r>
              <a:rPr lang="en-GB" sz="3200" b="1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 focus on moving medicine from a “blame and shame”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cultural perspective to one of a </a:t>
            </a:r>
            <a:r>
              <a:rPr lang="en-GB" sz="3200" b="1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“reporting and feedback” 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cultural perspective, with public reporting of individual and organizational performance being crucial (</a:t>
            </a:r>
            <a:r>
              <a:rPr lang="en-GB" sz="3200" b="0" i="0" err="1">
                <a:solidFill>
                  <a:srgbClr val="2F4A8B"/>
                </a:solidFill>
                <a:effectLst/>
                <a:latin typeface="Garamond" panose="02020404030301010803" pitchFamily="18" charset="0"/>
                <a:hlinkClick r:id="rId2"/>
              </a:rPr>
              <a:t>Leape</a:t>
            </a:r>
            <a:r>
              <a:rPr lang="en-GB" sz="3200" b="0" i="0">
                <a:solidFill>
                  <a:srgbClr val="2F4A8B"/>
                </a:solidFill>
                <a:effectLst/>
                <a:latin typeface="Garamond" panose="02020404030301010803" pitchFamily="18" charset="0"/>
                <a:hlinkClick r:id="rId2"/>
              </a:rPr>
              <a:t>, 2010</a:t>
            </a:r>
            <a:r>
              <a:rPr lang="en-GB" sz="3200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). </a:t>
            </a:r>
            <a:endParaRPr lang="en-NL" sz="3200">
              <a:latin typeface="Garamond" panose="02020404030301010803" pitchFamily="18" charset="0"/>
            </a:endParaRPr>
          </a:p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1394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713361-4C0D-4A90-8ECA-548A0C276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 panose="02020404030301010803" pitchFamily="18" charset="0"/>
              </a:rPr>
              <a:t>6 core reasons for DRP</a:t>
            </a:r>
            <a:endParaRPr lang="en-NL" b="1">
              <a:latin typeface="Garamond" panose="02020404030301010803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6293E-0113-4C6B-91A0-BA2CA956D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8364" y="156436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>
                <a:solidFill>
                  <a:srgbClr val="000000"/>
                </a:solidFill>
                <a:latin typeface="Garamond"/>
              </a:rPr>
              <a:t>(1)</a:t>
            </a:r>
            <a:r>
              <a:rPr lang="en-GB" b="0" i="0">
                <a:solidFill>
                  <a:srgbClr val="000000"/>
                </a:solidFill>
                <a:effectLst/>
                <a:latin typeface="Garamond"/>
              </a:rPr>
              <a:t> career and funding pressures</a:t>
            </a:r>
            <a:r>
              <a:rPr lang="en-GB">
                <a:solidFill>
                  <a:srgbClr val="000000"/>
                </a:solidFill>
                <a:latin typeface="Garamond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(2) institutional failures of oversight, </a:t>
            </a: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(3) commercial conflicts of interest, </a:t>
            </a: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(4) inadequate training, </a:t>
            </a: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(5) erosion of standards of mentoring, and </a:t>
            </a:r>
          </a:p>
          <a:p>
            <a:pPr marL="0" indent="0">
              <a:buNone/>
            </a:pPr>
            <a:r>
              <a:rPr lang="en-GB" b="0" i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(6) part of a larger pattern of social deviance.</a:t>
            </a:r>
            <a:endParaRPr lang="en-NL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NL"/>
          </a:p>
        </p:txBody>
      </p:sp>
      <p:pic>
        <p:nvPicPr>
          <p:cNvPr id="3074" name="Picture 2" descr="Epic fraud: How to succeed in science (without doing any) | Ars Technica">
            <a:extLst>
              <a:ext uri="{FF2B5EF4-FFF2-40B4-BE49-F238E27FC236}">
                <a16:creationId xmlns:a16="http://schemas.microsoft.com/office/drawing/2014/main" id="{B67E66D0-3C96-4CF3-8A49-F822DFAD131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17" y="1778971"/>
            <a:ext cx="6408519" cy="360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557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0B68E4-BE2C-448E-AA73-4C746E593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7250"/>
            <a:ext cx="10972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71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99-0F59-4F64-B70E-308709F3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>
                <a:latin typeface="Garamond"/>
              </a:rPr>
              <a:t>Take home message</a:t>
            </a:r>
            <a:endParaRPr lang="en-US" sz="5400" b="1">
              <a:latin typeface="Garamond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D01E8-A6FE-44CD-90BD-9387C7519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NL" sz="1900">
                <a:latin typeface="Garamond"/>
                <a:cs typeface="Calibri"/>
              </a:rPr>
              <a:t>Scientists </a:t>
            </a:r>
            <a:r>
              <a:rPr lang="en-NL" sz="1900" b="1">
                <a:latin typeface="Garamond"/>
                <a:cs typeface="Calibri"/>
              </a:rPr>
              <a:t>are incentivized to engage in fraud</a:t>
            </a:r>
            <a:endParaRPr lang="cs-CZ" sz="1900" b="1">
              <a:latin typeface="Garamond"/>
              <a:cs typeface="Calibri"/>
            </a:endParaRPr>
          </a:p>
          <a:p>
            <a:r>
              <a:rPr lang="en-NL" sz="1900">
                <a:latin typeface="Garamond"/>
                <a:cs typeface="Calibri"/>
              </a:rPr>
              <a:t>Metrics that incentivize them are </a:t>
            </a:r>
            <a:r>
              <a:rPr lang="en-NL" sz="1900" b="1">
                <a:latin typeface="Garamond"/>
                <a:cs typeface="Calibri"/>
              </a:rPr>
              <a:t>fatally flawed</a:t>
            </a:r>
          </a:p>
          <a:p>
            <a:r>
              <a:rPr lang="en-NL" sz="1900">
                <a:latin typeface="Garamond"/>
                <a:cs typeface="Calibri"/>
              </a:rPr>
              <a:t>Fraud is not merely an issue of individual bad apples, but rather a larger </a:t>
            </a:r>
            <a:r>
              <a:rPr lang="en-NL" sz="1900" b="1">
                <a:latin typeface="Garamond"/>
                <a:cs typeface="Calibri"/>
              </a:rPr>
              <a:t>flaw of the whole academic culture</a:t>
            </a:r>
          </a:p>
          <a:p>
            <a:r>
              <a:rPr lang="en-NL" sz="1900">
                <a:latin typeface="Garamond"/>
                <a:cs typeface="Calibri"/>
              </a:rPr>
              <a:t>Resisting all bad research practices is </a:t>
            </a:r>
            <a:r>
              <a:rPr lang="en-NL" sz="1900" b="1">
                <a:latin typeface="Garamond"/>
                <a:cs typeface="Calibri"/>
              </a:rPr>
              <a:t>hard due to institutional (and personal ) pressures</a:t>
            </a:r>
          </a:p>
          <a:p>
            <a:endParaRPr lang="en-NL" sz="19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68BB96B-EF3D-4240-BB1E-F0545C479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6" r="7222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0761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382D54-E965-4DB0-A3F3-A4C606F8D75C}"/>
              </a:ext>
            </a:extLst>
          </p:cNvPr>
          <p:cNvSpPr txBox="1"/>
          <p:nvPr/>
        </p:nvSpPr>
        <p:spPr>
          <a:xfrm>
            <a:off x="1039530" y="5246116"/>
            <a:ext cx="57077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>
                <a:latin typeface="Garamond" panose="02020404030301010803" pitchFamily="18" charset="0"/>
                <a:hlinkClick r:id="rId2"/>
              </a:rPr>
              <a:t>https://forms.gle/jL8D3pVxKddxWEGu8</a:t>
            </a:r>
            <a:r>
              <a:rPr lang="en-GB" sz="2400">
                <a:latin typeface="Garamond" panose="02020404030301010803" pitchFamily="18" charset="0"/>
              </a:rPr>
              <a:t> </a:t>
            </a:r>
            <a:endParaRPr lang="en-NL" sz="2400">
              <a:latin typeface="Garamond" panose="02020404030301010803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4E535B-CED6-4DD2-9AFB-17228452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365125"/>
            <a:ext cx="10708907" cy="5342656"/>
          </a:xfrm>
        </p:spPr>
        <p:txBody>
          <a:bodyPr>
            <a:normAutofit/>
          </a:bodyPr>
          <a:lstStyle/>
          <a:p>
            <a:r>
              <a:rPr lang="en-GB">
                <a:latin typeface="Garamond" panose="02020404030301010803" pitchFamily="18" charset="0"/>
              </a:rPr>
              <a:t>Thank you for your attention! </a:t>
            </a:r>
            <a:br>
              <a:rPr lang="en-GB">
                <a:latin typeface="Garamond" panose="02020404030301010803" pitchFamily="18" charset="0"/>
              </a:rPr>
            </a:br>
            <a:br>
              <a:rPr lang="en-GB">
                <a:latin typeface="Garamond" panose="02020404030301010803" pitchFamily="18" charset="0"/>
              </a:rPr>
            </a:br>
            <a:r>
              <a:rPr lang="en-GB">
                <a:latin typeface="Garamond" panose="02020404030301010803" pitchFamily="18" charset="0"/>
              </a:rPr>
              <a:t>Don’t forget that </a:t>
            </a:r>
            <a:r>
              <a:rPr lang="en-GB" b="1">
                <a:latin typeface="Garamond" panose="02020404030301010803" pitchFamily="18" charset="0"/>
              </a:rPr>
              <a:t>you will be quizzed on the sins of </a:t>
            </a:r>
            <a:r>
              <a:rPr lang="en-GB" b="1" i="1">
                <a:latin typeface="Garamond" panose="02020404030301010803" pitchFamily="18" charset="0"/>
              </a:rPr>
              <a:t>Corruptibility</a:t>
            </a:r>
            <a:r>
              <a:rPr lang="en-GB" b="1">
                <a:latin typeface="Garamond" panose="02020404030301010803" pitchFamily="18" charset="0"/>
              </a:rPr>
              <a:t> &amp; </a:t>
            </a:r>
            <a:r>
              <a:rPr lang="en-GB" b="1" i="1">
                <a:latin typeface="Garamond" panose="02020404030301010803" pitchFamily="18" charset="0"/>
              </a:rPr>
              <a:t>Bean counting next week</a:t>
            </a:r>
            <a:r>
              <a:rPr lang="en-GB">
                <a:latin typeface="Garamond" panose="02020404030301010803" pitchFamily="18" charset="0"/>
              </a:rPr>
              <a:t>.</a:t>
            </a:r>
            <a:br>
              <a:rPr lang="en-GB">
                <a:latin typeface="Garamond" panose="02020404030301010803" pitchFamily="18" charset="0"/>
              </a:rPr>
            </a:br>
            <a:br>
              <a:rPr lang="en-GB">
                <a:latin typeface="Garamond" panose="02020404030301010803" pitchFamily="18" charset="0"/>
              </a:rPr>
            </a:br>
            <a:r>
              <a:rPr lang="en-GB">
                <a:latin typeface="Garamond" panose="02020404030301010803" pitchFamily="18" charset="0"/>
              </a:rPr>
              <a:t>And please fill in the feedback form. </a:t>
            </a:r>
            <a:r>
              <a:rPr lang="en-GB">
                <a:latin typeface="Garamond" panose="02020404030301010803" pitchFamily="18" charset="0"/>
                <a:sym typeface="Wingdings" panose="05000000000000000000" pitchFamily="2" charset="2"/>
              </a:rPr>
              <a:t></a:t>
            </a:r>
            <a:endParaRPr lang="en-NL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21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9B76-8D67-4C33-97F1-0FA45CB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>
                <a:latin typeface="Garamond"/>
                <a:cs typeface="Calibri Light"/>
              </a:rPr>
              <a:t>Who is this guy?</a:t>
            </a:r>
          </a:p>
        </p:txBody>
      </p:sp>
      <p:pic>
        <p:nvPicPr>
          <p:cNvPr id="7" name="Picture 7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D2A7D232-80E0-4354-B35B-B019B9E2E81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67249" y="1936766"/>
            <a:ext cx="3910629" cy="3910629"/>
          </a:xfrm>
        </p:spPr>
      </p:pic>
    </p:spTree>
    <p:extLst>
      <p:ext uri="{BB962C8B-B14F-4D97-AF65-F5344CB8AC3E}">
        <p14:creationId xmlns:p14="http://schemas.microsoft.com/office/powerpoint/2010/main" val="262617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9B76-8D67-4C33-97F1-0FA45CB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>
                <a:latin typeface="Garamond"/>
                <a:cs typeface="Calibri Light"/>
              </a:rPr>
              <a:t>Who is this guy?</a:t>
            </a:r>
          </a:p>
        </p:txBody>
      </p:sp>
      <p:pic>
        <p:nvPicPr>
          <p:cNvPr id="7" name="Picture 7" descr="A picture containing text, person, person, indoor&#10;&#10;Description automatically generated">
            <a:extLst>
              <a:ext uri="{FF2B5EF4-FFF2-40B4-BE49-F238E27FC236}">
                <a16:creationId xmlns:a16="http://schemas.microsoft.com/office/drawing/2014/main" id="{D2A7D232-80E0-4354-B35B-B019B9E2E81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767249" y="1936766"/>
            <a:ext cx="3910629" cy="3910629"/>
          </a:xfrm>
        </p:spPr>
      </p:pic>
      <p:pic>
        <p:nvPicPr>
          <p:cNvPr id="1028" name="Picture 4" descr="Boek &amp;#39;Ontsporing&amp;#39; van fraudehoogleraar Diederik Stapel staat online -  Omroep Brabant">
            <a:extLst>
              <a:ext uri="{FF2B5EF4-FFF2-40B4-BE49-F238E27FC236}">
                <a16:creationId xmlns:a16="http://schemas.microsoft.com/office/drawing/2014/main" id="{77AFED9B-3687-4A4C-9526-9A54A3C8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55" y="1936766"/>
            <a:ext cx="6952227" cy="391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3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9B76-8D67-4C33-97F1-0FA45CB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>
                <a:latin typeface="Garamond"/>
                <a:cs typeface="Calibri Light"/>
              </a:rPr>
              <a:t>Who is this guy?</a:t>
            </a:r>
          </a:p>
        </p:txBody>
      </p:sp>
      <p:pic>
        <p:nvPicPr>
          <p:cNvPr id="1028" name="Picture 4" descr="Boek &amp;#39;Ontsporing&amp;#39; van fraudehoogleraar Diederik Stapel staat online -  Omroep Brabant">
            <a:extLst>
              <a:ext uri="{FF2B5EF4-FFF2-40B4-BE49-F238E27FC236}">
                <a16:creationId xmlns:a16="http://schemas.microsoft.com/office/drawing/2014/main" id="{77AFED9B-3687-4A4C-9526-9A54A3C8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49" y="2030072"/>
            <a:ext cx="6272298" cy="35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90D405-2CB4-4667-8511-8F5AA35C3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0" y="2099143"/>
            <a:ext cx="4791832" cy="339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0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98A94E-C121-485C-99CE-B4D84E9D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385"/>
            <a:ext cx="12192000" cy="1646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DA734E-A2B3-4A2C-99C1-19C1DC2C1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3923"/>
            <a:ext cx="12192000" cy="23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451B-3050-4D59-9C78-0C537580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 panose="02020404030301010803" pitchFamily="18" charset="0"/>
              </a:rPr>
              <a:t>Psychology must learn a lesson from fraud case (</a:t>
            </a:r>
            <a:r>
              <a:rPr lang="en-GB" b="1" err="1">
                <a:latin typeface="Garamond" panose="02020404030301010803" pitchFamily="18" charset="0"/>
              </a:rPr>
              <a:t>Wicherts</a:t>
            </a:r>
            <a:r>
              <a:rPr lang="en-GB" b="1">
                <a:latin typeface="Garamond" panose="02020404030301010803" pitchFamily="18" charset="0"/>
              </a:rPr>
              <a:t>, 2011)</a:t>
            </a:r>
            <a:endParaRPr lang="en-NL" b="1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0326-6AA0-4C4F-9362-422F4A75B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0" i="1">
                <a:solidFill>
                  <a:srgbClr val="222222"/>
                </a:solidFill>
                <a:effectLst/>
                <a:latin typeface="Garamond"/>
              </a:rPr>
              <a:t>“The interim report of the investigating committee revealed that Stapel often refused to share his research data with colleagues, even co-authors on papers. To scientists in other fields, this may seem extraordinary; to psychologists it is sadly common practice.”</a:t>
            </a:r>
          </a:p>
          <a:p>
            <a:pPr marL="0" indent="0">
              <a:buNone/>
            </a:pPr>
            <a:endParaRPr lang="en-GB" b="0" i="1">
              <a:solidFill>
                <a:srgbClr val="222222"/>
              </a:solidFill>
              <a:effectLst/>
              <a:latin typeface="Garamond" panose="02020404030301010803" pitchFamily="18" charset="0"/>
            </a:endParaRPr>
          </a:p>
          <a:p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almost </a:t>
            </a:r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3/4 of researchers</a:t>
            </a:r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 who had published a paper in a high-impact psychology journal </a:t>
            </a:r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had not shared their data</a:t>
            </a:r>
            <a:r>
              <a:rPr lang="en-GB" b="1">
                <a:solidFill>
                  <a:srgbClr val="222222"/>
                </a:solidFill>
                <a:latin typeface="Garamond"/>
              </a:rPr>
              <a:t> </a:t>
            </a:r>
            <a:r>
              <a:rPr lang="en-GB" i="1">
                <a:solidFill>
                  <a:srgbClr val="222222"/>
                </a:solidFill>
                <a:latin typeface="Garamond"/>
              </a:rPr>
              <a:t>(more with the Sin of Data Hoarding)</a:t>
            </a:r>
            <a:endParaRPr lang="en-GB" b="1" i="1">
              <a:solidFill>
                <a:srgbClr val="222222"/>
              </a:solidFill>
              <a:effectLst/>
              <a:latin typeface="Garamond"/>
            </a:endParaRPr>
          </a:p>
          <a:p>
            <a:r>
              <a:rPr lang="en-GB">
                <a:solidFill>
                  <a:srgbClr val="222222"/>
                </a:solidFill>
                <a:latin typeface="Garamond"/>
              </a:rPr>
              <a:t>i</a:t>
            </a:r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t is not unusual for data that are shared to list variables only as VAR00001 through VAR00019, with </a:t>
            </a:r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no further explanation</a:t>
            </a:r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.</a:t>
            </a:r>
          </a:p>
          <a:p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co-authors rarely verify a study's analysis</a:t>
            </a:r>
          </a:p>
          <a:p>
            <a:pPr marL="0" indent="0">
              <a:buNone/>
            </a:pPr>
            <a:endParaRPr lang="en-NL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271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451B-3050-4D59-9C78-0C537580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latin typeface="Garamond" panose="02020404030301010803" pitchFamily="18" charset="0"/>
              </a:rPr>
              <a:t>Psychology must learn a lesson from fraud case (</a:t>
            </a:r>
            <a:r>
              <a:rPr lang="en-GB" b="1" err="1">
                <a:latin typeface="Garamond" panose="02020404030301010803" pitchFamily="18" charset="0"/>
              </a:rPr>
              <a:t>Wicherts</a:t>
            </a:r>
            <a:r>
              <a:rPr lang="en-GB" b="1">
                <a:latin typeface="Garamond" panose="02020404030301010803" pitchFamily="18" charset="0"/>
              </a:rPr>
              <a:t>, 2011)</a:t>
            </a:r>
            <a:endParaRPr lang="en-NL" b="1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C0326-6AA0-4C4F-9362-422F4A75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148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solidFill>
                  <a:srgbClr val="222222"/>
                </a:solidFill>
                <a:latin typeface="Garamond"/>
              </a:rPr>
              <a:t>r</a:t>
            </a:r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eaders of published papers are shown </a:t>
            </a:r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dense summaries of results</a:t>
            </a:r>
          </a:p>
          <a:p>
            <a:r>
              <a:rPr lang="en-GB" b="0" i="0">
                <a:solidFill>
                  <a:srgbClr val="222222"/>
                </a:solidFill>
                <a:effectLst/>
                <a:latin typeface="Garamond" panose="02020404030301010803" pitchFamily="18" charset="0"/>
              </a:rPr>
              <a:t>sharing data: there are practical problems, including the need to keep data or participants confidential </a:t>
            </a:r>
          </a:p>
          <a:p>
            <a:pPr lvl="1"/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these can be solved by embargoes on releasing data for longitudinal studies, guidelines for pre-processing raw data, proper anonymity and </a:t>
            </a:r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exemptions where necessary</a:t>
            </a:r>
          </a:p>
          <a:p>
            <a:r>
              <a:rPr lang="en-GB" b="1" i="0">
                <a:solidFill>
                  <a:srgbClr val="222222"/>
                </a:solidFill>
                <a:effectLst/>
                <a:latin typeface="Garamond"/>
              </a:rPr>
              <a:t>a 'co-pilot' model</a:t>
            </a:r>
            <a:r>
              <a:rPr lang="en-GB" b="0" i="0">
                <a:solidFill>
                  <a:srgbClr val="222222"/>
                </a:solidFill>
                <a:effectLst/>
                <a:latin typeface="Garamond"/>
              </a:rPr>
              <a:t>, in which we share data between us for double-checking and preventing embarrassing errors</a:t>
            </a:r>
            <a:endParaRPr lang="en-NL"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388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C7AB4-484C-4943-A239-69C93DB0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43" y="2521184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>
                <a:latin typeface="Garamond"/>
              </a:rPr>
              <a:t>But why would they do it? </a:t>
            </a:r>
            <a:endParaRPr lang="en-NL" sz="6000" b="1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28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535E68BE8AF9643B6349472C05B3DFB" ma:contentTypeVersion="8" ma:contentTypeDescription="Vytvoří nový dokument" ma:contentTypeScope="" ma:versionID="ecd5ce1d3dde5ab09a0469e7b000575c">
  <xsd:schema xmlns:xsd="http://www.w3.org/2001/XMLSchema" xmlns:xs="http://www.w3.org/2001/XMLSchema" xmlns:p="http://schemas.microsoft.com/office/2006/metadata/properties" xmlns:ns2="cd41ab66-f810-41ca-af52-2d4bc7d46629" targetNamespace="http://schemas.microsoft.com/office/2006/metadata/properties" ma:root="true" ma:fieldsID="24bae893d8921a8e7e5a32dac238a1d4" ns2:_="">
    <xsd:import namespace="cd41ab66-f810-41ca-af52-2d4bc7d466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41ab66-f810-41ca-af52-2d4bc7d46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AE62E-D712-4204-A442-F61CA82741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166E22-8803-4D9F-AEDA-DC78D1C8796A}">
  <ds:schemaRefs>
    <ds:schemaRef ds:uri="cd41ab66-f810-41ca-af52-2d4bc7d466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0B2C3C-6E39-4915-8B5E-E3E965CFCD0E}">
  <ds:schemaRefs>
    <ds:schemaRef ds:uri="cd41ab66-f810-41ca-af52-2d4bc7d466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28</Slides>
  <Notes>0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In this course, we talk a lot about  the REPLICATION CRISIS</vt:lpstr>
      <vt:lpstr>The Sin of Bean Counting</vt:lpstr>
      <vt:lpstr>Who is this guy?</vt:lpstr>
      <vt:lpstr>Who is this guy?</vt:lpstr>
      <vt:lpstr>Who is this guy?</vt:lpstr>
      <vt:lpstr>PowerPoint Presentation</vt:lpstr>
      <vt:lpstr>Psychology must learn a lesson from fraud case (Wicherts, 2011)</vt:lpstr>
      <vt:lpstr>Psychology must learn a lesson from fraud case (Wicherts, 2011)</vt:lpstr>
      <vt:lpstr>But why would they do it? </vt:lpstr>
      <vt:lpstr>PowerPoint Presentation</vt:lpstr>
      <vt:lpstr>Impact factor</vt:lpstr>
      <vt:lpstr>Impact factor – examples</vt:lpstr>
      <vt:lpstr>Article Influence Score</vt:lpstr>
      <vt:lpstr>AIS – examples</vt:lpstr>
      <vt:lpstr>h-index</vt:lpstr>
      <vt:lpstr>h-index – examples</vt:lpstr>
      <vt:lpstr>Erdös number</vt:lpstr>
      <vt:lpstr>PowerPoint Presentation</vt:lpstr>
      <vt:lpstr>Erdös number –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 core reasons for DRP</vt:lpstr>
      <vt:lpstr>PowerPoint Presentation</vt:lpstr>
      <vt:lpstr>Take home message</vt:lpstr>
      <vt:lpstr>Thank you for your attention!   Don’t forget that you will be quizzed on the sins of Corruptibility &amp; Bean counting next week.  And please fill in the feedback form.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2022-01-25T17:03:44Z</dcterms:created>
  <dcterms:modified xsi:type="dcterms:W3CDTF">2022-02-17T12:39:15Z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0x0101003535E68BE8AF9643B6349472C05B3DFB</vt:lpwstr>
  </property>
</Properties>
</file>