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6" r:id="rId1"/>
  </p:sldMasterIdLst>
  <p:notesMasterIdLst>
    <p:notesMasterId r:id="rId24"/>
  </p:notesMasterIdLst>
  <p:sldIdLst>
    <p:sldId id="279" r:id="rId2"/>
    <p:sldId id="26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31"/>
    <p:restoredTop sz="94646"/>
  </p:normalViewPr>
  <p:slideViewPr>
    <p:cSldViewPr>
      <p:cViewPr varScale="1">
        <p:scale>
          <a:sx n="115" d="100"/>
          <a:sy n="115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FDDAB-612C-4716-BC0A-46CF6DB81EAF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D5219-B40C-4CC8-92C2-DE7C622EF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55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A0C4-9867-4E01-AA41-4B1EA053D58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E99-3A5A-4F97-9CF9-F83B5CD5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253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A0C4-9867-4E01-AA41-4B1EA053D58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E99-3A5A-4F97-9CF9-F83B5CD5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7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A0C4-9867-4E01-AA41-4B1EA053D58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E99-3A5A-4F97-9CF9-F83B5CD5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684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A0C4-9867-4E01-AA41-4B1EA053D58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E99-3A5A-4F97-9CF9-F83B5CD5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A0C4-9867-4E01-AA41-4B1EA053D58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E99-3A5A-4F97-9CF9-F83B5CD5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0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A0C4-9867-4E01-AA41-4B1EA053D58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E99-3A5A-4F97-9CF9-F83B5CD5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5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A0C4-9867-4E01-AA41-4B1EA053D58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E99-3A5A-4F97-9CF9-F83B5CD5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A0C4-9867-4E01-AA41-4B1EA053D58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E99-3A5A-4F97-9CF9-F83B5CD5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7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A0C4-9867-4E01-AA41-4B1EA053D58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E99-3A5A-4F97-9CF9-F83B5CD5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58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A0C4-9867-4E01-AA41-4B1EA053D58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E99-3A5A-4F97-9CF9-F83B5CD5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364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A0C4-9867-4E01-AA41-4B1EA053D58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9E99-3A5A-4F97-9CF9-F83B5CD5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8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CA0C4-9867-4E01-AA41-4B1EA053D58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E9E99-3A5A-4F97-9CF9-F83B5CD5B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58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800" b="1" dirty="0" smtClean="0">
                <a:latin typeface="Times New Roman" pitchFamily="18" charset="0"/>
                <a:cs typeface="Times New Roman" pitchFamily="18" charset="0"/>
              </a:rPr>
              <a:t>BULLYING IN ADOLESCENTS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800200"/>
          </a:xfrm>
        </p:spPr>
        <p:txBody>
          <a:bodyPr>
            <a:normAutofit/>
          </a:bodyPr>
          <a:lstStyle/>
          <a:p>
            <a:endParaRPr lang="en-US" sz="24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Students who reported higher levels of depressive symptoms at the beginning of middle school were more likely to endorse self-blaming attributions at the beginning and end of the 6th grade.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Students who reported higher levels of depressive symptoms at the beginning of middle school were more likely to experience peer victimization both concurrently and during 7th grade.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90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25658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Higher depressive symptoms were related to having friends with depressive symptoms and higher levels of self-blame and victimization.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5364088" y="3356992"/>
            <a:ext cx="198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                                 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24944"/>
            <a:ext cx="3384376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924944"/>
            <a:ext cx="2664296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648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>
                <a:latin typeface="Times New Roman" charset="0"/>
                <a:ea typeface="Times New Roman" charset="0"/>
                <a:cs typeface="Times New Roman" charset="0"/>
              </a:rPr>
              <a:t>Bullying Among Turkish High School Students </a:t>
            </a:r>
            <a:r>
              <a:rPr lang="tr-TR" sz="3600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tr-TR" sz="3600" dirty="0">
                <a:latin typeface="Times New Roman" charset="0"/>
                <a:ea typeface="Times New Roman" charset="0"/>
                <a:cs typeface="Times New Roman" charset="0"/>
              </a:rPr>
            </a:br>
            <a:endParaRPr lang="en-US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412726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Yasemin Karaman </a:t>
            </a:r>
            <a:r>
              <a:rPr lang="tr-TR" sz="2400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Kepenekci</a:t>
            </a:r>
            <a:r>
              <a:rPr lang="tr-TR" sz="24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, Şakir </a:t>
            </a:r>
            <a:r>
              <a:rPr lang="tr-TR" sz="2400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Çınkır</a:t>
            </a:r>
            <a:endParaRPr lang="tr-TR" sz="24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sz="24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24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Child Abuse &amp; Neglect </a:t>
            </a:r>
            <a:r>
              <a:rPr lang="en-US" sz="24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(2006)</a:t>
            </a:r>
            <a:endParaRPr lang="tr-TR" sz="24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28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Research Questions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endParaRPr lang="en-GB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5"/>
          </a:xfrm>
        </p:spPr>
        <p:txBody>
          <a:bodyPr>
            <a:noAutofit/>
          </a:bodyPr>
          <a:lstStyle/>
          <a:p>
            <a:r>
              <a:rPr lang="en-GB" sz="2400" dirty="0" smtClean="0">
                <a:latin typeface="Times New Roman" charset="0"/>
                <a:ea typeface="Times New Roman" charset="0"/>
                <a:cs typeface="Times New Roman" charset="0"/>
              </a:rPr>
              <a:t>What types of bullying are taking place in high school in Turkey? </a:t>
            </a:r>
          </a:p>
          <a:p>
            <a:r>
              <a:rPr lang="en-GB" sz="2400" dirty="0" smtClean="0">
                <a:latin typeface="Times New Roman" charset="0"/>
                <a:ea typeface="Times New Roman" charset="0"/>
                <a:cs typeface="Times New Roman" charset="0"/>
              </a:rPr>
              <a:t>What is the gender of the victims? </a:t>
            </a:r>
          </a:p>
          <a:p>
            <a:r>
              <a:rPr lang="en-GB" sz="2400" dirty="0" smtClean="0">
                <a:latin typeface="Times New Roman" charset="0"/>
                <a:ea typeface="Times New Roman" charset="0"/>
                <a:cs typeface="Times New Roman" charset="0"/>
              </a:rPr>
              <a:t>Where does bullying take place? </a:t>
            </a:r>
          </a:p>
          <a:p>
            <a:r>
              <a:rPr lang="en-GB" sz="2400" dirty="0" smtClean="0">
                <a:latin typeface="Times New Roman" charset="0"/>
                <a:ea typeface="Times New Roman" charset="0"/>
                <a:cs typeface="Times New Roman" charset="0"/>
              </a:rPr>
              <a:t>What do the victims do in order to protect themselves from bullying? </a:t>
            </a:r>
          </a:p>
          <a:p>
            <a:r>
              <a:rPr lang="en-GB" sz="2400" dirty="0" smtClean="0">
                <a:latin typeface="Times New Roman" charset="0"/>
                <a:ea typeface="Times New Roman" charset="0"/>
                <a:cs typeface="Times New Roman" charset="0"/>
              </a:rPr>
              <a:t>Who are the bullies? </a:t>
            </a:r>
          </a:p>
          <a:p>
            <a:r>
              <a:rPr lang="en-GB" sz="2400" dirty="0" smtClean="0">
                <a:latin typeface="Times New Roman" charset="0"/>
                <a:ea typeface="Times New Roman" charset="0"/>
                <a:cs typeface="Times New Roman" charset="0"/>
              </a:rPr>
              <a:t>Why do the children bully each other? </a:t>
            </a:r>
            <a:endParaRPr lang="en-GB" sz="24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GB" sz="24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GB" sz="3200" b="1" dirty="0" smtClean="0">
                <a:latin typeface="Times New Roman" charset="0"/>
                <a:ea typeface="Times New Roman" charset="0"/>
                <a:cs typeface="Times New Roman" charset="0"/>
              </a:rPr>
              <a:t> The Aim of the Study</a:t>
            </a:r>
            <a:endParaRPr lang="en-GB" sz="3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GB" sz="2400" dirty="0" smtClean="0">
                <a:latin typeface="Times New Roman" charset="0"/>
                <a:ea typeface="Times New Roman" charset="0"/>
                <a:cs typeface="Times New Roman" charset="0"/>
              </a:rPr>
              <a:t>Investigate school bullying among public high school students in Turkey.</a:t>
            </a:r>
          </a:p>
          <a:p>
            <a:endParaRPr lang="en-GB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790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b="1" dirty="0" smtClean="0">
                <a:latin typeface="Times New Roman" charset="0"/>
                <a:ea typeface="Times New Roman" charset="0"/>
                <a:cs typeface="Times New Roman" charset="0"/>
              </a:rPr>
              <a:t>Participants</a:t>
            </a:r>
            <a:endParaRPr lang="en-GB" sz="32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70000"/>
              </a:lnSpc>
              <a:buFont typeface="Arial" charset="0"/>
              <a:buChar char="•"/>
            </a:pP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Students chosen from five state high schools in 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Ankara </a:t>
            </a: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GB" sz="2800" i="1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 = 692) </a:t>
            </a:r>
          </a:p>
          <a:p>
            <a:pPr marL="457200" indent="-457200">
              <a:lnSpc>
                <a:spcPct val="170000"/>
              </a:lnSpc>
              <a:buFont typeface="Arial" charset="0"/>
              <a:buChar char="•"/>
            </a:pP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14-17 years of age</a:t>
            </a:r>
          </a:p>
          <a:p>
            <a:pPr marL="457200" indent="-457200">
              <a:lnSpc>
                <a:spcPct val="170000"/>
              </a:lnSpc>
              <a:buFont typeface="Arial" charset="0"/>
              <a:buChar char="•"/>
            </a:pP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385 of them were girls and 307 of them were 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boys</a:t>
            </a:r>
            <a:endParaRPr lang="tr-TR" sz="28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GB" sz="3200" b="1" dirty="0" smtClean="0">
                <a:latin typeface="Times New Roman" charset="0"/>
                <a:ea typeface="Times New Roman" charset="0"/>
                <a:cs typeface="Times New Roman" charset="0"/>
              </a:rPr>
              <a:t>  Questionnaire Design</a:t>
            </a:r>
          </a:p>
          <a:p>
            <a:pPr marL="0" indent="0">
              <a:buNone/>
            </a:pPr>
            <a:endParaRPr lang="en-GB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To determine the students’ perceptions of bullying in schools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3558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Questions were derived from the studies by </a:t>
            </a:r>
            <a:r>
              <a:rPr lang="en-GB" sz="2800" dirty="0" err="1" smtClean="0">
                <a:latin typeface="Times New Roman" charset="0"/>
                <a:ea typeface="Times New Roman" charset="0"/>
                <a:cs typeface="Times New Roman" charset="0"/>
              </a:rPr>
              <a:t>Olweus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(1993) and Elliot (1997)</a:t>
            </a:r>
          </a:p>
          <a:p>
            <a:endParaRPr lang="en-GB" sz="28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Four types of bullying : physical, verbal, emotional, and sexual</a:t>
            </a:r>
          </a:p>
          <a:p>
            <a:endParaRPr lang="en-GB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28 binary or multiple-choice questions</a:t>
            </a:r>
          </a:p>
          <a:p>
            <a:endParaRPr lang="en-GB" sz="28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Two open-ended questions (consequences of bullying &amp; prevention methods)</a:t>
            </a:r>
            <a:endParaRPr lang="en-GB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996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b="1" dirty="0" smtClean="0">
                <a:latin typeface="Times New Roman" charset="0"/>
                <a:ea typeface="Times New Roman" charset="0"/>
                <a:cs typeface="Times New Roman" charset="0"/>
              </a:rPr>
              <a:t>Procedure</a:t>
            </a:r>
            <a:endParaRPr lang="en-GB" sz="32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During normal class time</a:t>
            </a:r>
          </a:p>
          <a:p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Anonymous </a:t>
            </a:r>
          </a:p>
          <a:p>
            <a:endParaRPr lang="en-GB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GB" sz="3200" b="1" dirty="0" smtClean="0">
                <a:latin typeface="Times New Roman" charset="0"/>
                <a:ea typeface="Times New Roman" charset="0"/>
                <a:cs typeface="Times New Roman" charset="0"/>
              </a:rPr>
              <a:t>  Results</a:t>
            </a:r>
          </a:p>
          <a:p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All students reported that they experienced at least one type of bullying.</a:t>
            </a:r>
          </a:p>
          <a:p>
            <a:endParaRPr lang="en-GB" sz="28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 35.3% verbally (pushing)</a:t>
            </a:r>
          </a:p>
          <a:p>
            <a:pPr marL="0" indent="0">
              <a:buNone/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 35.5% physically (name calling)</a:t>
            </a:r>
          </a:p>
          <a:p>
            <a:pPr marL="0" indent="0">
              <a:buNone/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 28% emotionally (humiliating)</a:t>
            </a:r>
          </a:p>
          <a:p>
            <a:pPr marL="0" indent="0">
              <a:buNone/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 15.6% sexually</a:t>
            </a:r>
          </a:p>
          <a:p>
            <a:endParaRPr lang="en-GB" sz="28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77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Gender and types of bullying</a:t>
            </a:r>
          </a:p>
          <a:p>
            <a:pPr marL="0" indent="0">
              <a:buNone/>
            </a:pP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Physical and verbal bullying were the most common type.</a:t>
            </a:r>
          </a:p>
          <a:p>
            <a:pPr marL="0" indent="0">
              <a:buNone/>
            </a:pP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Boys experienced more physical (kicking) and verbal (name calling, swearing) bullying than girls.</a:t>
            </a:r>
          </a:p>
          <a:p>
            <a:pPr marL="0" indent="0">
              <a:buNone/>
            </a:pPr>
            <a:endParaRPr lang="en-GB" sz="28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”Where does bullying usually take place?”</a:t>
            </a:r>
          </a:p>
          <a:p>
            <a:pPr marL="0" indent="0">
              <a:buNone/>
            </a:pP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 Classroom, school corridors, on the way to school, school canteen etc.</a:t>
            </a:r>
            <a:endParaRPr lang="en-GB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236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“Who was likely to do the bullying in schools?”</a:t>
            </a:r>
          </a:p>
          <a:p>
            <a:pPr marL="0" indent="0">
              <a:buNone/>
            </a:pP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33.5% said boys, </a:t>
            </a:r>
          </a:p>
          <a:p>
            <a:pPr marL="0" indent="0">
              <a:buNone/>
            </a:pP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9.8% said girls,</a:t>
            </a:r>
          </a:p>
          <a:p>
            <a:pPr marL="0" indent="0">
              <a:buNone/>
            </a:pP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18.7% said chubby students,</a:t>
            </a:r>
          </a:p>
          <a:p>
            <a:pPr marL="0" indent="0">
              <a:buNone/>
            </a:pP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18.4% said older students,</a:t>
            </a:r>
          </a:p>
          <a:p>
            <a:pPr marL="0" indent="0">
              <a:buNone/>
            </a:pP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16.7% said less successful student</a:t>
            </a:r>
          </a:p>
          <a:p>
            <a:pPr marL="0" indent="0">
              <a:buNone/>
            </a:pP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2.9% said other</a:t>
            </a:r>
            <a:endParaRPr lang="en-GB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9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Times New Roman" charset="0"/>
                <a:ea typeface="Times New Roman" charset="0"/>
                <a:cs typeface="Times New Roman" charset="0"/>
              </a:rPr>
              <a:t>“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Why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do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you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think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students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bully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each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other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?”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 </a:t>
            </a: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“pretending to be strong” (43.1%),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 “</a:t>
            </a: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who do not know how to handle their problems” 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(24.1%),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 those </a:t>
            </a: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who “have personal problems” (22.1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%), </a:t>
            </a:r>
            <a:endParaRPr lang="en-GB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     no clue (10.7%)</a:t>
            </a:r>
            <a:endParaRPr lang="en-GB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235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>
                <a:latin typeface="Times New Roman" charset="0"/>
                <a:ea typeface="Times New Roman" charset="0"/>
                <a:cs typeface="Times New Roman" charset="0"/>
              </a:rPr>
              <a:t>The Definition of Bullying</a:t>
            </a:r>
            <a:endParaRPr lang="en-GB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Several aspects…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Intentional harm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Repeated over time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Power imbalance</a:t>
            </a:r>
            <a:endParaRPr lang="en-GB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32" y="2492896"/>
            <a:ext cx="3585716" cy="2551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3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Open-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ended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questions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consequences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of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bullying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prevention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methods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tr-TR" sz="28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</a:pPr>
            <a:endParaRPr lang="tr-TR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tr-TR" sz="2800" dirty="0" smtClean="0">
                <a:latin typeface="Times New Roman" charset="0"/>
                <a:ea typeface="Times New Roman" charset="0"/>
                <a:cs typeface="Times New Roman" charset="0"/>
              </a:rPr>
              <a:t>“A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friend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insulted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sweared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at me. I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never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told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anyone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including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my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family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. I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feel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like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crying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. I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feel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helpless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sometimes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lose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concentration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. I am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losing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trust</a:t>
            </a:r>
            <a:r>
              <a:rPr lang="tr-TR" sz="2800" dirty="0">
                <a:latin typeface="Times New Roman" charset="0"/>
                <a:ea typeface="Times New Roman" charset="0"/>
                <a:cs typeface="Times New Roman" charset="0"/>
              </a:rPr>
              <a:t> in </a:t>
            </a:r>
            <a:r>
              <a:rPr lang="tr-TR" sz="2800" dirty="0" err="1">
                <a:latin typeface="Times New Roman" charset="0"/>
                <a:ea typeface="Times New Roman" charset="0"/>
                <a:cs typeface="Times New Roman" charset="0"/>
              </a:rPr>
              <a:t>myself</a:t>
            </a:r>
            <a:r>
              <a:rPr lang="tr-TR" sz="2800" dirty="0" smtClean="0">
                <a:latin typeface="Times New Roman" charset="0"/>
                <a:ea typeface="Times New Roman" charset="0"/>
                <a:cs typeface="Times New Roman" charset="0"/>
              </a:rPr>
              <a:t>.” (</a:t>
            </a:r>
            <a:r>
              <a:rPr lang="tr-TR" sz="2800" dirty="0" err="1" smtClean="0">
                <a:latin typeface="Times New Roman" charset="0"/>
                <a:ea typeface="Times New Roman" charset="0"/>
                <a:cs typeface="Times New Roman" charset="0"/>
              </a:rPr>
              <a:t>Low</a:t>
            </a:r>
            <a:r>
              <a:rPr lang="tr-TR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 smtClean="0">
                <a:latin typeface="Times New Roman" charset="0"/>
                <a:ea typeface="Times New Roman" charset="0"/>
                <a:cs typeface="Times New Roman" charset="0"/>
              </a:rPr>
              <a:t>psychological</a:t>
            </a:r>
            <a:r>
              <a:rPr lang="tr-TR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2800" dirty="0" err="1" smtClean="0">
                <a:latin typeface="Times New Roman" charset="0"/>
                <a:ea typeface="Times New Roman" charset="0"/>
                <a:cs typeface="Times New Roman" charset="0"/>
              </a:rPr>
              <a:t>well-being</a:t>
            </a:r>
            <a:r>
              <a:rPr lang="tr-TR" sz="2800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endParaRPr lang="tr-TR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514350" indent="-514350">
              <a:buFont typeface="+mj-lt"/>
              <a:buAutoNum type="alphaL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233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endParaRPr lang="en-GB" dirty="0" smtClean="0"/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“Whenever </a:t>
            </a: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I am faced with discrimination I feel alone and put a distance between my friends and myself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.” (Poor social adjustment)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endParaRPr lang="en-GB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“My </a:t>
            </a: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friends gave me a nickname. I went into depression. Became antisocial. I feel like punching them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.” (Psychological distress)</a:t>
            </a:r>
            <a:endParaRPr lang="en-GB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47049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What about prevention?</a:t>
            </a:r>
          </a:p>
          <a:p>
            <a:endParaRPr lang="en-GB" sz="28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High school students in Turkey were more likely to protect themselves rather than telling someone else.</a:t>
            </a:r>
            <a:endParaRPr lang="en-GB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650" y="3789040"/>
            <a:ext cx="43307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76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Depressive Symptoms, Friend Distress, and Self-blame: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Risk Factors for Adolescent Peer Victimization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800200"/>
          </a:xfrm>
        </p:spPr>
        <p:txBody>
          <a:bodyPr>
            <a:normAutofit fontScale="92500"/>
          </a:bodyPr>
          <a:lstStyle/>
          <a:p>
            <a:endParaRPr lang="en-US" sz="24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Hannah L. </a:t>
            </a:r>
            <a:r>
              <a:rPr lang="en-US" sz="2400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Schacter</a:t>
            </a:r>
            <a:r>
              <a:rPr lang="en-US" sz="24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Jaana</a:t>
            </a:r>
            <a:r>
              <a:rPr lang="en-US" sz="24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Juvonen</a:t>
            </a:r>
            <a:endParaRPr lang="en-US" sz="24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24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Journal of Applied Developmental Psychology </a:t>
            </a:r>
            <a:r>
              <a:rPr lang="en-US" sz="24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(2017</a:t>
            </a:r>
            <a:r>
              <a:rPr lang="en-US" sz="2400" i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) </a:t>
            </a:r>
          </a:p>
          <a:p>
            <a:endParaRPr lang="en-US" sz="24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60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Research Question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How social cognitions and peer relationships of adolescents with depressive symptoms affect the risk of future victimization?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The Aim of the Study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Depressive symptoms as a risk factor for peer victimization in early adolescence by focusing on self blaming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2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Hypothesis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Self-blame can help account for increased victimization risk and that friends’ depressive symptoms further strengthen this association.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Participants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ethnically diverse sample which includes middle school adolescents 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5374) from 26 urban public schools in California</a:t>
            </a:r>
          </a:p>
        </p:txBody>
      </p:sp>
    </p:spTree>
    <p:extLst>
      <p:ext uri="{BB962C8B-B14F-4D97-AF65-F5344CB8AC3E}">
        <p14:creationId xmlns:p14="http://schemas.microsoft.com/office/powerpoint/2010/main" val="125092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Design and Procedure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90689"/>
            <a:ext cx="8229600" cy="443547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Students completed questionnaires in the Fall of the 6th grade, Spring of the 6th grade, and Spring of the 7th grade in a classroom setting.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Measures </a:t>
            </a:r>
          </a:p>
          <a:p>
            <a:pPr marL="0" indent="0">
              <a:buNone/>
            </a:pP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Perceived peer victimization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Two statements separated by the word “but” (e.g., some kids are often picked on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other kids are not picked on)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27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Rating part (if the statement was "really true" or "sort of true" on a 4-point scale).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 three items were about being called names, being the target of gossip, and being pushed around by others.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84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i="1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Depressive symptoms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Adapted version of the Center for Epidemiologic Studies Depression Scale (CES-D;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Radloff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1977)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(e.g., "I felt depressed," " I felt sad," " My sleep was restless".)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ow often they had experienced each item in the past week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Metin kutusu 3"/>
          <p:cNvSpPr txBox="1"/>
          <p:nvPr/>
        </p:nvSpPr>
        <p:spPr>
          <a:xfrm>
            <a:off x="7020272" y="530120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 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509120"/>
            <a:ext cx="2995588" cy="2348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65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/>
          </a:bodyPr>
          <a:lstStyle/>
          <a:p>
            <a:pPr algn="l"/>
            <a:r>
              <a:rPr lang="tr-TR" sz="3200" i="1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Friends' depressive symptoms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were asked to list the names of their good friends in their grade at school.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3200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GB" sz="3200" i="1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GB" sz="3200" i="1" dirty="0" err="1" smtClean="0">
                <a:latin typeface="Times New Roman" pitchFamily="18" charset="0"/>
                <a:cs typeface="Times New Roman" pitchFamily="18" charset="0"/>
              </a:rPr>
              <a:t>Characterological</a:t>
            </a:r>
            <a:r>
              <a:rPr lang="en-GB" sz="3200" i="1" dirty="0" smtClean="0">
                <a:latin typeface="Times New Roman" pitchFamily="18" charset="0"/>
                <a:cs typeface="Times New Roman" pitchFamily="18" charset="0"/>
              </a:rPr>
              <a:t> self-blame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Vignette 1 (in the Fall of 6th grade)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Vignette 2 (in the Spring of 6th grade)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Self-blame (e.g., more likely to happen to me than to other kids)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60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</TotalTime>
  <Words>950</Words>
  <Application>Microsoft Office PowerPoint</Application>
  <PresentationFormat>Předvádění na obrazovce (4:3)</PresentationFormat>
  <Paragraphs>119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Office Teması</vt:lpstr>
      <vt:lpstr>BULLYING IN ADOLESCENTS</vt:lpstr>
      <vt:lpstr>The Definition of Bullying</vt:lpstr>
      <vt:lpstr>Depressive Symptoms, Friend Distress, and Self-blame: Risk Factors for Adolescent Peer Victimization</vt:lpstr>
      <vt:lpstr>  Research Question</vt:lpstr>
      <vt:lpstr>  Hypothesis </vt:lpstr>
      <vt:lpstr>Design and Procedure</vt:lpstr>
      <vt:lpstr>Prezentace aplikace PowerPoint</vt:lpstr>
      <vt:lpstr>2.  Depressive symptoms</vt:lpstr>
      <vt:lpstr>3.  Friends' depressive symptoms</vt:lpstr>
      <vt:lpstr>Results</vt:lpstr>
      <vt:lpstr>Prezentace aplikace PowerPoint</vt:lpstr>
      <vt:lpstr>Bullying Among Turkish High School Students  </vt:lpstr>
      <vt:lpstr>   Research Questions  </vt:lpstr>
      <vt:lpstr>Participants</vt:lpstr>
      <vt:lpstr>Prezentace aplikace PowerPoint</vt:lpstr>
      <vt:lpstr>Procedure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Depressive Symptoms, Friend Distress, and Self-blame: Risk Factors for Adolescent Peer Victimization</dc:title>
  <dc:creator>Acer</dc:creator>
  <cp:lastModifiedBy>Lucia Kvasková</cp:lastModifiedBy>
  <cp:revision>54</cp:revision>
  <dcterms:created xsi:type="dcterms:W3CDTF">2017-05-05T14:32:06Z</dcterms:created>
  <dcterms:modified xsi:type="dcterms:W3CDTF">2022-04-20T09:37:32Z</dcterms:modified>
</cp:coreProperties>
</file>