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A20D5C-D063-40BD-84FA-0C8E0A8B76F2}">
  <a:tblStyle styleId="{12A20D5C-D063-40BD-84FA-0C8E0A8B76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206f1298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206f1298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206f1298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206f1298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206f1298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206f1298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5535b257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5535b257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3ebb675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3ebb675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06f1298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06f1298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41248494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41248494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206f1298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206f1298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5535b257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5535b257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5535b2575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5535b257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5535b257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5535b257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5535b257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5535b257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206f129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206f129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206f1298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206f1298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5535b257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5535b257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hyperlink" Target="https://doi.org/10.1177/0268580913484775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hyperlink" Target="https://doi.org/10.1177/0268580913484775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toyokeizai.net/articles/-/202863?page=3" TargetMode="External"/><Relationship Id="rId4" Type="http://schemas.openxmlformats.org/officeDocument/2006/relationships/hyperlink" Target="https://love-hacks.jp/dating-apps-dine/" TargetMode="External"/><Relationship Id="rId5" Type="http://schemas.openxmlformats.org/officeDocument/2006/relationships/hyperlink" Target="https://doi.org/10.1177/026858091348477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mate selection in Japan evolved?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A0A0A"/>
                </a:solidFill>
                <a:highlight>
                  <a:srgbClr val="FFFFFF"/>
                </a:highlight>
              </a:rPr>
              <a:t>PSYb2730 Youth Development</a:t>
            </a:r>
            <a:endParaRPr sz="20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A0A0A"/>
                </a:solidFill>
                <a:highlight>
                  <a:srgbClr val="FFFFFF"/>
                </a:highlight>
              </a:rPr>
              <a:t>530306 Hinako Sato</a:t>
            </a:r>
            <a:endParaRPr sz="2000">
              <a:solidFill>
                <a:srgbClr val="0A0A0A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Arranged marriage to Love marriage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688" y="1074875"/>
            <a:ext cx="716062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/>
        </p:nvSpPr>
        <p:spPr>
          <a:xfrm>
            <a:off x="263300" y="4827900"/>
            <a:ext cx="8832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333333"/>
                </a:solidFill>
              </a:rPr>
              <a:t>Tsutsui, J. (2013). The transitional phase of mate selection in East Asian countries. </a:t>
            </a:r>
            <a:r>
              <a:rPr i="1" lang="en-GB" sz="850">
                <a:solidFill>
                  <a:srgbClr val="333333"/>
                </a:solidFill>
              </a:rPr>
              <a:t>International Sociology</a:t>
            </a:r>
            <a:r>
              <a:rPr lang="en-GB" sz="850">
                <a:solidFill>
                  <a:srgbClr val="333333"/>
                </a:solidFill>
              </a:rPr>
              <a:t>, </a:t>
            </a:r>
            <a:r>
              <a:rPr i="1" lang="en-GB" sz="850">
                <a:solidFill>
                  <a:srgbClr val="333333"/>
                </a:solidFill>
              </a:rPr>
              <a:t>28</a:t>
            </a:r>
            <a:r>
              <a:rPr lang="en-GB" sz="850">
                <a:solidFill>
                  <a:srgbClr val="333333"/>
                </a:solidFill>
              </a:rPr>
              <a:t>(3), 257–276. </a:t>
            </a:r>
            <a:r>
              <a:rPr lang="en-GB" sz="850" u="sng">
                <a:solidFill>
                  <a:schemeClr val="hlink"/>
                </a:solidFill>
                <a:hlinkClick r:id="rId4"/>
              </a:rPr>
              <a:t>https://doi.org/10.1177/0268580913484775</a:t>
            </a:r>
            <a:endParaRPr sz="85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Arranged marriage to Love marriage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488" y="1170125"/>
            <a:ext cx="7305031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311700" y="4876875"/>
            <a:ext cx="8832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rgbClr val="333333"/>
                </a:solidFill>
              </a:rPr>
              <a:t>Tsutsui, J. (2013). The transitional phase of mate selection in East Asian countries. </a:t>
            </a:r>
            <a:r>
              <a:rPr i="1" lang="en-GB" sz="850">
                <a:solidFill>
                  <a:srgbClr val="333333"/>
                </a:solidFill>
              </a:rPr>
              <a:t>International Sociology</a:t>
            </a:r>
            <a:r>
              <a:rPr lang="en-GB" sz="850">
                <a:solidFill>
                  <a:srgbClr val="333333"/>
                </a:solidFill>
              </a:rPr>
              <a:t>, </a:t>
            </a:r>
            <a:r>
              <a:rPr i="1" lang="en-GB" sz="850">
                <a:solidFill>
                  <a:srgbClr val="333333"/>
                </a:solidFill>
              </a:rPr>
              <a:t>28</a:t>
            </a:r>
            <a:r>
              <a:rPr lang="en-GB" sz="850">
                <a:solidFill>
                  <a:srgbClr val="333333"/>
                </a:solidFill>
              </a:rPr>
              <a:t>(3), 257–276. </a:t>
            </a:r>
            <a:r>
              <a:rPr lang="en-GB" sz="850" u="sng">
                <a:solidFill>
                  <a:schemeClr val="hlink"/>
                </a:solidFill>
                <a:hlinkClick r:id="rId4"/>
              </a:rPr>
              <a:t>https://doi.org/10.1177/0268580913484775</a:t>
            </a:r>
            <a:endParaRPr sz="85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3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Three most important criteria for mate selection</a:t>
            </a:r>
            <a:endParaRPr/>
          </a:p>
        </p:txBody>
      </p:sp>
      <p:graphicFrame>
        <p:nvGraphicFramePr>
          <p:cNvPr id="131" name="Google Shape;131;p24"/>
          <p:cNvGraphicFramePr/>
          <p:nvPr/>
        </p:nvGraphicFramePr>
        <p:xfrm>
          <a:off x="544875" y="115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{12A20D5C-D063-40BD-84FA-0C8E0A8B76F2}</a:tableStyleId>
              </a:tblPr>
              <a:tblGrid>
                <a:gridCol w="2041300"/>
                <a:gridCol w="2041300"/>
                <a:gridCol w="2041300"/>
                <a:gridCol w="2041300"/>
              </a:tblGrid>
              <a:tr h="1398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B9C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DBE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DBE81"/>
                    </a:solidFill>
                  </a:tcPr>
                </a:tc>
              </a:tr>
              <a:tr h="6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High moral standards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Love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Work ability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Emotional compatibility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Financial stability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Love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Common interests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Personal traits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Financial stability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(7: Love)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9436" y="1295887"/>
            <a:ext cx="1636675" cy="1089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9546" y="1269021"/>
            <a:ext cx="1717400" cy="114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5170" y="1295895"/>
            <a:ext cx="1636675" cy="10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544875" y="4775800"/>
            <a:ext cx="852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C</a:t>
            </a:r>
            <a:r>
              <a:rPr lang="en-GB"/>
              <a:t>riteria for mate selection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Mate selection criteria changes over time based on changes in the cultural environment.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Male selection is not only individual process, but it reflects some cultural process(Yu, 1993).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Potentials of dating app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accent6"/>
                </a:highlight>
              </a:rPr>
              <a:t>11.1%</a:t>
            </a:r>
            <a:r>
              <a:rPr lang="en-GB"/>
              <a:t> </a:t>
            </a:r>
            <a:r>
              <a:rPr lang="en-GB"/>
              <a:t>of couple got married in 2021 met from dating app(Recruit Bridal, 2022).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＝4 times as matchmaking party/event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Photographer, consultant of the text of introduction of dating app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	</a:t>
            </a:r>
            <a:r>
              <a:rPr lang="en-GB">
                <a:highlight>
                  <a:schemeClr val="accent6"/>
                </a:highlight>
              </a:rPr>
              <a:t>S</a:t>
            </a:r>
            <a:r>
              <a:rPr lang="en-GB">
                <a:highlight>
                  <a:schemeClr val="accent6"/>
                </a:highlight>
              </a:rPr>
              <a:t>econdary business</a:t>
            </a:r>
            <a:r>
              <a:rPr lang="en-GB"/>
              <a:t> of dating app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Potentials of</a:t>
            </a:r>
            <a:r>
              <a:rPr lang="en-GB"/>
              <a:t> dating app</a:t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1017725"/>
            <a:ext cx="5524501" cy="413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/>
          <p:nvPr/>
        </p:nvSpPr>
        <p:spPr>
          <a:xfrm>
            <a:off x="3350450" y="1077525"/>
            <a:ext cx="3047400" cy="3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7"/>
          <p:cNvSpPr txBox="1"/>
          <p:nvPr/>
        </p:nvSpPr>
        <p:spPr>
          <a:xfrm>
            <a:off x="3384125" y="1050075"/>
            <a:ext cx="290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Distribution of dating app in Japan</a:t>
            </a:r>
            <a:endParaRPr/>
          </a:p>
        </p:txBody>
      </p:sp>
      <p:sp>
        <p:nvSpPr>
          <p:cNvPr id="156" name="Google Shape;156;p27"/>
          <p:cNvSpPr/>
          <p:nvPr/>
        </p:nvSpPr>
        <p:spPr>
          <a:xfrm>
            <a:off x="6481975" y="2884063"/>
            <a:ext cx="7239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"/>
          <p:cNvSpPr/>
          <p:nvPr/>
        </p:nvSpPr>
        <p:spPr>
          <a:xfrm>
            <a:off x="1809750" y="2926163"/>
            <a:ext cx="7239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 txBox="1"/>
          <p:nvPr/>
        </p:nvSpPr>
        <p:spPr>
          <a:xfrm>
            <a:off x="1753325" y="2926175"/>
            <a:ext cx="484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Just for fun</a:t>
            </a:r>
            <a:endParaRPr/>
          </a:p>
        </p:txBody>
      </p:sp>
      <p:sp>
        <p:nvSpPr>
          <p:cNvPr id="159" name="Google Shape;159;p27"/>
          <p:cNvSpPr txBox="1"/>
          <p:nvPr/>
        </p:nvSpPr>
        <p:spPr>
          <a:xfrm>
            <a:off x="6345375" y="2818475"/>
            <a:ext cx="484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Serious to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marriage</a:t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000" y="2171875"/>
            <a:ext cx="1535050" cy="153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References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</a:rPr>
              <a:t>Applbaum, K. D. (1995). Marriage with the proper stranger: Arranged marriage in metropolitan Japan. Ethnology, 34(1), 37-51.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</a:rPr>
              <a:t>Arakawa, K. (2018). The reason why all Japanese 100 years ago could got married. Toyo keizai online.</a:t>
            </a: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https://toyokeizai.net/articles/-/202863?page=3</a:t>
            </a: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</a:rPr>
              <a:t>  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</a:rPr>
              <a:t>Farrer, J., Tsuchiya, H., &amp; Bagrowicz, B. (2008). Emotional expression in tsukiau dating relationships in Japan. Journal of Social and Personal Relationships, 25(1), 169-188.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</a:rPr>
              <a:t>Ju, Y. (1993). Mate selection as cultural choice: Reflections on findings in China, Japan, and Korea. Interpersonal communication in friend and mate relationships, 201-218.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</a:rPr>
              <a:t>Love Hacks. (2022). 3 minute read “features and all precautions of Dine”.</a:t>
            </a: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https://love-hacks.jp/dating-apps-dine/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</a:rPr>
              <a:t>Tsutsui, J. (2013). The transitional phase of mate selection in East Asian countries. International Sociology, 28(3), 257–276. </a:t>
            </a: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https://doi.org/10.1177/0268580913484775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・</a:t>
            </a:r>
            <a:r>
              <a:rPr lang="en-GB"/>
              <a:t>Romantic relationships can be a new type of comfort zone and opportunities to enhance their personality and identity creation for young Japanese adults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・</a:t>
            </a:r>
            <a:r>
              <a:rPr lang="en-GB"/>
              <a:t>Currently male selection is in the process of transition from arranged marriage to love marriage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・In Semi-arranged marriage process, people still have some limitations about decision-making, method of finding mate, etc.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・Criteria for male selection reflect cultural/economic background of the countries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・Dating app market is expanding rapidly, which also provide opportunity to find mate.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Feeling and engagement of romantic relationship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Sternberg’s triangular theory of love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/>
              <a:t>Intimacy: closeness, connectedness, bondedness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/>
              <a:t>Commitment: feelings that lead a person to remain with someone and move toward shared goals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/>
              <a:t>Passion: feelings and desires that lead to physical attraction, romance, and sexual consummation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All three components of intimacy, commitment, and passion are emphasized in romantic relationships(Feuerman, 2022).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725" y="65850"/>
            <a:ext cx="6835899" cy="507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Feeling and engagement of romantic relationship</a:t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Average of first marriage in Japan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1975: 27 for men and 24.7 for women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2006: 30 for men and 28.2 for women  (Ministry of Health, Labor and Welfare (MHLW), 2006).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29.9% met at their workplaces or through work-related areas;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30.9% met through friends or siblings;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11.1% met at school (NIPSSR, 2002).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Feeling and engagement of romantic relationship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Romantic relationships can be a new type of comfort zone for young Japanese adults redefining the boundaries of the “inner” and “outer” self, often replacing or displacing family ties as the context for displaying a backstage “true self.”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 romantic relationship thus represents a transitional life stage for heterosexual Japanese young people(Farrer, Tsuchiya, &amp; Bagrowicz, 2008)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69%</a:t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300"/>
              <a:t>Arranged marriage </a:t>
            </a:r>
            <a:r>
              <a:rPr lang="en-GB" sz="3300"/>
              <a:t>In 1940</a:t>
            </a:r>
            <a:endParaRPr sz="3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Arranged marriage ”Omiai”</a:t>
            </a:r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0900" y="2514125"/>
            <a:ext cx="2476975" cy="24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0525" y="69995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275" y="1589100"/>
            <a:ext cx="3880924" cy="31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 rot="10800000">
            <a:off x="387375" y="2571750"/>
            <a:ext cx="8544300" cy="2256000"/>
          </a:xfrm>
          <a:prstGeom prst="wedgeRectCallout">
            <a:avLst>
              <a:gd fmla="val 2021" name="adj1"/>
              <a:gd fmla="val 7294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Arranged marriage to Love marriage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27225"/>
            <a:ext cx="8520600" cy="3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6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・a man or woman conducts the search by his or her free will, but parental approval is eventually needed.</a:t>
            </a:r>
            <a:endParaRPr>
              <a:highlight>
                <a:schemeClr val="accent5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・where parental influence is weak but a pretense of traditional rituals of engagement is </a:t>
            </a:r>
            <a:r>
              <a:rPr lang="en-GB"/>
              <a:t>presented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・the search process is initiated by parents, kin, or matchmakers, but the decision to marry is autonomous</a:t>
            </a:r>
            <a:r>
              <a:rPr lang="en-GB"/>
              <a:t>(Tsutsui, 2013).</a:t>
            </a:r>
            <a:endParaRPr/>
          </a:p>
        </p:txBody>
      </p:sp>
      <p:sp>
        <p:nvSpPr>
          <p:cNvPr id="106" name="Google Shape;106;p21"/>
          <p:cNvSpPr/>
          <p:nvPr/>
        </p:nvSpPr>
        <p:spPr>
          <a:xfrm>
            <a:off x="2963175" y="1439500"/>
            <a:ext cx="3039000" cy="538800"/>
          </a:xfrm>
          <a:prstGeom prst="homePlate">
            <a:avLst>
              <a:gd fmla="val 50000" name="adj"/>
            </a:avLst>
          </a:prstGeom>
          <a:solidFill>
            <a:srgbClr val="2DBE8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1"/>
          <p:cNvSpPr/>
          <p:nvPr/>
        </p:nvSpPr>
        <p:spPr>
          <a:xfrm>
            <a:off x="472300" y="1439500"/>
            <a:ext cx="2382300" cy="538800"/>
          </a:xfrm>
          <a:prstGeom prst="homePlate">
            <a:avLst>
              <a:gd fmla="val 50000" name="adj"/>
            </a:avLst>
          </a:prstGeom>
          <a:solidFill>
            <a:srgbClr val="4B9C5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/>
          <p:nvPr/>
        </p:nvSpPr>
        <p:spPr>
          <a:xfrm>
            <a:off x="6110750" y="1439500"/>
            <a:ext cx="2382300" cy="5388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552250" y="1478050"/>
            <a:ext cx="22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Arranged marriage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2963175" y="1478050"/>
            <a:ext cx="303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Semi-arranged marriage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6190700" y="1478050"/>
            <a:ext cx="484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Love marriage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