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omments/comment1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Topaz Yaron" initials="TY" lastIdx="1" clrIdx="0">
    <p:extLst>
      <p:ext uri="{19B8F6BF-5375-455C-9EA6-DF929625EA0E}">
        <p15:presenceInfo xmlns:p15="http://schemas.microsoft.com/office/powerpoint/2012/main" userId="89d0a310494ccb38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43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8-05-06T13:27:32.958" idx="1">
    <p:pos x="10" y="10"/>
    <p:text/>
    <p:extLst>
      <p:ext uri="{C676402C-5697-4E1C-873F-D02D1690AC5C}">
        <p15:threadingInfo xmlns:p15="http://schemas.microsoft.com/office/powerpoint/2012/main" timeZoneBias="-120"/>
      </p:ext>
    </p:extLst>
  </p:cm>
</p:cmLst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568362D-A0A7-4F9D-A410-C30CF46C75CE}" type="doc">
      <dgm:prSet loTypeId="urn:microsoft.com/office/officeart/2005/8/layout/default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IL"/>
        </a:p>
      </dgm:t>
    </dgm:pt>
    <dgm:pt modelId="{445CD500-A40F-4CBC-B41C-5EE2E7E77320}">
      <dgm:prSet phldrT="[Text]" custT="1"/>
      <dgm:spPr/>
      <dgm:t>
        <a:bodyPr/>
        <a:lstStyle/>
        <a:p>
          <a:r>
            <a:rPr lang="en-GB" sz="2000" b="1" u="sng" dirty="0"/>
            <a:t>United Stated</a:t>
          </a:r>
        </a:p>
        <a:p>
          <a:r>
            <a:rPr lang="en-GB" sz="2000" dirty="0"/>
            <a:t> Girls who participated in a sexual education course are </a:t>
          </a:r>
          <a:r>
            <a:rPr lang="en-GB" sz="2000" b="0" dirty="0"/>
            <a:t>significantly more likely to use an effective contraceptive </a:t>
          </a:r>
          <a:r>
            <a:rPr lang="en-GB" sz="2000" dirty="0"/>
            <a:t>method (73%) than are those who have never taken a course (64%) </a:t>
          </a:r>
          <a:r>
            <a:rPr lang="en-GB" sz="1200" dirty="0">
              <a:solidFill>
                <a:schemeClr val="bg1">
                  <a:lumMod val="50000"/>
                </a:schemeClr>
              </a:solidFill>
            </a:rPr>
            <a:t>(</a:t>
          </a:r>
          <a:r>
            <a:rPr lang="en-GB" sz="1200" dirty="0" err="1">
              <a:solidFill>
                <a:schemeClr val="bg1">
                  <a:lumMod val="50000"/>
                </a:schemeClr>
              </a:solidFill>
            </a:rPr>
            <a:t>Marsiglio</a:t>
          </a:r>
          <a:r>
            <a:rPr lang="en-GB" sz="1200" dirty="0">
              <a:solidFill>
                <a:schemeClr val="bg1">
                  <a:lumMod val="50000"/>
                </a:schemeClr>
              </a:solidFill>
            </a:rPr>
            <a:t> &amp; Mott, 1986). </a:t>
          </a:r>
          <a:endParaRPr lang="en-IL" sz="2000" dirty="0">
            <a:solidFill>
              <a:schemeClr val="bg1">
                <a:lumMod val="50000"/>
              </a:schemeClr>
            </a:solidFill>
          </a:endParaRPr>
        </a:p>
      </dgm:t>
    </dgm:pt>
    <dgm:pt modelId="{265B9573-F0DD-45BC-8BF2-40EF6D771822}" type="parTrans" cxnId="{77523507-83D1-43DF-B511-E69C286F82C1}">
      <dgm:prSet/>
      <dgm:spPr/>
      <dgm:t>
        <a:bodyPr/>
        <a:lstStyle/>
        <a:p>
          <a:endParaRPr lang="en-IL"/>
        </a:p>
      </dgm:t>
    </dgm:pt>
    <dgm:pt modelId="{2C4BD7CF-0758-4928-94BC-26A5B90F51B5}" type="sibTrans" cxnId="{77523507-83D1-43DF-B511-E69C286F82C1}">
      <dgm:prSet/>
      <dgm:spPr/>
      <dgm:t>
        <a:bodyPr/>
        <a:lstStyle/>
        <a:p>
          <a:endParaRPr lang="en-IL"/>
        </a:p>
      </dgm:t>
    </dgm:pt>
    <dgm:pt modelId="{56827B5D-F3E6-48B0-9F1E-4A756ED9A1A8}">
      <dgm:prSet phldrT="[Text]" custT="1">
        <dgm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GB" sz="2000" b="1" u="sng" dirty="0"/>
            <a:t>Africa</a:t>
          </a:r>
        </a:p>
        <a:p>
          <a:r>
            <a:rPr lang="en-GB" sz="2000" dirty="0"/>
            <a:t>Examined 11 school-based sexual intervention programs has found that </a:t>
          </a:r>
          <a:r>
            <a:rPr lang="en-GB" sz="2000" b="0" dirty="0"/>
            <a:t>most programs increased </a:t>
          </a:r>
          <a:r>
            <a:rPr lang="en-GB" sz="2000" dirty="0"/>
            <a:t>HIV knowledge and/or changed behaviours and attitudes concerning sexual risk taking </a:t>
          </a:r>
          <a:r>
            <a:rPr lang="en-GB" sz="1400" dirty="0">
              <a:solidFill>
                <a:schemeClr val="bg1">
                  <a:lumMod val="50000"/>
                </a:schemeClr>
              </a:solidFill>
            </a:rPr>
            <a:t>(Gallant &amp; </a:t>
          </a:r>
          <a:r>
            <a:rPr lang="en-GB" sz="1400" dirty="0" err="1">
              <a:solidFill>
                <a:schemeClr val="bg1">
                  <a:lumMod val="50000"/>
                </a:schemeClr>
              </a:solidFill>
            </a:rPr>
            <a:t>Maticka</a:t>
          </a:r>
          <a:r>
            <a:rPr lang="en-GB" sz="1400" dirty="0">
              <a:solidFill>
                <a:schemeClr val="bg1">
                  <a:lumMod val="50000"/>
                </a:schemeClr>
              </a:solidFill>
            </a:rPr>
            <a:t>-Tyndale, 2004)</a:t>
          </a:r>
          <a:endParaRPr lang="en-GB" sz="1400" b="1" u="sng" dirty="0">
            <a:solidFill>
              <a:schemeClr val="bg1">
                <a:lumMod val="50000"/>
              </a:schemeClr>
            </a:solidFill>
          </a:endParaRPr>
        </a:p>
        <a:p>
          <a:endParaRPr lang="en-IL" sz="1700" b="1" u="sng" dirty="0"/>
        </a:p>
      </dgm:t>
    </dgm:pt>
    <dgm:pt modelId="{137FBD7B-C3D5-4BF6-81EB-BF590B325DA3}" type="parTrans" cxnId="{43CE5509-6D17-4A5A-AEC5-8AFCFFF0A4CF}">
      <dgm:prSet/>
      <dgm:spPr/>
      <dgm:t>
        <a:bodyPr/>
        <a:lstStyle/>
        <a:p>
          <a:endParaRPr lang="en-IL"/>
        </a:p>
      </dgm:t>
    </dgm:pt>
    <dgm:pt modelId="{4770400D-9ED4-4CD7-81C7-5510407B5103}" type="sibTrans" cxnId="{43CE5509-6D17-4A5A-AEC5-8AFCFFF0A4CF}">
      <dgm:prSet/>
      <dgm:spPr/>
      <dgm:t>
        <a:bodyPr/>
        <a:lstStyle/>
        <a:p>
          <a:endParaRPr lang="en-IL"/>
        </a:p>
      </dgm:t>
    </dgm:pt>
    <dgm:pt modelId="{AEF1615E-38A1-4A93-B9D8-D94141091D95}">
      <dgm:prSet phldrT="[Text]" custT="1">
        <dgm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GB" sz="2000" b="1" u="sng" dirty="0"/>
            <a:t>Worldwide</a:t>
          </a:r>
        </a:p>
        <a:p>
          <a:r>
            <a:rPr lang="en-GB" sz="2000" dirty="0"/>
            <a:t>2/3 out of the 83 programs that were tested worldwide had positive effects on the adolescent participants including; </a:t>
          </a:r>
        </a:p>
        <a:p>
          <a:r>
            <a:rPr lang="en-GB" sz="2000" dirty="0"/>
            <a:t>40% of the participants delayed sexual initiation, reduced the number of sexual partners, or increased condom or contraceptive use</a:t>
          </a:r>
        </a:p>
        <a:p>
          <a:r>
            <a:rPr lang="en-GB" sz="2000" dirty="0"/>
            <a:t> 30% reduced the frequency of sex, including a return to abstinence </a:t>
          </a:r>
        </a:p>
        <a:p>
          <a:r>
            <a:rPr lang="en-GB" sz="2000" dirty="0"/>
            <a:t>60% reduced unprotected sex </a:t>
          </a:r>
          <a:r>
            <a:rPr lang="en-GB" sz="1200" dirty="0">
              <a:solidFill>
                <a:schemeClr val="bg1">
                  <a:lumMod val="50000"/>
                </a:schemeClr>
              </a:solidFill>
            </a:rPr>
            <a:t>(Kirby, </a:t>
          </a:r>
          <a:r>
            <a:rPr lang="en-GB" sz="1200" dirty="0" err="1">
              <a:solidFill>
                <a:schemeClr val="bg1">
                  <a:lumMod val="50000"/>
                </a:schemeClr>
              </a:solidFill>
            </a:rPr>
            <a:t>Laris</a:t>
          </a:r>
          <a:r>
            <a:rPr lang="en-GB" sz="1200" dirty="0">
              <a:solidFill>
                <a:schemeClr val="bg1">
                  <a:lumMod val="50000"/>
                </a:schemeClr>
              </a:solidFill>
            </a:rPr>
            <a:t> &amp; </a:t>
          </a:r>
          <a:r>
            <a:rPr lang="en-GB" sz="1200" dirty="0" err="1">
              <a:solidFill>
                <a:schemeClr val="bg1">
                  <a:lumMod val="50000"/>
                </a:schemeClr>
              </a:solidFill>
            </a:rPr>
            <a:t>Rolleri</a:t>
          </a:r>
          <a:r>
            <a:rPr lang="en-GB" sz="1200" dirty="0">
              <a:solidFill>
                <a:schemeClr val="bg1">
                  <a:lumMod val="50000"/>
                </a:schemeClr>
              </a:solidFill>
            </a:rPr>
            <a:t>, 2007).</a:t>
          </a:r>
          <a:endParaRPr lang="en-IL" sz="2000" b="1" u="sng" dirty="0">
            <a:solidFill>
              <a:schemeClr val="bg1">
                <a:lumMod val="50000"/>
              </a:schemeClr>
            </a:solidFill>
          </a:endParaRPr>
        </a:p>
      </dgm:t>
    </dgm:pt>
    <dgm:pt modelId="{C1DBE712-4AAA-4818-A16A-4CF89E920CB4}" type="parTrans" cxnId="{68DEC04A-CE03-4842-8FAB-9383DB89184A}">
      <dgm:prSet/>
      <dgm:spPr/>
      <dgm:t>
        <a:bodyPr/>
        <a:lstStyle/>
        <a:p>
          <a:endParaRPr lang="en-IL"/>
        </a:p>
      </dgm:t>
    </dgm:pt>
    <dgm:pt modelId="{0DA8271D-9714-4779-BDAE-924B6CE40CBF}" type="sibTrans" cxnId="{68DEC04A-CE03-4842-8FAB-9383DB89184A}">
      <dgm:prSet/>
      <dgm:spPr/>
      <dgm:t>
        <a:bodyPr/>
        <a:lstStyle/>
        <a:p>
          <a:endParaRPr lang="en-IL"/>
        </a:p>
      </dgm:t>
    </dgm:pt>
    <dgm:pt modelId="{3EAE6EAD-5B1D-4C4E-B33F-EA11092E38EE}" type="pres">
      <dgm:prSet presAssocID="{3568362D-A0A7-4F9D-A410-C30CF46C75CE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D53C0CA6-F3A1-4D36-B0F4-C6D0CF7AF4F4}" type="pres">
      <dgm:prSet presAssocID="{445CD500-A40F-4CBC-B41C-5EE2E7E77320}" presName="node" presStyleLbl="node1" presStyleIdx="0" presStyleCnt="3" custScaleX="429743" custScaleY="104678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18DB5F14-180F-4D4B-8DF9-7452AE82D5F4}" type="pres">
      <dgm:prSet presAssocID="{2C4BD7CF-0758-4928-94BC-26A5B90F51B5}" presName="sibTrans" presStyleCnt="0"/>
      <dgm:spPr/>
    </dgm:pt>
    <dgm:pt modelId="{FFAB5CAE-C5F2-4624-ADC2-48385B2479D8}" type="pres">
      <dgm:prSet presAssocID="{56827B5D-F3E6-48B0-9F1E-4A756ED9A1A8}" presName="node" presStyleLbl="node1" presStyleIdx="1" presStyleCnt="3" custScaleX="447536" custScaleY="104678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17AB1634-D2DD-424F-8DE5-AF88A1FC9277}" type="pres">
      <dgm:prSet presAssocID="{4770400D-9ED4-4CD7-81C7-5510407B5103}" presName="sibTrans" presStyleCnt="0"/>
      <dgm:spPr/>
    </dgm:pt>
    <dgm:pt modelId="{A8067168-331F-4C38-ACA7-A3FCBD7FDC63}" type="pres">
      <dgm:prSet presAssocID="{AEF1615E-38A1-4A93-B9D8-D94141091D95}" presName="node" presStyleLbl="node1" presStyleIdx="2" presStyleCnt="3" custScaleX="1017375" custScaleY="1052126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9A9BDEF8-3BC5-4B64-9F37-6FA0E97C1919}" type="presOf" srcId="{56827B5D-F3E6-48B0-9F1E-4A756ED9A1A8}" destId="{FFAB5CAE-C5F2-4624-ADC2-48385B2479D8}" srcOrd="0" destOrd="0" presId="urn:microsoft.com/office/officeart/2005/8/layout/default"/>
    <dgm:cxn modelId="{CE9628AB-BE53-4A0F-95C3-862385D7F2BC}" type="presOf" srcId="{3568362D-A0A7-4F9D-A410-C30CF46C75CE}" destId="{3EAE6EAD-5B1D-4C4E-B33F-EA11092E38EE}" srcOrd="0" destOrd="0" presId="urn:microsoft.com/office/officeart/2005/8/layout/default"/>
    <dgm:cxn modelId="{43CE5509-6D17-4A5A-AEC5-8AFCFFF0A4CF}" srcId="{3568362D-A0A7-4F9D-A410-C30CF46C75CE}" destId="{56827B5D-F3E6-48B0-9F1E-4A756ED9A1A8}" srcOrd="1" destOrd="0" parTransId="{137FBD7B-C3D5-4BF6-81EB-BF590B325DA3}" sibTransId="{4770400D-9ED4-4CD7-81C7-5510407B5103}"/>
    <dgm:cxn modelId="{420E7C42-ED51-4858-956C-EBBCC985140D}" type="presOf" srcId="{445CD500-A40F-4CBC-B41C-5EE2E7E77320}" destId="{D53C0CA6-F3A1-4D36-B0F4-C6D0CF7AF4F4}" srcOrd="0" destOrd="0" presId="urn:microsoft.com/office/officeart/2005/8/layout/default"/>
    <dgm:cxn modelId="{68DEC04A-CE03-4842-8FAB-9383DB89184A}" srcId="{3568362D-A0A7-4F9D-A410-C30CF46C75CE}" destId="{AEF1615E-38A1-4A93-B9D8-D94141091D95}" srcOrd="2" destOrd="0" parTransId="{C1DBE712-4AAA-4818-A16A-4CF89E920CB4}" sibTransId="{0DA8271D-9714-4779-BDAE-924B6CE40CBF}"/>
    <dgm:cxn modelId="{9A4EF7AD-369E-448F-9524-B3D4AC49881D}" type="presOf" srcId="{AEF1615E-38A1-4A93-B9D8-D94141091D95}" destId="{A8067168-331F-4C38-ACA7-A3FCBD7FDC63}" srcOrd="0" destOrd="0" presId="urn:microsoft.com/office/officeart/2005/8/layout/default"/>
    <dgm:cxn modelId="{77523507-83D1-43DF-B511-E69C286F82C1}" srcId="{3568362D-A0A7-4F9D-A410-C30CF46C75CE}" destId="{445CD500-A40F-4CBC-B41C-5EE2E7E77320}" srcOrd="0" destOrd="0" parTransId="{265B9573-F0DD-45BC-8BF2-40EF6D771822}" sibTransId="{2C4BD7CF-0758-4928-94BC-26A5B90F51B5}"/>
    <dgm:cxn modelId="{F3846399-CCE2-4BBC-8369-11EA2E9B83ED}" type="presParOf" srcId="{3EAE6EAD-5B1D-4C4E-B33F-EA11092E38EE}" destId="{D53C0CA6-F3A1-4D36-B0F4-C6D0CF7AF4F4}" srcOrd="0" destOrd="0" presId="urn:microsoft.com/office/officeart/2005/8/layout/default"/>
    <dgm:cxn modelId="{2B3E363F-67D2-46BE-B38F-59B647F5B907}" type="presParOf" srcId="{3EAE6EAD-5B1D-4C4E-B33F-EA11092E38EE}" destId="{18DB5F14-180F-4D4B-8DF9-7452AE82D5F4}" srcOrd="1" destOrd="0" presId="urn:microsoft.com/office/officeart/2005/8/layout/default"/>
    <dgm:cxn modelId="{39AC9C35-D81A-4D7A-85AA-9D160108AEB3}" type="presParOf" srcId="{3EAE6EAD-5B1D-4C4E-B33F-EA11092E38EE}" destId="{FFAB5CAE-C5F2-4624-ADC2-48385B2479D8}" srcOrd="2" destOrd="0" presId="urn:microsoft.com/office/officeart/2005/8/layout/default"/>
    <dgm:cxn modelId="{03C6FD19-8A4E-43D9-8228-319B79E0D3D2}" type="presParOf" srcId="{3EAE6EAD-5B1D-4C4E-B33F-EA11092E38EE}" destId="{17AB1634-D2DD-424F-8DE5-AF88A1FC9277}" srcOrd="3" destOrd="0" presId="urn:microsoft.com/office/officeart/2005/8/layout/default"/>
    <dgm:cxn modelId="{84AAA2FD-A912-48E1-AF9A-E6EA5896680B}" type="presParOf" srcId="{3EAE6EAD-5B1D-4C4E-B33F-EA11092E38EE}" destId="{A8067168-331F-4C38-ACA7-A3FCBD7FDC63}" srcOrd="4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53C0CA6-F3A1-4D36-B0F4-C6D0CF7AF4F4}">
      <dsp:nvSpPr>
        <dsp:cNvPr id="0" name=""/>
        <dsp:cNvSpPr/>
      </dsp:nvSpPr>
      <dsp:spPr>
        <a:xfrm>
          <a:off x="4765" y="195262"/>
          <a:ext cx="2554766" cy="373380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lumMod val="110000"/>
              </a:schemeClr>
            </a:gs>
            <a:gs pos="84000">
              <a:schemeClr val="accent1">
                <a:hueOff val="0"/>
                <a:satOff val="0"/>
                <a:lumOff val="0"/>
                <a:alphaOff val="0"/>
                <a:shade val="90000"/>
                <a:lumMod val="88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5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000" b="1" u="sng" kern="1200" dirty="0"/>
            <a:t>United Stated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000" kern="1200" dirty="0"/>
            <a:t> Girls who participated in a sexual education course are </a:t>
          </a:r>
          <a:r>
            <a:rPr lang="en-GB" sz="2000" b="0" kern="1200" dirty="0"/>
            <a:t>significantly more likely to use an effective contraceptive </a:t>
          </a:r>
          <a:r>
            <a:rPr lang="en-GB" sz="2000" kern="1200" dirty="0"/>
            <a:t>method (73%) than are those who have never taken a course (64%) </a:t>
          </a:r>
          <a:r>
            <a:rPr lang="en-GB" sz="1200" kern="1200" dirty="0">
              <a:solidFill>
                <a:schemeClr val="bg1">
                  <a:lumMod val="50000"/>
                </a:schemeClr>
              </a:solidFill>
            </a:rPr>
            <a:t>(</a:t>
          </a:r>
          <a:r>
            <a:rPr lang="en-GB" sz="1200" kern="1200" dirty="0" err="1">
              <a:solidFill>
                <a:schemeClr val="bg1">
                  <a:lumMod val="50000"/>
                </a:schemeClr>
              </a:solidFill>
            </a:rPr>
            <a:t>Marsiglio</a:t>
          </a:r>
          <a:r>
            <a:rPr lang="en-GB" sz="1200" kern="1200" dirty="0">
              <a:solidFill>
                <a:schemeClr val="bg1">
                  <a:lumMod val="50000"/>
                </a:schemeClr>
              </a:solidFill>
            </a:rPr>
            <a:t> &amp; Mott, 1986). </a:t>
          </a:r>
          <a:endParaRPr lang="en-IL" sz="2000" kern="1200" dirty="0">
            <a:solidFill>
              <a:schemeClr val="bg1">
                <a:lumMod val="50000"/>
              </a:schemeClr>
            </a:solidFill>
          </a:endParaRPr>
        </a:p>
      </dsp:txBody>
      <dsp:txXfrm>
        <a:off x="4765" y="195262"/>
        <a:ext cx="2554766" cy="3733800"/>
      </dsp:txXfrm>
    </dsp:sp>
    <dsp:sp modelId="{FFAB5CAE-C5F2-4624-ADC2-48385B2479D8}">
      <dsp:nvSpPr>
        <dsp:cNvPr id="0" name=""/>
        <dsp:cNvSpPr/>
      </dsp:nvSpPr>
      <dsp:spPr>
        <a:xfrm>
          <a:off x="2618980" y="195262"/>
          <a:ext cx="2660543" cy="3733800"/>
        </a:xfrm>
        <a:prstGeom prst="rect">
          <a:avLst/>
        </a:prstGeom>
        <a:gradFill rotWithShape="1">
          <a:gsLst>
            <a:gs pos="0">
              <a:schemeClr val="accent2">
                <a:tint val="98000"/>
                <a:lumMod val="110000"/>
              </a:schemeClr>
            </a:gs>
            <a:gs pos="84000">
              <a:schemeClr val="accent2">
                <a:shade val="90000"/>
                <a:lumMod val="88000"/>
              </a:schemeClr>
            </a:gs>
          </a:gsLst>
          <a:lin ang="5400000" scaled="0"/>
        </a:gradFill>
        <a:ln w="12700" cap="rnd" cmpd="sng" algn="ctr">
          <a:solidFill>
            <a:schemeClr val="accent2">
              <a:lumMod val="9000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55000"/>
            </a:srgbClr>
          </a:outerShdw>
        </a:effectLst>
      </dsp:spPr>
      <dsp:style>
        <a:lnRef idx="1">
          <a:schemeClr val="accent2"/>
        </a:lnRef>
        <a:fillRef idx="3">
          <a:schemeClr val="accent2"/>
        </a:fillRef>
        <a:effectRef idx="2">
          <a:schemeClr val="accent2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000" b="1" u="sng" kern="1200" dirty="0"/>
            <a:t>Africa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000" kern="1200" dirty="0"/>
            <a:t>Examined 11 school-based sexual intervention programs has found that </a:t>
          </a:r>
          <a:r>
            <a:rPr lang="en-GB" sz="2000" b="0" kern="1200" dirty="0"/>
            <a:t>most programs increased </a:t>
          </a:r>
          <a:r>
            <a:rPr lang="en-GB" sz="2000" kern="1200" dirty="0"/>
            <a:t>HIV knowledge and/or changed behaviours and attitudes concerning sexual risk taking </a:t>
          </a:r>
          <a:r>
            <a:rPr lang="en-GB" sz="1400" kern="1200" dirty="0">
              <a:solidFill>
                <a:schemeClr val="bg1">
                  <a:lumMod val="50000"/>
                </a:schemeClr>
              </a:solidFill>
            </a:rPr>
            <a:t>(Gallant &amp; </a:t>
          </a:r>
          <a:r>
            <a:rPr lang="en-GB" sz="1400" kern="1200" dirty="0" err="1">
              <a:solidFill>
                <a:schemeClr val="bg1">
                  <a:lumMod val="50000"/>
                </a:schemeClr>
              </a:solidFill>
            </a:rPr>
            <a:t>Maticka</a:t>
          </a:r>
          <a:r>
            <a:rPr lang="en-GB" sz="1400" kern="1200" dirty="0">
              <a:solidFill>
                <a:schemeClr val="bg1">
                  <a:lumMod val="50000"/>
                </a:schemeClr>
              </a:solidFill>
            </a:rPr>
            <a:t>-Tyndale, 2004)</a:t>
          </a:r>
          <a:endParaRPr lang="en-GB" sz="1400" b="1" u="sng" kern="1200" dirty="0">
            <a:solidFill>
              <a:schemeClr val="bg1">
                <a:lumMod val="50000"/>
              </a:schemeClr>
            </a:solidFill>
          </a:endParaRP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IL" sz="1700" b="1" u="sng" kern="1200" dirty="0"/>
        </a:p>
      </dsp:txBody>
      <dsp:txXfrm>
        <a:off x="2618980" y="195262"/>
        <a:ext cx="2660543" cy="3733800"/>
      </dsp:txXfrm>
    </dsp:sp>
    <dsp:sp modelId="{A8067168-331F-4C38-ACA7-A3FCBD7FDC63}">
      <dsp:nvSpPr>
        <dsp:cNvPr id="0" name=""/>
        <dsp:cNvSpPr/>
      </dsp:nvSpPr>
      <dsp:spPr>
        <a:xfrm>
          <a:off x="5338972" y="185737"/>
          <a:ext cx="6048161" cy="3752851"/>
        </a:xfrm>
        <a:prstGeom prst="rect">
          <a:avLst/>
        </a:prstGeom>
        <a:gradFill rotWithShape="1">
          <a:gsLst>
            <a:gs pos="0">
              <a:schemeClr val="accent4">
                <a:tint val="98000"/>
                <a:lumMod val="110000"/>
              </a:schemeClr>
            </a:gs>
            <a:gs pos="84000">
              <a:schemeClr val="accent4">
                <a:shade val="90000"/>
                <a:lumMod val="88000"/>
              </a:schemeClr>
            </a:gs>
          </a:gsLst>
          <a:lin ang="5400000" scaled="0"/>
        </a:gradFill>
        <a:ln w="12700" cap="rnd" cmpd="sng" algn="ctr">
          <a:solidFill>
            <a:schemeClr val="accent4">
              <a:lumMod val="9000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55000"/>
            </a:srgbClr>
          </a:outerShdw>
        </a:effectLst>
      </dsp:spPr>
      <dsp:style>
        <a:lnRef idx="1">
          <a:schemeClr val="accent4"/>
        </a:lnRef>
        <a:fillRef idx="3">
          <a:schemeClr val="accent4"/>
        </a:fillRef>
        <a:effectRef idx="2">
          <a:schemeClr val="accent4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000" b="1" u="sng" kern="1200" dirty="0"/>
            <a:t>Worldwide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000" kern="1200" dirty="0"/>
            <a:t>2/3 out of the 83 programs that were tested worldwide had positive effects on the adolescent participants including; 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000" kern="1200" dirty="0"/>
            <a:t>40% of the participants delayed sexual initiation, reduced the number of sexual partners, or increased condom or contraceptive use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000" kern="1200" dirty="0"/>
            <a:t> 30% reduced the frequency of sex, including a return to abstinence 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000" kern="1200" dirty="0"/>
            <a:t>60% reduced unprotected sex </a:t>
          </a:r>
          <a:r>
            <a:rPr lang="en-GB" sz="1200" kern="1200" dirty="0">
              <a:solidFill>
                <a:schemeClr val="bg1">
                  <a:lumMod val="50000"/>
                </a:schemeClr>
              </a:solidFill>
            </a:rPr>
            <a:t>(Kirby, </a:t>
          </a:r>
          <a:r>
            <a:rPr lang="en-GB" sz="1200" kern="1200" dirty="0" err="1">
              <a:solidFill>
                <a:schemeClr val="bg1">
                  <a:lumMod val="50000"/>
                </a:schemeClr>
              </a:solidFill>
            </a:rPr>
            <a:t>Laris</a:t>
          </a:r>
          <a:r>
            <a:rPr lang="en-GB" sz="1200" kern="1200" dirty="0">
              <a:solidFill>
                <a:schemeClr val="bg1">
                  <a:lumMod val="50000"/>
                </a:schemeClr>
              </a:solidFill>
            </a:rPr>
            <a:t> &amp; </a:t>
          </a:r>
          <a:r>
            <a:rPr lang="en-GB" sz="1200" kern="1200" dirty="0" err="1">
              <a:solidFill>
                <a:schemeClr val="bg1">
                  <a:lumMod val="50000"/>
                </a:schemeClr>
              </a:solidFill>
            </a:rPr>
            <a:t>Rolleri</a:t>
          </a:r>
          <a:r>
            <a:rPr lang="en-GB" sz="1200" kern="1200" dirty="0">
              <a:solidFill>
                <a:schemeClr val="bg1">
                  <a:lumMod val="50000"/>
                </a:schemeClr>
              </a:solidFill>
            </a:rPr>
            <a:t>, 2007).</a:t>
          </a:r>
          <a:endParaRPr lang="en-IL" sz="2000" b="1" u="sng" kern="1200" dirty="0">
            <a:solidFill>
              <a:schemeClr val="bg1">
                <a:lumMod val="50000"/>
              </a:schemeClr>
            </a:solidFill>
          </a:endParaRPr>
        </a:p>
      </dsp:txBody>
      <dsp:txXfrm>
        <a:off x="5338972" y="185737"/>
        <a:ext cx="6048161" cy="375285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4/20/2022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4/20/2022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4/20/2022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4/20/2022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4/20/2022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4/20/2022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4/20/2022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4/20/2022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comments" Target="../comments/commen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CB9D7B-377C-4188-BD89-31432E6E289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81191" y="477506"/>
            <a:ext cx="10993549" cy="1475013"/>
          </a:xfrm>
        </p:spPr>
        <p:txBody>
          <a:bodyPr>
            <a:normAutofit/>
          </a:bodyPr>
          <a:lstStyle/>
          <a:p>
            <a:r>
              <a:rPr lang="en-GB" b="1" dirty="0"/>
              <a:t>The importance of sexual education for adolescents in Israel</a:t>
            </a:r>
            <a:endParaRPr lang="en-IL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94EAD57-F62E-4020-AB38-1D9370C0022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99227" y="2283655"/>
            <a:ext cx="10993546" cy="590321"/>
          </a:xfrm>
        </p:spPr>
        <p:txBody>
          <a:bodyPr>
            <a:normAutofit/>
          </a:bodyPr>
          <a:lstStyle/>
          <a:p>
            <a:r>
              <a:rPr lang="en-GB" b="1"/>
              <a:t>Youth </a:t>
            </a:r>
            <a:r>
              <a:rPr lang="en-GB" b="1" smtClean="0"/>
              <a:t>development</a:t>
            </a:r>
            <a:endParaRPr lang="en-GB" b="1" dirty="0"/>
          </a:p>
        </p:txBody>
      </p:sp>
      <p:pic>
        <p:nvPicPr>
          <p:cNvPr id="1026" name="Picture 2" descr="Image result for sex education adolescents">
            <a:extLst>
              <a:ext uri="{FF2B5EF4-FFF2-40B4-BE49-F238E27FC236}">
                <a16:creationId xmlns:a16="http://schemas.microsoft.com/office/drawing/2014/main" id="{076ECF1D-AFAE-4569-83CF-C6FEF960CC5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0802" y="3205113"/>
            <a:ext cx="6270396" cy="30792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22277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BFACE3-6A2F-4E1A-88CD-5231F38B7B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dirty="0"/>
              <a:t>Content and educators</a:t>
            </a:r>
            <a:endParaRPr lang="en-IL" sz="36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AE876C-8828-4582-9163-3BEA5A44D4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8626" y="1933238"/>
            <a:ext cx="11344274" cy="2284545"/>
          </a:xfr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GB" sz="2400" dirty="0"/>
              <a:t>Sexual education that is updated and is taking into account the beliefs and practices of the adolescents in question, will be the most affective </a:t>
            </a:r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(</a:t>
            </a:r>
            <a:r>
              <a:rPr lang="en-IL" dirty="0">
                <a:solidFill>
                  <a:schemeClr val="bg1">
                    <a:lumMod val="50000"/>
                  </a:schemeClr>
                </a:solidFill>
              </a:rPr>
              <a:t>Moore &amp; Rosenthal, 2007)</a:t>
            </a:r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. </a:t>
            </a:r>
          </a:p>
          <a:p>
            <a:r>
              <a:rPr lang="en-GB" sz="2400" dirty="0"/>
              <a:t>Critics of </a:t>
            </a:r>
            <a:r>
              <a:rPr lang="en-GB" sz="2400" b="1" dirty="0"/>
              <a:t>abstinence-only</a:t>
            </a:r>
            <a:r>
              <a:rPr lang="en-GB" sz="2400" dirty="0"/>
              <a:t> education claim that it violates human rights by withholding potentially life-saving information from people about other means to protect themselves </a:t>
            </a:r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(Ott &amp; Santelli, 2007).</a:t>
            </a:r>
            <a:endParaRPr lang="en-IL" dirty="0">
              <a:solidFill>
                <a:schemeClr val="bg1">
                  <a:lumMod val="50000"/>
                </a:schemeClr>
              </a:solidFill>
            </a:endParaRPr>
          </a:p>
          <a:p>
            <a:endParaRPr lang="en-IL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9D62577F-9BB2-4D70-828D-918A853A7A33}"/>
              </a:ext>
            </a:extLst>
          </p:cNvPr>
          <p:cNvSpPr txBox="1">
            <a:spLocks/>
          </p:cNvSpPr>
          <p:nvPr/>
        </p:nvSpPr>
        <p:spPr>
          <a:xfrm>
            <a:off x="428626" y="4284458"/>
            <a:ext cx="11344274" cy="234494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marL="306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30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00000" indent="-270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24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60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19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25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400" dirty="0"/>
              <a:t>It is important to have skilled teachers who are comfortable with the material and can provide a classroom climate of safety and trust.</a:t>
            </a:r>
          </a:p>
          <a:p>
            <a:r>
              <a:rPr lang="en-GB" sz="2400" dirty="0"/>
              <a:t>It is needed to have a professional development of teachers to increase their knowledge, competence and comfort with the subject </a:t>
            </a:r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(</a:t>
            </a:r>
            <a:r>
              <a:rPr lang="en-IL" dirty="0">
                <a:solidFill>
                  <a:schemeClr val="bg1">
                    <a:lumMod val="50000"/>
                  </a:schemeClr>
                </a:solidFill>
              </a:rPr>
              <a:t>Moore &amp; Rosenthal, 2007)</a:t>
            </a:r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.</a:t>
            </a:r>
          </a:p>
          <a:p>
            <a:endParaRPr lang="en-IL" sz="20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41570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3BA012A7-213C-4857-8E36-F5A0819ADB83}"/>
              </a:ext>
            </a:extLst>
          </p:cNvPr>
          <p:cNvSpPr/>
          <p:nvPr/>
        </p:nvSpPr>
        <p:spPr>
          <a:xfrm>
            <a:off x="95250" y="1851645"/>
            <a:ext cx="12001500" cy="31547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19900" b="0" cap="none" spc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Thank you!</a:t>
            </a:r>
          </a:p>
        </p:txBody>
      </p:sp>
    </p:spTree>
    <p:extLst>
      <p:ext uri="{BB962C8B-B14F-4D97-AF65-F5344CB8AC3E}">
        <p14:creationId xmlns:p14="http://schemas.microsoft.com/office/powerpoint/2010/main" val="12871723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36ABB4-EDC3-4DFC-BB41-E9A49F6E10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000"/>
              <a:t>Why is it important?</a:t>
            </a:r>
            <a:endParaRPr lang="en-IL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703CFD-6109-4487-9EDC-B570A066FD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3" y="1824365"/>
            <a:ext cx="11029615" cy="4769962"/>
          </a:xfrm>
        </p:spPr>
        <p:txBody>
          <a:bodyPr>
            <a:normAutofit/>
          </a:bodyPr>
          <a:lstStyle/>
          <a:p>
            <a:r>
              <a:rPr lang="en-GB" sz="2400"/>
              <a:t>Developing a </a:t>
            </a:r>
            <a:r>
              <a:rPr lang="en-GB" sz="2400" b="1"/>
              <a:t>healthy sexuality </a:t>
            </a:r>
            <a:r>
              <a:rPr lang="en-GB" sz="2400"/>
              <a:t>is a key developmental milestone for all children and adolescents </a:t>
            </a:r>
            <a:r>
              <a:rPr lang="en-GB" sz="1400">
                <a:solidFill>
                  <a:schemeClr val="bg1">
                    <a:lumMod val="50000"/>
                  </a:schemeClr>
                </a:solidFill>
              </a:rPr>
              <a:t>(Swartzendruber &amp; Zenilman, 2010). </a:t>
            </a:r>
          </a:p>
          <a:p>
            <a:r>
              <a:rPr lang="en-GB" sz="2400" b="1"/>
              <a:t>Healthy sexuality </a:t>
            </a:r>
            <a:r>
              <a:rPr lang="en-GB" sz="1400">
                <a:solidFill>
                  <a:schemeClr val="bg1">
                    <a:lumMod val="50000"/>
                  </a:schemeClr>
                </a:solidFill>
              </a:rPr>
              <a:t>(Martino et al, 2008)</a:t>
            </a:r>
            <a:endParaRPr lang="en-GB" sz="1400" b="1">
              <a:solidFill>
                <a:schemeClr val="bg1">
                  <a:lumMod val="50000"/>
                </a:schemeClr>
              </a:solidFill>
            </a:endParaRPr>
          </a:p>
          <a:p>
            <a:pPr lvl="1"/>
            <a:r>
              <a:rPr lang="en-GB" sz="2000"/>
              <a:t>preserve significant interpersonal relationships</a:t>
            </a:r>
          </a:p>
          <a:p>
            <a:pPr lvl="1"/>
            <a:r>
              <a:rPr lang="en-GB" sz="1800"/>
              <a:t>Value one’s body and personal health</a:t>
            </a:r>
          </a:p>
          <a:p>
            <a:pPr lvl="1"/>
            <a:r>
              <a:rPr lang="en-GB" sz="1800"/>
              <a:t>Express affection, love, and intimacy in ways consistent with one’s own values, sexual preferences, and abilities</a:t>
            </a:r>
          </a:p>
          <a:p>
            <a:pPr lvl="1"/>
            <a:r>
              <a:rPr lang="en-GB" sz="1800"/>
              <a:t>Awareness of identity, orientation, roles, and personality; thoughts and feelings</a:t>
            </a:r>
          </a:p>
          <a:p>
            <a:r>
              <a:rPr lang="en-GB" sz="2400" b="1"/>
              <a:t>Unhealthy sexuality </a:t>
            </a:r>
            <a:r>
              <a:rPr lang="en-GB" sz="1400">
                <a:solidFill>
                  <a:schemeClr val="bg1">
                    <a:lumMod val="50000"/>
                  </a:schemeClr>
                </a:solidFill>
              </a:rPr>
              <a:t>(Jackson et al, 2012; Grello, Welsh &amp; Harper, 2006; Ream, 2005)</a:t>
            </a:r>
          </a:p>
          <a:p>
            <a:pPr lvl="1"/>
            <a:r>
              <a:rPr lang="en-GB" sz="1800"/>
              <a:t>Can cause a variety of </a:t>
            </a:r>
            <a:r>
              <a:rPr lang="en-GB" sz="1800" b="1"/>
              <a:t>physiological</a:t>
            </a:r>
            <a:r>
              <a:rPr lang="en-GB" sz="1800"/>
              <a:t> issues.</a:t>
            </a:r>
          </a:p>
          <a:p>
            <a:pPr lvl="1"/>
            <a:r>
              <a:rPr lang="en-GB" sz="1800" b="1"/>
              <a:t>Social and psychological </a:t>
            </a:r>
            <a:r>
              <a:rPr lang="en-GB" sz="1800"/>
              <a:t>issues.</a:t>
            </a:r>
            <a:endParaRPr lang="en-IL" sz="1800" b="1" dirty="0"/>
          </a:p>
        </p:txBody>
      </p:sp>
    </p:spTree>
    <p:extLst>
      <p:ext uri="{BB962C8B-B14F-4D97-AF65-F5344CB8AC3E}">
        <p14:creationId xmlns:p14="http://schemas.microsoft.com/office/powerpoint/2010/main" val="12045487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4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4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4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4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400" tmFilter="0,0; .5, 1; 1, 1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4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4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4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4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400" tmFilter="0,0; .5, 1; 1, 1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4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4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4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4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400" tmFilter="0,0; .5, 1; 1, 1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4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4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4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4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400" tmFilter="0,0; .5, 1; 1, 1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73F673-742A-42B3-AE19-FDE7FA321B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sz="4000" dirty="0"/>
              <a:t>But why is it important to </a:t>
            </a:r>
            <a:r>
              <a:rPr lang="en-GB" sz="4000" b="1" dirty="0"/>
              <a:t>adolescents</a:t>
            </a:r>
            <a:r>
              <a:rPr lang="en-GB" sz="4000" dirty="0"/>
              <a:t>?</a:t>
            </a:r>
            <a:endParaRPr lang="en-IL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CAE506-9996-44B6-984E-9C9FFB192D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2477541"/>
            <a:ext cx="11029615" cy="3678303"/>
          </a:xfrm>
        </p:spPr>
        <p:txBody>
          <a:bodyPr/>
          <a:lstStyle/>
          <a:p>
            <a:r>
              <a:rPr lang="en-GB" sz="2000" dirty="0"/>
              <a:t>Adolescence is characterized by </a:t>
            </a:r>
            <a:r>
              <a:rPr lang="en-GB" sz="1600" dirty="0">
                <a:solidFill>
                  <a:schemeClr val="bg1">
                    <a:lumMod val="50000"/>
                  </a:schemeClr>
                </a:solidFill>
              </a:rPr>
              <a:t>(Ross, </a:t>
            </a:r>
            <a:r>
              <a:rPr lang="en-GB" sz="1600" dirty="0" err="1">
                <a:solidFill>
                  <a:schemeClr val="bg1">
                    <a:lumMod val="50000"/>
                  </a:schemeClr>
                </a:solidFill>
              </a:rPr>
              <a:t>Godeau</a:t>
            </a:r>
            <a:r>
              <a:rPr lang="en-GB" sz="1600" dirty="0">
                <a:solidFill>
                  <a:schemeClr val="bg1">
                    <a:lumMod val="50000"/>
                  </a:schemeClr>
                </a:solidFill>
              </a:rPr>
              <a:t> &amp; Dias, 2004).</a:t>
            </a:r>
          </a:p>
          <a:p>
            <a:pPr lvl="1"/>
            <a:r>
              <a:rPr lang="en-GB" sz="1800" dirty="0"/>
              <a:t>physiological changes </a:t>
            </a:r>
          </a:p>
          <a:p>
            <a:pPr lvl="1"/>
            <a:r>
              <a:rPr lang="en-GB" sz="1800" dirty="0"/>
              <a:t>sexual development </a:t>
            </a:r>
          </a:p>
          <a:p>
            <a:pPr lvl="1"/>
            <a:r>
              <a:rPr lang="en-GB" sz="1800" dirty="0"/>
              <a:t>psychological and social changes</a:t>
            </a:r>
          </a:p>
          <a:p>
            <a:pPr lvl="1"/>
            <a:r>
              <a:rPr lang="en-GB" sz="1800" dirty="0"/>
              <a:t>sexual curiosity</a:t>
            </a:r>
            <a:endParaRPr lang="en-GB" sz="1050" dirty="0"/>
          </a:p>
          <a:p>
            <a:endParaRPr lang="en-GB" sz="2000" dirty="0"/>
          </a:p>
          <a:p>
            <a:r>
              <a:rPr lang="en-GB" sz="2000" dirty="0"/>
              <a:t>Adolescents are in risk for these sexual implications because they are experimenting in a variety of sexual activities </a:t>
            </a:r>
            <a:r>
              <a:rPr lang="en-GB" sz="2000" b="1" dirty="0"/>
              <a:t>without having </a:t>
            </a:r>
            <a:r>
              <a:rPr lang="en-GB" sz="2000" dirty="0"/>
              <a:t>the maturity, knowledge, skills and experience to deal with them in a healthy way </a:t>
            </a:r>
            <a:r>
              <a:rPr lang="en-GB" sz="1600" dirty="0">
                <a:solidFill>
                  <a:schemeClr val="bg1">
                    <a:lumMod val="50000"/>
                  </a:schemeClr>
                </a:solidFill>
              </a:rPr>
              <a:t>(</a:t>
            </a:r>
            <a:r>
              <a:rPr lang="en-GB" sz="1600" dirty="0" err="1">
                <a:solidFill>
                  <a:schemeClr val="bg1">
                    <a:lumMod val="50000"/>
                  </a:schemeClr>
                </a:solidFill>
              </a:rPr>
              <a:t>Pedlow</a:t>
            </a:r>
            <a:r>
              <a:rPr lang="en-GB" sz="1600" dirty="0">
                <a:solidFill>
                  <a:schemeClr val="bg1">
                    <a:lumMod val="50000"/>
                  </a:schemeClr>
                </a:solidFill>
              </a:rPr>
              <a:t> &amp; Carey, 2004). </a:t>
            </a:r>
          </a:p>
          <a:p>
            <a:endParaRPr lang="en-GB" sz="1400" dirty="0"/>
          </a:p>
          <a:p>
            <a:endParaRPr lang="en-IL" sz="1400" dirty="0"/>
          </a:p>
        </p:txBody>
      </p:sp>
    </p:spTree>
    <p:extLst>
      <p:ext uri="{BB962C8B-B14F-4D97-AF65-F5344CB8AC3E}">
        <p14:creationId xmlns:p14="http://schemas.microsoft.com/office/powerpoint/2010/main" val="37598032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4" dur="375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5" dur="375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6" dur="7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7" dur="7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DE8882-A2B3-4D8C-A7C7-E547EB0215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Sexual Milestones and Factors Associated with Coitus Initiation Among Israeli High School Students</a:t>
            </a:r>
            <a:endParaRPr lang="en-IL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0906C4-2B7E-405D-A552-BE926157E2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Norms towards sexual behaviour in adolescence today have become </a:t>
            </a:r>
            <a:r>
              <a:rPr lang="en-GB" b="1" dirty="0"/>
              <a:t>more permissive </a:t>
            </a:r>
            <a:r>
              <a:rPr lang="en-GB" dirty="0"/>
              <a:t>than other generations.</a:t>
            </a:r>
          </a:p>
          <a:p>
            <a:r>
              <a:rPr lang="en-GB" dirty="0"/>
              <a:t>Today, </a:t>
            </a:r>
            <a:r>
              <a:rPr lang="en-GB" b="1" dirty="0"/>
              <a:t>more adolescents </a:t>
            </a:r>
            <a:r>
              <a:rPr lang="en-GB" dirty="0"/>
              <a:t>start to experiment in sexual activities at a </a:t>
            </a:r>
            <a:r>
              <a:rPr lang="en-GB" b="1" dirty="0"/>
              <a:t>much younger age </a:t>
            </a:r>
            <a:r>
              <a:rPr lang="en-GB" dirty="0"/>
              <a:t>and in a </a:t>
            </a:r>
            <a:r>
              <a:rPr lang="en-GB" b="1" dirty="0"/>
              <a:t>larger variety of activities.</a:t>
            </a:r>
          </a:p>
          <a:p>
            <a:r>
              <a:rPr lang="en-GB" dirty="0"/>
              <a:t>The double standards that indicate that boys have more sexual interactions than girls have </a:t>
            </a:r>
            <a:r>
              <a:rPr lang="en-GB" b="1" dirty="0"/>
              <a:t>narrowed down into nonexistence.</a:t>
            </a:r>
          </a:p>
          <a:p>
            <a:endParaRPr lang="en-GB" b="1" dirty="0"/>
          </a:p>
          <a:p>
            <a:endParaRPr lang="en-GB" b="1" dirty="0"/>
          </a:p>
          <a:p>
            <a:endParaRPr lang="en-GB" b="1" dirty="0"/>
          </a:p>
          <a:p>
            <a:endParaRPr lang="en-GB" b="1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7F066AE-D8B2-41C0-AF42-1F853A902DC0}"/>
              </a:ext>
            </a:extLst>
          </p:cNvPr>
          <p:cNvSpPr txBox="1"/>
          <p:nvPr/>
        </p:nvSpPr>
        <p:spPr>
          <a:xfrm>
            <a:off x="688157" y="1791093"/>
            <a:ext cx="109226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Ronny A. </a:t>
            </a:r>
            <a:r>
              <a:rPr lang="en-GB" dirty="0" err="1">
                <a:solidFill>
                  <a:schemeClr val="bg1">
                    <a:lumMod val="50000"/>
                  </a:schemeClr>
                </a:solidFill>
              </a:rPr>
              <a:t>Shtarkshall</a:t>
            </a:r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, Sara Carmel, Dena Jaffe-Hirschfield,  Anna </a:t>
            </a:r>
            <a:r>
              <a:rPr lang="en-GB" dirty="0" err="1">
                <a:solidFill>
                  <a:schemeClr val="bg1">
                    <a:lumMod val="50000"/>
                  </a:schemeClr>
                </a:solidFill>
              </a:rPr>
              <a:t>Woloski-Wruble</a:t>
            </a:r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, 2009.</a:t>
            </a:r>
            <a:endParaRPr lang="en-IL" dirty="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CE026C76-DCD9-46F2-8D3E-FC55758D428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1192" y="4086322"/>
            <a:ext cx="10810543" cy="2628832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40606736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 tmFilter="0,0; .5, 1; 1, 1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 tmFilter="0,0; .5, 1; 1, 1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3974A8-6896-43A7-BBFE-73E74F90DC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000" dirty="0"/>
              <a:t>But not only!</a:t>
            </a:r>
            <a:endParaRPr lang="en-IL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4D0F85-7802-4E5B-93C7-9AD0E55523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89272" y="1990725"/>
            <a:ext cx="10821536" cy="4524375"/>
          </a:xfrm>
        </p:spPr>
        <p:txBody>
          <a:bodyPr>
            <a:normAutofit/>
          </a:bodyPr>
          <a:lstStyle/>
          <a:p>
            <a:r>
              <a:rPr lang="en-GB" sz="2000" dirty="0"/>
              <a:t>Data from the </a:t>
            </a:r>
            <a:r>
              <a:rPr lang="en-GB" sz="2000" u="sng" dirty="0"/>
              <a:t>Israeli Ministry of Health</a:t>
            </a:r>
            <a:r>
              <a:rPr lang="en-GB" sz="2000" dirty="0"/>
              <a:t> indicate that since the end of the 1990s there has been </a:t>
            </a:r>
            <a:r>
              <a:rPr lang="en-GB" sz="2000" b="1" dirty="0"/>
              <a:t>a real increase in morbidity rates</a:t>
            </a:r>
            <a:r>
              <a:rPr lang="en-GB" sz="2000" dirty="0"/>
              <a:t> of sexually transmitted diseases and most of the patients are in the </a:t>
            </a:r>
            <a:r>
              <a:rPr lang="en-GB" sz="2000" b="1" dirty="0"/>
              <a:t>15-24 age group. </a:t>
            </a:r>
          </a:p>
          <a:p>
            <a:endParaRPr lang="en-GB" sz="2000" b="1" dirty="0"/>
          </a:p>
          <a:p>
            <a:r>
              <a:rPr lang="en-GB" sz="2000" dirty="0"/>
              <a:t>According to the </a:t>
            </a:r>
            <a:r>
              <a:rPr lang="en-GB" sz="2000" u="sng" dirty="0"/>
              <a:t>World Health Organization </a:t>
            </a:r>
            <a:r>
              <a:rPr lang="en-GB" sz="2000" dirty="0"/>
              <a:t>67% of the 333 new sexual transmitted diseases patients every year are </a:t>
            </a:r>
            <a:r>
              <a:rPr lang="en-GB" sz="2000" b="1" dirty="0"/>
              <a:t>adolescents and emerging adults under the age of 25</a:t>
            </a:r>
            <a:r>
              <a:rPr lang="en-GB" sz="2000" dirty="0"/>
              <a:t> </a:t>
            </a:r>
            <a:r>
              <a:rPr lang="en-GB" sz="1600" dirty="0">
                <a:solidFill>
                  <a:schemeClr val="bg1">
                    <a:lumMod val="50000"/>
                  </a:schemeClr>
                </a:solidFill>
              </a:rPr>
              <a:t>(</a:t>
            </a:r>
            <a:r>
              <a:rPr lang="en-IL" sz="1600" dirty="0">
                <a:solidFill>
                  <a:schemeClr val="bg1">
                    <a:lumMod val="50000"/>
                  </a:schemeClr>
                </a:solidFill>
              </a:rPr>
              <a:t>Sinai-Glazer</a:t>
            </a:r>
            <a:r>
              <a:rPr lang="en-GB" sz="1600" dirty="0">
                <a:solidFill>
                  <a:schemeClr val="bg1">
                    <a:lumMod val="50000"/>
                  </a:schemeClr>
                </a:solidFill>
              </a:rPr>
              <a:t> &amp; </a:t>
            </a:r>
            <a:r>
              <a:rPr lang="en-IL" sz="1600" dirty="0">
                <a:solidFill>
                  <a:schemeClr val="bg1">
                    <a:lumMod val="50000"/>
                  </a:schemeClr>
                </a:solidFill>
              </a:rPr>
              <a:t>Glazer-</a:t>
            </a:r>
            <a:r>
              <a:rPr lang="en-IL" sz="1600" dirty="0" err="1">
                <a:solidFill>
                  <a:schemeClr val="bg1">
                    <a:lumMod val="50000"/>
                  </a:schemeClr>
                </a:solidFill>
              </a:rPr>
              <a:t>Hudik</a:t>
            </a:r>
            <a:r>
              <a:rPr lang="en-IL" sz="1600" dirty="0">
                <a:solidFill>
                  <a:schemeClr val="bg1">
                    <a:lumMod val="50000"/>
                  </a:schemeClr>
                </a:solidFill>
              </a:rPr>
              <a:t>, 2011)</a:t>
            </a:r>
            <a:r>
              <a:rPr lang="en-GB" sz="1600" dirty="0">
                <a:solidFill>
                  <a:schemeClr val="bg1">
                    <a:lumMod val="50000"/>
                  </a:schemeClr>
                </a:solidFill>
              </a:rPr>
              <a:t>.</a:t>
            </a:r>
          </a:p>
          <a:p>
            <a:pPr marL="0" indent="0">
              <a:buNone/>
            </a:pPr>
            <a:endParaRPr lang="en-GB" sz="2000" b="1" dirty="0"/>
          </a:p>
          <a:p>
            <a:r>
              <a:rPr lang="en-GB" sz="2000" dirty="0"/>
              <a:t>Data from the </a:t>
            </a:r>
            <a:r>
              <a:rPr lang="en-GB" sz="2000" u="sng" dirty="0"/>
              <a:t>Israeli Central Bureau of Statistics </a:t>
            </a:r>
            <a:r>
              <a:rPr lang="en-GB" sz="2000" dirty="0"/>
              <a:t>on </a:t>
            </a:r>
            <a:r>
              <a:rPr lang="en-GB" sz="2000" b="1" dirty="0"/>
              <a:t>unplanned pregnancies </a:t>
            </a:r>
            <a:r>
              <a:rPr lang="en-GB" sz="2000" dirty="0"/>
              <a:t>in Israel indicate that in 2012, 2,166 applications were submitted to committees for termination of pregnancy of </a:t>
            </a:r>
            <a:r>
              <a:rPr lang="en-GB" sz="2000" b="1" dirty="0"/>
              <a:t>14-19-year-old girls, </a:t>
            </a:r>
            <a:r>
              <a:rPr lang="en-GB" sz="2000" dirty="0"/>
              <a:t>which is </a:t>
            </a:r>
            <a:r>
              <a:rPr lang="he-IL" sz="2000" b="1" dirty="0"/>
              <a:t>37</a:t>
            </a:r>
            <a:r>
              <a:rPr lang="en-GB" sz="2000" b="1" dirty="0"/>
              <a:t>% of all </a:t>
            </a:r>
            <a:r>
              <a:rPr lang="en-GB" sz="2000" dirty="0"/>
              <a:t>miscarriages this year (Michael, 2016). </a:t>
            </a:r>
            <a:endParaRPr lang="en-IL" sz="1600" b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4EB7D4F-DDA7-4E0A-8933-291D74366961}"/>
              </a:ext>
            </a:extLst>
          </p:cNvPr>
          <p:cNvSpPr/>
          <p:nvPr/>
        </p:nvSpPr>
        <p:spPr>
          <a:xfrm>
            <a:off x="705851" y="1960084"/>
            <a:ext cx="10904955" cy="4524315"/>
          </a:xfrm>
          <a:prstGeom prst="rect">
            <a:avLst/>
          </a:prstGeom>
          <a:solidFill>
            <a:schemeClr val="bg1"/>
          </a:solidFill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GB" sz="48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These factors reflect the broader problem of </a:t>
            </a:r>
            <a:r>
              <a:rPr lang="en-GB" sz="4800" b="1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youth’s lack of access </a:t>
            </a:r>
            <a:r>
              <a:rPr lang="en-GB" sz="48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to the psychological, social, and material resources that support well informed, empowered choices about reproductive and sexual health </a:t>
            </a:r>
            <a:r>
              <a:rPr lang="en-GB" sz="2800" dirty="0">
                <a:ln w="0"/>
                <a:solidFill>
                  <a:schemeClr val="bg1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(Bay-Cheng, 2012).</a:t>
            </a:r>
            <a:endParaRPr lang="en-US" sz="2800" dirty="0">
              <a:ln w="0"/>
              <a:solidFill>
                <a:schemeClr val="bg1">
                  <a:lumMod val="50000"/>
                </a:schemeClr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0495822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 tmFilter="0,0; .5, 1; 1, 1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 tmFilter="0,0; .5, 1; 1, 1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4" dur="125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5" dur="125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6" dur="2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7" dur="2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169CB3-B8DC-474D-84EB-F619F6A343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000" dirty="0"/>
              <a:t>A solution?</a:t>
            </a:r>
            <a:endParaRPr lang="en-IL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47FB13-2604-4E68-AE98-18DE92CA65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1932847"/>
            <a:ext cx="11029615" cy="938088"/>
          </a:xfrm>
        </p:spPr>
        <p:txBody>
          <a:bodyPr/>
          <a:lstStyle/>
          <a:p>
            <a:r>
              <a:rPr lang="en-GB" sz="2000" b="1" dirty="0"/>
              <a:t>Sexual education interventions </a:t>
            </a:r>
            <a:r>
              <a:rPr lang="en-GB" dirty="0"/>
              <a:t>have been found to be an effective way that may prevent or reduce the risk of adolescent pregnancy, HIV and STIs for children and adolescents in the United States </a:t>
            </a:r>
            <a:r>
              <a:rPr lang="en-GB" sz="1400" dirty="0">
                <a:solidFill>
                  <a:schemeClr val="bg1">
                    <a:lumMod val="50000"/>
                  </a:schemeClr>
                </a:solidFill>
              </a:rPr>
              <a:t>(Chin et al, 2012). </a:t>
            </a:r>
          </a:p>
          <a:p>
            <a:endParaRPr lang="en-IL" dirty="0">
              <a:solidFill>
                <a:schemeClr val="bg1">
                  <a:lumMod val="50000"/>
                </a:schemeClr>
              </a:solidFill>
            </a:endParaRPr>
          </a:p>
        </p:txBody>
      </p: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EC6599DC-D3E8-40D9-8C57-892DA00977A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003500135"/>
              </p:ext>
            </p:extLst>
          </p:nvPr>
        </p:nvGraphicFramePr>
        <p:xfrm>
          <a:off x="400051" y="2552700"/>
          <a:ext cx="11391900" cy="41243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7511877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52CA0F-52E6-4C4E-9AEE-C9ED3EF212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dirty="0"/>
              <a:t>The problem in </a:t>
            </a:r>
            <a:r>
              <a:rPr lang="en-GB" sz="3600" dirty="0" err="1"/>
              <a:t>israel</a:t>
            </a:r>
            <a:endParaRPr lang="en-IL" sz="36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C8C8A4-4093-4187-907F-A91772DB23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400" dirty="0"/>
              <a:t>According to the Israeli Knesset (parliament) Research and Information Centre, in the post-primary education </a:t>
            </a:r>
            <a:r>
              <a:rPr lang="en-GB" sz="2400" b="1" dirty="0"/>
              <a:t>in Israel there is no compulsory sex education program.</a:t>
            </a:r>
          </a:p>
          <a:p>
            <a:endParaRPr lang="en-GB" sz="2400" dirty="0"/>
          </a:p>
          <a:p>
            <a:r>
              <a:rPr lang="en-GB" sz="2400" dirty="0"/>
              <a:t>Sexual education in schools is given as an </a:t>
            </a:r>
            <a:r>
              <a:rPr lang="en-GB" sz="2400" b="1" dirty="0"/>
              <a:t>accidental response </a:t>
            </a:r>
            <a:r>
              <a:rPr lang="en-GB" sz="2400" dirty="0"/>
              <a:t>to a specific event, that it refers to the sexuality of the youth as </a:t>
            </a:r>
            <a:r>
              <a:rPr lang="en-GB" sz="2400" b="1" dirty="0"/>
              <a:t>threatening</a:t>
            </a:r>
            <a:r>
              <a:rPr lang="en-GB" sz="2400" dirty="0"/>
              <a:t>, and it </a:t>
            </a:r>
            <a:r>
              <a:rPr lang="en-GB" sz="2400" b="1" dirty="0"/>
              <a:t>does not enable meaningful discussion </a:t>
            </a:r>
            <a:r>
              <a:rPr lang="en-GB" sz="2400" dirty="0"/>
              <a:t>of the issues that concern youth </a:t>
            </a:r>
            <a:r>
              <a:rPr lang="en-GB" sz="1600" dirty="0">
                <a:solidFill>
                  <a:schemeClr val="bg1">
                    <a:lumMod val="50000"/>
                  </a:schemeClr>
                </a:solidFill>
              </a:rPr>
              <a:t>(</a:t>
            </a:r>
            <a:r>
              <a:rPr lang="en-GB" sz="1600" dirty="0" err="1">
                <a:solidFill>
                  <a:schemeClr val="bg1">
                    <a:lumMod val="50000"/>
                  </a:schemeClr>
                </a:solidFill>
              </a:rPr>
              <a:t>Weisblai</a:t>
            </a:r>
            <a:r>
              <a:rPr lang="en-GB" sz="1600" dirty="0">
                <a:solidFill>
                  <a:schemeClr val="bg1">
                    <a:lumMod val="50000"/>
                  </a:schemeClr>
                </a:solidFill>
              </a:rPr>
              <a:t>, 2010). </a:t>
            </a:r>
            <a:endParaRPr lang="en-IL" sz="24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A80F6308-5097-406B-83A6-AE1222684A76}"/>
              </a:ext>
            </a:extLst>
          </p:cNvPr>
          <p:cNvSpPr/>
          <p:nvPr/>
        </p:nvSpPr>
        <p:spPr>
          <a:xfrm>
            <a:off x="390692" y="2073147"/>
            <a:ext cx="10904955" cy="3785652"/>
          </a:xfrm>
          <a:prstGeom prst="rect">
            <a:avLst/>
          </a:prstGeom>
          <a:solidFill>
            <a:schemeClr val="bg1"/>
          </a:solidFill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60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I would like to argue that a better sexual education programs are needed in the Israeli education system. </a:t>
            </a:r>
            <a:endParaRPr lang="en-US" sz="3600" dirty="0">
              <a:ln w="0"/>
              <a:solidFill>
                <a:schemeClr val="bg1">
                  <a:lumMod val="50000"/>
                </a:schemeClr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6251322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21" dur="125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22" dur="125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3" dur="2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4" dur="2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D509B1-54E4-48CA-B648-D1D3E068D9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000" dirty="0"/>
              <a:t>How?</a:t>
            </a:r>
            <a:endParaRPr lang="en-IL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E7D232-11FC-438A-BEA9-5F411002AA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4410804"/>
          </a:xfrm>
        </p:spPr>
        <p:txBody>
          <a:bodyPr>
            <a:normAutofit fontScale="92500" lnSpcReduction="20000"/>
          </a:bodyPr>
          <a:lstStyle/>
          <a:p>
            <a:r>
              <a:rPr lang="en-GB" sz="2800" dirty="0"/>
              <a:t>Sexual education that is situated in the school environment is a well-suited program because</a:t>
            </a:r>
          </a:p>
          <a:p>
            <a:pPr lvl="1"/>
            <a:r>
              <a:rPr lang="en-GB" sz="2400" dirty="0"/>
              <a:t> schools can reach a large number of adolescents</a:t>
            </a:r>
          </a:p>
          <a:p>
            <a:pPr lvl="1"/>
            <a:r>
              <a:rPr lang="en-GB" sz="2400" dirty="0"/>
              <a:t> It’s a setting that is already equipped to facilitate educational lessons </a:t>
            </a:r>
            <a:r>
              <a:rPr lang="en-GB" sz="1800" dirty="0">
                <a:solidFill>
                  <a:schemeClr val="bg1">
                    <a:lumMod val="50000"/>
                  </a:schemeClr>
                </a:solidFill>
              </a:rPr>
              <a:t>(Gallant &amp; </a:t>
            </a:r>
            <a:r>
              <a:rPr lang="en-GB" sz="1800" dirty="0" err="1">
                <a:solidFill>
                  <a:schemeClr val="bg1">
                    <a:lumMod val="50000"/>
                  </a:schemeClr>
                </a:solidFill>
              </a:rPr>
              <a:t>Maticka</a:t>
            </a:r>
            <a:r>
              <a:rPr lang="en-GB" sz="1800" dirty="0">
                <a:solidFill>
                  <a:schemeClr val="bg1">
                    <a:lumMod val="50000"/>
                  </a:schemeClr>
                </a:solidFill>
              </a:rPr>
              <a:t>-Tyndale, 2004).</a:t>
            </a:r>
          </a:p>
          <a:p>
            <a:pPr lvl="1"/>
            <a:endParaRPr lang="en-GB" sz="1800" dirty="0">
              <a:solidFill>
                <a:schemeClr val="bg1">
                  <a:lumMod val="50000"/>
                </a:schemeClr>
              </a:solidFill>
            </a:endParaRPr>
          </a:p>
          <a:p>
            <a:r>
              <a:rPr lang="en-GB" sz="3000" dirty="0"/>
              <a:t>I will argue the necessity to focus on 4 aspects: </a:t>
            </a:r>
          </a:p>
          <a:p>
            <a:pPr lvl="1"/>
            <a:r>
              <a:rPr lang="en-GB" sz="2000" dirty="0"/>
              <a:t>(1) Debut of the sexual education</a:t>
            </a:r>
          </a:p>
          <a:p>
            <a:pPr lvl="1"/>
            <a:r>
              <a:rPr lang="en-GB" sz="2000" dirty="0"/>
              <a:t>(2) The span of the programs</a:t>
            </a:r>
          </a:p>
          <a:p>
            <a:pPr lvl="1"/>
            <a:r>
              <a:rPr lang="en-GB" sz="2000" dirty="0"/>
              <a:t>(3) The content</a:t>
            </a:r>
          </a:p>
          <a:p>
            <a:pPr lvl="1"/>
            <a:r>
              <a:rPr lang="en-GB" sz="2000" dirty="0"/>
              <a:t>(4) The educators</a:t>
            </a:r>
            <a:endParaRPr lang="en-IL" sz="2000" dirty="0"/>
          </a:p>
          <a:p>
            <a:endParaRPr lang="en-IL" sz="20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84284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0B2A9A-9DB6-431F-841E-441EAE42C1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dirty="0"/>
              <a:t>Debut and span of sexual education</a:t>
            </a:r>
            <a:endParaRPr lang="en-IL" sz="36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EAA5F2-C31E-458C-A7FB-BC620D3CAB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3863" y="2133600"/>
            <a:ext cx="11344274" cy="2457912"/>
          </a:xfr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GB" sz="2000" dirty="0"/>
              <a:t>Sexuality </a:t>
            </a:r>
            <a:r>
              <a:rPr lang="en-GB" sz="2000" b="1" dirty="0"/>
              <a:t>develops and changes over time </a:t>
            </a:r>
            <a:r>
              <a:rPr lang="en-GB" sz="2000" dirty="0"/>
              <a:t>with different physiological and psychological stages that bring the person to become a sexual being </a:t>
            </a:r>
            <a:r>
              <a:rPr lang="en-GB" sz="1600" dirty="0">
                <a:solidFill>
                  <a:schemeClr val="bg1">
                    <a:lumMod val="50000"/>
                  </a:schemeClr>
                </a:solidFill>
              </a:rPr>
              <a:t>(Tolman &amp; McClelland, 2011). </a:t>
            </a:r>
          </a:p>
          <a:p>
            <a:r>
              <a:rPr lang="en-GB" sz="2000" dirty="0"/>
              <a:t>Sexual education should start </a:t>
            </a:r>
            <a:r>
              <a:rPr lang="en-GB" sz="2000" b="1" dirty="0"/>
              <a:t>early</a:t>
            </a:r>
            <a:r>
              <a:rPr lang="en-GB" sz="2000" dirty="0"/>
              <a:t>, before adolescents start to experiment, so when they will start being sexually active they will do it in a safe way </a:t>
            </a:r>
            <a:r>
              <a:rPr lang="en-GB" sz="1600" dirty="0">
                <a:solidFill>
                  <a:schemeClr val="bg1">
                    <a:lumMod val="50000"/>
                  </a:schemeClr>
                </a:solidFill>
              </a:rPr>
              <a:t>(Michael, 2016). </a:t>
            </a:r>
          </a:p>
          <a:p>
            <a:r>
              <a:rPr lang="en-GB" sz="2000" dirty="0"/>
              <a:t>Over a third of Israeli adolescents start their sexual intercourse </a:t>
            </a:r>
            <a:r>
              <a:rPr lang="en-GB" sz="2000" b="1" dirty="0"/>
              <a:t>before the age of 15</a:t>
            </a:r>
            <a:r>
              <a:rPr lang="en-GB" sz="2000" dirty="0"/>
              <a:t>, and some adolescents even start before the age of 13 </a:t>
            </a:r>
            <a:r>
              <a:rPr lang="en-GB" sz="1600" dirty="0">
                <a:solidFill>
                  <a:schemeClr val="bg1">
                    <a:lumMod val="50000"/>
                  </a:schemeClr>
                </a:solidFill>
              </a:rPr>
              <a:t>(</a:t>
            </a:r>
            <a:r>
              <a:rPr lang="en-GB" sz="1600" dirty="0" err="1">
                <a:solidFill>
                  <a:schemeClr val="bg1">
                    <a:lumMod val="50000"/>
                  </a:schemeClr>
                </a:solidFill>
              </a:rPr>
              <a:t>Habron</a:t>
            </a:r>
            <a:r>
              <a:rPr lang="en-GB" sz="1600" dirty="0">
                <a:solidFill>
                  <a:schemeClr val="bg1">
                    <a:lumMod val="50000"/>
                  </a:schemeClr>
                </a:solidFill>
              </a:rPr>
              <a:t> &amp; </a:t>
            </a:r>
            <a:r>
              <a:rPr lang="en-GB" sz="1600" dirty="0" err="1">
                <a:solidFill>
                  <a:schemeClr val="bg1">
                    <a:lumMod val="50000"/>
                  </a:schemeClr>
                </a:solidFill>
              </a:rPr>
              <a:t>Habron</a:t>
            </a:r>
            <a:r>
              <a:rPr lang="en-GB" sz="1600" dirty="0">
                <a:solidFill>
                  <a:schemeClr val="bg1">
                    <a:lumMod val="50000"/>
                  </a:schemeClr>
                </a:solidFill>
              </a:rPr>
              <a:t>, 2017)</a:t>
            </a:r>
            <a:endParaRPr lang="en-IL" sz="20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5A29A2D1-754D-4A13-88FA-D43176143ACE}"/>
              </a:ext>
            </a:extLst>
          </p:cNvPr>
          <p:cNvSpPr txBox="1">
            <a:spLocks/>
          </p:cNvSpPr>
          <p:nvPr/>
        </p:nvSpPr>
        <p:spPr>
          <a:xfrm>
            <a:off x="409576" y="4724400"/>
            <a:ext cx="11344274" cy="184824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marL="306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30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00000" indent="-270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24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60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19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25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000" dirty="0"/>
              <a:t>Sexual education should begins at a young age and deals with issues relevant to children. </a:t>
            </a:r>
          </a:p>
          <a:p>
            <a:r>
              <a:rPr lang="en-GB" sz="2000" dirty="0"/>
              <a:t>there is a need for sexual education in a long-term program from preschool to the end of high school, which meets </a:t>
            </a:r>
            <a:r>
              <a:rPr lang="en-GB" sz="2000" b="1" dirty="0"/>
              <a:t>each year for needs that change according to age</a:t>
            </a:r>
            <a:r>
              <a:rPr lang="en-GB" sz="2000" dirty="0"/>
              <a:t>, gender and sector</a:t>
            </a:r>
            <a:r>
              <a:rPr lang="en-GB" sz="20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GB" sz="1600" dirty="0">
                <a:solidFill>
                  <a:schemeClr val="bg1">
                    <a:lumMod val="50000"/>
                  </a:schemeClr>
                </a:solidFill>
              </a:rPr>
              <a:t>(</a:t>
            </a:r>
            <a:r>
              <a:rPr lang="en-GB" sz="1600" dirty="0" err="1">
                <a:solidFill>
                  <a:schemeClr val="bg1">
                    <a:lumMod val="50000"/>
                  </a:schemeClr>
                </a:solidFill>
              </a:rPr>
              <a:t>Habron</a:t>
            </a:r>
            <a:r>
              <a:rPr lang="en-GB" sz="1600" dirty="0">
                <a:solidFill>
                  <a:schemeClr val="bg1">
                    <a:lumMod val="50000"/>
                  </a:schemeClr>
                </a:solidFill>
              </a:rPr>
              <a:t> &amp; </a:t>
            </a:r>
            <a:r>
              <a:rPr lang="en-GB" sz="1600" dirty="0" err="1">
                <a:solidFill>
                  <a:schemeClr val="bg1">
                    <a:lumMod val="50000"/>
                  </a:schemeClr>
                </a:solidFill>
              </a:rPr>
              <a:t>Habron</a:t>
            </a:r>
            <a:r>
              <a:rPr lang="en-GB" sz="1600" dirty="0">
                <a:solidFill>
                  <a:schemeClr val="bg1">
                    <a:lumMod val="50000"/>
                  </a:schemeClr>
                </a:solidFill>
              </a:rPr>
              <a:t>, 2017). </a:t>
            </a:r>
            <a:endParaRPr lang="en-IL" sz="20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5271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animBg="1"/>
      <p:bldP spid="4" grpId="0" animBg="1"/>
    </p:bldLst>
  </p:timing>
</p:sld>
</file>

<file path=ppt/theme/theme1.xml><?xml version="1.0" encoding="utf-8"?>
<a:theme xmlns:a="http://schemas.openxmlformats.org/drawingml/2006/main" name="Dividend">
  <a:themeElements>
    <a:clrScheme name="Red Violet">
      <a:dk1>
        <a:sysClr val="windowText" lastClr="000000"/>
      </a:dk1>
      <a:lt1>
        <a:sysClr val="window" lastClr="FFFFFF"/>
      </a:lt1>
      <a:dk2>
        <a:srgbClr val="454551"/>
      </a:dk2>
      <a:lt2>
        <a:srgbClr val="D8D9DC"/>
      </a:lt2>
      <a:accent1>
        <a:srgbClr val="E32D91"/>
      </a:accent1>
      <a:accent2>
        <a:srgbClr val="C830CC"/>
      </a:accent2>
      <a:accent3>
        <a:srgbClr val="4EA6DC"/>
      </a:accent3>
      <a:accent4>
        <a:srgbClr val="4775E7"/>
      </a:accent4>
      <a:accent5>
        <a:srgbClr val="8971E1"/>
      </a:accent5>
      <a:accent6>
        <a:srgbClr val="D54773"/>
      </a:accent6>
      <a:hlink>
        <a:srgbClr val="6B9F25"/>
      </a:hlink>
      <a:folHlink>
        <a:srgbClr val="8C8C8C"/>
      </a:folHlink>
    </a:clrScheme>
    <a:fontScheme name="Dividend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C21699FF-00E4-43C8-BBCC-D7E5536C371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Dividend</Template>
  <TotalTime>3133</TotalTime>
  <Words>1090</Words>
  <Application>Microsoft Office PowerPoint</Application>
  <PresentationFormat>Širokoúhlá obrazovka</PresentationFormat>
  <Paragraphs>72</Paragraphs>
  <Slides>11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5" baseType="lpstr">
      <vt:lpstr>Arial</vt:lpstr>
      <vt:lpstr>Gill Sans MT</vt:lpstr>
      <vt:lpstr>Wingdings 2</vt:lpstr>
      <vt:lpstr>Dividend</vt:lpstr>
      <vt:lpstr>The importance of sexual education for adolescents in Israel</vt:lpstr>
      <vt:lpstr>Why is it important?</vt:lpstr>
      <vt:lpstr>But why is it important to adolescents?</vt:lpstr>
      <vt:lpstr>Sexual Milestones and Factors Associated with Coitus Initiation Among Israeli High School Students</vt:lpstr>
      <vt:lpstr>But not only!</vt:lpstr>
      <vt:lpstr>A solution?</vt:lpstr>
      <vt:lpstr>The problem in israel</vt:lpstr>
      <vt:lpstr>How?</vt:lpstr>
      <vt:lpstr>Debut and span of sexual education</vt:lpstr>
      <vt:lpstr>Content and educators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importance of sexual education for adolescents in Israel</dc:title>
  <dc:creator>Topaz Yaron</dc:creator>
  <cp:lastModifiedBy>Lucia Kvasková</cp:lastModifiedBy>
  <cp:revision>31</cp:revision>
  <dcterms:created xsi:type="dcterms:W3CDTF">2018-05-04T11:28:38Z</dcterms:created>
  <dcterms:modified xsi:type="dcterms:W3CDTF">2022-04-20T09:37:45Z</dcterms:modified>
</cp:coreProperties>
</file>