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21"/>
  </p:notesMasterIdLst>
  <p:handoutMasterIdLst>
    <p:handoutMasterId r:id="rId22"/>
  </p:handoutMasterIdLst>
  <p:sldIdLst>
    <p:sldId id="256" r:id="rId5"/>
    <p:sldId id="401" r:id="rId6"/>
    <p:sldId id="402" r:id="rId7"/>
    <p:sldId id="404" r:id="rId8"/>
    <p:sldId id="407" r:id="rId9"/>
    <p:sldId id="403" r:id="rId10"/>
    <p:sldId id="405" r:id="rId11"/>
    <p:sldId id="392" r:id="rId12"/>
    <p:sldId id="393" r:id="rId13"/>
    <p:sldId id="394" r:id="rId14"/>
    <p:sldId id="395" r:id="rId15"/>
    <p:sldId id="396" r:id="rId16"/>
    <p:sldId id="406" r:id="rId17"/>
    <p:sldId id="398" r:id="rId18"/>
    <p:sldId id="399" r:id="rId19"/>
    <p:sldId id="400" r:id="rId20"/>
  </p:sldIdLst>
  <p:sldSz cx="12192000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C78"/>
    <a:srgbClr val="46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548" autoAdjust="0"/>
    <p:restoredTop sz="96754" autoAdjust="0"/>
  </p:normalViewPr>
  <p:slideViewPr>
    <p:cSldViewPr snapToGrid="0">
      <p:cViewPr varScale="1">
        <p:scale>
          <a:sx n="82" d="100"/>
          <a:sy n="82" d="100"/>
        </p:scale>
        <p:origin x="557" y="7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 here to insert subtitle.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01591" cy="1036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, text –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icon</a:t>
            </a:r>
            <a:r>
              <a:rPr lang="cs-CZ" dirty="0"/>
              <a:t> to insert image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6608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FSS slide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087670" cy="2820491"/>
          </a:xfrm>
          <a:prstGeom prst="rect">
            <a:avLst/>
          </a:prstGeom>
        </p:spPr>
      </p:pic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8C78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8C78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4028" y="2285079"/>
            <a:ext cx="8890088" cy="2304838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51D826CB-0B0F-418C-B9F2-3FFBE770A80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9DF2E72C-C858-414F-A1B2-C08F9606631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– inverse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here to insert subtitle.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490962" cy="1028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1695074"/>
            <a:ext cx="5218413" cy="3896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 baseline="0"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ex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dirty="0"/>
              <a:t>Second level</a:t>
            </a:r>
            <a:endParaRPr lang="cs-CZ" dirty="0"/>
          </a:p>
          <a:p>
            <a:pPr lvl="2"/>
            <a:r>
              <a:rPr lang="en-GB" dirty="0"/>
              <a:t>Third level</a:t>
            </a:r>
            <a:endParaRPr lang="cs-CZ" dirty="0"/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Click here insert text.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4" r:id="rId12"/>
    <p:sldLayoutId id="2147483692" r:id="rId13"/>
    <p:sldLayoutId id="2147483693" r:id="rId14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uw67Vf_EwAw" TargetMode="External"/><Relationship Id="rId2" Type="http://schemas.openxmlformats.org/officeDocument/2006/relationships/hyperlink" Target="https://www.youtube.com/watch?v=FktsFcooIG8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23777" y="2301017"/>
            <a:ext cx="11361600" cy="1171580"/>
          </a:xfrm>
        </p:spPr>
        <p:txBody>
          <a:bodyPr/>
          <a:lstStyle/>
          <a:p>
            <a:pPr algn="ctr"/>
            <a:r>
              <a:rPr lang="en-GB" dirty="0" err="1"/>
              <a:t>Kognitivn</a:t>
            </a:r>
            <a:r>
              <a:rPr lang="cs-CZ" dirty="0"/>
              <a:t>í procesy</a:t>
            </a:r>
            <a:endParaRPr lang="sk-SK" dirty="0"/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1451278"/>
          </a:xfrm>
        </p:spPr>
        <p:txBody>
          <a:bodyPr/>
          <a:lstStyle/>
          <a:p>
            <a:endParaRPr lang="cs-CZ" dirty="0"/>
          </a:p>
          <a:p>
            <a:r>
              <a:rPr lang="cs-CZ" dirty="0"/>
              <a:t>Lukas Blinka</a:t>
            </a: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10837273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ACFEBAD-E8F6-4A03-9A15-CD997A0FE68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85B6EC2-4FCF-4AC8-9753-A68DF5E36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/>
              <a:t>Dual task inference &amp; task switching research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C724E35-9146-4B64-9479-00DBD29354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Limita je nevětší v dětství a starší dospělosti, naopak mladí dospělí jsou relativně nejefektivnější (křivka obráceného </a:t>
            </a:r>
            <a:r>
              <a:rPr lang="cs-CZ" sz="2000" b="1" dirty="0"/>
              <a:t>U</a:t>
            </a:r>
            <a:r>
              <a:rPr lang="cs-CZ" sz="2000" dirty="0"/>
              <a:t>)</a:t>
            </a:r>
          </a:p>
          <a:p>
            <a:r>
              <a:rPr lang="cs-CZ" sz="2000" dirty="0" err="1"/>
              <a:t>Supertaskers</a:t>
            </a:r>
            <a:r>
              <a:rPr lang="cs-CZ" sz="2000" dirty="0"/>
              <a:t> – relativně malé procento (1-3%) lidí dokáže být výrazně efektivnější a multitasking je pro ně přirozenější – nesouvisí s inteligencí, pravděpodobně genetická predispozice, pravděpodobně se nedá se naučit</a:t>
            </a:r>
          </a:p>
          <a:p>
            <a:r>
              <a:rPr lang="cs-CZ" sz="2000" dirty="0"/>
              <a:t>Bilingvní lidé (tj. pokud byli vystaveni dvěma rozdílným jazykům od narození) mají výrazně lepší výkony v </a:t>
            </a:r>
            <a:r>
              <a:rPr lang="cs-CZ" sz="2000" i="1" dirty="0" err="1"/>
              <a:t>dual</a:t>
            </a:r>
            <a:r>
              <a:rPr lang="cs-CZ" sz="2000" i="1" dirty="0"/>
              <a:t> </a:t>
            </a:r>
            <a:r>
              <a:rPr lang="cs-CZ" sz="2000" i="1" dirty="0" err="1"/>
              <a:t>task</a:t>
            </a:r>
            <a:r>
              <a:rPr lang="cs-CZ" sz="2000" i="1" dirty="0"/>
              <a:t> </a:t>
            </a:r>
            <a:r>
              <a:rPr lang="cs-CZ" sz="2000" dirty="0"/>
              <a:t>úkolech</a:t>
            </a:r>
          </a:p>
          <a:p>
            <a:r>
              <a:rPr lang="cs-CZ" sz="2000" dirty="0"/>
              <a:t>Jedná se ale zpravidla o výsledky experimentů – ve skutečnosti máme širší škálu možností jak strategicky pozornost dělit, rozhodnout se co a kdy má prioritu atd.</a:t>
            </a:r>
          </a:p>
          <a:p>
            <a:r>
              <a:rPr lang="cs-CZ" sz="2000" dirty="0" err="1"/>
              <a:t>Multitaskig</a:t>
            </a:r>
            <a:r>
              <a:rPr lang="cs-CZ" sz="2000" dirty="0"/>
              <a:t> – nová norma?</a:t>
            </a: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297561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55DA0ED-267F-44FB-BB6F-58DDC187D44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B76C8D7-4D5F-4E5A-BD72-3873608305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Multitasking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A2BAFD3-A970-424B-8EB3-20F53FC5B7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218" y="1615460"/>
            <a:ext cx="10753200" cy="4139998"/>
          </a:xfrm>
        </p:spPr>
        <p:txBody>
          <a:bodyPr/>
          <a:lstStyle/>
          <a:p>
            <a:r>
              <a:rPr lang="cs-CZ" sz="2000" dirty="0"/>
              <a:t>Někteří preferují protože (údajně) nabízí větší vhled (jiná perspektiva, analogie vidění lesa namísto individuálních stromů) a kreativitu</a:t>
            </a:r>
          </a:p>
          <a:p>
            <a:r>
              <a:rPr lang="cs-CZ" sz="2000" dirty="0"/>
              <a:t>Údajně umožňuje být efektivnější a některé kognitivní činnosti lze naučit </a:t>
            </a:r>
            <a:endParaRPr lang="en-GB" sz="2000" dirty="0"/>
          </a:p>
          <a:p>
            <a:r>
              <a:rPr lang="cs-CZ" sz="2000" dirty="0"/>
              <a:t>Preference zejména u </a:t>
            </a:r>
            <a:r>
              <a:rPr lang="cs-CZ" sz="2000" dirty="0" err="1"/>
              <a:t>extrovertovaných</a:t>
            </a:r>
            <a:r>
              <a:rPr lang="cs-CZ" sz="2000" dirty="0"/>
              <a:t>, s vyšší impulzivitou (ADHD) a s vyšším </a:t>
            </a:r>
            <a:r>
              <a:rPr lang="cs-CZ" sz="2000" dirty="0" err="1"/>
              <a:t>sensation</a:t>
            </a:r>
            <a:r>
              <a:rPr lang="cs-CZ" sz="2000" dirty="0"/>
              <a:t> </a:t>
            </a:r>
            <a:r>
              <a:rPr lang="cs-CZ" sz="2000" dirty="0" err="1"/>
              <a:t>seeking</a:t>
            </a:r>
            <a:r>
              <a:rPr lang="cs-CZ" sz="2000" dirty="0"/>
              <a:t> – údajně „pomáhá se koncertovat“ – promítá se až do potřeby </a:t>
            </a:r>
            <a:r>
              <a:rPr lang="cs-CZ" sz="2000" dirty="0" err="1"/>
              <a:t>multitaskovat</a:t>
            </a:r>
            <a:r>
              <a:rPr lang="cs-CZ" sz="2000" dirty="0"/>
              <a:t> a pocitů nespokojenosti a úzkosti, pokud nemohou </a:t>
            </a:r>
            <a:r>
              <a:rPr lang="cs-CZ" sz="2000" dirty="0" err="1"/>
              <a:t>multitaskovat</a:t>
            </a:r>
            <a:endParaRPr lang="cs-CZ" sz="2000" dirty="0"/>
          </a:p>
          <a:p>
            <a:r>
              <a:rPr lang="cs-CZ" sz="2000" dirty="0"/>
              <a:t>stejné vlastnosti ale predikují horší než průměrné skóre v </a:t>
            </a:r>
            <a:r>
              <a:rPr lang="cs-CZ" sz="2000" dirty="0" err="1"/>
              <a:t>dual</a:t>
            </a:r>
            <a:r>
              <a:rPr lang="cs-CZ" sz="2000" dirty="0"/>
              <a:t> </a:t>
            </a:r>
            <a:r>
              <a:rPr lang="cs-CZ" sz="2000" dirty="0" err="1"/>
              <a:t>task</a:t>
            </a:r>
            <a:r>
              <a:rPr lang="cs-CZ" sz="2000" dirty="0"/>
              <a:t> = </a:t>
            </a:r>
            <a:r>
              <a:rPr lang="cs-CZ" sz="2000" i="1" dirty="0"/>
              <a:t>multitasking </a:t>
            </a:r>
            <a:r>
              <a:rPr lang="cs-CZ" sz="2000" i="1" dirty="0" err="1"/>
              <a:t>overconfidence</a:t>
            </a:r>
            <a:r>
              <a:rPr lang="cs-CZ" sz="2000" i="1" dirty="0"/>
              <a:t>.</a:t>
            </a:r>
          </a:p>
          <a:p>
            <a:r>
              <a:rPr lang="en-GB" sz="2000" dirty="0" err="1"/>
              <a:t>Praktikuj</a:t>
            </a:r>
            <a:r>
              <a:rPr lang="cs-CZ" sz="2000" dirty="0" err="1"/>
              <a:t>ící</a:t>
            </a:r>
            <a:r>
              <a:rPr lang="cs-CZ" sz="2000" dirty="0"/>
              <a:t> multitasking podceňují míru a frekvencí distrakcí</a:t>
            </a:r>
          </a:p>
        </p:txBody>
      </p:sp>
    </p:spTree>
    <p:extLst>
      <p:ext uri="{BB962C8B-B14F-4D97-AF65-F5344CB8AC3E}">
        <p14:creationId xmlns:p14="http://schemas.microsoft.com/office/powerpoint/2010/main" val="7942663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0184F33-AF46-470A-9870-70BED5EB86F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A9AD76D-D6F8-403F-AFC3-F7BFBFB2F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Multitasking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F6658DB-E06A-45F6-A136-A92F6D43A0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Řízení auta a používání médií – jakákoliv další aktivita zasahuje do schopnosti řízení zvláště když 1) nastane situace vyžadující rychlou změnu 2) je sekundární aktivita náročnější (např. pop vs audiokniha, pokec vs hádka) a hlavně když 3) sekundární činnost je kognitivně-motorické povahy  - např. používání mobilů, navigace.</a:t>
            </a:r>
          </a:p>
          <a:p>
            <a:r>
              <a:rPr lang="cs-CZ" sz="2000" dirty="0"/>
              <a:t>Proces učení a multitasking – občas smíšené výsledky protože multitasking je norma (už není s čím srovnávat). V situacích vyšší kognitivní náročnosti je multitasking jednoznačně škodlivý, v situacích mírné kognitivní náročnosti nemá vliv nebo je dokonce prospěšný (protože je komfortnější, emočně uklidňující,…). Např. úplné ticho, dřív běžné, je dnes zneklidňující a může vyvolávat nepříjemné pocity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74310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D9D69-6C37-49EC-8AF9-4892937A853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F58E179-488B-4D53-8649-C08AE3C0F5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Multitasking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F1A72A9-4962-4198-9630-85BE01BC10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Obecně důkazy jsou na straně neúčinnosti multitaskingu – v drtivé většině případů prodlužují prováděné činnosti a často i zvyšují množství chyb</a:t>
            </a:r>
          </a:p>
          <a:p>
            <a:r>
              <a:rPr lang="cs-CZ" sz="1800" dirty="0"/>
              <a:t>ALE neexistují ani silné důkazy, že multitasking (a mediální prostředí obecně) je škodlivé pro vývoj mozku – např. nezpůsobují zhoršení ADHD (kauzalita je spíše opačná – lidé s poruchami pozornosti vyhledávají média aby mohli „těkat“)</a:t>
            </a:r>
          </a:p>
          <a:p>
            <a:r>
              <a:rPr lang="cs-CZ" sz="1800" dirty="0"/>
              <a:t>ALE některé studie naznačují možnost, že v multitasking situaci mozek „jede na půl plynu“, protože identifikuje situaci jako méně důležitou. Vyšší kognitivní funkce se zapínají v „single </a:t>
            </a:r>
            <a:r>
              <a:rPr lang="cs-CZ" sz="1800" dirty="0" err="1"/>
              <a:t>task</a:t>
            </a:r>
            <a:r>
              <a:rPr lang="cs-CZ" sz="1800" dirty="0"/>
              <a:t>“ situacích</a:t>
            </a:r>
          </a:p>
          <a:p>
            <a:r>
              <a:rPr lang="cs-CZ" sz="1800" dirty="0"/>
              <a:t>Řada studií na efekt počítačových her (např. na zlepšení prostorové orientace, krátkodobé paměti, pozornosti)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4801621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05B93D1-AEA3-46ED-8981-0BA31F109EA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7B14966-72E5-43E2-970D-113DFECC2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Můžeme se zlepšit skrze média např. hry?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A597BBA-4587-4E56-8803-A943876CA5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err="1"/>
              <a:t>Neuroplasticita</a:t>
            </a:r>
            <a:r>
              <a:rPr lang="cs-CZ" sz="2000" dirty="0"/>
              <a:t> se netýká jen dětí ale i dospělých – můžeme ji uměle zvýšit či udržovat cvičením jako když cvičíme svaly?</a:t>
            </a:r>
          </a:p>
          <a:p>
            <a:r>
              <a:rPr lang="cs-CZ" sz="2000" dirty="0"/>
              <a:t>Počítačoví hráči mají lepší než průměrné výsledky v kognitivních úkolech např. lepší prostorová orientace, rychlejší reakce, lepší krátkodobá paměť</a:t>
            </a:r>
          </a:p>
          <a:p>
            <a:r>
              <a:rPr lang="cs-CZ" sz="2000" dirty="0" err="1"/>
              <a:t>Daphne</a:t>
            </a:r>
            <a:r>
              <a:rPr lang="cs-CZ" sz="2000" dirty="0"/>
              <a:t> </a:t>
            </a:r>
            <a:r>
              <a:rPr lang="cs-CZ" sz="2000" dirty="0" err="1"/>
              <a:t>Bavelier</a:t>
            </a:r>
            <a:r>
              <a:rPr lang="cs-CZ" sz="2000" dirty="0"/>
              <a:t>: </a:t>
            </a:r>
            <a:r>
              <a:rPr lang="en-GB" sz="2000" dirty="0">
                <a:hlinkClick r:id="rId2"/>
              </a:rPr>
              <a:t>https://www.youtube.com/watch?v=FktsFcooIG8</a:t>
            </a:r>
            <a:endParaRPr lang="cs-CZ" sz="2000" dirty="0"/>
          </a:p>
          <a:p>
            <a:r>
              <a:rPr lang="cs-CZ" sz="2000" dirty="0" err="1"/>
              <a:t>Lumosity</a:t>
            </a:r>
            <a:r>
              <a:rPr lang="cs-CZ" sz="2000" dirty="0"/>
              <a:t>: </a:t>
            </a:r>
            <a:r>
              <a:rPr lang="cs-CZ" sz="2000" dirty="0">
                <a:hlinkClick r:id="rId3"/>
              </a:rPr>
              <a:t>https://www.youtube.com/watch?v=uw67Vf_EwAw</a:t>
            </a:r>
            <a:endParaRPr lang="cs-CZ" sz="2000" dirty="0"/>
          </a:p>
          <a:p>
            <a:r>
              <a:rPr lang="cs-CZ" sz="2000" dirty="0"/>
              <a:t>Proč to nefunguj: 1) zlepšení existuje, ale jen v té konkrétní činnosti – </a:t>
            </a:r>
            <a:r>
              <a:rPr lang="cs-CZ" sz="2000" dirty="0" err="1"/>
              <a:t>transfér</a:t>
            </a:r>
            <a:r>
              <a:rPr lang="cs-CZ" sz="2000" dirty="0"/>
              <a:t> i na podobnou činnost </a:t>
            </a:r>
            <a:r>
              <a:rPr lang="en-GB" sz="2000" dirty="0"/>
              <a:t>je minim</a:t>
            </a:r>
            <a:r>
              <a:rPr lang="cs-CZ" sz="2000" dirty="0" err="1"/>
              <a:t>ální</a:t>
            </a:r>
            <a:r>
              <a:rPr lang="cs-CZ" sz="2000" dirty="0"/>
              <a:t> 2) hráči mají lepší výsledky protože už byli dobří předtím (a proto hrají – dělají to co mi jde) 3) celá řada metodologických problémů (není placebo efekt v experimentech, problematický výběr vzorku,…)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6655344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357ADB5-616C-4FD2-908C-E3D3411DDCE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D50133CB-41C0-4057-A791-8FBC55EE8C8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7026" y="0"/>
            <a:ext cx="3740727" cy="6858000"/>
          </a:xfrm>
          <a:prstGeom prst="rect">
            <a:avLst/>
          </a:prstGeom>
        </p:spPr>
      </p:pic>
      <p:pic>
        <p:nvPicPr>
          <p:cNvPr id="8" name="Picture 2" descr="http://1.bp.blogspot.com/-FMZrXBfNuaE/UcosQ5PwPKI/AAAAAAAABKk/4glCLYwpEiI/s1600/Mental+Rotation+Task.gif">
            <a:extLst>
              <a:ext uri="{FF2B5EF4-FFF2-40B4-BE49-F238E27FC236}">
                <a16:creationId xmlns:a16="http://schemas.microsoft.com/office/drawing/2014/main" id="{EC635560-9073-4C69-994B-C76FC20750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7984" y="-32327"/>
            <a:ext cx="4998342" cy="2960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http://www.highiqpro.com/wp-content/uploads/2010/02/Martrix-1.jpg">
            <a:extLst>
              <a:ext uri="{FF2B5EF4-FFF2-40B4-BE49-F238E27FC236}">
                <a16:creationId xmlns:a16="http://schemas.microsoft.com/office/drawing/2014/main" id="{659B76AE-5CDC-48CE-8D82-FBC1D7CCF5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7984" y="3112421"/>
            <a:ext cx="2839145" cy="3648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96729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A66F239-63E3-40D6-927C-CC3B73D825B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1E51D2C-9801-4AE9-AD99-A1838DC7A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Hloupneme díky médiím? 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F1A5EF3-B226-4EBA-B61A-800BB08528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745268"/>
            <a:ext cx="10753200" cy="4139998"/>
          </a:xfrm>
        </p:spPr>
        <p:txBody>
          <a:bodyPr/>
          <a:lstStyle/>
          <a:p>
            <a:r>
              <a:rPr lang="cs-CZ" sz="2000" dirty="0" err="1"/>
              <a:t>Flynn</a:t>
            </a:r>
            <a:r>
              <a:rPr lang="cs-CZ" sz="2000" dirty="0"/>
              <a:t> efekt – výsledky v IQ testech se s generacemi postupně zvyšují. Velmi viditelný rozdíl dnešek vs doba před 1950 – i o 20 bodů jsou výsledky dnes vyšší (např. v Nizozemí efekt +7 bodů každou dekádu)</a:t>
            </a:r>
          </a:p>
          <a:p>
            <a:r>
              <a:rPr lang="cs-CZ" sz="2000" dirty="0"/>
              <a:t>Možná vysvětlení – lepší strava, lepší školní systém, méně nemocí</a:t>
            </a:r>
          </a:p>
          <a:p>
            <a:r>
              <a:rPr lang="cs-CZ" sz="2000" dirty="0"/>
              <a:t>Hlavní vysvětlení jsou ale média a jejich role v saturaci kognitivních funkcí – média dělají náš život mnohem kognitivně náročnější, musíme být flexibilnější (např. prodlužovat dobu dospívání), neustál se učit nové</a:t>
            </a:r>
          </a:p>
          <a:p>
            <a:r>
              <a:rPr lang="cs-CZ" sz="2000" dirty="0"/>
              <a:t>Efekt se ale poslední dvě dekády zpomalil (dokonce pokles v IQ po roce 2000 v řadě zemí). Proč? Už jsme saturovali možnosti naší inteligence, zhoršili jsme prostředí, nebo se efekt obrací díky „digitální demenci“?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920190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FAA2AB4-2BBE-4E2C-966E-4ECF486564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BE0D2C2-DC2B-4465-9195-76A627B48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Dostupnost</a:t>
            </a:r>
            <a:r>
              <a:rPr lang="en-GB" dirty="0"/>
              <a:t> (accessibility)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92D72C8-4E39-469C-8CFB-9C6D11D7A6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Snadnost, s jakou je koncept aktivován z paměti – ačkoliv máme v paměti mnoho různých možností jak např. vysvětlit určitý jev, použijeme jen ten, který je v danou chvíli „</a:t>
            </a:r>
            <a:r>
              <a:rPr lang="cs-CZ" sz="2000" dirty="0" err="1"/>
              <a:t>dosputný</a:t>
            </a:r>
            <a:r>
              <a:rPr lang="cs-CZ" sz="2000" dirty="0"/>
              <a:t>“ (</a:t>
            </a:r>
            <a:r>
              <a:rPr lang="cs-CZ" sz="2000" dirty="0" err="1"/>
              <a:t>Bruner</a:t>
            </a:r>
            <a:r>
              <a:rPr lang="cs-CZ" sz="2000" dirty="0"/>
              <a:t>, 1975)</a:t>
            </a:r>
          </a:p>
          <a:p>
            <a:r>
              <a:rPr lang="cs-CZ" sz="2000" dirty="0"/>
              <a:t>Síťový model paměti – paměť funguje na základě vzájemně propojených asociací, tj. paměťových uzlů. Uzly mohou být propojené i mezi sebou – aktivace jednoho pak zvyšuje pravděpodobnost aktivace druhého = </a:t>
            </a:r>
            <a:r>
              <a:rPr lang="cs-CZ" sz="2000" u="sng" dirty="0" err="1"/>
              <a:t>priming</a:t>
            </a:r>
            <a:endParaRPr lang="cs-CZ" sz="2000" u="sng" dirty="0"/>
          </a:p>
          <a:p>
            <a:r>
              <a:rPr lang="cs-CZ" sz="2000" dirty="0"/>
              <a:t>Za normálních okolností je paměťový uzel „spící“ a vyžaduje vnější spouštěč k aktivaci. Tímto spouštěčem mohou být i mediální obsahy</a:t>
            </a:r>
          </a:p>
          <a:p>
            <a:r>
              <a:rPr lang="cs-CZ" sz="2000" dirty="0"/>
              <a:t>Aktivace je snadnější, pokud je uzel aktivován často – paměťové uzly slábnou prodlouženou dobou </a:t>
            </a:r>
            <a:r>
              <a:rPr lang="cs-CZ" sz="2000" dirty="0" err="1"/>
              <a:t>neaktivace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960607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D851B45-9941-4996-85F4-384AEC31740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4BE7538-61C4-4E95-B79A-40D5D9C8C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Dostupnost</a:t>
            </a:r>
            <a:r>
              <a:rPr lang="en-GB" dirty="0"/>
              <a:t> (accessibility)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F8C22BF-1A8F-43F4-9129-C6A7026044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700" dirty="0"/>
              <a:t>Kultivační teorie – tj. vnímání reality je ovlivněno intenzitou konzumace mediální reality – je sice v mediálních studiích vlivná, ale původní sociologizující základ nevysvětluje „jak funguje“. Oporu má až v psychologickém vysvětlení skrze teorii dostupnosti</a:t>
            </a:r>
          </a:p>
          <a:p>
            <a:r>
              <a:rPr lang="cs-CZ" sz="1700" dirty="0"/>
              <a:t>Často opakovaná „velká témata“ (viz teorie nastolování agendy) jsou zpravidla emočně silnější a jsou tak snadněji vybavitelná (kongruence </a:t>
            </a:r>
            <a:r>
              <a:rPr lang="cs-CZ" sz="1700" dirty="0" err="1"/>
              <a:t>síla+emoce+frekvence</a:t>
            </a:r>
            <a:r>
              <a:rPr lang="cs-CZ" sz="1700" dirty="0"/>
              <a:t>) </a:t>
            </a:r>
          </a:p>
          <a:p>
            <a:r>
              <a:rPr lang="cs-CZ" sz="1700" dirty="0"/>
              <a:t>Dostupnost je taky mediátorem a moderátorem mediálních účinků – Snadná dostupnost pozitivně ovlivňuje rámování zpráv (viz teorie rámování – </a:t>
            </a:r>
            <a:r>
              <a:rPr lang="cs-CZ" sz="1700" dirty="0" err="1"/>
              <a:t>framing</a:t>
            </a:r>
            <a:r>
              <a:rPr lang="cs-CZ" sz="1700" dirty="0"/>
              <a:t>) – snadněji funguje rámování které se snadno vybaví = je jaké jsme zvyklí že je = stereotypy prostě fungují. </a:t>
            </a:r>
          </a:p>
          <a:p>
            <a:r>
              <a:rPr lang="cs-CZ" sz="1700" dirty="0"/>
              <a:t>Naopak, pokud není kongruence mezi dostupným obsahem v paměti a jak je zpráva rámována = účinek je menší. Pozdější snahy o přeformulování moc nefungují, protože naskakuje původní zarámování – nové rámování je často vytěsněné a „přepsané“ tím původním</a:t>
            </a:r>
          </a:p>
          <a:p>
            <a:r>
              <a:rPr lang="cs-CZ" sz="1700" dirty="0"/>
              <a:t>Uzly je lepší nechat usnout (navždy) než se je snažit přepisovat</a:t>
            </a:r>
            <a:endParaRPr lang="en-GB" sz="1700" dirty="0"/>
          </a:p>
        </p:txBody>
      </p:sp>
    </p:spTree>
    <p:extLst>
      <p:ext uri="{BB962C8B-B14F-4D97-AF65-F5344CB8AC3E}">
        <p14:creationId xmlns:p14="http://schemas.microsoft.com/office/powerpoint/2010/main" val="3781372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3D1A8EE-098B-4E13-9840-078EEFEC8FF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9870B15-186E-434F-AF28-68D43F8697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Dostupnost</a:t>
            </a:r>
            <a:r>
              <a:rPr lang="en-GB" dirty="0"/>
              <a:t> </a:t>
            </a:r>
            <a:r>
              <a:rPr lang="cs-CZ" dirty="0"/>
              <a:t>postojů </a:t>
            </a:r>
            <a:r>
              <a:rPr lang="en-GB" dirty="0"/>
              <a:t>(</a:t>
            </a:r>
            <a:r>
              <a:rPr lang="cs-CZ" dirty="0" err="1"/>
              <a:t>attitude</a:t>
            </a:r>
            <a:r>
              <a:rPr lang="cs-CZ" dirty="0"/>
              <a:t> </a:t>
            </a:r>
            <a:r>
              <a:rPr lang="en-GB" dirty="0"/>
              <a:t>accessibility)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908D2A9-C668-441B-861E-10176F8406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Snadnost, s jakou se aktivuje/vybaví naše hodnotící reakce</a:t>
            </a:r>
          </a:p>
          <a:p>
            <a:r>
              <a:rPr lang="cs-CZ" sz="1800" dirty="0"/>
              <a:t>Postoje, které jsou snadno dostupné, lépe predikují chování a mají větší vliv na následnou kognici – např. postoj ke zdroji či obsahu zajišťuje přidělení pozornosti a celkově ovlivňuje jak zkresleně zprávu vnímáme a interpretujeme (viz kognitivní disonance) i jak se následně chováme. Může docházet i k záměrné rezistenci a opačnému chování</a:t>
            </a:r>
          </a:p>
          <a:p>
            <a:r>
              <a:rPr lang="cs-CZ" sz="1800" dirty="0"/>
              <a:t>Jelikož paměťové uzly (a tedy i postoje) fungují v síti, média je mohou aktivovat i nepřímo skrz různé, zdánlivě nesouvisející zprávy a mediální obsahy</a:t>
            </a:r>
          </a:p>
          <a:p>
            <a:r>
              <a:rPr lang="cs-CZ" sz="1800" dirty="0"/>
              <a:t>Naše postoje a jejich dostupnost </a:t>
            </a:r>
            <a:r>
              <a:rPr lang="cs-CZ" sz="1800" u="sng" dirty="0"/>
              <a:t>ovlivňují výběr </a:t>
            </a:r>
            <a:r>
              <a:rPr lang="cs-CZ" sz="1800" dirty="0"/>
              <a:t>médií a jejich obsahů a jejich zpracování (co nepreferujeme je nepovšimnuto, odmítnuto, atd.)</a:t>
            </a:r>
          </a:p>
          <a:p>
            <a:endParaRPr lang="cs-CZ" sz="18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13707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3C380ED-8063-466A-BD53-8A2F68275D2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20C4411-FDED-41A3-B87D-AE8F78A44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Dostupnost postojů a identita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5867ADB-C574-4C1F-8C5A-8FCD1D6B4D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Problém s algoritmy a personalizovaným obsahem – jsme stále pány ve vlastním domě?</a:t>
            </a:r>
          </a:p>
          <a:p>
            <a:r>
              <a:rPr lang="cs-CZ" sz="2000" dirty="0"/>
              <a:t>Viz </a:t>
            </a:r>
            <a:r>
              <a:rPr lang="cs-CZ" sz="2000" i="1" dirty="0" err="1"/>
              <a:t>Reinforcing</a:t>
            </a:r>
            <a:r>
              <a:rPr lang="cs-CZ" sz="2000" i="1" dirty="0"/>
              <a:t> </a:t>
            </a:r>
            <a:r>
              <a:rPr lang="cs-CZ" sz="2000" i="1" dirty="0" err="1"/>
              <a:t>Spirals</a:t>
            </a:r>
            <a:r>
              <a:rPr lang="cs-CZ" sz="2000" i="1" dirty="0"/>
              <a:t> Model </a:t>
            </a:r>
            <a:r>
              <a:rPr lang="cs-CZ" sz="2000" dirty="0"/>
              <a:t>(Michael </a:t>
            </a:r>
            <a:r>
              <a:rPr lang="cs-CZ" sz="2000" dirty="0" err="1"/>
              <a:t>Slater</a:t>
            </a:r>
            <a:r>
              <a:rPr lang="cs-CZ" sz="2000" dirty="0"/>
              <a:t>) – mediální účinky fungují na principu pozitivní zpětnovazebné smyčky, bez dalších korigujících vstupů má tendenci růst k vyšším hodnotám. Silnější mediální účinky vidíme u těch kteří 1) jsou hůře sociálně integrovaní 2 ) v sociálním styku s lidmi, kteří sdílejí stejné postoje a používání médií 3) žijí ve společnosti, kde je onen postoje všeobecně přijímán a akceptován 4) ve skupině, která je více uzavřená a vymezuje se proti „nečlenům“</a:t>
            </a:r>
          </a:p>
          <a:p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232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3869806-1550-4560-8D74-564ABB49C5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17B605A-62FA-43A7-8FB1-2F3E9B6ED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Priming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D210DEA-5BFF-46CC-B597-44AB4F477D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Mediální obsah, který má efekt na následné kognitivní procesy (pozornost, vybavování), prožívání, chování</a:t>
            </a:r>
            <a:r>
              <a:rPr lang="en-GB" sz="1800" dirty="0"/>
              <a:t>. V</a:t>
            </a:r>
            <a:r>
              <a:rPr lang="cs-CZ" sz="1800" dirty="0" err="1"/>
              <a:t>ysvětluje</a:t>
            </a:r>
            <a:r>
              <a:rPr lang="cs-CZ" sz="1800" dirty="0"/>
              <a:t> krátkodobé efekty</a:t>
            </a:r>
          </a:p>
          <a:p>
            <a:r>
              <a:rPr lang="cs-CZ" sz="1800" dirty="0"/>
              <a:t>Zkoumal se zejména v souvislosti agrese (viz později), stereotypů, politických kampaní</a:t>
            </a:r>
          </a:p>
          <a:p>
            <a:r>
              <a:rPr lang="cs-CZ" sz="1800" dirty="0"/>
              <a:t>Závisí na času (</a:t>
            </a:r>
            <a:r>
              <a:rPr lang="cs-CZ" sz="1800" i="1" dirty="0" err="1"/>
              <a:t>recency</a:t>
            </a:r>
            <a:r>
              <a:rPr lang="cs-CZ" sz="1800" i="1" dirty="0"/>
              <a:t> efekt</a:t>
            </a:r>
            <a:r>
              <a:rPr lang="cs-CZ" sz="1800" dirty="0"/>
              <a:t>) – čím je časově vzdálenější, tím je efekt slabší. Obecně </a:t>
            </a:r>
            <a:r>
              <a:rPr lang="cs-CZ" sz="1800" dirty="0" err="1"/>
              <a:t>priming</a:t>
            </a:r>
            <a:r>
              <a:rPr lang="cs-CZ" sz="1800" dirty="0"/>
              <a:t> má časové omezení spíše v řádu cca desítek minut. Silnější </a:t>
            </a:r>
            <a:r>
              <a:rPr lang="cs-CZ" sz="1800" dirty="0" err="1"/>
              <a:t>priming</a:t>
            </a:r>
            <a:r>
              <a:rPr lang="cs-CZ" sz="1800" dirty="0"/>
              <a:t> má silnější vliv – síla závisí na délce, frekvenci opakování, intenzitě (např. emoce, věrohodnost, náročnost zpracování, kongruence s vlastním postojem)</a:t>
            </a:r>
          </a:p>
          <a:p>
            <a:r>
              <a:rPr lang="cs-CZ" sz="1800" dirty="0"/>
              <a:t>Pravděpodobně funguje v rámci síťového modelu paměti – </a:t>
            </a:r>
            <a:r>
              <a:rPr lang="cs-CZ" sz="1800" dirty="0" err="1"/>
              <a:t>priming</a:t>
            </a:r>
            <a:r>
              <a:rPr lang="cs-CZ" sz="1800" dirty="0"/>
              <a:t> stačí ťuknout to jednoho uzlíku, aby </a:t>
            </a:r>
            <a:r>
              <a:rPr lang="cs-CZ" sz="1800" dirty="0" err="1"/>
              <a:t>zarezonovala</a:t>
            </a:r>
            <a:r>
              <a:rPr lang="cs-CZ" sz="1800" dirty="0"/>
              <a:t> celá síť</a:t>
            </a:r>
          </a:p>
          <a:p>
            <a:r>
              <a:rPr lang="cs-CZ" sz="1800" dirty="0"/>
              <a:t>V volbách se nerozhodujeme na základě „vážení racionálních argumentů a všech dostupných informací“, ale na základě toho „co přijde první na mysl“ – snaha manipulovat s tím co přijde první na mysl (zvýrazňování vlastností, častý výskyt v médiích</a:t>
            </a:r>
            <a:r>
              <a:rPr lang="en-GB" sz="1800" dirty="0"/>
              <a:t>, </a:t>
            </a:r>
            <a:r>
              <a:rPr lang="cs-CZ" sz="1800" dirty="0"/>
              <a:t>témata o kterých spřátelená média referují)</a:t>
            </a:r>
          </a:p>
          <a:p>
            <a:pPr lvl="1"/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293812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0B1BDCB-52A6-479F-BBAE-602FC00422B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D6D6C118-631F-4A80-9886-907009361577}" type="slidenum">
              <a:rPr lang="cs-CZ" altLang="cs-CZ" smtClean="0"/>
              <a:pPr>
                <a:spcAft>
                  <a:spcPts val="600"/>
                </a:spcAft>
              </a:pPr>
              <a:t>7</a:t>
            </a:fld>
            <a:endParaRPr lang="cs-CZ" altLang="cs-CZ"/>
          </a:p>
        </p:txBody>
      </p:sp>
      <p:pic>
        <p:nvPicPr>
          <p:cNvPr id="5" name="Obrázek 4" descr="Obsah obrázku text, exteriér&#10;&#10;Popis byl vytvořen automaticky">
            <a:extLst>
              <a:ext uri="{FF2B5EF4-FFF2-40B4-BE49-F238E27FC236}">
                <a16:creationId xmlns:a16="http://schemas.microsoft.com/office/drawing/2014/main" id="{E71B1CB1-0391-40D0-9053-727029CA6AE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081" b="1"/>
          <a:stretch/>
        </p:blipFill>
        <p:spPr>
          <a:xfrm>
            <a:off x="6096000" y="692150"/>
            <a:ext cx="5200987" cy="5139850"/>
          </a:xfrm>
          <a:prstGeom prst="rect">
            <a:avLst/>
          </a:prstGeom>
          <a:noFill/>
        </p:spPr>
      </p:pic>
      <p:pic>
        <p:nvPicPr>
          <p:cNvPr id="7" name="Obrázek 6" descr="Obsah obrázku text, exteriér, podepsat, muž&#10;&#10;Popis byl vytvořen automaticky">
            <a:extLst>
              <a:ext uri="{FF2B5EF4-FFF2-40B4-BE49-F238E27FC236}">
                <a16:creationId xmlns:a16="http://schemas.microsoft.com/office/drawing/2014/main" id="{4F256696-5163-4687-8A45-0CB41811AA5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21" r="4680" b="-1"/>
          <a:stretch/>
        </p:blipFill>
        <p:spPr>
          <a:xfrm>
            <a:off x="307155" y="692150"/>
            <a:ext cx="5218413" cy="48996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566740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6323F6A-9959-405E-8D1C-64BD58FFC2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3FA329D-DB94-4709-88AF-578A0880B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Multitasking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2F337CC-DC36-4A00-805B-81ECE7301C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Co z těchto dvou postojů platí?</a:t>
            </a:r>
          </a:p>
          <a:p>
            <a:r>
              <a:rPr lang="cs-CZ" sz="1800" dirty="0"/>
              <a:t>1) Snížený výkon, snížená pozornost, paměť a schopnost se učit vlivem distrakcí – tj. větší množství kognitivních chyb, prodloužená doba nutná pro kognitivní zpracování, stress jako produkt těchto chyb, kontinuální povrchní pozornost a snížená schopnost se skutečně zkoncentrovat</a:t>
            </a:r>
          </a:p>
          <a:p>
            <a:r>
              <a:rPr lang="cs-CZ" sz="1800" dirty="0"/>
              <a:t>2) Schopnost </a:t>
            </a:r>
            <a:r>
              <a:rPr lang="cs-CZ" sz="1800" dirty="0" err="1"/>
              <a:t>multitaskovat</a:t>
            </a:r>
            <a:r>
              <a:rPr lang="cs-CZ" sz="1800" dirty="0"/>
              <a:t> je nutná podmínka pro úspěch v současné době (např. pracovním prostředí), je to zdravá věc (udržuje mentální flexibilitu) lze se tomu naučit zejména v dětství (vyšší neurální plasticita) i díky technologiím (např. trénink skrze počítačové hry)</a:t>
            </a:r>
          </a:p>
          <a:p>
            <a:endParaRPr lang="cs-CZ" sz="2000" dirty="0"/>
          </a:p>
          <a:p>
            <a:endParaRPr lang="cs-CZ" dirty="0"/>
          </a:p>
          <a:p>
            <a:endParaRPr lang="en-GB" dirty="0"/>
          </a:p>
        </p:txBody>
      </p:sp>
      <p:pic>
        <p:nvPicPr>
          <p:cNvPr id="7" name="Obrázek 6" descr="Obsah obrázku text, počítač&#10;&#10;Popis byl vytvořen automaticky">
            <a:extLst>
              <a:ext uri="{FF2B5EF4-FFF2-40B4-BE49-F238E27FC236}">
                <a16:creationId xmlns:a16="http://schemas.microsoft.com/office/drawing/2014/main" id="{2F736C1E-7F34-4865-B4E0-81B34E30CF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3368" y="4960463"/>
            <a:ext cx="3112632" cy="1743074"/>
          </a:xfrm>
          <a:prstGeom prst="rect">
            <a:avLst/>
          </a:prstGeom>
        </p:spPr>
      </p:pic>
      <p:pic>
        <p:nvPicPr>
          <p:cNvPr id="9" name="Obrázek 8" descr="Obsah obrázku ovládací panel&#10;&#10;Popis byl vytvořen automaticky">
            <a:extLst>
              <a:ext uri="{FF2B5EF4-FFF2-40B4-BE49-F238E27FC236}">
                <a16:creationId xmlns:a16="http://schemas.microsoft.com/office/drawing/2014/main" id="{F7CF41E9-D8E4-435B-96ED-51BBEB40D6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6107" y="4960462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24718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0D0D9C9-718D-4D41-A427-ECF9A78080D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CBD57AF-D1AF-446C-ACCD-9BAE151BC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/>
              <a:t>Dual task inference &amp; task switching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36A3B72-71C4-40BC-A585-22F7B614BB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i="1" dirty="0"/>
              <a:t>Limited </a:t>
            </a:r>
            <a:r>
              <a:rPr lang="cs-CZ" sz="1800" i="1" dirty="0"/>
              <a:t>C</a:t>
            </a:r>
            <a:r>
              <a:rPr lang="en-GB" sz="1800" i="1" dirty="0" err="1"/>
              <a:t>apacity</a:t>
            </a:r>
            <a:r>
              <a:rPr lang="en-GB" sz="1800" i="1" dirty="0"/>
              <a:t> </a:t>
            </a:r>
            <a:r>
              <a:rPr lang="cs-CZ" sz="1800" i="1" dirty="0"/>
              <a:t>M</a:t>
            </a:r>
            <a:r>
              <a:rPr lang="en-GB" sz="1800" i="1" dirty="0" err="1"/>
              <a:t>odel</a:t>
            </a:r>
            <a:r>
              <a:rPr lang="en-GB" sz="1800" i="1" dirty="0"/>
              <a:t> </a:t>
            </a:r>
            <a:r>
              <a:rPr lang="en-GB" sz="1800" dirty="0"/>
              <a:t>– </a:t>
            </a:r>
            <a:r>
              <a:rPr lang="cs-CZ" sz="1800" dirty="0"/>
              <a:t>kognice má limitovanou kapacitu a sdílení mezi úkoly je na úkor přesnosti, kvality, rychlosti</a:t>
            </a:r>
          </a:p>
          <a:p>
            <a:r>
              <a:rPr lang="cs-CZ" sz="1800" dirty="0"/>
              <a:t>Metafora hrdla lahve – jen jedna mentální činnost je aktivní v daný okamžik, u více činnosti dochází k přepínání mezi nimi a ne jejich souběžné řešení</a:t>
            </a:r>
          </a:p>
          <a:p>
            <a:r>
              <a:rPr lang="cs-CZ" sz="1800" dirty="0"/>
              <a:t>Velká „energetická ztráta“ v případě přepínán mezi činnostmi tj. větší množství méně náročných činností řešených zároveň je kognitivně náročnější (a </a:t>
            </a:r>
            <a:r>
              <a:rPr lang="cs-CZ" sz="1800" dirty="0" err="1"/>
              <a:t>chybovější</a:t>
            </a:r>
            <a:r>
              <a:rPr lang="cs-CZ" sz="1800" dirty="0"/>
              <a:t> a časově delší) než menší množství složitějších činností</a:t>
            </a:r>
          </a:p>
          <a:p>
            <a:r>
              <a:rPr lang="cs-CZ" sz="1800" dirty="0"/>
              <a:t>S výjimkou snadných a automatizovaných činností nedochází k učení a k redukci tohoto limitu</a:t>
            </a:r>
          </a:p>
          <a:p>
            <a:r>
              <a:rPr lang="cs-CZ" sz="1800" i="1" dirty="0" err="1"/>
              <a:t>Central</a:t>
            </a:r>
            <a:r>
              <a:rPr lang="cs-CZ" sz="1800" i="1" dirty="0"/>
              <a:t> </a:t>
            </a:r>
            <a:r>
              <a:rPr lang="cs-CZ" sz="1800" i="1" dirty="0" err="1"/>
              <a:t>Capacity-Sharing</a:t>
            </a:r>
            <a:r>
              <a:rPr lang="cs-CZ" sz="1800" i="1" dirty="0"/>
              <a:t> Model </a:t>
            </a:r>
            <a:r>
              <a:rPr lang="cs-CZ" sz="1800" dirty="0"/>
              <a:t>– máme jakousi sumu energie/kognitivní kapacity, kterou můžeme distribuovat mezi více činností dle jejich náročnosti a potřeby</a:t>
            </a:r>
          </a:p>
          <a:p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3180602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FSS-EN.potx" id="{28E4EEE2-27E9-4A4B-9855-F0DB06A129FD}" vid="{9255ADBD-7AC4-4DD1-B712-D5745AAFBEFA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07B4775FAABDF4484C6497A7A26939B" ma:contentTypeVersion="7" ma:contentTypeDescription="Vytvoří nový dokument" ma:contentTypeScope="" ma:versionID="4756a69e07430529814893565aa66baf">
  <xsd:schema xmlns:xsd="http://www.w3.org/2001/XMLSchema" xmlns:xs="http://www.w3.org/2001/XMLSchema" xmlns:p="http://schemas.microsoft.com/office/2006/metadata/properties" xmlns:ns3="317fa241-dc0d-4a19-bd23-9d6e79d0e5eb" targetNamespace="http://schemas.microsoft.com/office/2006/metadata/properties" ma:root="true" ma:fieldsID="b1a463adcedc5f4d8cd6d725ed00e132" ns3:_="">
    <xsd:import namespace="317fa241-dc0d-4a19-bd23-9d6e79d0e5e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7fa241-dc0d-4a19-bd23-9d6e79d0e5e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D4C1B07-8B2E-43B5-88FF-592AEE089C0D}">
  <ds:schemaRefs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317fa241-dc0d-4a19-bd23-9d6e79d0e5eb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A1D1633-4654-4EF0-A28A-0CAC5A4757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17fa241-dc0d-4a19-bd23-9d6e79d0e5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3A12308-304D-4B84-9330-203512934B1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Prezentace-FSS-EN</Template>
  <TotalTime>9613</TotalTime>
  <Words>1669</Words>
  <Application>Microsoft Office PowerPoint</Application>
  <PresentationFormat>Širokoúhlá obrazovka</PresentationFormat>
  <Paragraphs>85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Tahoma</vt:lpstr>
      <vt:lpstr>Wingdings</vt:lpstr>
      <vt:lpstr>Presentation_MU_EN</vt:lpstr>
      <vt:lpstr>Kognitivní procesy</vt:lpstr>
      <vt:lpstr>Dostupnost (accessibility)</vt:lpstr>
      <vt:lpstr>Dostupnost (accessibility)</vt:lpstr>
      <vt:lpstr>Dostupnost postojů (attitude accessibility)</vt:lpstr>
      <vt:lpstr>Dostupnost postojů a identita</vt:lpstr>
      <vt:lpstr>Priming</vt:lpstr>
      <vt:lpstr>Prezentace aplikace PowerPoint</vt:lpstr>
      <vt:lpstr>Multitasking</vt:lpstr>
      <vt:lpstr>Dual task inference &amp; task switching</vt:lpstr>
      <vt:lpstr>Dual task inference &amp; task switching research</vt:lpstr>
      <vt:lpstr>Multitasking</vt:lpstr>
      <vt:lpstr>Multitasking</vt:lpstr>
      <vt:lpstr>Multitasking</vt:lpstr>
      <vt:lpstr>Můžeme se zlepšit skrze média např. hry?</vt:lpstr>
      <vt:lpstr>Prezentace aplikace PowerPoint</vt:lpstr>
      <vt:lpstr>Hloupneme díky médiím? 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Marina Urbanikova</dc:creator>
  <cp:lastModifiedBy>Lukas Blinka</cp:lastModifiedBy>
  <cp:revision>394</cp:revision>
  <cp:lastPrinted>2019-11-20T13:22:53Z</cp:lastPrinted>
  <dcterms:created xsi:type="dcterms:W3CDTF">2019-04-11T21:46:02Z</dcterms:created>
  <dcterms:modified xsi:type="dcterms:W3CDTF">2022-03-17T15:12:47Z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0x010100507B4775FAABDF4484C6497A7A26939B</vt:lpwstr>
  </property>
</Properties>
</file>