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5"/>
  </p:notesMasterIdLst>
  <p:sldIdLst>
    <p:sldId id="256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notes' format</a:t>
            </a:r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&lt;header&gt;</a:t>
            </a:r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GB"/>
              <a:t>&lt;date/time&gt;</a:t>
            </a:r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GB"/>
              <a:t>&lt;footer&gt;</a:t>
            </a:r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F50DDE40-C31B-48A1-9A1C-75DDDF7DC18F}" type="slidenum">
              <a:rPr lang="en-GB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4281480" y="10155240"/>
            <a:ext cx="3271680" cy="52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015E91C-139B-4AFA-9B47-29B79C31E6D3}" type="slidenum">
              <a:rPr lang="en-GB" sz="1200">
                <a:latin typeface="+mn-lt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46133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org/details/historyofanthrop020141mbp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8150" y="95250"/>
            <a:ext cx="8305800" cy="617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00"/>
              </a:spcAft>
            </a:pPr>
            <a:r>
              <a:rPr lang="cs-CZ" sz="2400" b="1" i="1" cap="small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History</a:t>
            </a:r>
            <a:r>
              <a:rPr lang="en-US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Social</a:t>
            </a:r>
            <a:r>
              <a:rPr lang="cs-CZ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en-US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cs-CZ" sz="2400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cap="small" dirty="0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(Course Code: </a:t>
            </a:r>
            <a:r>
              <a:rPr lang="en-US" sz="2000" i="1" cap="small" dirty="0" err="1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SANb</a:t>
            </a:r>
            <a:r>
              <a:rPr lang="en-US" sz="2000" i="1" cap="small" dirty="0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2032)</a:t>
            </a:r>
            <a:endParaRPr lang="cs-CZ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FSS, Masaryk Univ. Brno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: Winter/Spring 2022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Thurs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smtClean="0">
                <a:latin typeface="Calibri" panose="020F0502020204030204" pitchFamily="34" charset="0"/>
                <a:ea typeface="Times New Roman" panose="02020603050405020304" pitchFamily="18" charset="0"/>
              </a:rPr>
              <a:t>16:00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GB" b="1" smtClean="0">
                <a:latin typeface="Calibri" panose="020F0502020204030204" pitchFamily="34" charset="0"/>
                <a:ea typeface="Times New Roman" panose="02020603050405020304" pitchFamily="18" charset="0"/>
              </a:rPr>
              <a:t>17:40</a:t>
            </a:r>
            <a:r>
              <a:rPr lang="en-GB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(CET). Where: U43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Course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convenor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Dr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Patirck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LAVIOLETTE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246133@mail.muni.cz</a:t>
            </a:r>
            <a:r>
              <a:rPr lang="en-GB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 </a:t>
            </a:r>
            <a:r>
              <a:rPr lang="en-US" b="1" u="sng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patrick.laviolette@fss.muni.cz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Office Hours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: Tuesdays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14:00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16:00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(or Zoom appointment)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Office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: Room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3.48,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Joštova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218/10. 602 00 Brno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Phone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+420 549 49 49 04 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Or by Zoom appointment: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20" y="1197000"/>
            <a:ext cx="2622240" cy="4371840"/>
          </a:xfrm>
          <a:prstGeom prst="rect">
            <a:avLst/>
          </a:prstGeom>
        </p:spPr>
      </p:pic>
      <p:sp>
        <p:nvSpPr>
          <p:cNvPr id="315" name="CustomShape 1"/>
          <p:cNvSpPr/>
          <p:nvPr/>
        </p:nvSpPr>
        <p:spPr>
          <a:xfrm>
            <a:off x="1523880" y="5172120"/>
            <a:ext cx="5786280" cy="1353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GB" sz="3600" i="1">
                <a:solidFill>
                  <a:srgbClr val="000000"/>
                </a:solidFill>
                <a:latin typeface="Times New Roman"/>
                <a:ea typeface="Lucida Sans Unicode"/>
              </a:rPr>
              <a:t>Fourth  of  Firth:</a:t>
            </a:r>
            <a:r>
              <a:rPr lang="en-GB" sz="4000">
                <a:solidFill>
                  <a:srgbClr val="000000"/>
                </a:solidFill>
                <a:latin typeface="Times New Roman"/>
                <a:ea typeface="Lucida Sans Unicode"/>
              </a:rPr>
              <a:t> </a:t>
            </a:r>
            <a:endParaRPr/>
          </a:p>
          <a:p>
            <a:r>
              <a:rPr lang="en-GB" sz="2500" i="1">
                <a:solidFill>
                  <a:srgbClr val="000000"/>
                </a:solidFill>
                <a:latin typeface="Times New Roman"/>
                <a:ea typeface="Lucida Sans Unicode"/>
              </a:rPr>
              <a:t>B</a:t>
            </a:r>
            <a:r>
              <a:rPr lang="en-GB" sz="2500" i="1">
                <a:solidFill>
                  <a:srgbClr val="C0C0C0"/>
                </a:solidFill>
                <a:latin typeface="Arial"/>
                <a:ea typeface="Lucida Sans Unicode"/>
              </a:rPr>
              <a:t> </a:t>
            </a:r>
            <a:r>
              <a:rPr lang="en-GB" sz="2500" i="1">
                <a:solidFill>
                  <a:srgbClr val="000000"/>
                </a:solidFill>
                <a:latin typeface="Times New Roman"/>
                <a:ea typeface="Lucida Sans Unicode"/>
              </a:rPr>
              <a:t>aphical  Festschrift  of  Sir  Raymond</a:t>
            </a:r>
            <a:endParaRPr/>
          </a:p>
          <a:p>
            <a:pPr>
              <a:lnSpc>
                <a:spcPct val="100000"/>
              </a:lnSpc>
            </a:pPr>
            <a:r>
              <a:rPr lang="en-GB" sz="2500" i="1">
                <a:solidFill>
                  <a:srgbClr val="C0C0C0"/>
                </a:solidFill>
                <a:latin typeface="Arial"/>
                <a:ea typeface="Lucida Sans Unicode"/>
              </a:rPr>
              <a:t>Raymond Firth, (1901 - 2002) </a:t>
            </a:r>
            <a:endParaRPr/>
          </a:p>
        </p:txBody>
      </p:sp>
      <p:pic>
        <p:nvPicPr>
          <p:cNvPr id="31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99040" y="2128680"/>
            <a:ext cx="3784320" cy="309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343240" y="2050920"/>
            <a:ext cx="4508280" cy="2774520"/>
          </a:xfrm>
          <a:prstGeom prst="rect">
            <a:avLst/>
          </a:prstGeom>
        </p:spPr>
      </p:pic>
      <p:pic>
        <p:nvPicPr>
          <p:cNvPr id="286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044720" y="755640"/>
            <a:ext cx="7049880" cy="4962240"/>
          </a:xfrm>
          <a:prstGeom prst="rect">
            <a:avLst/>
          </a:prstGeom>
        </p:spPr>
      </p:pic>
      <p:sp>
        <p:nvSpPr>
          <p:cNvPr id="287" name="CustomShape 1"/>
          <p:cNvSpPr/>
          <p:nvPr/>
        </p:nvSpPr>
        <p:spPr>
          <a:xfrm>
            <a:off x="1008000" y="6060960"/>
            <a:ext cx="7194240" cy="556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 Bronislaw Malinowski [1884-1942]  Trobriand Islands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71280" y="0"/>
            <a:ext cx="8994600" cy="6764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000000"/>
                </a:solidFill>
                <a:latin typeface="Arial"/>
                <a:ea typeface="DejaVu Sans"/>
              </a:rPr>
              <a:t>Some Readings</a:t>
            </a:r>
            <a:endParaRPr/>
          </a:p>
          <a:p>
            <a:pPr>
              <a:lnSpc>
                <a:spcPct val="100000"/>
              </a:lnSpc>
            </a:pPr>
            <a:r>
              <a:rPr lang="en-GB" i="1">
                <a:solidFill>
                  <a:srgbClr val="EEECE1"/>
                </a:solidFill>
                <a:latin typeface="Arial"/>
                <a:ea typeface="DejaVu Sans"/>
              </a:rPr>
              <a:t>History and Anthropology</a:t>
            </a:r>
            <a:r>
              <a:rPr lang="en-GB">
                <a:solidFill>
                  <a:srgbClr val="EEECE1"/>
                </a:solidFill>
                <a:latin typeface="Arial"/>
                <a:ea typeface="DejaVu Sans"/>
              </a:rPr>
              <a:t>    journal, Taylor &amp; Francis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EEECE1"/>
                </a:solidFill>
                <a:latin typeface="Arial"/>
                <a:ea typeface="DejaVu Sans"/>
              </a:rPr>
              <a:t>Haddon, A.C.1934. </a:t>
            </a:r>
            <a:r>
              <a:rPr lang="en-GB" i="1">
                <a:solidFill>
                  <a:srgbClr val="EEECE1"/>
                </a:solidFill>
                <a:latin typeface="Arial"/>
                <a:ea typeface="DejaVu Sans"/>
              </a:rPr>
              <a:t>History of Anthropology</a:t>
            </a:r>
            <a:r>
              <a:rPr lang="en-GB">
                <a:solidFill>
                  <a:srgbClr val="EEECE1"/>
                </a:solidFill>
                <a:latin typeface="Arial"/>
                <a:ea typeface="DejaVu Sans"/>
              </a:rPr>
              <a:t>. London: Watts &amp; Co.  (free download)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u="sng">
                <a:solidFill>
                  <a:srgbClr val="0099FF"/>
                </a:solidFill>
                <a:latin typeface="Arial"/>
                <a:ea typeface="DejaVu Sans"/>
                <a:hlinkClick r:id="rId2"/>
              </a:rPr>
              <a:t>http://archive.org/details/historyofanthrop020141mbp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EEECE1"/>
                </a:solidFill>
                <a:latin typeface="Arial"/>
                <a:ea typeface="DejaVu Sans"/>
              </a:rPr>
              <a:t>History of anthro series UW Press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Stocking, G.W.Jr. 2010. </a:t>
            </a: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Glimpses into My Own Black Box: An Exercise in </a:t>
            </a:r>
            <a:endParaRPr/>
          </a:p>
          <a:p>
            <a:pPr>
              <a:lnSpc>
                <a:spcPct val="100000"/>
              </a:lnSpc>
            </a:pP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Self-Deconstruction</a:t>
            </a: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. Madison: Univ of Winconsin Press. (Vol 12)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Handler, R. (ed) 2006. </a:t>
            </a: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Central Sites, Peripheral Visions Cultural and Institutional </a:t>
            </a:r>
            <a:endParaRPr/>
          </a:p>
          <a:p>
            <a:pPr>
              <a:lnSpc>
                <a:spcPct val="100000"/>
              </a:lnSpc>
            </a:pP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Crossings in the History of Anthropology</a:t>
            </a: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. Madison: Univ of Winconsin Press. (Vol 11)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Handler, R. 2003. </a:t>
            </a: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Significant Others Interpersonal and Professional Commitments in </a:t>
            </a:r>
            <a:endParaRPr/>
          </a:p>
          <a:p>
            <a:pPr>
              <a:lnSpc>
                <a:spcPct val="100000"/>
              </a:lnSpc>
            </a:pP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Anthropology</a:t>
            </a: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. Madison: Univ of Winconsin Press. (Vol.10)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Handler, R. (ed) 1999. </a:t>
            </a: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Excluded Ancestors, Inventible Traditions: Essays Toward a </a:t>
            </a:r>
            <a:endParaRPr/>
          </a:p>
          <a:p>
            <a:pPr>
              <a:lnSpc>
                <a:spcPct val="100000"/>
              </a:lnSpc>
            </a:pP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More Inclusive History of Anthropology</a:t>
            </a: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. Madison: Univ of Winconsin Press. (Vol 9)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Stocking, G.W. Jr. 1996. </a:t>
            </a: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Volksgeist as Method and Ethic: Essays on Boasian </a:t>
            </a:r>
            <a:endParaRPr/>
          </a:p>
          <a:p>
            <a:pPr>
              <a:lnSpc>
                <a:spcPct val="100000"/>
              </a:lnSpc>
            </a:pPr>
            <a:r>
              <a:rPr lang="en-GB" i="1">
                <a:solidFill>
                  <a:srgbClr val="0099FF"/>
                </a:solidFill>
                <a:latin typeface="Arial"/>
                <a:ea typeface="DejaVu Sans"/>
              </a:rPr>
              <a:t>Ethnography and the German Anthropological Tradition</a:t>
            </a: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. Madison: Univ of Winconsin 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99FF"/>
                </a:solidFill>
                <a:latin typeface="Arial"/>
                <a:ea typeface="DejaVu Sans"/>
              </a:rPr>
              <a:t>Press. (Vol. 8)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" y="265875"/>
            <a:ext cx="9138960" cy="6257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 British social anthropology, genealogy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Arial Narrow"/>
                <a:ea typeface="DejaVu Sans"/>
              </a:rPr>
              <a:t> Edward B. Tylor [1832-1917]  (Oxon)         Augustus Henry Lane-Fox Pitt-Rivers [1827-1900] (Oxon)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James George Frazer    </a:t>
            </a:r>
            <a:r>
              <a:rPr lang="en-GB" sz="1600" dirty="0" smtClean="0">
                <a:solidFill>
                  <a:srgbClr val="000000"/>
                </a:solidFill>
                <a:latin typeface="Arial Narrow"/>
                <a:ea typeface="DejaVu Sans"/>
              </a:rPr>
              <a:t>     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Alfred 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Cort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Haddon  	       WHR   Rivers          Charles Seligman    </a:t>
            </a:r>
            <a:r>
              <a:rPr lang="en-GB" sz="1600" dirty="0" smtClean="0">
                <a:solidFill>
                  <a:srgbClr val="000000"/>
                </a:solidFill>
                <a:latin typeface="Arial Narrow"/>
                <a:ea typeface="DejaVu Sans"/>
              </a:rPr>
              <a:t>    </a:t>
            </a:r>
            <a:r>
              <a:rPr lang="en-GB" sz="1600" dirty="0" err="1" smtClean="0">
                <a:solidFill>
                  <a:srgbClr val="000000"/>
                </a:solidFill>
                <a:latin typeface="Arial Narrow"/>
                <a:ea typeface="DejaVu Sans"/>
              </a:rPr>
              <a:t>Edvard</a:t>
            </a:r>
            <a:r>
              <a:rPr lang="en-GB" sz="1600" dirty="0" smtClean="0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Westermarck 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  <a:latin typeface="Arial"/>
                <a:ea typeface="DejaVu Sans"/>
              </a:rPr>
              <a:t> [1854-1941](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DejaVu Sans"/>
              </a:rPr>
              <a:t>Cantab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DejaVu Sans"/>
              </a:rPr>
              <a:t>)	  [1855-1940](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DejaVu Sans"/>
              </a:rPr>
              <a:t>Cantab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DejaVu Sans"/>
              </a:rPr>
              <a:t>)	  [1864-1922](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DejaVu Sans"/>
              </a:rPr>
              <a:t>Cantab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DejaVu Sans"/>
              </a:rPr>
              <a:t>)  [1873-1940] (LSE)	   [1862-1939] (LSE)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         Robert R. 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Marett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                             Alfred Reginald Radcliffe-Brown                             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Bronislaw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Malinowski]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       [1866-943] (Oxon)   	     [1881-1955] (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Cantab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, misc. Oxon)		        [1884-1942]    (LSE)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C. 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Daryll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Forde      E.E. Evans-Pritchard      Meyer  Fortes      Raymond  Firth         Camilla Wedgwood      Audrey Richards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 [1902-73] (UCL)   [1902-73] (Oxon)          [1906-83](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Cantab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)  [1901-2002](LSE)    [1901-55](</a:t>
            </a:r>
            <a:r>
              <a:rPr lang="en-GB" sz="1600" dirty="0" err="1">
                <a:solidFill>
                  <a:srgbClr val="000000"/>
                </a:solidFill>
                <a:latin typeface="Arial Narrow"/>
                <a:ea typeface="DejaVu Sans"/>
              </a:rPr>
              <a:t>Cantab,LSE</a:t>
            </a:r>
            <a:r>
              <a:rPr lang="en-GB" sz="1600" dirty="0">
                <a:solidFill>
                  <a:srgbClr val="000000"/>
                </a:solidFill>
                <a:latin typeface="Arial Narrow"/>
                <a:ea typeface="DejaVu Sans"/>
              </a:rPr>
              <a:t>) [1899-1984](LSE) 				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000" y="61920"/>
            <a:ext cx="3828600" cy="5322600"/>
          </a:xfrm>
          <a:prstGeom prst="rect">
            <a:avLst/>
          </a:prstGeom>
        </p:spPr>
      </p:pic>
      <p:sp>
        <p:nvSpPr>
          <p:cNvPr id="300" name="CustomShape 1"/>
          <p:cNvSpPr/>
          <p:nvPr/>
        </p:nvSpPr>
        <p:spPr>
          <a:xfrm>
            <a:off x="365040" y="4727520"/>
            <a:ext cx="3850920" cy="634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Lieutenant General Augustus Henry 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Lane-Fox Pitt-Rivers  [1827-1900] </a:t>
            </a:r>
            <a:endParaRPr/>
          </a:p>
        </p:txBody>
      </p:sp>
      <p:pic>
        <p:nvPicPr>
          <p:cNvPr id="30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46560" y="2567160"/>
            <a:ext cx="5073480" cy="3809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89"/>
          <p:cNvPicPr/>
          <p:nvPr/>
        </p:nvPicPr>
        <p:blipFill>
          <a:blip r:embed="rId2"/>
          <a:stretch>
            <a:fillRect/>
          </a:stretch>
        </p:blipFill>
        <p:spPr>
          <a:xfrm>
            <a:off x="696960" y="1116000"/>
            <a:ext cx="2536560" cy="3309840"/>
          </a:xfrm>
          <a:prstGeom prst="rect">
            <a:avLst/>
          </a:prstGeom>
        </p:spPr>
      </p:pic>
      <p:pic>
        <p:nvPicPr>
          <p:cNvPr id="303" name="Picture 90"/>
          <p:cNvPicPr/>
          <p:nvPr/>
        </p:nvPicPr>
        <p:blipFill>
          <a:blip r:embed="rId3"/>
          <a:stretch>
            <a:fillRect/>
          </a:stretch>
        </p:blipFill>
        <p:spPr>
          <a:xfrm>
            <a:off x="5450040" y="2340000"/>
            <a:ext cx="2285640" cy="2849400"/>
          </a:xfrm>
          <a:prstGeom prst="rect">
            <a:avLst/>
          </a:prstGeom>
        </p:spPr>
      </p:pic>
      <p:sp>
        <p:nvSpPr>
          <p:cNvPr id="304" name="CustomShape 1"/>
          <p:cNvSpPr/>
          <p:nvPr/>
        </p:nvSpPr>
        <p:spPr>
          <a:xfrm>
            <a:off x="5030640" y="5661000"/>
            <a:ext cx="3122280" cy="36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Arial"/>
                <a:ea typeface="DejaVu Sans"/>
              </a:rPr>
              <a:t>Edward B. Tylor [1832-1917] 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344880" y="5008680"/>
            <a:ext cx="3677040" cy="36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Arial"/>
                <a:ea typeface="DejaVu Sans"/>
              </a:rPr>
              <a:t>James George Frazer [1854-1951]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0" y="6227640"/>
            <a:ext cx="9138960" cy="636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GB">
                <a:solidFill>
                  <a:srgbClr val="C0C0C0"/>
                </a:solidFill>
                <a:latin typeface="Arial"/>
                <a:ea typeface="DejaVu Sans"/>
              </a:rPr>
              <a:t>1898 Torres Straits Expedition. Standing (from left to right): W.H.R. Rivers, Charles Gabriel Seligman, Sidney Herbert Ray, Anthony Wilkin. Seated: Alfred Cort Haddon </a:t>
            </a:r>
            <a:endParaRPr/>
          </a:p>
        </p:txBody>
      </p:sp>
      <p:pic>
        <p:nvPicPr>
          <p:cNvPr id="307" name="Picture 92"/>
          <p:cNvPicPr/>
          <p:nvPr/>
        </p:nvPicPr>
        <p:blipFill>
          <a:blip r:embed="rId2"/>
          <a:stretch>
            <a:fillRect/>
          </a:stretch>
        </p:blipFill>
        <p:spPr>
          <a:xfrm>
            <a:off x="847800" y="260280"/>
            <a:ext cx="7441920" cy="57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9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152280"/>
            <a:ext cx="4917960" cy="3186000"/>
          </a:xfrm>
          <a:prstGeom prst="rect">
            <a:avLst/>
          </a:prstGeom>
        </p:spPr>
      </p:pic>
      <p:pic>
        <p:nvPicPr>
          <p:cNvPr id="309" name="Picture 94"/>
          <p:cNvPicPr/>
          <p:nvPr/>
        </p:nvPicPr>
        <p:blipFill>
          <a:blip r:embed="rId3"/>
          <a:stretch>
            <a:fillRect/>
          </a:stretch>
        </p:blipFill>
        <p:spPr>
          <a:xfrm>
            <a:off x="4114800" y="3581280"/>
            <a:ext cx="4767120" cy="29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95"/>
          <p:cNvPicPr/>
          <p:nvPr/>
        </p:nvPicPr>
        <p:blipFill>
          <a:blip r:embed="rId2"/>
          <a:stretch>
            <a:fillRect/>
          </a:stretch>
        </p:blipFill>
        <p:spPr>
          <a:xfrm>
            <a:off x="4214880" y="115920"/>
            <a:ext cx="4452840" cy="6043320"/>
          </a:xfrm>
          <a:prstGeom prst="rect">
            <a:avLst/>
          </a:prstGeom>
        </p:spPr>
      </p:pic>
      <p:pic>
        <p:nvPicPr>
          <p:cNvPr id="311" name="Picture 96"/>
          <p:cNvPicPr/>
          <p:nvPr/>
        </p:nvPicPr>
        <p:blipFill>
          <a:blip r:embed="rId3"/>
          <a:stretch>
            <a:fillRect/>
          </a:stretch>
        </p:blipFill>
        <p:spPr>
          <a:xfrm>
            <a:off x="360360" y="1044720"/>
            <a:ext cx="2852640" cy="3804840"/>
          </a:xfrm>
          <a:prstGeom prst="rect">
            <a:avLst/>
          </a:prstGeom>
        </p:spPr>
      </p:pic>
      <p:sp>
        <p:nvSpPr>
          <p:cNvPr id="312" name="CustomShape 1"/>
          <p:cNvSpPr/>
          <p:nvPr/>
        </p:nvSpPr>
        <p:spPr>
          <a:xfrm>
            <a:off x="0" y="5394240"/>
            <a:ext cx="3595320" cy="1182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GB">
                <a:solidFill>
                  <a:srgbClr val="C0C0C0"/>
                </a:solidFill>
                <a:latin typeface="Arial"/>
                <a:ea typeface="DejaVu Sans"/>
              </a:rPr>
              <a:t>Alfred Reginald Radcliffe-Brown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GB">
                <a:solidFill>
                  <a:srgbClr val="C0C0C0"/>
                </a:solidFill>
                <a:latin typeface="Arial"/>
                <a:ea typeface="DejaVu Sans"/>
              </a:rPr>
              <a:t>(1881 - 1955)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4675320" y="6462720"/>
            <a:ext cx="271764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GB">
                <a:solidFill>
                  <a:srgbClr val="C0C0C0"/>
                </a:solidFill>
                <a:latin typeface="Arial"/>
                <a:ea typeface="DejaVu Sans"/>
              </a:rPr>
              <a:t>Malinowski (1884 - 1942)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545</Words>
  <Application>Microsoft Office PowerPoint</Application>
  <PresentationFormat>Předvádění na obrazovce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DejaVu Sans</vt:lpstr>
      <vt:lpstr>Lucida Sans Unicode</vt:lpstr>
      <vt:lpstr>StarSymbol</vt:lpstr>
      <vt:lpstr>Times New Roman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Patrick Laviolette</cp:lastModifiedBy>
  <cp:revision>22</cp:revision>
  <dcterms:modified xsi:type="dcterms:W3CDTF">2022-04-23T12:31:19Z</dcterms:modified>
</cp:coreProperties>
</file>