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76" r:id="rId2"/>
    <p:sldId id="278" r:id="rId3"/>
    <p:sldId id="295" r:id="rId4"/>
    <p:sldId id="312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5" r:id="rId14"/>
    <p:sldId id="306" r:id="rId15"/>
    <p:sldId id="307" r:id="rId16"/>
    <p:sldId id="308" r:id="rId17"/>
    <p:sldId id="309" r:id="rId18"/>
    <p:sldId id="310" r:id="rId19"/>
    <p:sldId id="304" r:id="rId20"/>
    <p:sldId id="329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5" r:id="rId34"/>
    <p:sldId id="326" r:id="rId35"/>
    <p:sldId id="327" r:id="rId36"/>
    <p:sldId id="328" r:id="rId37"/>
    <p:sldId id="294" r:id="rId3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DC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1543" y="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BK6EeY3d4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kPR4Rcf4ww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QhgC2vIqFQ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7XBh6uuiD4" TargetMode="External"/><Relationship Id="rId2" Type="http://schemas.openxmlformats.org/officeDocument/2006/relationships/hyperlink" Target="https://www.youtube.com/watch?v=nQhgC2vIqF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P7fi4hP_y8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QhgC2vIqF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SOCb2023</a:t>
            </a:r>
          </a:p>
          <a:p>
            <a:r>
              <a:rPr lang="cs-CZ" sz="2800" b="1" dirty="0">
                <a:latin typeface="Segoe UI Semibold" pitchFamily="34" charset="0"/>
              </a:rPr>
              <a:t>Sociologie organizace</a:t>
            </a:r>
          </a:p>
          <a:p>
            <a:r>
              <a:rPr lang="cs-CZ" sz="2000" dirty="0">
                <a:latin typeface="Segoe UI Semibold" pitchFamily="34" charset="0"/>
              </a:rPr>
              <a:t>Klasické pojetí organizace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Diletantismus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Patrimoniální panství – šlechtic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Kryštof Harant z Polžic a Bezdružic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byl český spisovatel, šlechtic, válečník, diplomat, cestovatel a hudebník</a:t>
            </a:r>
          </a:p>
        </p:txBody>
      </p:sp>
    </p:spTree>
    <p:extLst>
      <p:ext uri="{BB962C8B-B14F-4D97-AF65-F5344CB8AC3E}">
        <p14:creationId xmlns:p14="http://schemas.microsoft.com/office/powerpoint/2010/main" val="3237988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Diletantismus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Patrimoniální panství – šlechtic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Kryštof Harant z Polžic a Bezdružic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Úkoly přidělované na základě vztahu k vládci bez ohledu na odbornost a zkušenosti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Šlechtic správcem vlastního majetku (daně, vojsko…</a:t>
            </a:r>
          </a:p>
        </p:txBody>
      </p:sp>
    </p:spTree>
    <p:extLst>
      <p:ext uri="{BB962C8B-B14F-4D97-AF65-F5344CB8AC3E}">
        <p14:creationId xmlns:p14="http://schemas.microsoft.com/office/powerpoint/2010/main" val="3790686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Byrokratické panství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Kompetence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Hierarchie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Odbornost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Písemnost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Oddělenost majetku</a:t>
            </a:r>
          </a:p>
        </p:txBody>
      </p:sp>
    </p:spTree>
    <p:extLst>
      <p:ext uri="{BB962C8B-B14F-4D97-AF65-F5344CB8AC3E}">
        <p14:creationId xmlns:p14="http://schemas.microsoft.com/office/powerpoint/2010/main" val="1574263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Byrokratické panství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Pravidla: úředníci se chovají předvídatelně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Kompetence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Hierarchie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Odbornost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Písemnost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Oddělenost majetku</a:t>
            </a:r>
          </a:p>
        </p:txBody>
      </p:sp>
    </p:spTree>
    <p:extLst>
      <p:ext uri="{BB962C8B-B14F-4D97-AF65-F5344CB8AC3E}">
        <p14:creationId xmlns:p14="http://schemas.microsoft.com/office/powerpoint/2010/main" val="2710820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Byrokratické panství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Kompetence: úředníci jednají v rámci svých pravomocí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Hierarchie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Odbornost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Písemnost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Oddělenost majetku</a:t>
            </a:r>
          </a:p>
        </p:txBody>
      </p:sp>
    </p:spTree>
    <p:extLst>
      <p:ext uri="{BB962C8B-B14F-4D97-AF65-F5344CB8AC3E}">
        <p14:creationId xmlns:p14="http://schemas.microsoft.com/office/powerpoint/2010/main" val="2621609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Byrokratické panství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Kompetence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Hierarchie: existuje řetěz velení a možnost odvolání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Odbornost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Písemnost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Oddělenost majetku</a:t>
            </a:r>
          </a:p>
        </p:txBody>
      </p:sp>
    </p:spTree>
    <p:extLst>
      <p:ext uri="{BB962C8B-B14F-4D97-AF65-F5344CB8AC3E}">
        <p14:creationId xmlns:p14="http://schemas.microsoft.com/office/powerpoint/2010/main" val="3039125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Byrokratické panství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Kompetence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Hierarchie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Odbornost: úředníci jsou odborně proškoleni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Písemnost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Oddělenost majetku</a:t>
            </a:r>
          </a:p>
        </p:txBody>
      </p:sp>
    </p:spTree>
    <p:extLst>
      <p:ext uri="{BB962C8B-B14F-4D97-AF65-F5344CB8AC3E}">
        <p14:creationId xmlns:p14="http://schemas.microsoft.com/office/powerpoint/2010/main" val="1190105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Byrokratické panství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Kompetence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Hierarchie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Odbornost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Písemnost: o jednání se vede písemný protokol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Oddělenost majetku</a:t>
            </a:r>
          </a:p>
        </p:txBody>
      </p:sp>
    </p:spTree>
    <p:extLst>
      <p:ext uri="{BB962C8B-B14F-4D97-AF65-F5344CB8AC3E}">
        <p14:creationId xmlns:p14="http://schemas.microsoft.com/office/powerpoint/2010/main" val="2458706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Byrokratické panství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Kompetence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Hierarchie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Odbornost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Písemnost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Oddělenost majetku: úředníci nevlastní spravovaný majetek</a:t>
            </a:r>
          </a:p>
        </p:txBody>
      </p:sp>
    </p:spTree>
    <p:extLst>
      <p:ext uri="{BB962C8B-B14F-4D97-AF65-F5344CB8AC3E}">
        <p14:creationId xmlns:p14="http://schemas.microsoft.com/office/powerpoint/2010/main" val="2795359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Úředníkův song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150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Max Weber: 1864-1920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Franz Kafka: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1883-1924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Hlavní povolání: nedělá to jako „vedlejšák“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Jmenování, nikoliv volba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Vysoký status úředníka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Složité odměňování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Těžká odvolatelnost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Loajalita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Kariérní řád</a:t>
            </a:r>
          </a:p>
        </p:txBody>
      </p:sp>
    </p:spTree>
    <p:extLst>
      <p:ext uri="{BB962C8B-B14F-4D97-AF65-F5344CB8AC3E}">
        <p14:creationId xmlns:p14="http://schemas.microsoft.com/office/powerpoint/2010/main" val="2378441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Hlavní povolání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Jmenování, nikoliv volba: místo získá díky schopnostem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Vysoký status úředníka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Složité odměňování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Těžká odvolatelnost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Loajalita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Kariérní řád</a:t>
            </a:r>
          </a:p>
        </p:txBody>
      </p:sp>
    </p:spTree>
    <p:extLst>
      <p:ext uri="{BB962C8B-B14F-4D97-AF65-F5344CB8AC3E}">
        <p14:creationId xmlns:p14="http://schemas.microsoft.com/office/powerpoint/2010/main" val="41899090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Hlavní povolání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Jmenování, nikoliv volba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Vysoký status úředníka: těží z moci organizace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Složité odměňování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Těžká odvolatelnost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Loajalita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Kariérní řád</a:t>
            </a:r>
          </a:p>
        </p:txBody>
      </p:sp>
    </p:spTree>
    <p:extLst>
      <p:ext uri="{BB962C8B-B14F-4D97-AF65-F5344CB8AC3E}">
        <p14:creationId xmlns:p14="http://schemas.microsoft.com/office/powerpoint/2010/main" val="3866487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Hlavní povolání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Jmenování, nikoliv volba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Vysoký status úředníka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Složité odměňování: i za neprospěšnou práci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Těžká odvolatelnost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Loajalita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Kariérní řád</a:t>
            </a:r>
          </a:p>
        </p:txBody>
      </p:sp>
    </p:spTree>
    <p:extLst>
      <p:ext uri="{BB962C8B-B14F-4D97-AF65-F5344CB8AC3E}">
        <p14:creationId xmlns:p14="http://schemas.microsoft.com/office/powerpoint/2010/main" val="1694271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Hlavní povolání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Jmenování, nikoliv volba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Vysoký status úředníka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Složité odměňování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Těžká odvolatelnost: i těžká kontrola práce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Loajalita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Kariérní řád</a:t>
            </a:r>
          </a:p>
        </p:txBody>
      </p:sp>
    </p:spTree>
    <p:extLst>
      <p:ext uri="{BB962C8B-B14F-4D97-AF65-F5344CB8AC3E}">
        <p14:creationId xmlns:p14="http://schemas.microsoft.com/office/powerpoint/2010/main" val="3907469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Hlavní povolání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Jmenování, nikoliv volba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Vysoký status úředníka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Složité odměňování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Těžká odvolatelnost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Loajalita: k úřadu, identifikace s cíli organizace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Kariérní řád</a:t>
            </a:r>
          </a:p>
        </p:txBody>
      </p:sp>
    </p:spTree>
    <p:extLst>
      <p:ext uri="{BB962C8B-B14F-4D97-AF65-F5344CB8AC3E}">
        <p14:creationId xmlns:p14="http://schemas.microsoft.com/office/powerpoint/2010/main" val="231890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Hlavní povolání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Jmenování, nikoliv volba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Vysoký status úředníka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Složité odměňování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Těžká odvolatelnost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Loajalita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Kariérní řád: předvídatelný postup, práce „pod penzí“</a:t>
            </a:r>
          </a:p>
        </p:txBody>
      </p:sp>
    </p:spTree>
    <p:extLst>
      <p:ext uri="{BB962C8B-B14F-4D97-AF65-F5344CB8AC3E}">
        <p14:creationId xmlns:p14="http://schemas.microsoft.com/office/powerpoint/2010/main" val="26693961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Byrokracie má velkou moc, ale byrokraté ne.</a:t>
            </a:r>
          </a:p>
          <a:p>
            <a:pPr marL="0" indent="0" algn="ctr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Typický byrokrat jako člen mocné organizace se cítí nepřemožitelný, jako zaměnitelná součástka rozsáhlé byrokratické mašinerie se cítí bezmocný. </a:t>
            </a:r>
          </a:p>
          <a:p>
            <a:pPr marL="0" indent="0" algn="ctr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Jeho vztah ke světu je tedy směsí jisté nadřazenosti, ale i určité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zakomplexovanosti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013852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Typologie byrokracií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Typy moci: 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Typy podřízenosti</a:t>
            </a:r>
          </a:p>
        </p:txBody>
      </p:sp>
    </p:spTree>
    <p:extLst>
      <p:ext uri="{BB962C8B-B14F-4D97-AF65-F5344CB8AC3E}">
        <p14:creationId xmlns:p14="http://schemas.microsoft.com/office/powerpoint/2010/main" val="7109946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Typologie byrokracií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Typy moci: 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Donucovací 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Odměňovací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Normativní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Typy podřízenosti:</a:t>
            </a:r>
          </a:p>
        </p:txBody>
      </p:sp>
    </p:spTree>
    <p:extLst>
      <p:ext uri="{BB962C8B-B14F-4D97-AF65-F5344CB8AC3E}">
        <p14:creationId xmlns:p14="http://schemas.microsoft.com/office/powerpoint/2010/main" val="36332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Max Weber: 1864-1920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Franz Kafka: 1883-1924</a:t>
            </a:r>
          </a:p>
          <a:p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1903 Henri Ford zahajuje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pásovou výrobu automobilů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7327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Typologie byrokracií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Typy moci: 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Donucovací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Odměňovací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Normativní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Typy podřízenosti: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Odcizující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Kalkulující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Morální</a:t>
            </a:r>
          </a:p>
        </p:txBody>
      </p:sp>
    </p:spTree>
    <p:extLst>
      <p:ext uri="{BB962C8B-B14F-4D97-AF65-F5344CB8AC3E}">
        <p14:creationId xmlns:p14="http://schemas.microsoft.com/office/powerpoint/2010/main" val="40957773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Typologie byrokracií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Donucovací + Odcizující: totální instituce, vězení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Odměňovací + Kalkulující: naprostá většina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Normativní + Morální: církve, sekty</a:t>
            </a:r>
          </a:p>
        </p:txBody>
      </p:sp>
    </p:spTree>
    <p:extLst>
      <p:ext uri="{BB962C8B-B14F-4D97-AF65-F5344CB8AC3E}">
        <p14:creationId xmlns:p14="http://schemas.microsoft.com/office/powerpoint/2010/main" val="34289064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Typologie byrokracií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Gouldner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1. Slabá byrokracie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nedodržování pravidel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2. Reprezentativní byrokracie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pravidla slouží k dosahování cílů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autorita založena na odpovědnosti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3. Trestající byrokracie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	poslušnost cílem sama o sobě</a:t>
            </a:r>
          </a:p>
        </p:txBody>
      </p:sp>
    </p:spTree>
    <p:extLst>
      <p:ext uri="{BB962C8B-B14F-4D97-AF65-F5344CB8AC3E}">
        <p14:creationId xmlns:p14="http://schemas.microsoft.com/office/powerpoint/2010/main" val="32102696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Alternativní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Moc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Kontrola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Vztahy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Kariéra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Motivace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Stratifikace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Diferenciace</a:t>
            </a:r>
          </a:p>
        </p:txBody>
      </p:sp>
    </p:spTree>
    <p:extLst>
      <p:ext uri="{BB962C8B-B14F-4D97-AF65-F5344CB8AC3E}">
        <p14:creationId xmlns:p14="http://schemas.microsoft.com/office/powerpoint/2010/main" val="7524003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Alternativní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Moc: lidé pracují dobrovolně, kooperují bez příkazů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Pravidla: takřka nejsou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Kontrola: neexistuje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Vztahy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Kariéra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Motivace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Stratifikace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Diferenciace</a:t>
            </a:r>
          </a:p>
        </p:txBody>
      </p:sp>
    </p:spTree>
    <p:extLst>
      <p:ext uri="{BB962C8B-B14F-4D97-AF65-F5344CB8AC3E}">
        <p14:creationId xmlns:p14="http://schemas.microsoft.com/office/powerpoint/2010/main" val="19872528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Alternativní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Moc: lidé pracují dobrovolně, kooperují bez příkazů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Kontrola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Vztahy: osobní, emotivní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Kariéra a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rekrutace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bez odborných zkoušek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Motivace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Stratifikace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Diferenciace</a:t>
            </a:r>
          </a:p>
        </p:txBody>
      </p:sp>
    </p:spTree>
    <p:extLst>
      <p:ext uri="{BB962C8B-B14F-4D97-AF65-F5344CB8AC3E}">
        <p14:creationId xmlns:p14="http://schemas.microsoft.com/office/powerpoint/2010/main" val="11889803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Alternativní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Moc: lidé pracují dobrovolně, kooperují bez příkazů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Kontrola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Vztahy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Kariéra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Motivace: ztotožnění s organizací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Stratifikace: všichni jsou si „rovni“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Diferenciace: všichni dělají „všechno“</a:t>
            </a:r>
          </a:p>
        </p:txBody>
      </p:sp>
    </p:spTree>
    <p:extLst>
      <p:ext uri="{BB962C8B-B14F-4D97-AF65-F5344CB8AC3E}">
        <p14:creationId xmlns:p14="http://schemas.microsoft.com/office/powerpoint/2010/main" val="17872572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2219089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Max Weber: 1864-1920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Franz Kafka: 1883-1924</a:t>
            </a:r>
          </a:p>
          <a:p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1903 Henri Ford zahajuje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pásovou výrobu automobilů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(dlouho se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  <a:hlinkClick r:id="rId3"/>
              </a:rPr>
              <a:t>prakticky nic nezměnilo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(dnes ale pan Ford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  <a:hlinkClick r:id="rId4"/>
              </a:rPr>
              <a:t>by se divil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58354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Max Weber: 1864-1920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Franz Kafka: 1883-1924</a:t>
            </a:r>
          </a:p>
          <a:p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1903 Henri Ford zahajuje 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pásovou výrobu automobilů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1905 Tomáš Baťa navštěvuje USA a je fascinován strojní výrobou</a:t>
            </a:r>
          </a:p>
        </p:txBody>
      </p:sp>
    </p:spTree>
    <p:extLst>
      <p:ext uri="{BB962C8B-B14F-4D97-AF65-F5344CB8AC3E}">
        <p14:creationId xmlns:p14="http://schemas.microsoft.com/office/powerpoint/2010/main" val="1892976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 „neorganizovaných“ a „malých“ dílen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 „organizovaným“ a „velkým“ korporacím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299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 „neorganizovaných“ a „malých“ dílen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 „organizovaným“ a „velkým“ korporacím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totéž ve státní správě (Rakousko-uherská monarchie)</a:t>
            </a:r>
          </a:p>
        </p:txBody>
      </p:sp>
    </p:spTree>
    <p:extLst>
      <p:ext uri="{BB962C8B-B14F-4D97-AF65-F5344CB8AC3E}">
        <p14:creationId xmlns:p14="http://schemas.microsoft.com/office/powerpoint/2010/main" val="260249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Historický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 „neorganizovaných“ a „malých“ dílen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 „organizovaným“ a „velkým“ korporacím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totéž ve státní správě (Rakousko-uherská monarchie)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snaha zvýšit efektivitu, zvýšit objem (výroby, úředních úkonů)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(větší počet míst než kvalifikovaných lidí)</a:t>
            </a:r>
          </a:p>
        </p:txBody>
      </p:sp>
    </p:spTree>
    <p:extLst>
      <p:ext uri="{BB962C8B-B14F-4D97-AF65-F5344CB8AC3E}">
        <p14:creationId xmlns:p14="http://schemas.microsoft.com/office/powerpoint/2010/main" val="452993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Diletantismus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Patrimoniální panství – šlechtic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Kryštof Harant z Polžic a Bezdružic</a:t>
            </a:r>
          </a:p>
        </p:txBody>
      </p:sp>
    </p:spTree>
    <p:extLst>
      <p:ext uri="{BB962C8B-B14F-4D97-AF65-F5344CB8AC3E}">
        <p14:creationId xmlns:p14="http://schemas.microsoft.com/office/powerpoint/2010/main" val="121235551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4406</TotalTime>
  <Words>773</Words>
  <Application>Microsoft Office PowerPoint</Application>
  <PresentationFormat>Předvádění na obrazovce (4:3)</PresentationFormat>
  <Paragraphs>241</Paragraphs>
  <Slides>37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Historický kontext</vt:lpstr>
      <vt:lpstr>Historický kontext</vt:lpstr>
      <vt:lpstr>Historický kontext</vt:lpstr>
      <vt:lpstr>Historický kontext</vt:lpstr>
      <vt:lpstr>Historický kontext</vt:lpstr>
      <vt:lpstr>Historický kontext</vt:lpstr>
      <vt:lpstr>Historický kontext</vt:lpstr>
      <vt:lpstr>Diletantismus</vt:lpstr>
      <vt:lpstr>Diletantismus</vt:lpstr>
      <vt:lpstr>Diletantismus</vt:lpstr>
      <vt:lpstr>Byrokratické panství</vt:lpstr>
      <vt:lpstr>Byrokratické panství</vt:lpstr>
      <vt:lpstr>Byrokratické panství</vt:lpstr>
      <vt:lpstr>Byrokratické panství</vt:lpstr>
      <vt:lpstr>Byrokratické panství</vt:lpstr>
      <vt:lpstr>Byrokratické panství</vt:lpstr>
      <vt:lpstr>Byrokratické panství</vt:lpstr>
      <vt:lpstr>Byrokrati</vt:lpstr>
      <vt:lpstr>Byrokrati</vt:lpstr>
      <vt:lpstr>Byrokrati</vt:lpstr>
      <vt:lpstr>Byrokrati</vt:lpstr>
      <vt:lpstr>Byrokrati</vt:lpstr>
      <vt:lpstr>Byrokrati</vt:lpstr>
      <vt:lpstr>Byrokrati</vt:lpstr>
      <vt:lpstr>Byrokrati</vt:lpstr>
      <vt:lpstr>Byrokrati</vt:lpstr>
      <vt:lpstr>Typologie byrokracií</vt:lpstr>
      <vt:lpstr>Typologie byrokracií</vt:lpstr>
      <vt:lpstr>Typologie byrokracií</vt:lpstr>
      <vt:lpstr>Typologie byrokracií</vt:lpstr>
      <vt:lpstr>Typologie byrokracií</vt:lpstr>
      <vt:lpstr>Alternativní organizace</vt:lpstr>
      <vt:lpstr>Alternativní organizace</vt:lpstr>
      <vt:lpstr>Alternativní organizace</vt:lpstr>
      <vt:lpstr>Alternativní organizace</vt:lpstr>
      <vt:lpstr>Otázky?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240</cp:revision>
  <dcterms:created xsi:type="dcterms:W3CDTF">2006-09-04T06:54:07Z</dcterms:created>
  <dcterms:modified xsi:type="dcterms:W3CDTF">2022-02-27T12:01:59Z</dcterms:modified>
</cp:coreProperties>
</file>