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278" r:id="rId3"/>
    <p:sldId id="304" r:id="rId4"/>
    <p:sldId id="303" r:id="rId5"/>
    <p:sldId id="305" r:id="rId6"/>
    <p:sldId id="306" r:id="rId7"/>
    <p:sldId id="307" r:id="rId8"/>
    <p:sldId id="308" r:id="rId9"/>
    <p:sldId id="309" r:id="rId10"/>
    <p:sldId id="310" r:id="rId11"/>
    <p:sldId id="312" r:id="rId12"/>
    <p:sldId id="314" r:id="rId13"/>
    <p:sldId id="313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294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DC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86664E-2041-4590-89B1-FF6933D0A0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0A9CBD-3CDE-4660-9832-71FE2D498EDF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720C-BA2E-4C59-B308-DEF50710F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854AA-7CD1-4EE5-86AB-38A2BF9721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1F881-0AA9-4FEC-A888-9F8E4ADD82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2DDFD-FAD3-4868-A91D-0D0E31A03B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B7278-93A3-4020-BCDD-B7D256590E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8D8FB-CD7D-4D69-9C05-62A7ADB54E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D11DC-F18B-4A34-B754-AAC57E8EAB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6380-624B-409A-B27D-13366D46AF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23AED-FEA9-4FBB-9CE6-DF65CCF694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7F023-ED88-425D-B899-9A5DEEBCD3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6056-ACF8-4A51-B5E3-E5FBEA4E1B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01BD31-3810-4E20-8A46-494856DB85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546100" indent="-5461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112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4192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8272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35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92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49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06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64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00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sp>
        <p:nvSpPr>
          <p:cNvPr id="2052" name="TextovéPole 1"/>
          <p:cNvSpPr txBox="1">
            <a:spLocks noChangeArrowheads="1"/>
          </p:cNvSpPr>
          <p:nvPr/>
        </p:nvSpPr>
        <p:spPr bwMode="auto">
          <a:xfrm>
            <a:off x="539750" y="2852738"/>
            <a:ext cx="813593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>
                <a:latin typeface="Segoe UI Semibold" pitchFamily="34" charset="0"/>
              </a:rPr>
              <a:t>SOCb2023</a:t>
            </a:r>
          </a:p>
          <a:p>
            <a:r>
              <a:rPr lang="cs-CZ" sz="2800" b="1" dirty="0">
                <a:latin typeface="Segoe UI Semibold" pitchFamily="34" charset="0"/>
              </a:rPr>
              <a:t>Sociologie organizace</a:t>
            </a:r>
          </a:p>
          <a:p>
            <a:r>
              <a:rPr lang="cs-CZ" sz="2000" dirty="0" smtClean="0">
                <a:latin typeface="Segoe UI Semibold" pitchFamily="34" charset="0"/>
              </a:rPr>
              <a:t>Dysfunkce organizace</a:t>
            </a:r>
            <a:endParaRPr lang="cs-CZ" sz="20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dosedel@fss.muni.cz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0" y="1341438"/>
            <a:ext cx="9180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D0A45A08-33CB-4C07-853C-5F88153F7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7484"/>
            <a:ext cx="1277115" cy="982982"/>
          </a:xfrm>
          <a:prstGeom prst="rect">
            <a:avLst/>
          </a:prstGeom>
        </p:spPr>
      </p:pic>
    </p:spTree>
  </p:cSld>
  <p:clrMapOvr>
    <a:masterClrMapping/>
  </p:clrMapOvr>
  <p:transition advTm="779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Nezamýšlené důsledky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Robert King </a:t>
            </a:r>
            <a:r>
              <a:rPr lang="cs-CZ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Merton</a:t>
            </a:r>
            <a:endParaRPr lang="cs-CZ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Nezamýšleným důsledkem zavedení pravidel je přílišný důraz na pravidla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Úředníci trpí „trénovanou neschopností“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Organizace trpí „přemístěním cílů“</a:t>
            </a:r>
          </a:p>
          <a:p>
            <a:pPr marL="0" indent="0">
              <a:buNone/>
            </a:pPr>
            <a:endParaRPr lang="cs-CZ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Příklad: nouzový stav</a:t>
            </a:r>
          </a:p>
          <a:p>
            <a:pPr marL="0" indent="0">
              <a:buNone/>
            </a:pPr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původní cíl: zabránit v šíření epidemie Covid19</a:t>
            </a:r>
          </a:p>
          <a:p>
            <a:pPr marL="0" indent="0">
              <a:buNone/>
            </a:pPr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přenesený cíl: kontroluje se nošení roušek v lese</a:t>
            </a:r>
          </a:p>
        </p:txBody>
      </p:sp>
    </p:spTree>
    <p:extLst>
      <p:ext uri="{BB962C8B-B14F-4D97-AF65-F5344CB8AC3E}">
        <p14:creationId xmlns:p14="http://schemas.microsoft.com/office/powerpoint/2010/main" val="283024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Nezamýšlené důsledky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Selznick</a:t>
            </a:r>
            <a:endParaRPr lang="cs-CZ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Každá organizace má nějaké „transakční náklady“</a:t>
            </a:r>
          </a:p>
        </p:txBody>
      </p:sp>
    </p:spTree>
    <p:extLst>
      <p:ext uri="{BB962C8B-B14F-4D97-AF65-F5344CB8AC3E}">
        <p14:creationId xmlns:p14="http://schemas.microsoft.com/office/powerpoint/2010/main" val="4282703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Nezamýšlené důsledky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Selznick</a:t>
            </a:r>
            <a:endParaRPr lang="cs-CZ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Každá organizace má nějaké „transakční náklady“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Příklad: založíme skupinu studentů FSS, která chce pořádat neformální setkání</a:t>
            </a:r>
          </a:p>
          <a:p>
            <a:pPr marL="0" indent="0">
              <a:buNone/>
            </a:pPr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Najednou se objeví: evidence členů, správa FB, distribuce přístupu, zakládání spolku, účetnictví, propagace…</a:t>
            </a:r>
          </a:p>
        </p:txBody>
      </p:sp>
    </p:spTree>
    <p:extLst>
      <p:ext uri="{BB962C8B-B14F-4D97-AF65-F5344CB8AC3E}">
        <p14:creationId xmlns:p14="http://schemas.microsoft.com/office/powerpoint/2010/main" val="1419134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Bludný kruh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Gouldner</a:t>
            </a:r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cs-CZ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Crozier</a:t>
            </a:r>
            <a:endParaRPr lang="cs-CZ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Pravidla jsou dobrá, členové organizací je poslouchají raději než přímé rozkazy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Naučí se jim ale přizpůsobit a pracují jen „tak málo, jak musí“</a:t>
            </a:r>
          </a:p>
        </p:txBody>
      </p:sp>
    </p:spTree>
    <p:extLst>
      <p:ext uri="{BB962C8B-B14F-4D97-AF65-F5344CB8AC3E}">
        <p14:creationId xmlns:p14="http://schemas.microsoft.com/office/powerpoint/2010/main" val="3805441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Bludný kruh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Gouldner</a:t>
            </a:r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cs-CZ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Crozier</a:t>
            </a:r>
            <a:endParaRPr lang="cs-CZ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Pravidla jsou dobrá, členové organizací je poslouchají raději než přímé rozkazy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Naučí se jim ale přizpůsobit a pracují jen „tak málo, jak musí“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Příklad: předepíšeme povinnou četbu ke kurzu. Nikdo nečte nic jiného (?)</a:t>
            </a:r>
          </a:p>
        </p:txBody>
      </p:sp>
    </p:spTree>
    <p:extLst>
      <p:ext uri="{BB962C8B-B14F-4D97-AF65-F5344CB8AC3E}">
        <p14:creationId xmlns:p14="http://schemas.microsoft.com/office/powerpoint/2010/main" val="205469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Více hierarchií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Gouldner</a:t>
            </a:r>
            <a:endParaRPr lang="cs-CZ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Jedna hierarchie administrativní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Jedna či více hierarchií expertních</a:t>
            </a:r>
          </a:p>
        </p:txBody>
      </p:sp>
    </p:spTree>
    <p:extLst>
      <p:ext uri="{BB962C8B-B14F-4D97-AF65-F5344CB8AC3E}">
        <p14:creationId xmlns:p14="http://schemas.microsoft.com/office/powerpoint/2010/main" val="403837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Více hierarchií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Gouldner</a:t>
            </a:r>
            <a:endParaRPr lang="cs-CZ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Jedna hierarchie administrativní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Jedna či více hierarchií expertních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Příklad: IT administrátor vydává rozkazy i nejvyšším ředitelům ve věci počítačové bezpečnosti</a:t>
            </a:r>
          </a:p>
        </p:txBody>
      </p:sp>
    </p:spTree>
    <p:extLst>
      <p:ext uri="{BB962C8B-B14F-4D97-AF65-F5344CB8AC3E}">
        <p14:creationId xmlns:p14="http://schemas.microsoft.com/office/powerpoint/2010/main" val="2233306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Všichni si lžeme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Crozier</a:t>
            </a:r>
            <a:endParaRPr lang="cs-CZ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Top manažeři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Střední manažeři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Řadoví zaměstnanci</a:t>
            </a:r>
          </a:p>
        </p:txBody>
      </p:sp>
    </p:spTree>
    <p:extLst>
      <p:ext uri="{BB962C8B-B14F-4D97-AF65-F5344CB8AC3E}">
        <p14:creationId xmlns:p14="http://schemas.microsoft.com/office/powerpoint/2010/main" val="1959147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Všichni si lžeme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Crozier</a:t>
            </a:r>
            <a:endParaRPr lang="cs-CZ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Top manažeři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Střední manažeři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Řadoví zaměstnanci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Střední manažeři reportují nepřesné údaje, aby vypadali lépe</a:t>
            </a:r>
          </a:p>
        </p:txBody>
      </p:sp>
    </p:spTree>
    <p:extLst>
      <p:ext uri="{BB962C8B-B14F-4D97-AF65-F5344CB8AC3E}">
        <p14:creationId xmlns:p14="http://schemas.microsoft.com/office/powerpoint/2010/main" val="3404050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Všichni si lžeme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Crozier</a:t>
            </a:r>
            <a:endParaRPr lang="cs-CZ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Top manažeři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Střední manažeři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Řadoví zaměstnanci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Top manažeři vědí, že situace je úplně jiná a rozhodují nezávisle na informacích</a:t>
            </a:r>
          </a:p>
        </p:txBody>
      </p:sp>
    </p:spTree>
    <p:extLst>
      <p:ext uri="{BB962C8B-B14F-4D97-AF65-F5344CB8AC3E}">
        <p14:creationId xmlns:p14="http://schemas.microsoft.com/office/powerpoint/2010/main" val="122059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 připomenutí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Max Weber: </a:t>
            </a:r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(byrokratická) organizace je vrchol lidské racionality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Je to nejlepší způsob, jak dělat věci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Jediný problém je</a:t>
            </a:r>
          </a:p>
          <a:p>
            <a:pPr marL="0" indent="0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dehumanizace</a:t>
            </a: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Všichni si lžeme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Crozier</a:t>
            </a:r>
            <a:endParaRPr lang="cs-CZ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Top manažeři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Střední manažeři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Řadoví zaměstnanci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Jejich rozhodnutí nejvíc dopadne na řadové zaměstnance (což je samo o sobě dysfunkce organizace)</a:t>
            </a:r>
          </a:p>
        </p:txBody>
      </p:sp>
    </p:spTree>
    <p:extLst>
      <p:ext uri="{BB962C8B-B14F-4D97-AF65-F5344CB8AC3E}">
        <p14:creationId xmlns:p14="http://schemas.microsoft.com/office/powerpoint/2010/main" val="3265037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Všichni si lžeme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Crozier</a:t>
            </a:r>
            <a:endParaRPr lang="cs-CZ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Top manažeři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Střední manažeři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Řadoví zaměstnanci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Řadoví zaměstnanci jsou naštvaní, ale dosáhnou jen na střední manažery</a:t>
            </a:r>
          </a:p>
        </p:txBody>
      </p:sp>
    </p:spTree>
    <p:extLst>
      <p:ext uri="{BB962C8B-B14F-4D97-AF65-F5344CB8AC3E}">
        <p14:creationId xmlns:p14="http://schemas.microsoft.com/office/powerpoint/2010/main" val="4080470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Všichni si lžeme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Crozier</a:t>
            </a:r>
            <a:endParaRPr lang="cs-CZ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Top manažeři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Střední manažeři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Řadoví zaměstnanci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Top manažeři předpokládají, že je střední dokáží uchlácholit pomocí prostředků, které nenahlásili</a:t>
            </a:r>
          </a:p>
        </p:txBody>
      </p:sp>
    </p:spTree>
    <p:extLst>
      <p:ext uri="{BB962C8B-B14F-4D97-AF65-F5344CB8AC3E}">
        <p14:creationId xmlns:p14="http://schemas.microsoft.com/office/powerpoint/2010/main" val="1719342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Všichni si lžeme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Crozier</a:t>
            </a:r>
            <a:endParaRPr lang="cs-CZ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Top manažeři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Střední manažeři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Řadoví zaměstnanci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Organizace je informačně zablokovaná</a:t>
            </a:r>
          </a:p>
        </p:txBody>
      </p:sp>
    </p:spTree>
    <p:extLst>
      <p:ext uri="{BB962C8B-B14F-4D97-AF65-F5344CB8AC3E}">
        <p14:creationId xmlns:p14="http://schemas.microsoft.com/office/powerpoint/2010/main" val="153231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Teaser</a:t>
            </a:r>
            <a:r>
              <a:rPr lang="cs-CZ" dirty="0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na příště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074" name="Picture 2" descr="https://www.ckmetal.cz/fotky/header/jednodenni-navsteva-taboru-auschwitz-birkenau-v-osvetimi-foto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3" y="1340768"/>
            <a:ext cx="722551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067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Otázky?</a:t>
            </a:r>
          </a:p>
        </p:txBody>
      </p:sp>
    </p:spTree>
    <p:extLst>
      <p:ext uri="{BB962C8B-B14F-4D97-AF65-F5344CB8AC3E}">
        <p14:creationId xmlns:p14="http://schemas.microsoft.com/office/powerpoint/2010/main" val="221908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 připomenutí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Max Weber: </a:t>
            </a:r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(byrokratická) organizace je vrchol lidské racionality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Je to nejlepší způsob, jak dělat věci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Jediný problém je </a:t>
            </a:r>
          </a:p>
          <a:p>
            <a:pPr marL="0" indent="0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dehumanizace</a:t>
            </a: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30" name="Picture 6" descr="APPROVES KAFKA - KAFKA APPRO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45" y="2924944"/>
            <a:ext cx="3912369" cy="39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81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Byrokratické panství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Pravidla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Kompetence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Hierarchie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Odbornost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Písemnost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Oddělenost majetku</a:t>
            </a:r>
          </a:p>
        </p:txBody>
      </p:sp>
    </p:spTree>
    <p:extLst>
      <p:ext uri="{BB962C8B-B14F-4D97-AF65-F5344CB8AC3E}">
        <p14:creationId xmlns:p14="http://schemas.microsoft.com/office/powerpoint/2010/main" val="157426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Nic není tak růžové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https://images-na.ssl-images-amazon.com/images/I/41TNf+vvuHL._SX331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7" y="1417638"/>
            <a:ext cx="317182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33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Nezamýšlené důsledky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Robert King </a:t>
            </a:r>
            <a:r>
              <a:rPr lang="cs-CZ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Merton</a:t>
            </a:r>
            <a:endParaRPr lang="cs-CZ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Pravidla jsou fajn, ale nesmí se dodržovat striktně</a:t>
            </a: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1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Nezamýšlené důsledky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Robert King </a:t>
            </a:r>
            <a:r>
              <a:rPr lang="cs-CZ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Merton</a:t>
            </a:r>
            <a:endParaRPr lang="cs-CZ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Nezamýšleným důsledkem zavedení pravidel je přílišný důraz na pravidla</a:t>
            </a: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53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Nezamýšlené důsledky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Robert King </a:t>
            </a:r>
            <a:r>
              <a:rPr lang="cs-CZ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Merton</a:t>
            </a:r>
            <a:endParaRPr lang="cs-CZ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Nezamýšleným důsledkem zavedení pravidel je přílišný důraz na pravidla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Úředníci trpí „trénovanou neschopností“</a:t>
            </a:r>
          </a:p>
          <a:p>
            <a:pPr marL="0" indent="0">
              <a:buNone/>
            </a:pPr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Neumí / odmítají dělat cokoliv, co odporuje pravidlům</a:t>
            </a: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3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Nezamýšlené důsledky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Robert King </a:t>
            </a:r>
            <a:r>
              <a:rPr lang="cs-CZ" sz="2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Merton</a:t>
            </a:r>
            <a:endParaRPr lang="cs-CZ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Nezamýšleným důsledkem zavedení pravidel je přílišný důraz na pravidla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Úředníci trpí „trénovanou neschopností“</a:t>
            </a:r>
          </a:p>
          <a:p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Organizace trpí „přemístěním cílů“</a:t>
            </a:r>
          </a:p>
          <a:p>
            <a:pPr marL="0" indent="0">
              <a:buNone/>
            </a:pPr>
            <a:r>
              <a:rPr lang="cs-C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Jediným cílem je striktní dodržování pravidel, původní cíl se vytrácí</a:t>
            </a: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84038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4417</TotalTime>
  <Words>527</Words>
  <Application>Microsoft Office PowerPoint</Application>
  <PresentationFormat>Předvádění na obrazovce (4:3)</PresentationFormat>
  <Paragraphs>141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Segoe UI</vt:lpstr>
      <vt:lpstr>Segoe UI Semibold</vt:lpstr>
      <vt:lpstr>Verdana</vt:lpstr>
      <vt:lpstr>Výchozí návrh</vt:lpstr>
      <vt:lpstr>Prezentace aplikace PowerPoint</vt:lpstr>
      <vt:lpstr>Pro připomenutí</vt:lpstr>
      <vt:lpstr>Pro připomenutí</vt:lpstr>
      <vt:lpstr>Byrokratické panství</vt:lpstr>
      <vt:lpstr>Nic není tak růžové</vt:lpstr>
      <vt:lpstr>Nezamýšlené důsledky</vt:lpstr>
      <vt:lpstr>Nezamýšlené důsledky</vt:lpstr>
      <vt:lpstr>Nezamýšlené důsledky</vt:lpstr>
      <vt:lpstr>Nezamýšlené důsledky</vt:lpstr>
      <vt:lpstr>Nezamýšlené důsledky</vt:lpstr>
      <vt:lpstr>Nezamýšlené důsledky</vt:lpstr>
      <vt:lpstr>Nezamýšlené důsledky</vt:lpstr>
      <vt:lpstr>Bludný kruh</vt:lpstr>
      <vt:lpstr>Bludný kruh</vt:lpstr>
      <vt:lpstr>Více hierarchií</vt:lpstr>
      <vt:lpstr>Více hierarchií</vt:lpstr>
      <vt:lpstr>Všichni si lžeme</vt:lpstr>
      <vt:lpstr>Všichni si lžeme</vt:lpstr>
      <vt:lpstr>Všichni si lžeme</vt:lpstr>
      <vt:lpstr>Všichni si lžeme</vt:lpstr>
      <vt:lpstr>Všichni si lžeme</vt:lpstr>
      <vt:lpstr>Všichni si lžeme</vt:lpstr>
      <vt:lpstr>Všichni si lžeme</vt:lpstr>
      <vt:lpstr>Teaser na příště</vt:lpstr>
      <vt:lpstr>Otázky?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pazourkova</dc:creator>
  <cp:lastModifiedBy>Tomáš Doseděl</cp:lastModifiedBy>
  <cp:revision>243</cp:revision>
  <dcterms:created xsi:type="dcterms:W3CDTF">2006-09-04T06:54:07Z</dcterms:created>
  <dcterms:modified xsi:type="dcterms:W3CDTF">2021-03-24T15:24:36Z</dcterms:modified>
</cp:coreProperties>
</file>