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309" r:id="rId30"/>
    <p:sldId id="310" r:id="rId31"/>
    <p:sldId id="311" r:id="rId32"/>
    <p:sldId id="312" r:id="rId33"/>
    <p:sldId id="313" r:id="rId34"/>
    <p:sldId id="314" r:id="rId35"/>
    <p:sldId id="315" r:id="rId36"/>
    <p:sldId id="316" r:id="rId37"/>
    <p:sldId id="317" r:id="rId38"/>
    <p:sldId id="318" r:id="rId39"/>
    <p:sldId id="319" r:id="rId4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23" d="100"/>
          <a:sy n="123" d="100"/>
        </p:scale>
        <p:origin x="108" y="28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96504829-97A8-0C4A-80EE-4326F3B884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B34EDCF-2F50-6D46-80EF-64A38D0130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A3528B9-C12B-BC4F-AF93-D9895556F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90D2AF3-9D7F-614C-BFDA-1610205D10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076177D2-E0A9-DB4F-9BE6-71A1D66CEE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D12A9152-FA59-9745-A59D-D50FB6F18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98DFDC9-AC84-AB44-B9E6-08C20AB269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CF56576F-AF41-3849-BD6B-FA3394CC1B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0B77763-CB1F-AC44-ACDB-7C064A26D2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CD4E5D6-29D8-8A49-B4AC-98EC5D4606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0859298-EE15-7744-AB43-3DB4F7409D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46E247F-6353-7D48-AB74-30C474494A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Gender a násilí: Násilí na mužích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19. </a:t>
            </a:r>
            <a:r>
              <a:rPr lang="cs-CZ" dirty="0"/>
              <a:t>4</a:t>
            </a:r>
            <a:r>
              <a:rPr lang="cs-CZ" dirty="0" smtClean="0"/>
              <a:t>. 2022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10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/>
              <a:t>SEXUÁLNÍ NÁSILÍ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dirty="0"/>
              <a:t>- málo informací,</a:t>
            </a:r>
          </a:p>
          <a:p>
            <a:r>
              <a:rPr lang="cs-CZ" dirty="0"/>
              <a:t>- hlavně psychické formy.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31672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Násilí na mužích v heterosexuálních partnerských vztazích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● </a:t>
            </a:r>
            <a:r>
              <a:rPr lang="cs-CZ" dirty="0"/>
              <a:t>Opomíjená skupina obětí – chybějící strategie pomoci mužům –</a:t>
            </a:r>
          </a:p>
          <a:p>
            <a:r>
              <a:rPr lang="cs-CZ" dirty="0"/>
              <a:t>poznání zvládání mužů – formulace návrhu pomoci</a:t>
            </a:r>
          </a:p>
          <a:p>
            <a:r>
              <a:rPr lang="cs-CZ" dirty="0"/>
              <a:t>● CÍLE: - HVO: Jak dospělí muži zvládají životní situaci, kdy se stanou</a:t>
            </a:r>
          </a:p>
          <a:p>
            <a:r>
              <a:rPr lang="cs-CZ" dirty="0"/>
              <a:t>obětí domácího násilí v heterosexuálním intimním partnerském vztahu?</a:t>
            </a:r>
          </a:p>
          <a:p>
            <a:r>
              <a:rPr lang="cs-CZ" dirty="0"/>
              <a:t>- aplikační cíl: návrh, jak přistupovat k mužským obětem partnerského</a:t>
            </a:r>
          </a:p>
          <a:p>
            <a:r>
              <a:rPr lang="cs-CZ" dirty="0"/>
              <a:t>násilí z pohledu sociální práce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37856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12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Násilí na mužích v heterosexuálních partnerských vztazích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endParaRPr lang="cs-CZ" dirty="0" smtClean="0"/>
          </a:p>
          <a:p>
            <a:r>
              <a:rPr lang="cs-CZ" sz="2000" dirty="0"/>
              <a:t>V jakých podobách partnerských vztahů žijí mužské oběti </a:t>
            </a:r>
            <a:r>
              <a:rPr lang="cs-CZ" sz="2000" dirty="0" smtClean="0"/>
              <a:t>partnerského násilí</a:t>
            </a:r>
            <a:r>
              <a:rPr lang="cs-CZ" sz="2000" dirty="0"/>
              <a:t>?</a:t>
            </a:r>
          </a:p>
          <a:p>
            <a:r>
              <a:rPr lang="cs-CZ" sz="2000" dirty="0"/>
              <a:t>Splňuje násilí na mužích charakteristiku domácího násilí?</a:t>
            </a:r>
          </a:p>
          <a:p>
            <a:r>
              <a:rPr lang="cs-CZ" sz="2000" dirty="0"/>
              <a:t>Jak jsou muži schopni řešit situaci, kdy se stanou obětí domácího </a:t>
            </a:r>
            <a:r>
              <a:rPr lang="cs-CZ" sz="2000" dirty="0" smtClean="0"/>
              <a:t>násilí v </a:t>
            </a:r>
            <a:r>
              <a:rPr lang="cs-CZ" sz="2000" dirty="0"/>
              <a:t>partnerském vztahu?</a:t>
            </a:r>
          </a:p>
          <a:p>
            <a:r>
              <a:rPr lang="cs-CZ" sz="2000" dirty="0"/>
              <a:t>Jak zvládají muži násilí v jednotlivých dimenzích násilí </a:t>
            </a:r>
            <a:r>
              <a:rPr lang="cs-CZ" sz="2000" dirty="0" smtClean="0"/>
              <a:t>dle ekosystémové </a:t>
            </a:r>
            <a:r>
              <a:rPr lang="cs-CZ" sz="2000" dirty="0"/>
              <a:t>teorie sociální práce?</a:t>
            </a:r>
          </a:p>
          <a:p>
            <a:r>
              <a:rPr lang="pl-PL" sz="2000" dirty="0"/>
              <a:t>Jakou formu pomoci by mužské oběti ocenily?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28403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13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Násilí na mužích v heterosexuálních partnerských vztazích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endParaRPr lang="cs-CZ" dirty="0" smtClean="0"/>
          </a:p>
          <a:p>
            <a:r>
              <a:rPr lang="cs-CZ" sz="1800" dirty="0"/>
              <a:t>V jakých podobách partnerských vztahů žijí mužské oběti </a:t>
            </a:r>
            <a:r>
              <a:rPr lang="cs-CZ" sz="1800" dirty="0" smtClean="0"/>
              <a:t>partnerského násilí?</a:t>
            </a:r>
          </a:p>
          <a:p>
            <a:endParaRPr lang="cs-CZ" sz="1800" dirty="0"/>
          </a:p>
          <a:p>
            <a:r>
              <a:rPr lang="cs-CZ" sz="1800" i="1" dirty="0"/>
              <a:t>Pan K.</a:t>
            </a:r>
          </a:p>
          <a:p>
            <a:pPr marL="342900" indent="-342900">
              <a:buFontTx/>
              <a:buChar char="-"/>
            </a:pPr>
            <a:r>
              <a:rPr lang="cs-CZ" sz="1800" i="1" dirty="0" smtClean="0"/>
              <a:t>silná </a:t>
            </a:r>
            <a:r>
              <a:rPr lang="cs-CZ" sz="1800" i="1" dirty="0"/>
              <a:t>citová vazba k dětem, netradiční </a:t>
            </a:r>
            <a:r>
              <a:rPr lang="cs-CZ" sz="1800" i="1" dirty="0" smtClean="0"/>
              <a:t>role „</a:t>
            </a:r>
            <a:r>
              <a:rPr lang="cs-CZ" sz="1800" i="1" dirty="0"/>
              <a:t>Naopak mi lidi říkají, že jsem hloupý, že tolik věcí nikdo nedělá</a:t>
            </a:r>
            <a:r>
              <a:rPr lang="cs-CZ" sz="1800" i="1" dirty="0" smtClean="0"/>
              <a:t>.“</a:t>
            </a:r>
          </a:p>
          <a:p>
            <a:r>
              <a:rPr lang="cs-CZ" sz="1800" i="1" dirty="0" smtClean="0"/>
              <a:t>Pan R.</a:t>
            </a:r>
          </a:p>
          <a:p>
            <a:r>
              <a:rPr lang="cs-CZ" sz="2000" i="1" dirty="0"/>
              <a:t>„Přemýšlím o tom, jestli by si nerozuměla s někým v </a:t>
            </a:r>
            <a:r>
              <a:rPr lang="cs-CZ" sz="2000" i="1" dirty="0" smtClean="0"/>
              <a:t>uvozovkách konzervativnějším</a:t>
            </a:r>
            <a:r>
              <a:rPr lang="cs-CZ" sz="2000" i="1" dirty="0"/>
              <a:t>, … kdo by na ni žárlil … drsnější vůči ženě...“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58124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14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Násilí na mužích v heterosexuálních partnerských vztazích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endParaRPr lang="cs-CZ" dirty="0" smtClean="0"/>
          </a:p>
          <a:p>
            <a:r>
              <a:rPr lang="cs-CZ" sz="2000" dirty="0" smtClean="0"/>
              <a:t>Formy násilí</a:t>
            </a:r>
            <a:endParaRPr lang="cs-CZ" sz="2000" dirty="0"/>
          </a:p>
          <a:p>
            <a:endParaRPr lang="cs-CZ" sz="2000" dirty="0"/>
          </a:p>
          <a:p>
            <a:r>
              <a:rPr lang="cs-CZ" i="1" dirty="0"/>
              <a:t>Pan M.</a:t>
            </a:r>
          </a:p>
          <a:p>
            <a:r>
              <a:rPr lang="cs-CZ" i="1" dirty="0"/>
              <a:t>- sociální forma násilí, závislost na mladší partnerce, izolace</a:t>
            </a:r>
          </a:p>
          <a:p>
            <a:r>
              <a:rPr lang="cs-CZ" i="1" dirty="0"/>
              <a:t>„Když jsem spal mě začala tlouct do hlavy</a:t>
            </a:r>
            <a:r>
              <a:rPr lang="cs-CZ" i="1" dirty="0" smtClean="0"/>
              <a:t>.“</a:t>
            </a:r>
          </a:p>
          <a:p>
            <a:r>
              <a:rPr lang="cs-CZ" i="1" dirty="0" smtClean="0"/>
              <a:t>Pan R.</a:t>
            </a:r>
          </a:p>
          <a:p>
            <a:r>
              <a:rPr lang="cs-CZ" i="1" dirty="0" smtClean="0"/>
              <a:t>- Fyzická forma násilí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0901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15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Násilí na mužích v heterosexuálních partnerských vztazích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endParaRPr lang="cs-CZ" dirty="0" smtClean="0"/>
          </a:p>
          <a:p>
            <a:r>
              <a:rPr lang="cs-CZ" sz="2000" dirty="0"/>
              <a:t>Jak zvládají muži násilí v jednotlivých dimenzích násilí dle ekosystémové teorie sociální práce?</a:t>
            </a:r>
          </a:p>
          <a:p>
            <a:endParaRPr lang="cs-CZ" sz="2000" dirty="0"/>
          </a:p>
          <a:p>
            <a:r>
              <a:rPr lang="cs-CZ" i="1" dirty="0"/>
              <a:t>Pan P.</a:t>
            </a:r>
          </a:p>
          <a:p>
            <a:pPr marL="342900" indent="-342900">
              <a:buFontTx/>
              <a:buChar char="-"/>
            </a:pPr>
            <a:r>
              <a:rPr lang="cs-CZ" i="1" dirty="0" smtClean="0"/>
              <a:t>dopad </a:t>
            </a:r>
            <a:r>
              <a:rPr lang="cs-CZ" i="1" dirty="0"/>
              <a:t>na vnímání sebe jako </a:t>
            </a:r>
            <a:r>
              <a:rPr lang="cs-CZ" i="1" dirty="0" smtClean="0"/>
              <a:t>muže</a:t>
            </a:r>
          </a:p>
          <a:p>
            <a:r>
              <a:rPr lang="pl-PL" i="1" dirty="0" smtClean="0"/>
              <a:t>„Ono </a:t>
            </a:r>
            <a:r>
              <a:rPr lang="pl-PL" i="1" dirty="0"/>
              <a:t>to není najednou, ono je to postupně, jako když se utahuje</a:t>
            </a:r>
          </a:p>
          <a:p>
            <a:r>
              <a:rPr lang="pl-PL" i="1" dirty="0"/>
              <a:t>šroubeček … jde to tak plíživě.“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171961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16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Násilí na mužích v heterosexuálních partnerských vztazích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endParaRPr lang="cs-CZ" dirty="0" smtClean="0"/>
          </a:p>
          <a:p>
            <a:r>
              <a:rPr lang="cs-CZ" sz="2000" i="1" dirty="0"/>
              <a:t>Zjištění</a:t>
            </a:r>
          </a:p>
          <a:p>
            <a:r>
              <a:rPr lang="cs-CZ" sz="2000" i="1" dirty="0"/>
              <a:t>Různé strategie zvládání dle Gemünden (1996)</a:t>
            </a:r>
          </a:p>
          <a:p>
            <a:r>
              <a:rPr lang="cs-CZ" sz="2000" i="1" dirty="0"/>
              <a:t>- mobilizace zdrojů (vyhledání pomoci třetích osob) – neformální </a:t>
            </a:r>
            <a:r>
              <a:rPr lang="cs-CZ" sz="2000" i="1" dirty="0" smtClean="0"/>
              <a:t>cestou u </a:t>
            </a:r>
            <a:r>
              <a:rPr lang="cs-CZ" sz="2000" i="1" dirty="0"/>
              <a:t>kamarádky (pan P.),</a:t>
            </a:r>
          </a:p>
          <a:p>
            <a:r>
              <a:rPr lang="cs-CZ" sz="2000" i="1" dirty="0"/>
              <a:t>- normalizace (přizpůsobení násilné situaci): „Žiju dětma a víc </a:t>
            </a:r>
            <a:r>
              <a:rPr lang="cs-CZ" sz="2000" i="1" dirty="0" smtClean="0"/>
              <a:t>si nepřipouštím</a:t>
            </a:r>
            <a:r>
              <a:rPr lang="cs-CZ" sz="2000" i="1" dirty="0"/>
              <a:t>.“ (pan K.),</a:t>
            </a:r>
          </a:p>
          <a:p>
            <a:r>
              <a:rPr lang="cs-CZ" sz="2000" i="1" dirty="0"/>
              <a:t>- (omlouvání partnerky): „Já to chápu.“ … „Asi prožila nějaký utrpení </a:t>
            </a:r>
            <a:r>
              <a:rPr lang="cs-CZ" sz="2000" i="1" dirty="0" smtClean="0"/>
              <a:t>s </a:t>
            </a:r>
            <a:r>
              <a:rPr lang="pt-BR" sz="2000" i="1" dirty="0" smtClean="0"/>
              <a:t>otcem</a:t>
            </a:r>
            <a:r>
              <a:rPr lang="pt-BR" sz="2000" i="1" dirty="0"/>
              <a:t>, on se o ni nestaral.“ (pan M.),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7596816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17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Násilí na mužích v heterosexuálních partnerských vztazích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endParaRPr lang="cs-CZ" dirty="0" smtClean="0"/>
          </a:p>
          <a:p>
            <a:r>
              <a:rPr lang="cs-CZ" sz="2000" i="1" dirty="0"/>
              <a:t>Zjištění</a:t>
            </a:r>
          </a:p>
          <a:p>
            <a:r>
              <a:rPr lang="cs-CZ" sz="2000" i="1" dirty="0"/>
              <a:t>- vyvození důsledků – zpochybnění dalšího pokračování vztahu (</a:t>
            </a:r>
            <a:r>
              <a:rPr lang="cs-CZ" sz="2000" i="1" dirty="0" smtClean="0"/>
              <a:t>pan R</a:t>
            </a:r>
            <a:r>
              <a:rPr lang="cs-CZ" sz="2000" i="1" dirty="0"/>
              <a:t>.).</a:t>
            </a:r>
          </a:p>
          <a:p>
            <a:r>
              <a:rPr lang="cs-CZ" sz="2000" i="1" dirty="0"/>
              <a:t>● Hypotéza o ztrátě mužské identity jako následku či startéru </a:t>
            </a:r>
            <a:r>
              <a:rPr lang="cs-CZ" sz="2000" i="1" dirty="0" smtClean="0"/>
              <a:t>domácího násilí </a:t>
            </a:r>
            <a:r>
              <a:rPr lang="cs-CZ" sz="2000" i="1" dirty="0"/>
              <a:t>(in Čírtková, 2011): „Nevstupuju do těch vod, do </a:t>
            </a:r>
            <a:r>
              <a:rPr lang="cs-CZ" sz="2000" i="1" dirty="0" err="1"/>
              <a:t>kterejch</a:t>
            </a:r>
            <a:r>
              <a:rPr lang="cs-CZ" sz="2000" i="1" dirty="0"/>
              <a:t> </a:t>
            </a:r>
            <a:r>
              <a:rPr lang="cs-CZ" sz="2000" i="1" dirty="0" smtClean="0"/>
              <a:t>nechci vstoupit</a:t>
            </a:r>
            <a:r>
              <a:rPr lang="cs-CZ" sz="2000" i="1" dirty="0"/>
              <a:t>. Nepudu aktivně vyndávat prádlo z pračky.“ „Se víc </a:t>
            </a:r>
            <a:r>
              <a:rPr lang="cs-CZ" sz="2000" i="1" dirty="0" smtClean="0"/>
              <a:t>vnímám jako </a:t>
            </a:r>
            <a:r>
              <a:rPr lang="cs-CZ" sz="2000" i="1" dirty="0"/>
              <a:t>chlap.“ (pan P.)</a:t>
            </a:r>
          </a:p>
          <a:p>
            <a:r>
              <a:rPr lang="cs-CZ" sz="2000" i="1" dirty="0"/>
              <a:t>● Otevřenost v sexuální oblasti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6916096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18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Násilí na mužích v heterosexuálních partnerských vztazích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endParaRPr lang="cs-CZ" dirty="0" smtClean="0"/>
          </a:p>
          <a:p>
            <a:r>
              <a:rPr lang="cs-CZ" sz="2000" i="1" dirty="0"/>
              <a:t>Závěr</a:t>
            </a:r>
          </a:p>
          <a:p>
            <a:r>
              <a:rPr lang="cs-CZ" sz="2000" i="1" dirty="0"/>
              <a:t>Možnosti pomoci z pohledu ekosystémové teorie na různých úrovních:</a:t>
            </a:r>
          </a:p>
          <a:p>
            <a:r>
              <a:rPr lang="cs-CZ" sz="2000" i="1" dirty="0"/>
              <a:t>- individuum – schopnost rozpoznat násilí u mužů,</a:t>
            </a:r>
          </a:p>
          <a:p>
            <a:r>
              <a:rPr lang="cs-CZ" sz="2000" i="1" dirty="0"/>
              <a:t>- prostředí – jazyk institucí, genderové stereotypy,</a:t>
            </a:r>
          </a:p>
          <a:p>
            <a:r>
              <a:rPr lang="cs-CZ" sz="2000" i="1" dirty="0"/>
              <a:t>- systém – více popsat problematiku, zřídit pracoviště zaměřená na muže.</a:t>
            </a:r>
          </a:p>
          <a:p>
            <a:r>
              <a:rPr lang="cs-CZ" sz="2000" i="1" dirty="0"/>
              <a:t>● Nutnost dalšího bádání:</a:t>
            </a:r>
          </a:p>
          <a:p>
            <a:r>
              <a:rPr lang="cs-CZ" sz="2000" i="1" dirty="0"/>
              <a:t>- zámožní muži vs. agresivní mladé partnerky</a:t>
            </a:r>
          </a:p>
          <a:p>
            <a:r>
              <a:rPr lang="cs-CZ" sz="2000" i="1" dirty="0"/>
              <a:t>- tradiční role matek a netradiční role synů – spouštěč násilí?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0290947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19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Gender a násilí: Násilí na </a:t>
            </a:r>
            <a:r>
              <a:rPr lang="cs-CZ" dirty="0" smtClean="0"/>
              <a:t>seniorech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19. </a:t>
            </a:r>
            <a:r>
              <a:rPr lang="cs-CZ" dirty="0"/>
              <a:t>4</a:t>
            </a:r>
            <a:r>
              <a:rPr lang="cs-CZ" dirty="0" smtClean="0"/>
              <a:t>. 2022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7274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Násilí na mužích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dirty="0"/>
              <a:t>- na veřejnosti</a:t>
            </a:r>
          </a:p>
          <a:p>
            <a:r>
              <a:rPr lang="cs-CZ" dirty="0"/>
              <a:t>- veřejné instituce</a:t>
            </a:r>
          </a:p>
          <a:p>
            <a:r>
              <a:rPr lang="cs-CZ" dirty="0"/>
              <a:t>- v dětství</a:t>
            </a:r>
          </a:p>
          <a:p>
            <a:r>
              <a:rPr lang="cs-CZ" dirty="0"/>
              <a:t>- domácí a partnerské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824628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20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Senioři a seniorky jako oběti násilí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/>
              <a:t>- v rodině</a:t>
            </a:r>
          </a:p>
          <a:p>
            <a:r>
              <a:rPr lang="cs-CZ" dirty="0"/>
              <a:t>- na ulici</a:t>
            </a:r>
          </a:p>
          <a:p>
            <a:r>
              <a:rPr lang="cs-CZ" dirty="0"/>
              <a:t>- ve formálních institucích (zneužívání, týrání</a:t>
            </a:r>
            <a:r>
              <a:rPr lang="cs-CZ" dirty="0" smtClean="0"/>
              <a:t>, zanedbávání</a:t>
            </a:r>
            <a:r>
              <a:rPr lang="cs-CZ" dirty="0"/>
              <a:t>) - domovy pro seniory, </a:t>
            </a:r>
            <a:r>
              <a:rPr lang="cs-CZ" dirty="0" smtClean="0"/>
              <a:t>zdravotnická zařízení </a:t>
            </a:r>
            <a:r>
              <a:rPr lang="cs-CZ" dirty="0"/>
              <a:t>apod.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8287488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Senioři a seniorky jako osoby ohrožené domácím násilím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endParaRPr lang="cs-CZ" dirty="0" smtClean="0"/>
          </a:p>
          <a:p>
            <a:r>
              <a:rPr lang="cs-CZ" sz="2000" dirty="0" smtClean="0"/>
              <a:t>- </a:t>
            </a:r>
            <a:r>
              <a:rPr lang="cs-CZ" sz="2000" dirty="0"/>
              <a:t>neprávem opomíjeni výzkumně i odborníky a odbornicemi na </a:t>
            </a:r>
            <a:r>
              <a:rPr lang="cs-CZ" sz="2000" dirty="0" smtClean="0"/>
              <a:t>domácí násilí</a:t>
            </a:r>
            <a:endParaRPr lang="cs-CZ" sz="2000" dirty="0"/>
          </a:p>
          <a:p>
            <a:r>
              <a:rPr lang="cs-CZ" sz="2000" dirty="0"/>
              <a:t>- dle statistik 3 - 6 % seniorů a seniorek, zřejmě ale mnohem více</a:t>
            </a:r>
          </a:p>
          <a:p>
            <a:r>
              <a:rPr lang="it-IT" sz="2000" dirty="0"/>
              <a:t>- Persefona: „Podle výzkumů Světové zdravotnické organizace se 4 až 6 </a:t>
            </a:r>
            <a:r>
              <a:rPr lang="it-IT" sz="2000" dirty="0" smtClean="0"/>
              <a:t>%</a:t>
            </a:r>
            <a:r>
              <a:rPr lang="cs-CZ" sz="2000" dirty="0" smtClean="0"/>
              <a:t> seniorů </a:t>
            </a:r>
            <a:r>
              <a:rPr lang="cs-CZ" sz="2000" dirty="0"/>
              <a:t>setkalo s některou z forem domácího násilí. Avšak z </a:t>
            </a:r>
            <a:r>
              <a:rPr lang="cs-CZ" sz="2000" dirty="0" smtClean="0"/>
              <a:t>výzkumu občanské </a:t>
            </a:r>
            <a:r>
              <a:rPr lang="cs-CZ" sz="2000" dirty="0"/>
              <a:t>sdružení Život 90 vychází najevo, že až 13 % respondentů z </a:t>
            </a:r>
            <a:r>
              <a:rPr lang="cs-CZ" sz="2000" dirty="0" smtClean="0"/>
              <a:t>řad </a:t>
            </a:r>
            <a:r>
              <a:rPr lang="pl-PL" sz="2000" dirty="0" smtClean="0"/>
              <a:t>českých </a:t>
            </a:r>
            <a:r>
              <a:rPr lang="pl-PL" sz="2000" dirty="0"/>
              <a:t>seniorů setkalo s fyzickým napadením a 20 % z nich se setkalo </a:t>
            </a:r>
            <a:r>
              <a:rPr lang="pl-PL" sz="2000" dirty="0" smtClean="0"/>
              <a:t>s </a:t>
            </a:r>
            <a:r>
              <a:rPr lang="cs-CZ" sz="2000" dirty="0" smtClean="0"/>
              <a:t>psychickým </a:t>
            </a:r>
            <a:r>
              <a:rPr lang="cs-CZ" sz="2000" dirty="0"/>
              <a:t>týráním.“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30746702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22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Senioři a seniorky jako osoby ohrožené domácím násilím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/>
              <a:t>- výzkumy násilí mezi partnery tuto </a:t>
            </a:r>
            <a:r>
              <a:rPr lang="cs-CZ" dirty="0" smtClean="0"/>
              <a:t>věkovou skupinu </a:t>
            </a:r>
            <a:r>
              <a:rPr lang="cs-CZ" dirty="0"/>
              <a:t>nepostihují, i přes to, že výskyt </a:t>
            </a:r>
            <a:r>
              <a:rPr lang="cs-CZ" dirty="0" smtClean="0"/>
              <a:t>násilí může </a:t>
            </a:r>
            <a:r>
              <a:rPr lang="cs-CZ" dirty="0"/>
              <a:t>být velký</a:t>
            </a:r>
          </a:p>
          <a:p>
            <a:r>
              <a:rPr lang="pl-PL" dirty="0"/>
              <a:t>- senioři a seniorky se za to obvykle stydí </a:t>
            </a:r>
            <a:r>
              <a:rPr lang="pl-PL" dirty="0" smtClean="0"/>
              <a:t>a </a:t>
            </a:r>
            <a:r>
              <a:rPr lang="cs-CZ" dirty="0" smtClean="0"/>
              <a:t>skutečnost </a:t>
            </a:r>
            <a:r>
              <a:rPr lang="cs-CZ" dirty="0"/>
              <a:t>spíše skrývají, nebo v </a:t>
            </a:r>
            <a:r>
              <a:rPr lang="cs-CZ" dirty="0" smtClean="0"/>
              <a:t>důsledku nemoci </a:t>
            </a:r>
            <a:r>
              <a:rPr lang="cs-CZ" dirty="0"/>
              <a:t>(např. demence) nejsou schopni </a:t>
            </a:r>
            <a:r>
              <a:rPr lang="cs-CZ" dirty="0" smtClean="0"/>
              <a:t>násilí </a:t>
            </a:r>
            <a:r>
              <a:rPr lang="pl-PL" dirty="0" smtClean="0"/>
              <a:t>rozpoznat </a:t>
            </a:r>
            <a:r>
              <a:rPr lang="pl-PL" dirty="0"/>
              <a:t>a případně i oznámit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16084365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23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Důvody, proč senioři a seniorky o násilí mlčí: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- mýty </a:t>
            </a:r>
            <a:r>
              <a:rPr lang="cs-CZ" dirty="0"/>
              <a:t>o seniorech, strach, že bude jejich </a:t>
            </a:r>
            <a:r>
              <a:rPr lang="cs-CZ" dirty="0" smtClean="0"/>
              <a:t>výpověď </a:t>
            </a:r>
            <a:r>
              <a:rPr lang="cs-CZ" dirty="0" err="1" smtClean="0"/>
              <a:t>znevěrohodňována</a:t>
            </a:r>
            <a:endParaRPr lang="cs-CZ" dirty="0"/>
          </a:p>
          <a:p>
            <a:r>
              <a:rPr lang="cs-CZ" dirty="0"/>
              <a:t>- strach z hanby, že špatně vychovali své děti</a:t>
            </a:r>
          </a:p>
          <a:p>
            <a:r>
              <a:rPr lang="cs-CZ" dirty="0"/>
              <a:t>- stud, ponížení</a:t>
            </a:r>
          </a:p>
          <a:p>
            <a:r>
              <a:rPr lang="cs-CZ" dirty="0"/>
              <a:t>- závislost na násilných osobách, pocit nutnosti chránit </a:t>
            </a:r>
            <a:r>
              <a:rPr lang="cs-CZ" dirty="0" smtClean="0"/>
              <a:t>své děti</a:t>
            </a:r>
            <a:r>
              <a:rPr lang="cs-CZ" dirty="0"/>
              <a:t>, i když týrají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32777034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24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Důvody, proč senioři a seniorky o násilí mlčí: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/>
              <a:t>- strach ze ztráty člověka, který se o ně stará, </a:t>
            </a:r>
            <a:r>
              <a:rPr lang="cs-CZ" dirty="0" smtClean="0"/>
              <a:t>a to </a:t>
            </a:r>
            <a:r>
              <a:rPr lang="cs-CZ" dirty="0"/>
              <a:t>i když se chová násilně</a:t>
            </a:r>
          </a:p>
          <a:p>
            <a:r>
              <a:rPr lang="pl-PL" dirty="0"/>
              <a:t>- strach z nutnosti opustit domov a </a:t>
            </a:r>
            <a:r>
              <a:rPr lang="pl-PL" dirty="0" smtClean="0"/>
              <a:t>přesunu </a:t>
            </a:r>
            <a:r>
              <a:rPr lang="cs-CZ" dirty="0" smtClean="0"/>
              <a:t>do </a:t>
            </a:r>
            <a:r>
              <a:rPr lang="cs-CZ" dirty="0"/>
              <a:t>instituce</a:t>
            </a:r>
          </a:p>
          <a:p>
            <a:r>
              <a:rPr lang="pl-PL" dirty="0"/>
              <a:t>- strach z odplaty či stupňování </a:t>
            </a:r>
            <a:r>
              <a:rPr lang="pl-PL" dirty="0" smtClean="0"/>
              <a:t>útoků </a:t>
            </a:r>
            <a:r>
              <a:rPr lang="cs-CZ" dirty="0" smtClean="0"/>
              <a:t>násilného </a:t>
            </a:r>
            <a:r>
              <a:rPr lang="cs-CZ" dirty="0"/>
              <a:t>člověka</a:t>
            </a:r>
          </a:p>
          <a:p>
            <a:r>
              <a:rPr lang="cs-CZ" dirty="0" smtClean="0"/>
              <a:t>- snaha </a:t>
            </a:r>
            <a:r>
              <a:rPr lang="cs-CZ" dirty="0"/>
              <a:t>udržet soukromí a intimitu rodiny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40755378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25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Domácí násilí na seniorech a seniorkách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endParaRPr lang="cs-CZ" b="1" dirty="0" smtClean="0"/>
          </a:p>
          <a:p>
            <a:r>
              <a:rPr lang="cs-CZ" dirty="0"/>
              <a:t>- intimní partnerské</a:t>
            </a:r>
          </a:p>
          <a:p>
            <a:r>
              <a:rPr lang="cs-CZ" dirty="0"/>
              <a:t>- v rodině (špatné zacházení) - transgenerační</a:t>
            </a:r>
            <a:r>
              <a:rPr lang="cs-CZ" dirty="0"/>
              <a:t> násilí (děti</a:t>
            </a:r>
            <a:r>
              <a:rPr lang="cs-CZ" dirty="0" smtClean="0"/>
              <a:t>, ale </a:t>
            </a:r>
            <a:r>
              <a:rPr lang="cs-CZ" dirty="0"/>
              <a:t>i příbuzní - vnuci, sourozenci, bratranci či sestřenice, …)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10533295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26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Formy násilí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dirty="0" smtClean="0"/>
              <a:t>- všechny</a:t>
            </a:r>
            <a:endParaRPr lang="cs-CZ" dirty="0"/>
          </a:p>
          <a:p>
            <a:r>
              <a:rPr lang="cs-CZ" dirty="0"/>
              <a:t>- nejčastěji:</a:t>
            </a:r>
          </a:p>
          <a:p>
            <a:r>
              <a:rPr lang="cs-CZ" dirty="0"/>
              <a:t>- fyzické (odpírání jídla, omezování v pohybu, ...),</a:t>
            </a:r>
          </a:p>
          <a:p>
            <a:r>
              <a:rPr lang="cs-CZ" dirty="0"/>
              <a:t>- psychologické (ponižování, izolace, …),</a:t>
            </a:r>
          </a:p>
          <a:p>
            <a:r>
              <a:rPr lang="cs-CZ" dirty="0"/>
              <a:t>- sexuální obtěžování a zneužívání (ze strany cizích osob</a:t>
            </a:r>
            <a:r>
              <a:rPr lang="cs-CZ" dirty="0" smtClean="0"/>
              <a:t>, </a:t>
            </a:r>
            <a:r>
              <a:rPr lang="pl-PL" dirty="0" smtClean="0"/>
              <a:t>ale </a:t>
            </a:r>
            <a:r>
              <a:rPr lang="pl-PL" dirty="0"/>
              <a:t>i členů vlastní rodiny),</a:t>
            </a:r>
          </a:p>
          <a:p>
            <a:r>
              <a:rPr lang="cs-CZ" dirty="0"/>
              <a:t>- finanční a materiální zneužívání (přisvojování si důchodu</a:t>
            </a:r>
            <a:r>
              <a:rPr lang="cs-CZ" dirty="0" smtClean="0"/>
              <a:t>, nedobrovolné </a:t>
            </a:r>
            <a:r>
              <a:rPr lang="cs-CZ" dirty="0"/>
              <a:t>převody majetku …),</a:t>
            </a:r>
          </a:p>
          <a:p>
            <a:r>
              <a:rPr lang="cs-CZ" dirty="0"/>
              <a:t>- zanedbávání péče.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27870865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27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err="1" smtClean="0"/>
              <a:t>Transgenerační</a:t>
            </a:r>
            <a:r>
              <a:rPr lang="cs-CZ" dirty="0" smtClean="0"/>
              <a:t> násilí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sz="1800" dirty="0"/>
              <a:t>Dle Čírtkové (2008) transgenerační</a:t>
            </a:r>
            <a:r>
              <a:rPr lang="cs-CZ" sz="1800" dirty="0"/>
              <a:t> násilí na seniorech nejčastěji </a:t>
            </a:r>
            <a:r>
              <a:rPr lang="cs-CZ" sz="1800" dirty="0" smtClean="0"/>
              <a:t>dva scénáře </a:t>
            </a:r>
            <a:r>
              <a:rPr lang="cs-CZ" sz="1800" dirty="0"/>
              <a:t>- domácí násilí potomků vůči soběstačným seniorům, </a:t>
            </a:r>
            <a:r>
              <a:rPr lang="cs-CZ" sz="1800" dirty="0" smtClean="0"/>
              <a:t>domácí zanedbávání </a:t>
            </a:r>
            <a:r>
              <a:rPr lang="cs-CZ" sz="1800" dirty="0"/>
              <a:t>a týrání na péči odkázaných </a:t>
            </a:r>
            <a:r>
              <a:rPr lang="cs-CZ" sz="1800" dirty="0" smtClean="0"/>
              <a:t>seniorů</a:t>
            </a:r>
          </a:p>
          <a:p>
            <a:endParaRPr lang="cs-CZ" sz="1800" dirty="0"/>
          </a:p>
          <a:p>
            <a:r>
              <a:rPr lang="cs-CZ" sz="1800" dirty="0"/>
              <a:t>1. </a:t>
            </a:r>
            <a:r>
              <a:rPr lang="cs-CZ" sz="1800" dirty="0"/>
              <a:t>domácí násilí potomků vůči soběstačným seniorům - násilné často děti </a:t>
            </a:r>
            <a:r>
              <a:rPr lang="cs-CZ" sz="1800" dirty="0" smtClean="0"/>
              <a:t>se zážitkem </a:t>
            </a:r>
            <a:r>
              <a:rPr lang="cs-CZ" sz="1800" dirty="0"/>
              <a:t>neúspěchu v životě (rozpad manželství, výkon trestu, drogová </a:t>
            </a:r>
            <a:r>
              <a:rPr lang="cs-CZ" sz="1800" dirty="0" smtClean="0"/>
              <a:t>či alkoholová </a:t>
            </a:r>
            <a:r>
              <a:rPr lang="cs-CZ" sz="1800" dirty="0"/>
              <a:t>závislost apod.) (často matka vdova a závislý syn, finančně </a:t>
            </a:r>
            <a:r>
              <a:rPr lang="cs-CZ" sz="1800" dirty="0" smtClean="0"/>
              <a:t>závislý na </a:t>
            </a:r>
            <a:r>
              <a:rPr lang="cs-CZ" sz="1800" dirty="0"/>
              <a:t>ní)</a:t>
            </a:r>
          </a:p>
          <a:p>
            <a:r>
              <a:rPr lang="cs-CZ" sz="1800" dirty="0"/>
              <a:t>2. </a:t>
            </a:r>
            <a:r>
              <a:rPr lang="cs-CZ" sz="1800" dirty="0"/>
              <a:t>domácí zanedbávání a týrání na péči odkázaných seniorů </a:t>
            </a:r>
            <a:r>
              <a:rPr lang="cs-CZ" sz="1800" dirty="0" smtClean="0"/>
              <a:t>– násilní přetížení </a:t>
            </a:r>
            <a:r>
              <a:rPr lang="cs-CZ" sz="1800" dirty="0"/>
              <a:t>rodinní pečující - nezvládají stres (náročnost úkonů, </a:t>
            </a:r>
            <a:r>
              <a:rPr lang="cs-CZ" sz="1800" dirty="0" smtClean="0"/>
              <a:t>konflikt povinností </a:t>
            </a:r>
            <a:r>
              <a:rPr lang="cs-CZ" sz="1800" dirty="0"/>
              <a:t>vůči vlastní rodině, změna časového režimu dne, sociální izolace,</a:t>
            </a:r>
          </a:p>
          <a:p>
            <a:r>
              <a:rPr lang="cs-CZ" sz="1800" dirty="0"/>
              <a:t>ohrožení osobního či rodinného rozpočtu, tělesný kontakt...); někdy </a:t>
            </a:r>
            <a:r>
              <a:rPr lang="cs-CZ" sz="1800" dirty="0" smtClean="0"/>
              <a:t>i vzájemné </a:t>
            </a:r>
            <a:r>
              <a:rPr lang="cs-CZ" sz="1800" dirty="0"/>
              <a:t>týrání (defektní vztah dřívější)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5043325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28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err="1" smtClean="0"/>
              <a:t>Transgenerační</a:t>
            </a:r>
            <a:r>
              <a:rPr lang="cs-CZ" dirty="0" smtClean="0"/>
              <a:t> násilí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dirty="0"/>
              <a:t>- násilí je otázkou moci, nadvlády</a:t>
            </a:r>
          </a:p>
          <a:p>
            <a:r>
              <a:rPr lang="cs-CZ" dirty="0"/>
              <a:t>- může být vyvrcholením špatných vztahů, ale i </a:t>
            </a:r>
            <a:r>
              <a:rPr lang="cs-CZ" dirty="0" smtClean="0"/>
              <a:t>přijít nečekaně </a:t>
            </a:r>
            <a:r>
              <a:rPr lang="cs-CZ" dirty="0"/>
              <a:t>(např. při onemocnění </a:t>
            </a:r>
            <a:r>
              <a:rPr lang="cs-CZ" dirty="0" smtClean="0"/>
              <a:t>vyžadujícím dlouhodobější </a:t>
            </a:r>
            <a:r>
              <a:rPr lang="cs-CZ" dirty="0"/>
              <a:t>péči)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37404111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29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Životní situace podporující vznik domácího násilí ve vyšším věku: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/>
              <a:t>závislost, sociální izolovanost a nedostatek sebedůvěry</a:t>
            </a:r>
          </a:p>
          <a:p>
            <a:r>
              <a:rPr lang="cs-CZ" dirty="0"/>
              <a:t>- dlouhodobé závažnější onemocnění</a:t>
            </a:r>
          </a:p>
          <a:p>
            <a:r>
              <a:rPr lang="cs-CZ" dirty="0"/>
              <a:t>- návrat dospělých dětí k rodičům (často se jedná o osoby, </a:t>
            </a:r>
            <a:r>
              <a:rPr lang="cs-CZ" dirty="0" smtClean="0"/>
              <a:t>které jsou </a:t>
            </a:r>
            <a:r>
              <a:rPr lang="cs-CZ" dirty="0"/>
              <a:t>závislé na alkoholu nebo jiných omamných látkách)</a:t>
            </a:r>
          </a:p>
          <a:p>
            <a:r>
              <a:rPr lang="cs-CZ" dirty="0"/>
              <a:t>- soužití starších lidí s duševně nemocnými dospělými dětmi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553709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Výzkumy: USA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pl-PL" sz="1700" dirty="0"/>
              <a:t>- výzkumy od 70. let 20. století</a:t>
            </a:r>
          </a:p>
          <a:p>
            <a:r>
              <a:rPr lang="cs-CZ" sz="1700" dirty="0" smtClean="0"/>
              <a:t>- mužské </a:t>
            </a:r>
            <a:r>
              <a:rPr lang="cs-CZ" sz="1700" dirty="0"/>
              <a:t>oběti domácího násilí byly v Americe zaznamenány, podle </a:t>
            </a:r>
            <a:r>
              <a:rPr lang="cs-CZ" sz="1700" dirty="0" smtClean="0"/>
              <a:t>některých výzkumů </a:t>
            </a:r>
            <a:r>
              <a:rPr lang="cs-CZ" sz="1700" dirty="0"/>
              <a:t>jsou násilné útoky žen vůči mužům obdobně rozšířené jako násilné </a:t>
            </a:r>
            <a:r>
              <a:rPr lang="cs-CZ" sz="1700" dirty="0" smtClean="0"/>
              <a:t>útoky mužů </a:t>
            </a:r>
            <a:r>
              <a:rPr lang="cs-CZ" sz="1700" dirty="0"/>
              <a:t>vůči ženám, podle jiných výzkumů muži ale zřejmě tvoří v rámci </a:t>
            </a:r>
            <a:r>
              <a:rPr lang="cs-CZ" sz="1700" dirty="0" smtClean="0"/>
              <a:t>problematiky domácího </a:t>
            </a:r>
            <a:r>
              <a:rPr lang="cs-CZ" sz="1700" dirty="0"/>
              <a:t>násilí menší část obětí.</a:t>
            </a:r>
          </a:p>
          <a:p>
            <a:r>
              <a:rPr lang="cs-CZ" sz="1700" dirty="0"/>
              <a:t>- muži zažívají fyzické násilí (útoky, házení předmětů, facky apod.), dochází i </a:t>
            </a:r>
            <a:r>
              <a:rPr lang="cs-CZ" sz="1700" dirty="0" smtClean="0"/>
              <a:t>k případům</a:t>
            </a:r>
            <a:r>
              <a:rPr lang="cs-CZ" sz="1700" dirty="0"/>
              <a:t>, kdy je muž partnerkou zabit.</a:t>
            </a:r>
          </a:p>
          <a:p>
            <a:r>
              <a:rPr lang="cs-CZ" sz="1700" dirty="0"/>
              <a:t>- muži často zapírají, že se stali obětí násilí ze strany své partnerky.</a:t>
            </a:r>
          </a:p>
          <a:p>
            <a:r>
              <a:rPr lang="cs-CZ" sz="1700" dirty="0"/>
              <a:t>- často také neinformují o pro ně netypických formách násilí, které je na </a:t>
            </a:r>
            <a:r>
              <a:rPr lang="cs-CZ" sz="1700" dirty="0" smtClean="0"/>
              <a:t>nich pácháno </a:t>
            </a:r>
            <a:r>
              <a:rPr lang="cs-CZ" sz="1700" dirty="0"/>
              <a:t>nebo o násilí, které nevnímají jako tak závažné, neinformují.</a:t>
            </a:r>
          </a:p>
          <a:p>
            <a:r>
              <a:rPr lang="cs-CZ" sz="1700" dirty="0"/>
              <a:t>- Výzkumy v Americe vyvolaly krátký zájem médií o problematiku násilí </a:t>
            </a:r>
            <a:r>
              <a:rPr lang="cs-CZ" sz="1700" dirty="0" smtClean="0"/>
              <a:t>páchaného na </a:t>
            </a:r>
            <a:r>
              <a:rPr lang="cs-CZ" sz="1700" dirty="0"/>
              <a:t>mužích, reálný dopad pro mužské oběti byl ale zdá se nulový, služby </a:t>
            </a:r>
            <a:r>
              <a:rPr lang="cs-CZ" sz="1700" dirty="0" smtClean="0"/>
              <a:t>pro mužské </a:t>
            </a:r>
            <a:r>
              <a:rPr lang="cs-CZ" sz="1700" dirty="0"/>
              <a:t>oběti násilí nevznikly.</a:t>
            </a:r>
          </a:p>
        </p:txBody>
      </p:sp>
    </p:spTree>
    <p:extLst>
      <p:ext uri="{BB962C8B-B14F-4D97-AF65-F5344CB8AC3E}">
        <p14:creationId xmlns:p14="http://schemas.microsoft.com/office/powerpoint/2010/main" val="12099644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30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Signály týrání, zneužívání a zanedbávání seniorů a seniorek: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/>
              <a:t>- nevysvětlené a opakované pády, poranění,</a:t>
            </a:r>
          </a:p>
          <a:p>
            <a:r>
              <a:rPr lang="cs-CZ" dirty="0"/>
              <a:t>- nápadné změny chování, úzkosti, deprese,</a:t>
            </a:r>
          </a:p>
          <a:p>
            <a:r>
              <a:rPr lang="cs-CZ" dirty="0"/>
              <a:t>- “nevysvětlitelné” ekonomické problémy,</a:t>
            </a:r>
          </a:p>
          <a:p>
            <a:r>
              <a:rPr lang="cs-CZ" dirty="0"/>
              <a:t>- bránění přístupu k seniorovi druhým lidem, nemožnost být s ním</a:t>
            </a:r>
          </a:p>
          <a:p>
            <a:r>
              <a:rPr lang="cs-CZ" dirty="0"/>
              <a:t>sám či sama, ...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10306569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Více: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/>
              <a:t>Š</a:t>
            </a:r>
            <a:r>
              <a:rPr lang="cs-CZ" dirty="0" smtClean="0"/>
              <a:t>PATENKOVÁ, N. a kol. </a:t>
            </a:r>
            <a:r>
              <a:rPr lang="pt-BR" dirty="0" smtClean="0"/>
              <a:t>K</a:t>
            </a:r>
            <a:r>
              <a:rPr lang="cs-CZ" dirty="0" err="1" smtClean="0"/>
              <a:t>rize</a:t>
            </a:r>
            <a:r>
              <a:rPr lang="cs-CZ" dirty="0" smtClean="0"/>
              <a:t> a krizová intervence.</a:t>
            </a:r>
          </a:p>
          <a:p>
            <a:r>
              <a:rPr lang="cs-CZ" dirty="0" smtClean="0"/>
              <a:t>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, a.s., 2017.</a:t>
            </a:r>
            <a:r>
              <a:rPr lang="pt-BR" dirty="0" smtClean="0"/>
              <a:t> 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20969406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32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Partnerské násilí v neheterosexuálních vztazích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19. </a:t>
            </a:r>
            <a:r>
              <a:rPr lang="cs-CZ" dirty="0"/>
              <a:t>4</a:t>
            </a:r>
            <a:r>
              <a:rPr lang="cs-CZ" dirty="0" smtClean="0"/>
              <a:t>. 2022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3042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33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LGBTQ+ lidé zkušenost násilí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/>
              <a:t>- homofóbní násilí - na veřejnosti, ve veřejných institucích,</a:t>
            </a:r>
          </a:p>
          <a:p>
            <a:r>
              <a:rPr lang="cs-CZ" dirty="0"/>
              <a:t>- v rámci partnerských vztahů.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8308635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34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Násilí v LGBTQ+ vztazích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b="1" i="1" dirty="0" err="1" smtClean="0"/>
              <a:t>Možíšová</a:t>
            </a:r>
            <a:r>
              <a:rPr lang="cs-CZ" b="1" i="1" dirty="0"/>
              <a:t>, A. </a:t>
            </a:r>
            <a:r>
              <a:rPr lang="cs-CZ" b="1" i="1" dirty="0"/>
              <a:t>in Špatenková, N</a:t>
            </a:r>
            <a:r>
              <a:rPr lang="cs-CZ" b="1" i="1" dirty="0" smtClean="0"/>
              <a:t>. a </a:t>
            </a:r>
            <a:r>
              <a:rPr lang="cs-CZ" b="1" i="1" dirty="0"/>
              <a:t>kol., 2017</a:t>
            </a:r>
          </a:p>
          <a:p>
            <a:r>
              <a:rPr lang="cs-CZ" dirty="0"/>
              <a:t>- v ČR opomíjené téma</a:t>
            </a:r>
          </a:p>
          <a:p>
            <a:r>
              <a:rPr lang="cs-CZ" dirty="0"/>
              <a:t>- zahraniční výzkumy odhadují přibližně stejnou </a:t>
            </a:r>
            <a:r>
              <a:rPr lang="cs-CZ" dirty="0" smtClean="0"/>
              <a:t>míru výskytu </a:t>
            </a:r>
            <a:r>
              <a:rPr lang="cs-CZ" dirty="0"/>
              <a:t>jako v </a:t>
            </a:r>
            <a:r>
              <a:rPr lang="cs-CZ" dirty="0" smtClean="0"/>
              <a:t>heterosexuálních </a:t>
            </a:r>
            <a:r>
              <a:rPr lang="cs-CZ" dirty="0"/>
              <a:t>vztazích</a:t>
            </a:r>
          </a:p>
          <a:p>
            <a:r>
              <a:rPr lang="cs-CZ" dirty="0"/>
              <a:t>- zneužívání moci a uplatňování kontroly</a:t>
            </a:r>
          </a:p>
          <a:p>
            <a:r>
              <a:rPr lang="cs-CZ" dirty="0"/>
              <a:t>- specifikum: ohrožené osoby se musí potýkat </a:t>
            </a:r>
            <a:r>
              <a:rPr lang="cs-CZ" dirty="0" smtClean="0"/>
              <a:t>nejen se </a:t>
            </a:r>
            <a:r>
              <a:rPr lang="cs-CZ" dirty="0"/>
              <a:t>samotným týráním, ale také se </a:t>
            </a:r>
            <a:r>
              <a:rPr lang="cs-CZ" dirty="0" smtClean="0"/>
              <a:t>společenským kontextem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33681122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35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Mýty o násilí v LGBTQ+ vztazích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dirty="0"/>
              <a:t>- ženy nepáchají násilí, a když, není tak závažné</a:t>
            </a:r>
            <a:r>
              <a:rPr lang="cs-CZ" dirty="0" smtClean="0"/>
              <a:t>; ženy </a:t>
            </a:r>
            <a:r>
              <a:rPr lang="cs-CZ" dirty="0"/>
              <a:t>jsou přece křehké</a:t>
            </a:r>
          </a:p>
          <a:p>
            <a:r>
              <a:rPr lang="cs-CZ" dirty="0"/>
              <a:t>- homosexuální muži jsou jemní, nejde o </a:t>
            </a:r>
            <a:r>
              <a:rPr lang="cs-CZ" dirty="0" smtClean="0"/>
              <a:t>žádné násilníky</a:t>
            </a:r>
            <a:endParaRPr lang="cs-CZ" dirty="0"/>
          </a:p>
          <a:p>
            <a:r>
              <a:rPr lang="cs-CZ" dirty="0"/>
              <a:t>- násilí je mužům vlastní, když se pobijí </a:t>
            </a:r>
            <a:r>
              <a:rPr lang="cs-CZ" dirty="0" smtClean="0"/>
              <a:t>dva muži</a:t>
            </a:r>
            <a:r>
              <a:rPr lang="cs-CZ" dirty="0"/>
              <a:t>, je to normální</a:t>
            </a:r>
          </a:p>
          <a:p>
            <a:r>
              <a:rPr lang="cs-CZ" dirty="0"/>
              <a:t>- mezi LGBT osobami jde o vzájemné násilí</a:t>
            </a:r>
          </a:p>
          <a:p>
            <a:r>
              <a:rPr lang="pl-PL" dirty="0"/>
              <a:t>- obětí je osoba, která je více “feminní”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31795343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36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Mýty o násilí v LGBTQ+ vztazích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dirty="0" smtClean="0"/>
              <a:t>- </a:t>
            </a:r>
            <a:r>
              <a:rPr lang="cs-CZ" dirty="0"/>
              <a:t>mýtus “lesbické utopie” </a:t>
            </a:r>
            <a:r>
              <a:rPr lang="cs-CZ" dirty="0" smtClean="0"/>
              <a:t>– stereotypní představa </a:t>
            </a:r>
            <a:r>
              <a:rPr lang="cs-CZ" dirty="0"/>
              <a:t>milujících rovnostářských vztahů</a:t>
            </a:r>
          </a:p>
          <a:p>
            <a:r>
              <a:rPr lang="cs-CZ" dirty="0"/>
              <a:t>- pro oběti násilí v LGBT vztahu je snazší odejít </a:t>
            </a:r>
            <a:r>
              <a:rPr lang="cs-CZ" dirty="0" smtClean="0"/>
              <a:t>- </a:t>
            </a:r>
            <a:r>
              <a:rPr lang="pl-PL" dirty="0" smtClean="0"/>
              <a:t>mlčení </a:t>
            </a:r>
            <a:r>
              <a:rPr lang="pl-PL" dirty="0"/>
              <a:t>o tématu, strach z přijetí orientace, </a:t>
            </a:r>
            <a:r>
              <a:rPr lang="pl-PL" dirty="0" smtClean="0"/>
              <a:t>chybí </a:t>
            </a:r>
            <a:r>
              <a:rPr lang="cs-CZ" dirty="0" smtClean="0"/>
              <a:t>podpůrné </a:t>
            </a:r>
            <a:r>
              <a:rPr lang="cs-CZ" dirty="0"/>
              <a:t>zázemí, strach že nenajdou nový</a:t>
            </a:r>
          </a:p>
          <a:p>
            <a:r>
              <a:rPr lang="cs-CZ" dirty="0"/>
              <a:t>partnerský vztah</a:t>
            </a:r>
          </a:p>
          <a:p>
            <a:r>
              <a:rPr lang="cs-CZ" dirty="0"/>
              <a:t>- LGBT osoby mají jiné starosti, než se bít</a:t>
            </a:r>
          </a:p>
          <a:p>
            <a:r>
              <a:rPr lang="cs-CZ" dirty="0"/>
              <a:t>- domácí násilí je stejné v hetero</a:t>
            </a:r>
            <a:r>
              <a:rPr lang="cs-CZ" dirty="0"/>
              <a:t> i </a:t>
            </a:r>
            <a:r>
              <a:rPr lang="cs-CZ" dirty="0" err="1" smtClean="0"/>
              <a:t>nehetero</a:t>
            </a:r>
            <a:r>
              <a:rPr lang="cs-CZ" dirty="0" smtClean="0"/>
              <a:t> vztazích </a:t>
            </a:r>
            <a:r>
              <a:rPr lang="cs-CZ" dirty="0"/>
              <a:t>- specifika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15229692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37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Specifika násilí v LGBTQ+ vztazích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dirty="0"/>
              <a:t>1. coming out</a:t>
            </a:r>
            <a:r>
              <a:rPr lang="cs-CZ" dirty="0"/>
              <a:t> (přijetí své </a:t>
            </a:r>
            <a:r>
              <a:rPr lang="cs-CZ" dirty="0" smtClean="0"/>
              <a:t>sexuální orientace </a:t>
            </a:r>
            <a:r>
              <a:rPr lang="cs-CZ" dirty="0"/>
              <a:t>i přijetí okolí)</a:t>
            </a:r>
          </a:p>
          <a:p>
            <a:r>
              <a:rPr lang="cs-CZ" dirty="0"/>
              <a:t>2. heteronormativita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21015929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38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Specifika násilí v LGBTQ+ vztazích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sz="2000" dirty="0"/>
              <a:t>- zkušenosti s gay/lesbickým vztahem - odlišná míra zkušenosti </a:t>
            </a:r>
            <a:r>
              <a:rPr lang="cs-CZ" sz="2000" dirty="0" smtClean="0"/>
              <a:t>s </a:t>
            </a:r>
            <a:r>
              <a:rPr lang="cs-CZ" sz="2000" dirty="0" err="1" smtClean="0"/>
              <a:t>coming</a:t>
            </a:r>
            <a:r>
              <a:rPr lang="cs-CZ" sz="2000" dirty="0" smtClean="0"/>
              <a:t> </a:t>
            </a:r>
            <a:r>
              <a:rPr lang="cs-CZ" sz="2000" dirty="0"/>
              <a:t>outem</a:t>
            </a:r>
            <a:r>
              <a:rPr lang="cs-CZ" sz="2000" dirty="0"/>
              <a:t> se promítá do uplatňování moci ve vztahu (</a:t>
            </a:r>
            <a:r>
              <a:rPr lang="cs-CZ" sz="2000" dirty="0" smtClean="0"/>
              <a:t>často výskyt </a:t>
            </a:r>
            <a:r>
              <a:rPr lang="cs-CZ" sz="2000" dirty="0"/>
              <a:t>v prvním lesbickém vztahu s partnerkou, která již prošla</a:t>
            </a:r>
          </a:p>
          <a:p>
            <a:r>
              <a:rPr lang="cs-CZ" sz="2000" dirty="0"/>
              <a:t>coming outem, nebo byla starší)</a:t>
            </a:r>
          </a:p>
          <a:p>
            <a:r>
              <a:rPr lang="cs-CZ" sz="2000" dirty="0"/>
              <a:t>- ne/přijetí vlastní sexuální orientace - páchané násilí je vnímáno </a:t>
            </a:r>
            <a:r>
              <a:rPr lang="cs-CZ" sz="2000" dirty="0" smtClean="0"/>
              <a:t>jako něco</a:t>
            </a:r>
            <a:r>
              <a:rPr lang="cs-CZ" sz="2000" dirty="0"/>
              <a:t>, co si oběť zaslouží a je přímým důsledkem sexuální orientace</a:t>
            </a:r>
          </a:p>
          <a:p>
            <a:r>
              <a:rPr lang="cs-CZ" sz="2000" dirty="0"/>
              <a:t>- hrozba prozrazení sexuální orientace jako nástroj psychického násilí</a:t>
            </a:r>
          </a:p>
          <a:p>
            <a:r>
              <a:rPr lang="cs-CZ" sz="2000" dirty="0"/>
              <a:t>- snaha udržet pozitivní obraz LGBT vztahů - i přehlížení problému </a:t>
            </a:r>
            <a:r>
              <a:rPr lang="cs-CZ" sz="2000" dirty="0" smtClean="0"/>
              <a:t>v samotné </a:t>
            </a:r>
            <a:r>
              <a:rPr lang="cs-CZ" sz="2000" dirty="0"/>
              <a:t>LGBT komunitě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205737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39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Specifika násilí v LGBTQ+ vztazích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dirty="0"/>
              <a:t>- nepřijetí sexuální orientace ze strany okolí - odmítnutí </a:t>
            </a:r>
            <a:r>
              <a:rPr lang="cs-CZ"/>
              <a:t>ze </a:t>
            </a:r>
            <a:r>
              <a:rPr lang="cs-CZ" smtClean="0"/>
              <a:t>strany původní </a:t>
            </a:r>
            <a:r>
              <a:rPr lang="cs-CZ" dirty="0"/>
              <a:t>rodiny vede k izolaci vztahu, ztrátě zázemí</a:t>
            </a:r>
          </a:p>
          <a:p>
            <a:r>
              <a:rPr lang="cs-CZ" dirty="0"/>
              <a:t>- genderové stereotypy - představa oběť feminní</a:t>
            </a:r>
            <a:r>
              <a:rPr lang="cs-CZ" dirty="0"/>
              <a:t> a </a:t>
            </a:r>
            <a:r>
              <a:rPr lang="cs-CZ" dirty="0" smtClean="0"/>
              <a:t>pachatel maskulinní</a:t>
            </a:r>
            <a:endParaRPr lang="cs-CZ" dirty="0"/>
          </a:p>
          <a:p>
            <a:r>
              <a:rPr lang="cs-CZ" dirty="0"/>
              <a:t>- institucionalizovaná heteronormativita</a:t>
            </a:r>
            <a:r>
              <a:rPr lang="cs-CZ" dirty="0"/>
              <a:t> - legislativní rámec </a:t>
            </a:r>
            <a:r>
              <a:rPr lang="cs-CZ" dirty="0" smtClean="0"/>
              <a:t>– těžké vztah </a:t>
            </a:r>
            <a:r>
              <a:rPr lang="cs-CZ" dirty="0"/>
              <a:t>opustit - chybí úprava majetkových poměrů v </a:t>
            </a:r>
            <a:r>
              <a:rPr lang="cs-CZ" dirty="0" smtClean="0"/>
              <a:t>rámci </a:t>
            </a:r>
            <a:r>
              <a:rPr lang="en-US" dirty="0" err="1" smtClean="0"/>
              <a:t>registrovaného</a:t>
            </a:r>
            <a:r>
              <a:rPr lang="en-US" dirty="0" smtClean="0"/>
              <a:t> </a:t>
            </a:r>
            <a:r>
              <a:rPr lang="en-US" dirty="0"/>
              <a:t>partnerství, absence práv ve vztahu k dětem</a:t>
            </a:r>
          </a:p>
          <a:p>
            <a:r>
              <a:rPr lang="cs-CZ" dirty="0"/>
              <a:t>- neexistence služeb, chybějící informovanost a homofobie </a:t>
            </a:r>
            <a:r>
              <a:rPr lang="cs-CZ" dirty="0" smtClean="0"/>
              <a:t>- nastavení </a:t>
            </a:r>
            <a:r>
              <a:rPr lang="cs-CZ" dirty="0"/>
              <a:t>systému na </a:t>
            </a:r>
            <a:r>
              <a:rPr lang="cs-CZ" dirty="0"/>
              <a:t>hetero</a:t>
            </a:r>
            <a:r>
              <a:rPr lang="cs-CZ" dirty="0"/>
              <a:t> vztahy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357393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4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/>
              <a:t>Výzkumy: Německo a Rakousko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dirty="0"/>
              <a:t>- odhalily i jiné formy násilí páchaného na mužích, než je násilí fyzické, a to</a:t>
            </a:r>
          </a:p>
          <a:p>
            <a:r>
              <a:rPr lang="cs-CZ" dirty="0"/>
              <a:t>psychické násilí, sociální kontrolu či násilí sexuální,</a:t>
            </a:r>
          </a:p>
          <a:p>
            <a:r>
              <a:rPr lang="cs-CZ" dirty="0"/>
              <a:t>- některé formy násilí bývají vnímány muži jako běžné, a tak je muži ve výzkumech</a:t>
            </a:r>
          </a:p>
          <a:p>
            <a:r>
              <a:rPr lang="cs-CZ" dirty="0"/>
              <a:t>spíše neuvádí (např. drobnější fyzické útoky),</a:t>
            </a:r>
          </a:p>
          <a:p>
            <a:r>
              <a:rPr lang="cs-CZ" dirty="0"/>
              <a:t>- domácí násilí páchané na dospělých mužích je poměrně málo časté.</a:t>
            </a:r>
          </a:p>
          <a:p>
            <a:r>
              <a:rPr lang="pl-PL" dirty="0"/>
              <a:t>Reprezentativní studie z Německa ale poukázala na pravý opak, a to, že muži jsou</a:t>
            </a:r>
          </a:p>
          <a:p>
            <a:r>
              <a:rPr lang="cs-CZ" dirty="0"/>
              <a:t>v rámci partnerských vztahů častěji oběťmi fyzického a psychického násilí a hůře jej</a:t>
            </a:r>
          </a:p>
          <a:p>
            <a:r>
              <a:rPr lang="cs-CZ" dirty="0"/>
              <a:t>snáší (Schlack et al., 2013).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74912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5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Výzkumy</a:t>
            </a:r>
            <a:r>
              <a:rPr lang="cs-CZ" dirty="0"/>
              <a:t>: další země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sz="1800" dirty="0"/>
              <a:t>Kanada: muži nejčastěji trpí emočním násilím (stejně jako ženy), zažívají ale </a:t>
            </a:r>
            <a:r>
              <a:rPr lang="cs-CZ" sz="1800" dirty="0" smtClean="0"/>
              <a:t>také násilí </a:t>
            </a:r>
            <a:r>
              <a:rPr lang="cs-CZ" sz="1800" dirty="0"/>
              <a:t>fyzické a sexuální. Výzkumy také ukázaly, že fyzické násilí, kterým muži trpí</a:t>
            </a:r>
            <a:r>
              <a:rPr lang="cs-CZ" sz="1800" dirty="0" smtClean="0"/>
              <a:t>, nemá </a:t>
            </a:r>
            <a:r>
              <a:rPr lang="cs-CZ" sz="1800" dirty="0"/>
              <a:t>tak závažné následky jako to, kterým trpí ženy</a:t>
            </a:r>
            <a:r>
              <a:rPr lang="cs-CZ" sz="1800" dirty="0" smtClean="0"/>
              <a:t>.</a:t>
            </a:r>
          </a:p>
          <a:p>
            <a:endParaRPr lang="cs-CZ" sz="1800" dirty="0"/>
          </a:p>
          <a:p>
            <a:r>
              <a:rPr lang="cs-CZ" sz="1800" dirty="0"/>
              <a:t>Norsko: Podle studií z Norska zažívají muži opakované fyzické násilí či </a:t>
            </a:r>
            <a:r>
              <a:rPr lang="cs-CZ" sz="1800" dirty="0" smtClean="0"/>
              <a:t>závažné fyzické </a:t>
            </a:r>
            <a:r>
              <a:rPr lang="cs-CZ" sz="1800" dirty="0"/>
              <a:t>násilí v partnerském vztahu velmi málo často, zážitek fyzického násilí, </a:t>
            </a:r>
            <a:r>
              <a:rPr lang="cs-CZ" sz="1800" dirty="0" smtClean="0"/>
              <a:t>které ale </a:t>
            </a:r>
            <a:r>
              <a:rPr lang="cs-CZ" sz="1800" dirty="0"/>
              <a:t>proběhlo alespoň jednou, je poměrně častý. Častěji potom násilí zažívají </a:t>
            </a:r>
            <a:r>
              <a:rPr lang="cs-CZ" sz="1800" dirty="0" smtClean="0"/>
              <a:t>mladí lidé.</a:t>
            </a:r>
          </a:p>
          <a:p>
            <a:endParaRPr lang="cs-CZ" sz="1800" dirty="0"/>
          </a:p>
          <a:p>
            <a:r>
              <a:rPr lang="cs-CZ" sz="1800" dirty="0"/>
              <a:t>Británie: Údaje z Velké Británie nám o mužích a násilí říkají následující: </a:t>
            </a:r>
            <a:r>
              <a:rPr lang="cs-CZ" sz="1800" dirty="0" smtClean="0"/>
              <a:t>muži zažívají </a:t>
            </a:r>
            <a:r>
              <a:rPr lang="cs-CZ" sz="1800" dirty="0"/>
              <a:t>nejčastěji fyzické formy domácího násilí a hrozby, někteří muži mají </a:t>
            </a:r>
            <a:r>
              <a:rPr lang="cs-CZ" sz="1800" dirty="0" smtClean="0"/>
              <a:t>ale </a:t>
            </a:r>
            <a:r>
              <a:rPr lang="pt-BR" sz="1800" dirty="0" smtClean="0"/>
              <a:t>zkušenost </a:t>
            </a:r>
            <a:r>
              <a:rPr lang="pt-BR" sz="1800" dirty="0"/>
              <a:t>i s násilím sexuálním.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477013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6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/>
              <a:t>Výzkumy: další země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sz="1600" dirty="0" smtClean="0"/>
              <a:t>Holandsko</a:t>
            </a:r>
            <a:r>
              <a:rPr lang="cs-CZ" sz="1600" dirty="0"/>
              <a:t>: Holandští muži tedy podle této studie nejčastěji zažívají násilí fyzické</a:t>
            </a:r>
            <a:r>
              <a:rPr lang="cs-CZ" sz="1600" dirty="0" smtClean="0"/>
              <a:t>, časté </a:t>
            </a:r>
            <a:r>
              <a:rPr lang="cs-CZ" sz="1600" dirty="0"/>
              <a:t>je také násilí psychické a někteří muži zažívají také násilí sexuální</a:t>
            </a:r>
            <a:r>
              <a:rPr lang="cs-CZ" sz="1600" dirty="0" smtClean="0"/>
              <a:t>.</a:t>
            </a:r>
          </a:p>
          <a:p>
            <a:endParaRPr lang="cs-CZ" sz="1600" dirty="0"/>
          </a:p>
          <a:p>
            <a:r>
              <a:rPr lang="cs-CZ" sz="1600" dirty="0"/>
              <a:t>ČR:</a:t>
            </a:r>
          </a:p>
          <a:p>
            <a:r>
              <a:rPr lang="cs-CZ" sz="1600" dirty="0"/>
              <a:t>- domácí násilí tématem spíše málo pokrytým,</a:t>
            </a:r>
          </a:p>
          <a:p>
            <a:r>
              <a:rPr lang="cs-CZ" sz="1600" dirty="0"/>
              <a:t>- čeští muži zažívají domácí násilí ze strany svých partnerek, není tomu tak ale </a:t>
            </a:r>
            <a:r>
              <a:rPr lang="cs-CZ" sz="1600" dirty="0" smtClean="0"/>
              <a:t>ve velké </a:t>
            </a:r>
            <a:r>
              <a:rPr lang="cs-CZ" sz="1600" dirty="0"/>
              <a:t>míře,</a:t>
            </a:r>
          </a:p>
          <a:p>
            <a:r>
              <a:rPr lang="cs-CZ" sz="1600" dirty="0"/>
              <a:t>- někteří muži přivolávají policii a násilné partnerky bývají následně vykázány, </a:t>
            </a:r>
            <a:r>
              <a:rPr lang="cs-CZ" sz="1600" dirty="0" smtClean="0"/>
              <a:t>jiní muži </a:t>
            </a:r>
            <a:r>
              <a:rPr lang="cs-CZ" sz="1600" dirty="0"/>
              <a:t>hledají pomoc u nevládních organizací,</a:t>
            </a:r>
          </a:p>
          <a:p>
            <a:r>
              <a:rPr lang="cs-CZ" sz="1600" dirty="0"/>
              <a:t>- u nevládních organizací upřednostňují telefonické kontaktování,</a:t>
            </a:r>
          </a:p>
          <a:p>
            <a:r>
              <a:rPr lang="cs-CZ" sz="1600" dirty="0"/>
              <a:t>- o tom, kde najdou pomoc se často dozvídají z médií,</a:t>
            </a:r>
          </a:p>
          <a:p>
            <a:r>
              <a:rPr lang="cs-CZ" sz="1600" dirty="0"/>
              <a:t>- řada mužů ve vztahu zažívá nadávky, jiné formy násilí jsou vzácnější, ale také </a:t>
            </a:r>
            <a:r>
              <a:rPr lang="cs-CZ" sz="1600" dirty="0" smtClean="0"/>
              <a:t>k nim </a:t>
            </a:r>
            <a:r>
              <a:rPr lang="cs-CZ" sz="1600" dirty="0"/>
              <a:t>dochází (psychické násilí, sociální kontrola apod.).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353664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7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/>
              <a:t>FORMY A DRUHY NÁSILÍ PÁCHANÉHO</a:t>
            </a:r>
            <a:br>
              <a:rPr lang="cs-CZ" dirty="0"/>
            </a:br>
            <a:r>
              <a:rPr lang="cs-CZ" dirty="0"/>
              <a:t>NA MUŽÍCH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/>
              <a:t>- fyzické</a:t>
            </a:r>
          </a:p>
          <a:p>
            <a:r>
              <a:rPr lang="cs-CZ" dirty="0"/>
              <a:t>- psychické a emocionální</a:t>
            </a:r>
          </a:p>
          <a:p>
            <a:r>
              <a:rPr lang="cs-CZ" dirty="0"/>
              <a:t>- sexuální</a:t>
            </a:r>
          </a:p>
          <a:p>
            <a:r>
              <a:rPr lang="cs-CZ" dirty="0"/>
              <a:t>- další formy: sociální násilí, ekonomické násilí</a:t>
            </a:r>
            <a:r>
              <a:rPr lang="cs-CZ" dirty="0" smtClean="0"/>
              <a:t>, </a:t>
            </a:r>
            <a:r>
              <a:rPr lang="cs-CZ" dirty="0" err="1" smtClean="0"/>
              <a:t>stalking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577310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8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/>
              <a:t>FYZICKÉ NÁSILÍ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dirty="0"/>
              <a:t>- házení předmětů,</a:t>
            </a:r>
          </a:p>
          <a:p>
            <a:r>
              <a:rPr lang="cs-CZ" dirty="0"/>
              <a:t>- útoky ve spánku,</a:t>
            </a:r>
          </a:p>
          <a:p>
            <a:r>
              <a:rPr lang="pl-PL" dirty="0"/>
              <a:t>- útoky do slabin či pokusy o to,</a:t>
            </a:r>
          </a:p>
          <a:p>
            <a:r>
              <a:rPr lang="cs-CZ" dirty="0"/>
              <a:t>- bití,</a:t>
            </a:r>
          </a:p>
          <a:p>
            <a:r>
              <a:rPr lang="cs-CZ" dirty="0"/>
              <a:t>- kousání,</a:t>
            </a:r>
          </a:p>
          <a:p>
            <a:r>
              <a:rPr lang="cs-CZ" dirty="0"/>
              <a:t>- či používání zbraní vůči muži.</a:t>
            </a:r>
          </a:p>
        </p:txBody>
      </p:sp>
    </p:spTree>
    <p:extLst>
      <p:ext uri="{BB962C8B-B14F-4D97-AF65-F5344CB8AC3E}">
        <p14:creationId xmlns:p14="http://schemas.microsoft.com/office/powerpoint/2010/main" val="910052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9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/>
              <a:t>PSYCHICKÉ A EMOCIONÁLNÍ NÁSILÍ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sz="1800" dirty="0"/>
              <a:t>- verbální urážky,</a:t>
            </a:r>
          </a:p>
          <a:p>
            <a:pPr marL="285750" indent="-285750">
              <a:buFontTx/>
              <a:buChar char="-"/>
            </a:pPr>
            <a:r>
              <a:rPr lang="cs-CZ" sz="1800" dirty="0" smtClean="0"/>
              <a:t>ponižování.</a:t>
            </a:r>
          </a:p>
          <a:p>
            <a:pPr marL="285750" indent="-285750">
              <a:buFontTx/>
              <a:buChar char="-"/>
            </a:pPr>
            <a:endParaRPr lang="cs-CZ" sz="1800" dirty="0"/>
          </a:p>
          <a:p>
            <a:r>
              <a:rPr lang="cs-CZ" sz="1800" dirty="0"/>
              <a:t>Pro muže otřes jejich mužství.</a:t>
            </a:r>
          </a:p>
          <a:p>
            <a:r>
              <a:rPr lang="cs-CZ" sz="1800" dirty="0"/>
              <a:t>Dle výzkumu Heilmann-Geideck a Schmidta není pro muže nic </a:t>
            </a:r>
            <a:r>
              <a:rPr lang="cs-CZ" sz="1800" dirty="0" smtClean="0"/>
              <a:t>horšího a </a:t>
            </a:r>
            <a:r>
              <a:rPr lang="cs-CZ" sz="1800" dirty="0"/>
              <a:t>násilnějšího, než zpochybnění jeho mužskosti či jeho </a:t>
            </a:r>
            <a:r>
              <a:rPr lang="cs-CZ" sz="1800" dirty="0" smtClean="0"/>
              <a:t>sexuální potence</a:t>
            </a:r>
            <a:r>
              <a:rPr lang="cs-CZ" sz="1800" dirty="0"/>
              <a:t>, nemít ve výměně názorů navrch, cítit se být vyčleněn </a:t>
            </a:r>
            <a:r>
              <a:rPr lang="cs-CZ" sz="1800" dirty="0" smtClean="0"/>
              <a:t>ze společnosti </a:t>
            </a:r>
            <a:r>
              <a:rPr lang="cs-CZ" sz="1800" dirty="0"/>
              <a:t>ženy a dětí, cítit se méněcenným a nacházet se v pro </a:t>
            </a:r>
            <a:r>
              <a:rPr lang="cs-CZ" sz="1800" dirty="0" smtClean="0"/>
              <a:t>něm nejistém </a:t>
            </a:r>
            <a:r>
              <a:rPr lang="cs-CZ" sz="1800" dirty="0"/>
              <a:t>terénu či ukázat své pocity a tím se stát zranitelným a </a:t>
            </a:r>
            <a:r>
              <a:rPr lang="cs-CZ" sz="1800" dirty="0" smtClean="0"/>
              <a:t>díky tomu </a:t>
            </a:r>
            <a:r>
              <a:rPr lang="cs-CZ" sz="1800" dirty="0"/>
              <a:t>se jím tak i cítit (HeilmannGeideck a Schmidt, 1996 in Cizek et al</a:t>
            </a:r>
            <a:r>
              <a:rPr lang="cs-CZ" sz="1800" dirty="0" smtClean="0"/>
              <a:t>., 2002</a:t>
            </a:r>
            <a:r>
              <a:rPr lang="cs-CZ" sz="1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2882096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16-9-cz-v11.potx" id="{1A432768-ED11-4D80-BB7B-F2DE57BF66BD}" vid="{70834B49-2483-4B2E-9811-25D90AF3623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muni-fss-prezentace-16-9-cz-v11</Template>
  <TotalTime>353</TotalTime>
  <Words>2488</Words>
  <Application>Microsoft Office PowerPoint</Application>
  <PresentationFormat>Širokoúhlá obrazovka</PresentationFormat>
  <Paragraphs>307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3" baseType="lpstr">
      <vt:lpstr>Arial</vt:lpstr>
      <vt:lpstr>Tahoma</vt:lpstr>
      <vt:lpstr>Wingdings</vt:lpstr>
      <vt:lpstr>Prezentace_MU_CZ</vt:lpstr>
      <vt:lpstr>Gender a násilí: Násilí na mužích</vt:lpstr>
      <vt:lpstr>Násilí na mužích</vt:lpstr>
      <vt:lpstr>Výzkumy: USA</vt:lpstr>
      <vt:lpstr>Výzkumy: Německo a Rakousko</vt:lpstr>
      <vt:lpstr>Výzkumy: další země</vt:lpstr>
      <vt:lpstr>Výzkumy: další země</vt:lpstr>
      <vt:lpstr>FORMY A DRUHY NÁSILÍ PÁCHANÉHO NA MUŽÍCH</vt:lpstr>
      <vt:lpstr>FYZICKÉ NÁSILÍ</vt:lpstr>
      <vt:lpstr>PSYCHICKÉ A EMOCIONÁLNÍ NÁSILÍ</vt:lpstr>
      <vt:lpstr>SEXUÁLNÍ NÁSILÍ</vt:lpstr>
      <vt:lpstr>Násilí na mužích v heterosexuálních partnerských vztazích</vt:lpstr>
      <vt:lpstr>Násilí na mužích v heterosexuálních partnerských vztazích</vt:lpstr>
      <vt:lpstr>Násilí na mužích v heterosexuálních partnerských vztazích</vt:lpstr>
      <vt:lpstr>Násilí na mužích v heterosexuálních partnerských vztazích</vt:lpstr>
      <vt:lpstr>Násilí na mužích v heterosexuálních partnerských vztazích</vt:lpstr>
      <vt:lpstr>Násilí na mužích v heterosexuálních partnerských vztazích</vt:lpstr>
      <vt:lpstr>Násilí na mužích v heterosexuálních partnerských vztazích</vt:lpstr>
      <vt:lpstr>Násilí na mužích v heterosexuálních partnerských vztazích</vt:lpstr>
      <vt:lpstr>Gender a násilí: Násilí na seniorech</vt:lpstr>
      <vt:lpstr>Senioři a seniorky jako oběti násilí</vt:lpstr>
      <vt:lpstr>Senioři a seniorky jako osoby ohrožené domácím násilím</vt:lpstr>
      <vt:lpstr>Senioři a seniorky jako osoby ohrožené domácím násilím</vt:lpstr>
      <vt:lpstr>Důvody, proč senioři a seniorky o násilí mlčí:</vt:lpstr>
      <vt:lpstr>Důvody, proč senioři a seniorky o násilí mlčí:</vt:lpstr>
      <vt:lpstr>Domácí násilí na seniorech a seniorkách</vt:lpstr>
      <vt:lpstr>Formy násilí</vt:lpstr>
      <vt:lpstr>Transgenerační násilí</vt:lpstr>
      <vt:lpstr>Transgenerační násilí</vt:lpstr>
      <vt:lpstr>Životní situace podporující vznik domácího násilí ve vyšším věku:</vt:lpstr>
      <vt:lpstr>Signály týrání, zneužívání a zanedbávání seniorů a seniorek:</vt:lpstr>
      <vt:lpstr>Více:</vt:lpstr>
      <vt:lpstr>Partnerské násilí v neheterosexuálních vztazích</vt:lpstr>
      <vt:lpstr>LGBTQ+ lidé zkušenost násilí</vt:lpstr>
      <vt:lpstr>Násilí v LGBTQ+ vztazích</vt:lpstr>
      <vt:lpstr>Mýty o násilí v LGBTQ+ vztazích</vt:lpstr>
      <vt:lpstr>Mýty o násilí v LGBTQ+ vztazích</vt:lpstr>
      <vt:lpstr>Specifika násilí v LGBTQ+ vztazích</vt:lpstr>
      <vt:lpstr>Specifika násilí v LGBTQ+ vztazích</vt:lpstr>
      <vt:lpstr>Specifika násilí v LGBTQ+ vztazích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 a násilí</dc:title>
  <dc:creator>Kristýna Pešáková</dc:creator>
  <cp:lastModifiedBy>Kristýna Pešáková</cp:lastModifiedBy>
  <cp:revision>33</cp:revision>
  <cp:lastPrinted>1601-01-01T00:00:00Z</cp:lastPrinted>
  <dcterms:created xsi:type="dcterms:W3CDTF">2022-02-21T17:47:21Z</dcterms:created>
  <dcterms:modified xsi:type="dcterms:W3CDTF">2022-04-19T13:33:36Z</dcterms:modified>
</cp:coreProperties>
</file>