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23" d="100"/>
          <a:sy n="123" d="100"/>
        </p:scale>
        <p:origin x="108" y="28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22. 2. 2022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násilí </a:t>
            </a:r>
            <a:r>
              <a:rPr lang="cs-CZ" dirty="0"/>
              <a:t>není coby specificky mužský fenomén problematizováno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odkaz </a:t>
            </a:r>
            <a:r>
              <a:rPr lang="cs-CZ" dirty="0"/>
              <a:t>na </a:t>
            </a:r>
            <a:r>
              <a:rPr lang="cs-CZ" b="1" dirty="0" smtClean="0"/>
              <a:t>biologickou předurčenost </a:t>
            </a:r>
            <a:r>
              <a:rPr lang="cs-CZ" dirty="0" smtClean="0"/>
              <a:t>chování</a:t>
            </a:r>
            <a:r>
              <a:rPr lang="cs-CZ" dirty="0"/>
              <a:t>, jako něco daného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agresivita často </a:t>
            </a:r>
            <a:r>
              <a:rPr lang="cs-CZ" dirty="0"/>
              <a:t>prezentována jako něco, co je mužům více méně „vrozené“ , čemu není třeba předcházet, ale co je třeba spíše </a:t>
            </a:r>
            <a:r>
              <a:rPr lang="cs-CZ" b="1" dirty="0"/>
              <a:t>ve „zdravé míře“ podporovat </a:t>
            </a:r>
            <a:r>
              <a:rPr lang="cs-CZ" dirty="0"/>
              <a:t>(např. prostřednictvím tzv. „mužských sportů“ , ačkoli nezřídka jsou medializovány případy, kdy se agresivity na veřejnosti dopouštějí právě různí kickboxeři, fotbalisté a podobně).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err="1" smtClean="0"/>
              <a:t>Biologizace</a:t>
            </a:r>
            <a:r>
              <a:rPr lang="cs-CZ" dirty="0" smtClean="0"/>
              <a:t> násilí - neschopnost </a:t>
            </a:r>
            <a:r>
              <a:rPr lang="cs-CZ" dirty="0"/>
              <a:t>vidět násilí jako širší fenomén</a:t>
            </a:r>
          </a:p>
        </p:txBody>
      </p:sp>
    </p:spTree>
    <p:extLst>
      <p:ext uri="{BB962C8B-B14F-4D97-AF65-F5344CB8AC3E}">
        <p14:creationId xmlns:p14="http://schemas.microsoft.com/office/powerpoint/2010/main" val="4166193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Jiné je to u </a:t>
            </a:r>
            <a:r>
              <a:rPr lang="cs-CZ" b="1" dirty="0"/>
              <a:t>domácího a sexuálního násilí </a:t>
            </a:r>
            <a:r>
              <a:rPr lang="cs-CZ" dirty="0"/>
              <a:t>- tam jsou muži </a:t>
            </a:r>
            <a:r>
              <a:rPr lang="cs-CZ" dirty="0" smtClean="0"/>
              <a:t>často tematizováni 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b="1" dirty="0" smtClean="0"/>
              <a:t>schází </a:t>
            </a:r>
            <a:r>
              <a:rPr lang="cs-CZ" b="1" dirty="0"/>
              <a:t>reflexe </a:t>
            </a:r>
            <a:r>
              <a:rPr lang="cs-CZ" dirty="0"/>
              <a:t>skutečnosti, že vztah mužství a násilí je nejen psychologickým problémem, jak jej obvykle chápeme, ale také </a:t>
            </a:r>
            <a:r>
              <a:rPr lang="cs-CZ" b="1" dirty="0"/>
              <a:t>problémem sociálním</a:t>
            </a:r>
            <a:r>
              <a:rPr lang="cs-CZ" dirty="0" smtClean="0"/>
              <a:t>.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smtClean="0"/>
              <a:t>není </a:t>
            </a:r>
            <a:r>
              <a:rPr lang="cs-CZ" dirty="0"/>
              <a:t>pouze důsledkem psychického stavu jedince, ale také tragickým vyústěním problematických sociálních vztahů a strukturálních problémů, v nichž jsou muži coby pachatelé násilí zapleteni, a s nimiž se vypořádávají právě násilnou cestou.</a:t>
            </a:r>
          </a:p>
        </p:txBody>
      </p:sp>
    </p:spTree>
    <p:extLst>
      <p:ext uri="{BB962C8B-B14F-4D97-AF65-F5344CB8AC3E}">
        <p14:creationId xmlns:p14="http://schemas.microsoft.com/office/powerpoint/2010/main" val="2727475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Násilí. Kde se děje?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veřejné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soukromé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kyberprostoru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rámci sexuálního průmyslu a prostituce</a:t>
            </a:r>
          </a:p>
        </p:txBody>
      </p:sp>
    </p:spTree>
    <p:extLst>
      <p:ext uri="{BB962C8B-B14F-4D97-AF65-F5344CB8AC3E}">
        <p14:creationId xmlns:p14="http://schemas.microsoft.com/office/powerpoint/2010/main" val="1839920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Veřejné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Ve veřejné sféře se muži stávají původci i oběťmi násilí. Muži jako stíhané a vyšetřované osoby jednoznačně dominují ve všech oblastech kriminality, z nichž násilné činy vůči jiným osobám tvoří velkou část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OČEKÁVÁNÍ</a:t>
            </a:r>
            <a:r>
              <a:rPr lang="cs-CZ" dirty="0"/>
              <a:t>: Muži se snadněji dostávají do hledáčku podezřelých násilných osob (protože jimi statisticky častěji také jsou) a ženy se naopak jako pachatelky stávají v našem očekávání méně pravděpodobnými.</a:t>
            </a:r>
          </a:p>
        </p:txBody>
      </p:sp>
    </p:spTree>
    <p:extLst>
      <p:ext uri="{BB962C8B-B14F-4D97-AF65-F5344CB8AC3E}">
        <p14:creationId xmlns:p14="http://schemas.microsoft.com/office/powerpoint/2010/main" val="1976181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Veřejné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na </a:t>
            </a:r>
            <a:r>
              <a:rPr lang="cs-CZ" dirty="0"/>
              <a:t>fotbalovém stadionu, chuligánství, domluvené rvačky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přepadení </a:t>
            </a:r>
            <a:r>
              <a:rPr lang="cs-CZ" dirty="0"/>
              <a:t>spojené se sexuálním násilím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loupeže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hospodské </a:t>
            </a:r>
            <a:r>
              <a:rPr lang="cs-CZ" dirty="0"/>
              <a:t>rvačky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obtěžování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homofobně </a:t>
            </a:r>
            <a:r>
              <a:rPr lang="cs-CZ" dirty="0"/>
              <a:t>motivované násilí - veřejné projevy vůči odlišným skupinám</a:t>
            </a:r>
          </a:p>
        </p:txBody>
      </p:sp>
    </p:spTree>
    <p:extLst>
      <p:ext uri="{BB962C8B-B14F-4D97-AF65-F5344CB8AC3E}">
        <p14:creationId xmlns:p14="http://schemas.microsoft.com/office/powerpoint/2010/main" val="3182874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Homofobní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mívá dvě podoby. První, kdy jedinec vstupuje do násilné aktivity, aby sám nebyl vnímán jako homosexuální, příp. zženštilý, nebo </a:t>
            </a:r>
            <a:r>
              <a:rPr lang="cs-CZ" dirty="0" err="1"/>
              <a:t>nemužský</a:t>
            </a:r>
            <a:r>
              <a:rPr lang="cs-CZ" dirty="0"/>
              <a:t> (tyto aspekty – sexualita i gender – jsou provázané), nebo druhou, kdy objektem násilí je osoba (jiný muž), která je, (alespoň domněle) homosexuální, čímž jde o vyjádření dominance heterosexuálního mužství.</a:t>
            </a:r>
          </a:p>
        </p:txBody>
      </p:sp>
    </p:spTree>
    <p:extLst>
      <p:ext uri="{BB962C8B-B14F-4D97-AF65-F5344CB8AC3E}">
        <p14:creationId xmlns:p14="http://schemas.microsoft.com/office/powerpoint/2010/main" val="238274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ve veřejných institucích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dirty="0" smtClean="0"/>
              <a:t>školy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chlapecké </a:t>
            </a:r>
            <a:r>
              <a:rPr lang="cs-CZ" sz="2000" dirty="0"/>
              <a:t>skupiny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pracovní </a:t>
            </a:r>
            <a:r>
              <a:rPr lang="cs-CZ" sz="2000" dirty="0"/>
              <a:t>organizace a struktury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armáda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policie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vězeňství </a:t>
            </a:r>
          </a:p>
          <a:p>
            <a:endParaRPr lang="cs-CZ" sz="2000" dirty="0"/>
          </a:p>
          <a:p>
            <a:r>
              <a:rPr lang="cs-CZ" sz="2000" dirty="0" smtClean="0"/>
              <a:t>V </a:t>
            </a:r>
            <a:r>
              <a:rPr lang="cs-CZ" sz="2000" dirty="0"/>
              <a:t>naprosté většině případů násilí ve veřejném prostoru můžeme hovořit o dynamice moci.</a:t>
            </a:r>
          </a:p>
        </p:txBody>
      </p:sp>
    </p:spTree>
    <p:extLst>
      <p:ext uri="{BB962C8B-B14F-4D97-AF65-F5344CB8AC3E}">
        <p14:creationId xmlns:p14="http://schemas.microsoft.com/office/powerpoint/2010/main" val="2663224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ve sféře soukromé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dirty="0"/>
              <a:t>násilí na dětech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domácí </a:t>
            </a:r>
            <a:r>
              <a:rPr lang="cs-CZ" sz="2000" dirty="0"/>
              <a:t>násilí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partnerské </a:t>
            </a:r>
            <a:r>
              <a:rPr lang="cs-CZ" sz="2000" dirty="0"/>
              <a:t>násilí - </a:t>
            </a:r>
            <a:r>
              <a:rPr lang="cs-CZ" sz="2000" dirty="0" err="1"/>
              <a:t>hetero</a:t>
            </a:r>
            <a:r>
              <a:rPr lang="cs-CZ" sz="2000" dirty="0"/>
              <a:t> i homo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násilí </a:t>
            </a:r>
            <a:r>
              <a:rPr lang="cs-CZ" sz="2000" dirty="0"/>
              <a:t>na seniorech a seniorkách</a:t>
            </a:r>
          </a:p>
        </p:txBody>
      </p:sp>
    </p:spTree>
    <p:extLst>
      <p:ext uri="{BB962C8B-B14F-4D97-AF65-F5344CB8AC3E}">
        <p14:creationId xmlns:p14="http://schemas.microsoft.com/office/powerpoint/2010/main" val="3623176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err="1" smtClean="0"/>
              <a:t>Genderově</a:t>
            </a:r>
            <a:r>
              <a:rPr lang="cs-CZ" dirty="0" smtClean="0"/>
              <a:t> podmíněné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dirty="0" smtClean="0"/>
              <a:t>zahrnuje </a:t>
            </a:r>
            <a:r>
              <a:rPr lang="cs-CZ" sz="2000" dirty="0"/>
              <a:t>veškeré akty fyzického, sexuálního, psychického ekonomického či dalších forem násilí, které jsou cíleny na ženy z důvodu, že jsou ženami nebo na muže z důvodu, že jsou muži, anebo akty tohoto násilí, které nepřiměřeně dopadají na ženy či na muže.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Jde </a:t>
            </a:r>
            <a:r>
              <a:rPr lang="cs-CZ" sz="2000" dirty="0"/>
              <a:t>o násilí, které vychází nebo je legitimizováno sociálními stereotypy spojenými s genderovými předsudky a rolemi. </a:t>
            </a:r>
            <a:endParaRPr lang="cs-CZ" sz="2000" dirty="0" smtClean="0"/>
          </a:p>
          <a:p>
            <a:r>
              <a:rPr lang="cs-CZ" sz="2000" dirty="0" smtClean="0"/>
              <a:t>(</a:t>
            </a:r>
            <a:r>
              <a:rPr lang="cs-CZ" sz="2000" dirty="0"/>
              <a:t>Akční plán prevence domácího a genderového násilí na období 2015-2018)</a:t>
            </a:r>
          </a:p>
        </p:txBody>
      </p:sp>
    </p:spTree>
    <p:extLst>
      <p:ext uri="{BB962C8B-B14F-4D97-AF65-F5344CB8AC3E}">
        <p14:creationId xmlns:p14="http://schemas.microsoft.com/office/powerpoint/2010/main" val="864264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ženách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Násilí na ženách zahrnuje trestné činy, které mají nepoměrný dopad na ženy, jako jsou sexuální napadení, znásilnění a „domácí násilí“ , představuje porušování základních práv žen na důstojnost, rovnost a přístup ke spravedlnosti.</a:t>
            </a:r>
          </a:p>
        </p:txBody>
      </p:sp>
    </p:spTree>
    <p:extLst>
      <p:ext uri="{BB962C8B-B14F-4D97-AF65-F5344CB8AC3E}">
        <p14:creationId xmlns:p14="http://schemas.microsoft.com/office/powerpoint/2010/main" val="60036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komplexní </a:t>
            </a:r>
            <a:r>
              <a:rPr lang="cs-CZ" dirty="0" smtClean="0"/>
              <a:t>a složitý fenomén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řada </a:t>
            </a:r>
            <a:r>
              <a:rPr lang="cs-CZ" dirty="0" smtClean="0"/>
              <a:t>podob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r>
              <a:rPr lang="cs-CZ" dirty="0"/>
              <a:t>Negativní společenský jev, který je zásahem do osobní integrity jednotlivců a jednotlivkyň, či integrity skupin, jichž se dotýká přímo nebo i jen zprostředkovaně. (WHO, 2002) </a:t>
            </a:r>
            <a:endParaRPr lang="cs-CZ" dirty="0" smtClean="0"/>
          </a:p>
          <a:p>
            <a:r>
              <a:rPr lang="cs-CZ" dirty="0" smtClean="0"/>
              <a:t>Podobně </a:t>
            </a:r>
            <a:r>
              <a:rPr lang="cs-CZ" dirty="0"/>
              <a:t>i hrozba násilím. </a:t>
            </a:r>
          </a:p>
        </p:txBody>
      </p:sp>
    </p:spTree>
    <p:extLst>
      <p:ext uri="{BB962C8B-B14F-4D97-AF65-F5344CB8AC3E}">
        <p14:creationId xmlns:p14="http://schemas.microsoft.com/office/powerpoint/2010/main" val="4182462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FRA – Agentura Evropské unie pro základní práva, 2014, Násilí na ženách: průzkum napříč EU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- </a:t>
            </a:r>
            <a:r>
              <a:rPr lang="cs-CZ" sz="2000" dirty="0"/>
              <a:t>rozhovory se 42 000 ženami z 28 členských států Evropské </a:t>
            </a:r>
            <a:r>
              <a:rPr lang="cs-CZ" sz="2000" dirty="0" smtClean="0"/>
              <a:t>unie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70000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FRA, </a:t>
            </a:r>
            <a:r>
              <a:rPr lang="cs-CZ" dirty="0"/>
              <a:t>Násilí na ženách: průzkum napříč EU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Každá třetí žena zažila od svých 15 let nějakou formu fyzického a/nebo sexuálního napadení.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Každá </a:t>
            </a:r>
            <a:r>
              <a:rPr lang="cs-CZ" sz="2000" dirty="0"/>
              <a:t>10. žena zažila od svých 15 let nějakou formu sexuálního násilí a každá 20. žena byla od svých 15 let znásilněna.</a:t>
            </a:r>
          </a:p>
        </p:txBody>
      </p:sp>
    </p:spTree>
    <p:extLst>
      <p:ext uri="{BB962C8B-B14F-4D97-AF65-F5344CB8AC3E}">
        <p14:creationId xmlns:p14="http://schemas.microsoft.com/office/powerpoint/2010/main" val="2830944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FRA, </a:t>
            </a:r>
            <a:r>
              <a:rPr lang="cs-CZ" dirty="0"/>
              <a:t>Násilí na ženách: průzkum napříč EU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O něco více než pětina žen zažila fyzické a/nebo sexuální násilí buď od současného, nebo bývalého partnera a o něco více než jedna z 10 žen uvádí, že zažily nějakou formu sexuálního násilí páchaného dospělou osobou před tím, než dosáhly 15 let.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Pouze </a:t>
            </a:r>
            <a:r>
              <a:rPr lang="cs-CZ" sz="2000" dirty="0"/>
              <a:t>14 % žen přitom oznámilo nejzávažnější případ partnerského násilí na policii a 13 % oznámilo na policii nejzávažnější případ násilí ze strany jiné osoby.</a:t>
            </a:r>
          </a:p>
        </p:txBody>
      </p:sp>
    </p:spTree>
    <p:extLst>
      <p:ext uri="{BB962C8B-B14F-4D97-AF65-F5344CB8AC3E}">
        <p14:creationId xmlns:p14="http://schemas.microsoft.com/office/powerpoint/2010/main" val="4088625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FRA, </a:t>
            </a:r>
            <a:r>
              <a:rPr lang="cs-CZ" dirty="0"/>
              <a:t>Násilí na ženách: průzkum napříč EU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 smtClean="0"/>
              <a:t>Každá pátá žena zažila od svých 15 let nějakou formu nebezpečného pronásledování</a:t>
            </a:r>
            <a:r>
              <a:rPr lang="cs-CZ" sz="2000" dirty="0"/>
              <a:t>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Rozsah zneužívání v dětství a nedostatečné oznamování případů </a:t>
            </a:r>
            <a:r>
              <a:rPr lang="cs-CZ" sz="2000" dirty="0"/>
              <a:t>násilí: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Jen o něco více než jedna z 10 žen (12 %) zažilo do svých 15 let nějakou formu sexuálního zneužívání nebo incidentu ze strany </a:t>
            </a:r>
            <a:r>
              <a:rPr lang="cs-CZ" sz="2000" dirty="0"/>
              <a:t>dospělého.</a:t>
            </a:r>
          </a:p>
        </p:txBody>
      </p:sp>
    </p:spTree>
    <p:extLst>
      <p:ext uri="{BB962C8B-B14F-4D97-AF65-F5344CB8AC3E}">
        <p14:creationId xmlns:p14="http://schemas.microsoft.com/office/powerpoint/2010/main" val="2601595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FRA, </a:t>
            </a:r>
            <a:r>
              <a:rPr lang="cs-CZ" dirty="0"/>
              <a:t>Násilí na ženách: průzkum napříč EU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Sexuální obtěžování je pro mnoho žen v EU všudypřítomná a běžná zkušenost. Například každá pátá žena od svých 15 let zažila nepříjemné dotýkání, objímání nebo líbání a 6 % všech žen zažilo od svých 15 let tento typ obtěžování minimálně šestkrát. Z žen, které zažily sexuální obtěžování od svých 15 let alespoň jednou, 32 % uvedlo jako pachatele kolegu, nadřízeného nebo zákazníka.</a:t>
            </a:r>
          </a:p>
        </p:txBody>
      </p:sp>
    </p:spTree>
    <p:extLst>
      <p:ext uri="{BB962C8B-B14F-4D97-AF65-F5344CB8AC3E}">
        <p14:creationId xmlns:p14="http://schemas.microsoft.com/office/powerpoint/2010/main" val="7813345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a rovnost – příklad znásilnění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dirty="0" smtClean="0"/>
              <a:t>problém </a:t>
            </a:r>
            <a:r>
              <a:rPr lang="cs-CZ" sz="2000" dirty="0"/>
              <a:t>navázaný na genderový řád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nejde </a:t>
            </a:r>
            <a:r>
              <a:rPr lang="cs-CZ" sz="2000" dirty="0"/>
              <a:t>o přirozený jev, který by vyplýval z mužského sklonu k agresivitě či z mužských sexuálních potřeb </a:t>
            </a:r>
            <a:r>
              <a:rPr lang="cs-CZ" sz="2000" dirty="0" smtClean="0"/>
              <a:t>(jako první na to poukázala feministická teoretička </a:t>
            </a:r>
            <a:r>
              <a:rPr lang="cs-CZ" sz="2000" dirty="0"/>
              <a:t>Susan </a:t>
            </a:r>
            <a:r>
              <a:rPr lang="cs-CZ" sz="2000" dirty="0" err="1" smtClean="0"/>
              <a:t>Brownmiller</a:t>
            </a:r>
            <a:r>
              <a:rPr lang="cs-CZ" sz="2000" dirty="0" smtClean="0"/>
              <a:t>, 1998) </a:t>
            </a:r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mezikulturní </a:t>
            </a:r>
            <a:r>
              <a:rPr lang="cs-CZ" sz="2000" dirty="0"/>
              <a:t>výzkumy - porovnávaly postavení mužů a žen v různých společnostech a zjistily úměru mezi postavením žen </a:t>
            </a:r>
            <a:r>
              <a:rPr lang="cs-CZ" sz="2000" dirty="0" smtClean="0"/>
              <a:t>a počtem </a:t>
            </a:r>
            <a:r>
              <a:rPr lang="cs-CZ" sz="2000" dirty="0"/>
              <a:t>znásilnění:</a:t>
            </a:r>
          </a:p>
        </p:txBody>
      </p:sp>
    </p:spTree>
    <p:extLst>
      <p:ext uri="{BB962C8B-B14F-4D97-AF65-F5344CB8AC3E}">
        <p14:creationId xmlns:p14="http://schemas.microsoft.com/office/powerpoint/2010/main" val="1899070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a rovnost – příklad znásilnění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Ve společnostech, kde mají ženy stejnou prestiž jako muži a kde jsou respektovány, se znásilnění téměř nevyskytují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(</a:t>
            </a:r>
            <a:r>
              <a:rPr lang="cs-CZ" sz="2000" dirty="0" err="1"/>
              <a:t>Reeves</a:t>
            </a:r>
            <a:r>
              <a:rPr lang="cs-CZ" sz="2000" dirty="0"/>
              <a:t> </a:t>
            </a:r>
            <a:r>
              <a:rPr lang="cs-CZ" sz="2000" dirty="0" err="1"/>
              <a:t>Sanday</a:t>
            </a:r>
            <a:r>
              <a:rPr lang="cs-CZ" sz="2000" dirty="0"/>
              <a:t> 2007). </a:t>
            </a:r>
            <a:endParaRPr lang="cs-CZ" sz="2000" dirty="0" smtClean="0"/>
          </a:p>
          <a:p>
            <a:endParaRPr lang="cs-CZ" sz="2000"/>
          </a:p>
          <a:p>
            <a:r>
              <a:rPr lang="cs-CZ" sz="2000" smtClean="0"/>
              <a:t>Podle </a:t>
            </a:r>
            <a:r>
              <a:rPr lang="cs-CZ" sz="2000" dirty="0"/>
              <a:t>některých teoretiků a teoretiček (např. </a:t>
            </a:r>
            <a:r>
              <a:rPr lang="cs-CZ" sz="2000" dirty="0" err="1"/>
              <a:t>Brownmiller</a:t>
            </a:r>
            <a:r>
              <a:rPr lang="cs-CZ" sz="2000" dirty="0"/>
              <a:t> 1998, </a:t>
            </a:r>
            <a:r>
              <a:rPr lang="cs-CZ" sz="2000" dirty="0" err="1"/>
              <a:t>Dworkin</a:t>
            </a:r>
            <a:r>
              <a:rPr lang="cs-CZ" sz="2000" dirty="0"/>
              <a:t> in </a:t>
            </a:r>
            <a:r>
              <a:rPr lang="cs-CZ" sz="2000" dirty="0" err="1"/>
              <a:t>O´Toole</a:t>
            </a:r>
            <a:r>
              <a:rPr lang="cs-CZ" sz="2000" dirty="0"/>
              <a:t> 2007) je tak znásilnění výsledkem patriarchálního uspořádání společnosti, kde muži znásilňují, protože mohou.</a:t>
            </a:r>
          </a:p>
        </p:txBody>
      </p:sp>
    </p:spTree>
    <p:extLst>
      <p:ext uri="{BB962C8B-B14F-4D97-AF65-F5344CB8AC3E}">
        <p14:creationId xmlns:p14="http://schemas.microsoft.com/office/powerpoint/2010/main" val="223185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zpravidla </a:t>
            </a:r>
            <a:r>
              <a:rPr lang="cs-CZ" b="1" dirty="0"/>
              <a:t>porušením základních lidských práv a svobod </a:t>
            </a:r>
            <a:r>
              <a:rPr lang="cs-CZ" dirty="0"/>
              <a:t>a může mít negativní dopady na fyzické či psychické zdraví a životní pohodu </a:t>
            </a:r>
            <a:r>
              <a:rPr lang="cs-CZ" dirty="0" smtClean="0"/>
              <a:t>jednotlivců*kyň </a:t>
            </a:r>
            <a:r>
              <a:rPr lang="cs-CZ" dirty="0"/>
              <a:t>či skupin. Přináší s sebou také například negativní ekonomické dopady (např. studie </a:t>
            </a:r>
            <a:r>
              <a:rPr lang="cs-CZ" dirty="0" err="1"/>
              <a:t>ProFem</a:t>
            </a:r>
            <a:r>
              <a:rPr lang="cs-CZ" dirty="0"/>
              <a:t>, 2012).</a:t>
            </a:r>
          </a:p>
        </p:txBody>
      </p:sp>
    </p:spTree>
    <p:extLst>
      <p:ext uri="{BB962C8B-B14F-4D97-AF65-F5344CB8AC3E}">
        <p14:creationId xmlns:p14="http://schemas.microsoft.com/office/powerpoint/2010/main" val="120996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U naprosté většiny </a:t>
            </a:r>
            <a:r>
              <a:rPr lang="cs-CZ" dirty="0" smtClean="0"/>
              <a:t>agresorů*</a:t>
            </a:r>
            <a:r>
              <a:rPr lang="cs-CZ" dirty="0" err="1" smtClean="0"/>
              <a:t>ek</a:t>
            </a:r>
            <a:r>
              <a:rPr lang="cs-CZ" dirty="0" smtClean="0"/>
              <a:t> </a:t>
            </a:r>
            <a:r>
              <a:rPr lang="cs-CZ" dirty="0"/>
              <a:t>je násilné chování naučené, účelné a záměrné, a jako takové jej lze změnit. </a:t>
            </a:r>
            <a:r>
              <a:rPr lang="cs-CZ" dirty="0" smtClean="0"/>
              <a:t>Násilníci*</a:t>
            </a:r>
            <a:r>
              <a:rPr lang="cs-CZ" dirty="0" err="1" smtClean="0"/>
              <a:t>ice</a:t>
            </a:r>
            <a:r>
              <a:rPr lang="cs-CZ" dirty="0" smtClean="0"/>
              <a:t> </a:t>
            </a:r>
            <a:r>
              <a:rPr lang="cs-CZ" dirty="0"/>
              <a:t>jsou vždy zodpovědní za své chování, bez ohledu na své osobnostní rysy, výchovu, sociální podmínky, situaci či chování oběti násilí, jakkoliv mohou tyto i další okolnosti napomoci při spouštění agrese.</a:t>
            </a:r>
          </a:p>
        </p:txBody>
      </p:sp>
    </p:spTree>
    <p:extLst>
      <p:ext uri="{BB962C8B-B14F-4D97-AF65-F5344CB8AC3E}">
        <p14:creationId xmlns:p14="http://schemas.microsoft.com/office/powerpoint/2010/main" val="327491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Jak mluvíme o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málokdy </a:t>
            </a:r>
            <a:r>
              <a:rPr lang="cs-CZ" dirty="0"/>
              <a:t>ve veřejné debatě </a:t>
            </a:r>
            <a:r>
              <a:rPr lang="cs-CZ" dirty="0" smtClean="0"/>
              <a:t>reflektován způsob, jak se o něm mluví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násilí </a:t>
            </a:r>
            <a:r>
              <a:rPr lang="cs-CZ" dirty="0"/>
              <a:t>nejčastěji spojováno s muži jako původci násilí a s ženami, jeho oběťmi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ČR domácí násilí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 </a:t>
            </a:r>
            <a:r>
              <a:rPr lang="cs-CZ" dirty="0"/>
              <a:t>násilí nicméně dochází i jinde než ve sféře soukromé. Např. na veřejnosti, v kyberprostoru či v dalších sférách, které nelze jednoznačně zařadit do sféry veřejné či soukromé.</a:t>
            </a:r>
          </a:p>
        </p:txBody>
      </p:sp>
    </p:spTree>
    <p:extLst>
      <p:ext uri="{BB962C8B-B14F-4D97-AF65-F5344CB8AC3E}">
        <p14:creationId xmlns:p14="http://schemas.microsoft.com/office/powerpoint/2010/main" val="2477013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Muži? Ženy?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násilí </a:t>
            </a:r>
            <a:r>
              <a:rPr lang="cs-CZ" dirty="0"/>
              <a:t>se výrazně častěji dopouštějí muži, a to jak ve sféře soukromé, tak na veřejnosti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nejčastější </a:t>
            </a:r>
            <a:r>
              <a:rPr lang="cs-CZ" dirty="0"/>
              <a:t>formou násilí je násilí páchané mužem či muži vůči jinému muži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statisticky </a:t>
            </a:r>
            <a:r>
              <a:rPr lang="cs-CZ" dirty="0"/>
              <a:t>původci těžkého fyzického násilí častěji muži než ženy </a:t>
            </a:r>
          </a:p>
        </p:txBody>
      </p:sp>
    </p:spTree>
    <p:extLst>
      <p:ext uri="{BB962C8B-B14F-4D97-AF65-F5344CB8AC3E}">
        <p14:creationId xmlns:p14="http://schemas.microsoft.com/office/powerpoint/2010/main" val="235366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Muži? Ženy?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vliv </a:t>
            </a:r>
            <a:r>
              <a:rPr lang="cs-CZ" b="1" dirty="0"/>
              <a:t>mužská socializace </a:t>
            </a:r>
            <a:r>
              <a:rPr lang="cs-CZ" dirty="0"/>
              <a:t>- často s násilím spojená - ale také kulturní vzorce - násilné jednání mužů za některých okolností spíše vyžadují a schvalují, než potírají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Ženy </a:t>
            </a:r>
            <a:r>
              <a:rPr lang="cs-CZ" dirty="0"/>
              <a:t>jsou pak podle statistických údajů i podle zkušeností pomáhajících organizací ve většině </a:t>
            </a:r>
            <a:r>
              <a:rPr lang="cs-CZ" dirty="0" smtClean="0"/>
              <a:t>případů oběťmi </a:t>
            </a:r>
            <a:r>
              <a:rPr lang="cs-CZ" dirty="0"/>
              <a:t>zejména fyzického a sexuálního násilí ze strany mužů (ČSÚ, 2015). Ženy jsou tak oběťmi spíše ve sféře soukromé. Muži se častěji stávají obětí ve sféře veřejné.</a:t>
            </a:r>
          </a:p>
        </p:txBody>
      </p:sp>
    </p:spTree>
    <p:extLst>
      <p:ext uri="{BB962C8B-B14F-4D97-AF65-F5344CB8AC3E}">
        <p14:creationId xmlns:p14="http://schemas.microsoft.com/office/powerpoint/2010/main" val="157731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Média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hrají </a:t>
            </a:r>
            <a:r>
              <a:rPr lang="cs-CZ" dirty="0"/>
              <a:t>důležitou roli v rámci společenského vnímání násilí - slouží jednak jako informační kanál, jednak se podílejí na reprodukci obrazů a stereotypů, které si s násilím spojujeme 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informují </a:t>
            </a:r>
            <a:r>
              <a:rPr lang="cs-CZ" dirty="0"/>
              <a:t>o násilí často velmi detailně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během „migrační krize“ násilí spojeno s </a:t>
            </a:r>
            <a:r>
              <a:rPr lang="cs-CZ" dirty="0"/>
              <a:t>teroristickými útoky, válečnými zločiny či </a:t>
            </a:r>
            <a:r>
              <a:rPr lang="cs-CZ" dirty="0" smtClean="0"/>
              <a:t>migrací; v poslední době v ČR kauzy sexuálního obtěžování a násilí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052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Chybí specifická </a:t>
            </a:r>
            <a:r>
              <a:rPr lang="cs-CZ" b="1" dirty="0"/>
              <a:t>reflexe násilí z genderové perspektivy</a:t>
            </a:r>
            <a:r>
              <a:rPr lang="cs-CZ" dirty="0"/>
              <a:t>, která by tematizovala a problematizovala násilí v sociálních a psychologických souvislostech jako do značné míry mužský fenomén. Muži jsou sice identifikováni jako pachatelé násilí, ale mužské násilí jako celek není specificky uchopováno jako problém. Stav, kdy média nereflektují </a:t>
            </a:r>
            <a:r>
              <a:rPr lang="cs-CZ" dirty="0" err="1"/>
              <a:t>genderovanou</a:t>
            </a:r>
            <a:r>
              <a:rPr lang="cs-CZ" dirty="0"/>
              <a:t> povahu určitého problému, bývá nazýván </a:t>
            </a:r>
            <a:r>
              <a:rPr lang="cs-CZ" b="1" dirty="0"/>
              <a:t>„genderovou slepotou“ </a:t>
            </a:r>
            <a:r>
              <a:rPr lang="cs-CZ" dirty="0"/>
              <a:t>(„gender </a:t>
            </a:r>
            <a:r>
              <a:rPr lang="cs-CZ" dirty="0" err="1"/>
              <a:t>blindness</a:t>
            </a:r>
            <a:r>
              <a:rPr lang="cs-CZ" dirty="0"/>
              <a:t>“).</a:t>
            </a:r>
          </a:p>
        </p:txBody>
      </p:sp>
    </p:spTree>
    <p:extLst>
      <p:ext uri="{BB962C8B-B14F-4D97-AF65-F5344CB8AC3E}">
        <p14:creationId xmlns:p14="http://schemas.microsoft.com/office/powerpoint/2010/main" val="318960048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</Template>
  <TotalTime>46</TotalTime>
  <Words>1515</Words>
  <Application>Microsoft Office PowerPoint</Application>
  <PresentationFormat>Širokoúhlá obrazovka</PresentationFormat>
  <Paragraphs>163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Gender a násilí</vt:lpstr>
      <vt:lpstr>Násilí</vt:lpstr>
      <vt:lpstr>Násilí</vt:lpstr>
      <vt:lpstr>Násilí</vt:lpstr>
      <vt:lpstr>Jak mluvíme o násilí</vt:lpstr>
      <vt:lpstr>Muži? Ženy?</vt:lpstr>
      <vt:lpstr>Muži? Ženy?</vt:lpstr>
      <vt:lpstr>Média</vt:lpstr>
      <vt:lpstr>Gender a násilí</vt:lpstr>
      <vt:lpstr>Gender a násilí</vt:lpstr>
      <vt:lpstr>Gender a násilí</vt:lpstr>
      <vt:lpstr>Násilí. Kde se děje?</vt:lpstr>
      <vt:lpstr>Veřejné násilí</vt:lpstr>
      <vt:lpstr>Veřejné násilí</vt:lpstr>
      <vt:lpstr>Homofobní násilí</vt:lpstr>
      <vt:lpstr>Násilí ve veřejných institucích</vt:lpstr>
      <vt:lpstr>Násilí ve sféře soukromé</vt:lpstr>
      <vt:lpstr>Genderově podmíněné násilí</vt:lpstr>
      <vt:lpstr>Násilí na ženách</vt:lpstr>
      <vt:lpstr>Výzkumy</vt:lpstr>
      <vt:lpstr>FRA, Násilí na ženách: průzkum napříč EU </vt:lpstr>
      <vt:lpstr>FRA, Násilí na ženách: průzkum napříč EU </vt:lpstr>
      <vt:lpstr>FRA, Násilí na ženách: průzkum napříč EU </vt:lpstr>
      <vt:lpstr>FRA, Násilí na ženách: průzkum napříč EU </vt:lpstr>
      <vt:lpstr>Násilí a rovnost – příklad znásilnění</vt:lpstr>
      <vt:lpstr>Násilí a rovnost – příklad znásilnění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 násilí</dc:title>
  <dc:creator>Kristýna Pešáková</dc:creator>
  <cp:lastModifiedBy>Kristýna Pešáková</cp:lastModifiedBy>
  <cp:revision>6</cp:revision>
  <cp:lastPrinted>1601-01-01T00:00:00Z</cp:lastPrinted>
  <dcterms:created xsi:type="dcterms:W3CDTF">2022-02-21T17:47:21Z</dcterms:created>
  <dcterms:modified xsi:type="dcterms:W3CDTF">2022-02-22T08:27:19Z</dcterms:modified>
</cp:coreProperties>
</file>