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2"/>
  </p:notesMasterIdLst>
  <p:handoutMasterIdLst>
    <p:handoutMasterId r:id="rId33"/>
  </p:handoutMasterIdLst>
  <p:sldIdLst>
    <p:sldId id="256" r:id="rId2"/>
    <p:sldId id="257" r:id="rId3"/>
    <p:sldId id="258" r:id="rId4"/>
    <p:sldId id="259" r:id="rId5"/>
    <p:sldId id="260" r:id="rId6"/>
    <p:sldId id="320" r:id="rId7"/>
    <p:sldId id="321" r:id="rId8"/>
    <p:sldId id="261" r:id="rId9"/>
    <p:sldId id="322" r:id="rId10"/>
    <p:sldId id="262" r:id="rId11"/>
    <p:sldId id="263" r:id="rId12"/>
    <p:sldId id="289" r:id="rId13"/>
    <p:sldId id="323" r:id="rId14"/>
    <p:sldId id="324" r:id="rId15"/>
    <p:sldId id="325" r:id="rId16"/>
    <p:sldId id="326" r:id="rId17"/>
    <p:sldId id="327" r:id="rId18"/>
    <p:sldId id="328" r:id="rId19"/>
    <p:sldId id="329" r:id="rId20"/>
    <p:sldId id="330" r:id="rId21"/>
    <p:sldId id="331" r:id="rId22"/>
    <p:sldId id="332" r:id="rId23"/>
    <p:sldId id="333" r:id="rId24"/>
    <p:sldId id="334" r:id="rId25"/>
    <p:sldId id="335" r:id="rId26"/>
    <p:sldId id="336" r:id="rId27"/>
    <p:sldId id="337" r:id="rId28"/>
    <p:sldId id="338" r:id="rId29"/>
    <p:sldId id="339" r:id="rId30"/>
    <p:sldId id="340" r:id="rId3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53"/>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9" autoAdjust="0"/>
    <p:restoredTop sz="95768" autoAdjust="0"/>
  </p:normalViewPr>
  <p:slideViewPr>
    <p:cSldViewPr snapToGrid="0">
      <p:cViewPr varScale="1">
        <p:scale>
          <a:sx n="123" d="100"/>
          <a:sy n="123" d="100"/>
        </p:scale>
        <p:origin x="108" y="288"/>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96504829-97A8-0C4A-80EE-4326F3B8846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10" name="Obrázek 8">
            <a:extLst>
              <a:ext uri="{FF2B5EF4-FFF2-40B4-BE49-F238E27FC236}">
                <a16:creationId xmlns:a16="http://schemas.microsoft.com/office/drawing/2014/main" id="{AB34EDCF-2F50-6D46-80EF-64A38D0130C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7A53"/>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4A3528B9-C12B-BC4F-AF93-D9895556FA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9481167"/>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007A53"/>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11" name="Obrázek 8">
            <a:extLst>
              <a:ext uri="{FF2B5EF4-FFF2-40B4-BE49-F238E27FC236}">
                <a16:creationId xmlns:a16="http://schemas.microsoft.com/office/drawing/2014/main" id="{F90D2AF3-9D7F-614C-BFDA-1610205D104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007A53"/>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FSS slide">
    <p:bg>
      <p:bgPr>
        <a:solidFill>
          <a:srgbClr val="007A53"/>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8">
            <a:extLst>
              <a:ext uri="{FF2B5EF4-FFF2-40B4-BE49-F238E27FC236}">
                <a16:creationId xmlns:a16="http://schemas.microsoft.com/office/drawing/2014/main" id="{076177D2-E0A9-DB4F-9BE6-71A1D66CEE6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D12A9152-FA59-9745-A59D-D50FB6F18C9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398DFDC9-AC84-AB44-B9E6-08C20AB269E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CF56576F-AF41-3849-BD6B-FA3394CC1B6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8">
            <a:extLst>
              <a:ext uri="{FF2B5EF4-FFF2-40B4-BE49-F238E27FC236}">
                <a16:creationId xmlns:a16="http://schemas.microsoft.com/office/drawing/2014/main" id="{B0B77763-CB1F-AC44-ACDB-7C064A26D2E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BCD4E5D6-29D8-8A49-B4AC-98EC5D4606E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8">
            <a:extLst>
              <a:ext uri="{FF2B5EF4-FFF2-40B4-BE49-F238E27FC236}">
                <a16:creationId xmlns:a16="http://schemas.microsoft.com/office/drawing/2014/main" id="{30859298-EE15-7744-AB43-3DB4F7409D2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B46E247F-6353-7D48-AB74-30C474494AA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journals.sagepub.com/doi/full/10.1177/0032329218773710"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cs-CZ" dirty="0" smtClean="0"/>
              <a:t>Gender a násilí: </a:t>
            </a:r>
            <a:r>
              <a:rPr lang="cs-CZ" dirty="0" smtClean="0"/>
              <a:t>Sexuální n</a:t>
            </a:r>
            <a:r>
              <a:rPr lang="cs-CZ" dirty="0" smtClean="0"/>
              <a:t>ásilí během </a:t>
            </a:r>
            <a:r>
              <a:rPr lang="cs-CZ" dirty="0"/>
              <a:t>válečných konfliktů</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p:txBody>
          <a:bodyPr/>
          <a:lstStyle/>
          <a:p>
            <a:r>
              <a:rPr lang="cs-CZ" dirty="0" smtClean="0"/>
              <a:t>26</a:t>
            </a:r>
            <a:r>
              <a:rPr lang="cs-CZ" dirty="0" smtClean="0"/>
              <a:t>. </a:t>
            </a:r>
            <a:r>
              <a:rPr lang="cs-CZ" dirty="0"/>
              <a:t>4</a:t>
            </a:r>
            <a:r>
              <a:rPr lang="cs-CZ" dirty="0" smtClean="0"/>
              <a:t>. 2022</a:t>
            </a:r>
            <a:endParaRPr lang="cs-CZ" dirty="0"/>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10</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Dopady</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r>
              <a:rPr lang="cs-CZ" sz="1800" dirty="0" smtClean="0"/>
              <a:t>-    sexuální </a:t>
            </a:r>
            <a:r>
              <a:rPr lang="cs-CZ" sz="1800" dirty="0"/>
              <a:t>násilí na ženách narušuje strukturu komunity způsobem, který umí jen málo zbraní</a:t>
            </a:r>
            <a:endParaRPr lang="cs-CZ" sz="1800" dirty="0"/>
          </a:p>
          <a:p>
            <a:pPr marL="342900" indent="-342900">
              <a:buFontTx/>
              <a:buChar char="-"/>
            </a:pPr>
            <a:r>
              <a:rPr lang="cs-CZ" sz="1800" dirty="0" smtClean="0"/>
              <a:t>válečné </a:t>
            </a:r>
            <a:r>
              <a:rPr lang="cs-CZ" sz="1800" dirty="0"/>
              <a:t>násilí na ženách může být devastující díky silné reakci komunity na způsobené násilí a bolesti celých </a:t>
            </a:r>
            <a:r>
              <a:rPr lang="cs-CZ" sz="1800" dirty="0" smtClean="0"/>
              <a:t>rodin</a:t>
            </a:r>
          </a:p>
          <a:p>
            <a:pPr marL="342900" indent="-342900">
              <a:buFontTx/>
              <a:buChar char="-"/>
            </a:pPr>
            <a:r>
              <a:rPr lang="cs-CZ" sz="1800" dirty="0" smtClean="0"/>
              <a:t>bolest </a:t>
            </a:r>
            <a:r>
              <a:rPr lang="cs-CZ" sz="1800" dirty="0"/>
              <a:t>způsobená ženě tím, kdo ji znásilní je útokem na její rodinu a kulturu, v řadě společností jsou ženy vnímány jako ty, které reprezentují kulturní a duchovní hodnoty </a:t>
            </a:r>
            <a:r>
              <a:rPr lang="cs-CZ" sz="1800" dirty="0" smtClean="0"/>
              <a:t>komunity</a:t>
            </a:r>
          </a:p>
          <a:p>
            <a:pPr marL="342900" indent="-342900">
              <a:buFontTx/>
              <a:buChar char="-"/>
            </a:pPr>
            <a:r>
              <a:rPr lang="cs-CZ" sz="1800" dirty="0" smtClean="0"/>
              <a:t>sexuální </a:t>
            </a:r>
            <a:r>
              <a:rPr lang="cs-CZ" sz="1800" dirty="0"/>
              <a:t>násilí na ženách a dívkách je také spojeno s rizikem pohlavně přenosných chorob, včetně HIV a </a:t>
            </a:r>
            <a:r>
              <a:rPr lang="cs-CZ" sz="1800" dirty="0" smtClean="0"/>
              <a:t>AIDS</a:t>
            </a:r>
          </a:p>
          <a:p>
            <a:pPr marL="342900" indent="-342900">
              <a:buFontTx/>
              <a:buChar char="-"/>
            </a:pPr>
            <a:r>
              <a:rPr lang="cs-CZ" sz="1800" dirty="0" smtClean="0"/>
              <a:t>Například </a:t>
            </a:r>
            <a:r>
              <a:rPr lang="cs-CZ" sz="1800" dirty="0"/>
              <a:t>jedna studie naznačila, že výměna sexu za ochranu v době občanské války v Ugandě v 80. letech byla faktorem, který přispěl k vysoké míře výskytu AIDS v zemi</a:t>
            </a:r>
            <a:r>
              <a:rPr lang="cs-CZ" sz="1800" dirty="0" smtClean="0"/>
              <a:t>.</a:t>
            </a:r>
          </a:p>
          <a:p>
            <a:r>
              <a:rPr lang="cs-CZ" sz="1800" dirty="0"/>
              <a:t> </a:t>
            </a:r>
            <a:r>
              <a:rPr lang="cs-CZ" sz="1800" dirty="0" smtClean="0"/>
              <a:t>-   i </a:t>
            </a:r>
            <a:r>
              <a:rPr lang="cs-CZ" sz="1800" dirty="0"/>
              <a:t>po skončení války dopady sexuálního násilí zůstávají - nechtěná těhotenství, sexuálně přenosné choroby, stigmatizace</a:t>
            </a:r>
            <a:endParaRPr lang="cs-CZ" sz="1800" dirty="0"/>
          </a:p>
          <a:p>
            <a:r>
              <a:rPr lang="cs-CZ" sz="2000" dirty="0"/>
              <a:t/>
            </a:r>
            <a:br>
              <a:rPr lang="cs-CZ" sz="2000" dirty="0"/>
            </a:br>
            <a:endParaRPr lang="cs-CZ" sz="2000" dirty="0"/>
          </a:p>
          <a:p>
            <a:r>
              <a:rPr lang="cs-CZ" sz="2000" dirty="0"/>
              <a:t/>
            </a:r>
            <a:br>
              <a:rPr lang="cs-CZ" sz="2000" dirty="0"/>
            </a:br>
            <a:endParaRPr lang="cs-CZ" sz="2000" dirty="0"/>
          </a:p>
          <a:p>
            <a:r>
              <a:rPr lang="cs-CZ" dirty="0"/>
              <a:t/>
            </a:r>
            <a:br>
              <a:rPr lang="cs-CZ" dirty="0"/>
            </a:br>
            <a:endParaRPr lang="cs-CZ" sz="1800" dirty="0"/>
          </a:p>
        </p:txBody>
      </p:sp>
    </p:spTree>
    <p:extLst>
      <p:ext uri="{BB962C8B-B14F-4D97-AF65-F5344CB8AC3E}">
        <p14:creationId xmlns:p14="http://schemas.microsoft.com/office/powerpoint/2010/main" val="1577310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Rizika</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r>
              <a:rPr lang="cs-CZ" sz="2000" dirty="0"/>
              <a:t> </a:t>
            </a:r>
            <a:endParaRPr lang="cs-CZ" sz="2000" dirty="0"/>
          </a:p>
          <a:p>
            <a:r>
              <a:rPr lang="cs-CZ" sz="2000" dirty="0"/>
              <a:t>-      rozpad rodin v období válek dělá dívky a ženy více zranitelnými násilím</a:t>
            </a:r>
            <a:endParaRPr lang="cs-CZ" sz="2000" dirty="0"/>
          </a:p>
          <a:p>
            <a:r>
              <a:rPr lang="cs-CZ" sz="2000" dirty="0"/>
              <a:t>-      Téměř 80 procent z 53 milionů lidí vykořeněných válkami dnes tvoří ženy a děti.</a:t>
            </a:r>
            <a:endParaRPr lang="cs-CZ" sz="2000" dirty="0"/>
          </a:p>
          <a:p>
            <a:r>
              <a:rPr lang="cs-CZ" sz="2000" dirty="0"/>
              <a:t>-      Když jsou otcové, manželé, bratři a synové odebráni k boji, opouštějí ženy, velmi mladé a starší, a ty jsou pak nuceny postarat se samy o sebe.</a:t>
            </a:r>
            <a:endParaRPr lang="cs-CZ" sz="2000" dirty="0"/>
          </a:p>
          <a:p>
            <a:r>
              <a:rPr lang="cs-CZ" dirty="0"/>
              <a:t/>
            </a:r>
            <a:br>
              <a:rPr lang="cs-CZ" dirty="0"/>
            </a:br>
            <a:endParaRPr lang="cs-CZ" dirty="0"/>
          </a:p>
        </p:txBody>
      </p:sp>
    </p:spTree>
    <p:extLst>
      <p:ext uri="{BB962C8B-B14F-4D97-AF65-F5344CB8AC3E}">
        <p14:creationId xmlns:p14="http://schemas.microsoft.com/office/powerpoint/2010/main" val="910052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12</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Války, násilí a migrace</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r>
              <a:rPr lang="cs-CZ" sz="1800" dirty="0"/>
              <a:t> </a:t>
            </a:r>
            <a:r>
              <a:rPr lang="cs-CZ" sz="1600" dirty="0"/>
              <a:t>V Bosně a Hercegovině, Myanmaru a Somálsku uprchlické rodiny často uvádějí znásilnění nebo strach ze znásilnění jako klíčový faktor při rozhodování o tom, zda uprchnout ze </a:t>
            </a:r>
            <a:r>
              <a:rPr lang="cs-CZ" sz="1600" dirty="0" smtClean="0"/>
              <a:t>země</a:t>
            </a:r>
          </a:p>
          <a:p>
            <a:endParaRPr lang="cs-CZ" sz="1600" dirty="0" smtClean="0"/>
          </a:p>
          <a:p>
            <a:r>
              <a:rPr lang="cs-CZ" sz="1600" dirty="0" smtClean="0"/>
              <a:t>- i </a:t>
            </a:r>
            <a:r>
              <a:rPr lang="cs-CZ" sz="1600" dirty="0"/>
              <a:t>ženy, které nejsou během období konfliktu znásilněny, někdy považují za nutné mít sex s muži - aby si zajistily jídlo, přístřeší, bezpečnost či status uprchlíků pro sebe a své děti</a:t>
            </a:r>
            <a:endParaRPr lang="cs-CZ" sz="1600" dirty="0"/>
          </a:p>
          <a:p>
            <a:r>
              <a:rPr lang="cs-CZ" sz="1600" dirty="0"/>
              <a:t> </a:t>
            </a:r>
            <a:endParaRPr lang="cs-CZ" sz="1200" dirty="0"/>
          </a:p>
          <a:p>
            <a:r>
              <a:rPr lang="cs-CZ" sz="1600" dirty="0" smtClean="0"/>
              <a:t>- </a:t>
            </a:r>
            <a:r>
              <a:rPr lang="cs-CZ" sz="1600" dirty="0" err="1" smtClean="0"/>
              <a:t>Mozambik</a:t>
            </a:r>
            <a:r>
              <a:rPr lang="cs-CZ" sz="1600" dirty="0"/>
              <a:t>: během konfliktu, mladí chlapci, kteří byli sami traumatizováni násilím, hrozili že zabijí nebo nechají vyhladovět ty dívky, které budou odmítat jejich sexuální návrhy.</a:t>
            </a:r>
            <a:endParaRPr lang="cs-CZ" sz="1200" dirty="0"/>
          </a:p>
          <a:p>
            <a:r>
              <a:rPr lang="cs-CZ" sz="1600" dirty="0"/>
              <a:t>- </a:t>
            </a:r>
            <a:r>
              <a:rPr lang="cs-CZ" sz="1600" dirty="0" smtClean="0"/>
              <a:t>Sexuální </a:t>
            </a:r>
            <a:r>
              <a:rPr lang="cs-CZ" sz="1600" dirty="0"/>
              <a:t>útoky představují hlavní problém v uprchlických táborech a táborech pro vysídlené osoby</a:t>
            </a:r>
            <a:endParaRPr lang="cs-CZ" sz="1200" dirty="0"/>
          </a:p>
          <a:p>
            <a:r>
              <a:rPr lang="cs-CZ" sz="1600" dirty="0"/>
              <a:t>- </a:t>
            </a:r>
            <a:r>
              <a:rPr lang="cs-CZ" sz="1600" dirty="0" smtClean="0"/>
              <a:t>výskyt </a:t>
            </a:r>
            <a:r>
              <a:rPr lang="cs-CZ" sz="1600" dirty="0"/>
              <a:t>znásilnění byl alarmující např. </a:t>
            </a:r>
            <a:r>
              <a:rPr lang="cs-CZ" sz="1600" dirty="0"/>
              <a:t>v táborech pro Somálce a Somálky v Keni v roce 1993. </a:t>
            </a:r>
            <a:r>
              <a:rPr lang="cs-CZ" sz="1600" dirty="0"/>
              <a:t>Tábory se nacházely v izolovaných oblastech a stovky žen byly znásilňovány při nočních nájezdech nebo při pátrání po dříví na oheň</a:t>
            </a:r>
            <a:r>
              <a:rPr lang="cs-CZ" sz="1600" dirty="0" smtClean="0"/>
              <a:t>.</a:t>
            </a:r>
          </a:p>
          <a:p>
            <a:r>
              <a:rPr lang="cs-CZ" sz="1600" dirty="0" smtClean="0"/>
              <a:t>- </a:t>
            </a:r>
            <a:r>
              <a:rPr lang="cs-CZ" sz="1600" dirty="0"/>
              <a:t>zprávy OSN a </a:t>
            </a:r>
            <a:r>
              <a:rPr lang="cs-CZ" sz="1600" dirty="0"/>
              <a:t>Human Rights Watch - informace o hrůzách podob násilí na ženách</a:t>
            </a:r>
            <a:endParaRPr lang="cs-CZ" sz="1600" dirty="0"/>
          </a:p>
          <a:p>
            <a:r>
              <a:rPr lang="cs-CZ" sz="1800" dirty="0"/>
              <a:t/>
            </a:r>
            <a:br>
              <a:rPr lang="cs-CZ" sz="1800" dirty="0"/>
            </a:br>
            <a:endParaRPr lang="cs-CZ" sz="1800" dirty="0"/>
          </a:p>
        </p:txBody>
      </p:sp>
    </p:spTree>
    <p:extLst>
      <p:ext uri="{BB962C8B-B14F-4D97-AF65-F5344CB8AC3E}">
        <p14:creationId xmlns:p14="http://schemas.microsoft.com/office/powerpoint/2010/main" val="1528820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13</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Války a její dopady</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r>
              <a:rPr lang="cs-CZ" dirty="0" smtClean="0"/>
              <a:t>- válka </a:t>
            </a:r>
            <a:r>
              <a:rPr lang="cs-CZ" dirty="0"/>
              <a:t>a občanské nepokoje také přispívají k násilí v domovech</a:t>
            </a:r>
            <a:endParaRPr lang="cs-CZ" sz="1800" dirty="0"/>
          </a:p>
          <a:p>
            <a:r>
              <a:rPr lang="cs-CZ" dirty="0" smtClean="0"/>
              <a:t>- smrt</a:t>
            </a:r>
            <a:r>
              <a:rPr lang="cs-CZ" dirty="0"/>
              <a:t>, otřesy a chudoba zvyšují napětí v rodině a pravděpodobnost násilí vůči dívkám a ženám. Muži, kteří mají pocit, že ztratili schopnost chránit své ženy, se s tím vyrovnávají zdá se tak, že se na nich doma dopouští násilné kontroly.</a:t>
            </a:r>
            <a:endParaRPr lang="cs-CZ" sz="1800" dirty="0"/>
          </a:p>
          <a:p>
            <a:r>
              <a:rPr lang="cs-CZ" sz="1800" dirty="0"/>
              <a:t/>
            </a:r>
            <a:br>
              <a:rPr lang="cs-CZ" sz="1800" dirty="0"/>
            </a:br>
            <a:r>
              <a:rPr lang="cs-CZ" sz="1800" dirty="0"/>
              <a:t/>
            </a:r>
            <a:br>
              <a:rPr lang="cs-CZ" sz="1800" dirty="0"/>
            </a:br>
            <a:endParaRPr lang="cs-CZ" sz="1800" dirty="0"/>
          </a:p>
        </p:txBody>
      </p:sp>
    </p:spTree>
    <p:extLst>
      <p:ext uri="{BB962C8B-B14F-4D97-AF65-F5344CB8AC3E}">
        <p14:creationId xmlns:p14="http://schemas.microsoft.com/office/powerpoint/2010/main" val="217246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14</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Muži jako oběti</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pPr marL="342900" indent="-342900">
              <a:buFontTx/>
              <a:buChar char="-"/>
            </a:pPr>
            <a:r>
              <a:rPr lang="cs-CZ" dirty="0" smtClean="0"/>
              <a:t>i </a:t>
            </a:r>
            <a:r>
              <a:rPr lang="cs-CZ" dirty="0"/>
              <a:t>sexuální násilí na mužích během válek - zejména ze strany mužů, méně často i ze strany ženy, toto téma zatím téměř zcela </a:t>
            </a:r>
            <a:r>
              <a:rPr lang="cs-CZ" dirty="0" smtClean="0"/>
              <a:t>tabu</a:t>
            </a:r>
          </a:p>
          <a:p>
            <a:pPr marL="285750" indent="-285750">
              <a:buFontTx/>
              <a:buChar char="-"/>
            </a:pPr>
            <a:r>
              <a:rPr lang="cs-CZ" dirty="0" smtClean="0"/>
              <a:t>zaznamenáno </a:t>
            </a:r>
            <a:r>
              <a:rPr lang="cs-CZ" dirty="0"/>
              <a:t>např. v </a:t>
            </a:r>
            <a:r>
              <a:rPr lang="cs-CZ" dirty="0" smtClean="0"/>
              <a:t>Kongu</a:t>
            </a:r>
          </a:p>
          <a:p>
            <a:pPr marL="285750" indent="-285750">
              <a:buFontTx/>
              <a:buChar char="-"/>
            </a:pPr>
            <a:r>
              <a:rPr lang="cs-CZ" dirty="0" smtClean="0"/>
              <a:t>také </a:t>
            </a:r>
            <a:r>
              <a:rPr lang="cs-CZ" dirty="0"/>
              <a:t>válečná zbraň či projev politické agrese (např. Chile, Řecko, Chorvatsko, Írán, Kuvajt, země bývalého Sovětského svazu a bývalé Jugoslávie)</a:t>
            </a:r>
            <a:endParaRPr lang="cs-CZ" sz="1800" dirty="0"/>
          </a:p>
          <a:p>
            <a:r>
              <a:rPr lang="cs-CZ" dirty="0"/>
              <a:t>-  </a:t>
            </a:r>
            <a:r>
              <a:rPr lang="cs-CZ" dirty="0" smtClean="0"/>
              <a:t>krize </a:t>
            </a:r>
            <a:r>
              <a:rPr lang="cs-CZ" dirty="0"/>
              <a:t>v Sýrii - zaznamenáno znásilňování mužů - ozbrojení muži vstupovali do vesnic a znásilňovali muže, zaznamenáno i sexuální mučení během zadržování mužů</a:t>
            </a:r>
            <a:endParaRPr lang="cs-CZ" sz="1800" dirty="0"/>
          </a:p>
          <a:p>
            <a:r>
              <a:rPr lang="cs-CZ" sz="1800" dirty="0"/>
              <a:t/>
            </a:r>
            <a:br>
              <a:rPr lang="cs-CZ" sz="1800" dirty="0"/>
            </a:br>
            <a:r>
              <a:rPr lang="cs-CZ" sz="1800" dirty="0"/>
              <a:t/>
            </a:r>
            <a:br>
              <a:rPr lang="cs-CZ" sz="1800" dirty="0"/>
            </a:br>
            <a:r>
              <a:rPr lang="cs-CZ" sz="1800" dirty="0"/>
              <a:t/>
            </a:r>
            <a:br>
              <a:rPr lang="cs-CZ" sz="1800" dirty="0"/>
            </a:br>
            <a:endParaRPr lang="cs-CZ" sz="1800" dirty="0"/>
          </a:p>
        </p:txBody>
      </p:sp>
    </p:spTree>
    <p:extLst>
      <p:ext uri="{BB962C8B-B14F-4D97-AF65-F5344CB8AC3E}">
        <p14:creationId xmlns:p14="http://schemas.microsoft.com/office/powerpoint/2010/main" val="2894953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15</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Muži jako oběti</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r>
              <a:rPr lang="cs-CZ" sz="2000" dirty="0" smtClean="0"/>
              <a:t>- </a:t>
            </a:r>
            <a:r>
              <a:rPr lang="cs-CZ" sz="2000" dirty="0" err="1" smtClean="0"/>
              <a:t>transgender</a:t>
            </a:r>
            <a:r>
              <a:rPr lang="cs-CZ" sz="2000" dirty="0" smtClean="0"/>
              <a:t> </a:t>
            </a:r>
            <a:r>
              <a:rPr lang="cs-CZ" sz="2000" dirty="0"/>
              <a:t>uprchlíci - vícenásobná diskriminace</a:t>
            </a:r>
            <a:endParaRPr lang="cs-CZ" sz="2000" dirty="0"/>
          </a:p>
          <a:p>
            <a:r>
              <a:rPr lang="cs-CZ" sz="2000" dirty="0"/>
              <a:t>- </a:t>
            </a:r>
            <a:r>
              <a:rPr lang="cs-CZ" sz="2000" dirty="0" smtClean="0"/>
              <a:t>znásilnění </a:t>
            </a:r>
            <a:r>
              <a:rPr lang="cs-CZ" sz="2000" dirty="0"/>
              <a:t>zažila podle jedné studie např. většina mužů v koncentračních táborech v Sarajevu</a:t>
            </a:r>
            <a:endParaRPr lang="cs-CZ" sz="2000" dirty="0"/>
          </a:p>
          <a:p>
            <a:r>
              <a:rPr lang="cs-CZ" sz="2000" dirty="0"/>
              <a:t>- </a:t>
            </a:r>
            <a:r>
              <a:rPr lang="cs-CZ" sz="2000" dirty="0" smtClean="0"/>
              <a:t>v </a:t>
            </a:r>
            <a:r>
              <a:rPr lang="cs-CZ" sz="2000" dirty="0"/>
              <a:t>některých zemích Afriky (např. </a:t>
            </a:r>
            <a:r>
              <a:rPr lang="cs-CZ" sz="2000" dirty="0"/>
              <a:t>Ugandě) např. </a:t>
            </a:r>
            <a:r>
              <a:rPr lang="cs-CZ" sz="2000" dirty="0"/>
              <a:t>hrozí mužům, že kdyby se k tomu přiznali, byli by označeni za gaye, což je trestné</a:t>
            </a:r>
            <a:endParaRPr lang="cs-CZ" sz="2000" dirty="0"/>
          </a:p>
          <a:p>
            <a:r>
              <a:rPr lang="cs-CZ" sz="2000" dirty="0"/>
              <a:t>- </a:t>
            </a:r>
            <a:r>
              <a:rPr lang="cs-CZ" sz="2000" dirty="0" smtClean="0"/>
              <a:t>někteří </a:t>
            </a:r>
            <a:r>
              <a:rPr lang="cs-CZ" sz="2000" dirty="0"/>
              <a:t>vojáci, kteří používají dětské vojáky, používají znásilnění jako rituál zrání, aby zvýšili toleranci vojáků k </a:t>
            </a:r>
            <a:r>
              <a:rPr lang="cs-CZ" sz="2000" dirty="0" smtClean="0"/>
              <a:t>násilí</a:t>
            </a:r>
          </a:p>
          <a:p>
            <a:endParaRPr lang="cs-CZ" sz="2000" dirty="0"/>
          </a:p>
          <a:p>
            <a:r>
              <a:rPr lang="cs-CZ" sz="2000" dirty="0" smtClean="0"/>
              <a:t>- ženy </a:t>
            </a:r>
            <a:r>
              <a:rPr lang="cs-CZ" sz="2000" dirty="0"/>
              <a:t>ale samozřejmě nejsou ve válkách jen oběťmi, jsou i klíčovými bojovnicemi za mír - ať už jako bojovnice, či vyjednavačky (Libérie) či ty, které znovu vybudují komunitu</a:t>
            </a:r>
            <a:endParaRPr lang="cs-CZ" sz="2000" dirty="0"/>
          </a:p>
          <a:p>
            <a:r>
              <a:rPr lang="cs-CZ" dirty="0"/>
              <a:t/>
            </a:r>
            <a:br>
              <a:rPr lang="cs-CZ" dirty="0"/>
            </a:br>
            <a:r>
              <a:rPr lang="cs-CZ" sz="1800" dirty="0"/>
              <a:t/>
            </a:r>
            <a:br>
              <a:rPr lang="cs-CZ" sz="1800" dirty="0"/>
            </a:br>
            <a:r>
              <a:rPr lang="cs-CZ" sz="1800" dirty="0"/>
              <a:t/>
            </a:r>
            <a:br>
              <a:rPr lang="cs-CZ" sz="1800" dirty="0"/>
            </a:br>
            <a:r>
              <a:rPr lang="cs-CZ" sz="1800" dirty="0"/>
              <a:t/>
            </a:r>
            <a:br>
              <a:rPr lang="cs-CZ" sz="1800" dirty="0"/>
            </a:br>
            <a:endParaRPr lang="cs-CZ" sz="1800" dirty="0"/>
          </a:p>
        </p:txBody>
      </p:sp>
    </p:spTree>
    <p:extLst>
      <p:ext uri="{BB962C8B-B14F-4D97-AF65-F5344CB8AC3E}">
        <p14:creationId xmlns:p14="http://schemas.microsoft.com/office/powerpoint/2010/main" val="23453639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16</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Válečné sexuální násilí jako strategie či praxe?</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endParaRPr lang="cs-CZ" sz="2000" dirty="0" smtClean="0"/>
          </a:p>
          <a:p>
            <a:endParaRPr lang="cs-CZ" sz="2000" dirty="0" smtClean="0"/>
          </a:p>
          <a:p>
            <a:r>
              <a:rPr lang="cs-CZ" sz="2000" dirty="0" smtClean="0"/>
              <a:t>WOOD, E. J. </a:t>
            </a:r>
            <a:r>
              <a:rPr lang="en-US" sz="2000" dirty="0"/>
              <a:t>Rape as a Practice of War: Toward a Typology of Political </a:t>
            </a:r>
            <a:r>
              <a:rPr lang="en-US" sz="2000" dirty="0" smtClean="0"/>
              <a:t>Violence</a:t>
            </a:r>
            <a:r>
              <a:rPr lang="cs-CZ" sz="2000" dirty="0" smtClean="0"/>
              <a:t> (</a:t>
            </a:r>
            <a:r>
              <a:rPr lang="cs-CZ" sz="2000" dirty="0"/>
              <a:t>článek dostupný na: </a:t>
            </a:r>
            <a:r>
              <a:rPr lang="cs-CZ" sz="2000" dirty="0">
                <a:hlinkClick r:id="rId2"/>
              </a:rPr>
              <a:t>https://</a:t>
            </a:r>
            <a:r>
              <a:rPr lang="cs-CZ" sz="2000" dirty="0" smtClean="0">
                <a:hlinkClick r:id="rId2"/>
              </a:rPr>
              <a:t>journals.sagepub.com/</a:t>
            </a:r>
            <a:r>
              <a:rPr lang="cs-CZ" sz="2000" dirty="0" err="1" smtClean="0">
                <a:hlinkClick r:id="rId2"/>
              </a:rPr>
              <a:t>doi</a:t>
            </a:r>
            <a:r>
              <a:rPr lang="cs-CZ" sz="2000" dirty="0" smtClean="0">
                <a:hlinkClick r:id="rId2"/>
              </a:rPr>
              <a:t>/full/10.1177/0032329218773710</a:t>
            </a:r>
            <a:r>
              <a:rPr lang="cs-CZ" sz="2000" dirty="0" smtClean="0"/>
              <a:t>)</a:t>
            </a:r>
          </a:p>
          <a:p>
            <a:endParaRPr lang="cs-CZ" sz="2000" dirty="0"/>
          </a:p>
          <a:p>
            <a:pPr marL="342900" indent="-342900">
              <a:buFontTx/>
              <a:buChar char="-"/>
            </a:pPr>
            <a:r>
              <a:rPr lang="cs-CZ" dirty="0" smtClean="0"/>
              <a:t>pojem </a:t>
            </a:r>
            <a:r>
              <a:rPr lang="cs-CZ" i="1" dirty="0" smtClean="0"/>
              <a:t>znásilnění </a:t>
            </a:r>
            <a:r>
              <a:rPr lang="cs-CZ" i="1" dirty="0"/>
              <a:t>v souvislosti s konfliktem </a:t>
            </a:r>
            <a:r>
              <a:rPr lang="cs-CZ" dirty="0"/>
              <a:t>- znásilnění mužů i žen příslušníky ozbrojených organizací během ozbrojeného konfliktu (nikoli však nutně v boji</a:t>
            </a:r>
            <a:r>
              <a:rPr lang="cs-CZ" dirty="0" smtClean="0"/>
              <a:t>)</a:t>
            </a:r>
          </a:p>
          <a:p>
            <a:r>
              <a:rPr lang="cs-CZ" dirty="0" smtClean="0"/>
              <a:t>-   některé </a:t>
            </a:r>
            <a:r>
              <a:rPr lang="cs-CZ" dirty="0"/>
              <a:t>ozbrojené organizace se zaměřují pouze na ženy a dívky, zatímco jiné se v poslední době zaměřují i na muže.</a:t>
            </a:r>
            <a:endParaRPr lang="cs-CZ" dirty="0"/>
          </a:p>
          <a:p>
            <a:r>
              <a:rPr lang="cs-CZ" dirty="0"/>
              <a:t/>
            </a:r>
            <a:br>
              <a:rPr lang="cs-CZ" dirty="0"/>
            </a:br>
            <a:endParaRPr lang="cs-CZ" dirty="0"/>
          </a:p>
          <a:p>
            <a:endParaRPr lang="cs-CZ" sz="2000" dirty="0"/>
          </a:p>
          <a:p>
            <a:r>
              <a:rPr lang="cs-CZ" dirty="0"/>
              <a:t/>
            </a:r>
            <a:br>
              <a:rPr lang="cs-CZ" dirty="0"/>
            </a:br>
            <a:r>
              <a:rPr lang="cs-CZ" sz="1800" dirty="0"/>
              <a:t/>
            </a:r>
            <a:br>
              <a:rPr lang="cs-CZ" sz="1800" dirty="0"/>
            </a:br>
            <a:r>
              <a:rPr lang="cs-CZ" sz="1800" dirty="0"/>
              <a:t/>
            </a:r>
            <a:br>
              <a:rPr lang="cs-CZ" sz="1800" dirty="0"/>
            </a:br>
            <a:r>
              <a:rPr lang="cs-CZ" sz="1800" dirty="0"/>
              <a:t/>
            </a:r>
            <a:br>
              <a:rPr lang="cs-CZ" sz="1800" dirty="0"/>
            </a:br>
            <a:endParaRPr lang="cs-CZ" sz="1800" dirty="0"/>
          </a:p>
        </p:txBody>
      </p:sp>
    </p:spTree>
    <p:extLst>
      <p:ext uri="{BB962C8B-B14F-4D97-AF65-F5344CB8AC3E}">
        <p14:creationId xmlns:p14="http://schemas.microsoft.com/office/powerpoint/2010/main" val="1175719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17</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Válečné sexuální násilí jako strategie či praxe?</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endParaRPr lang="cs-CZ" sz="2000" dirty="0" smtClean="0"/>
          </a:p>
          <a:p>
            <a:endParaRPr lang="cs-CZ" sz="2000" dirty="0" smtClean="0"/>
          </a:p>
          <a:p>
            <a:r>
              <a:rPr lang="cs-CZ" dirty="0" smtClean="0"/>
              <a:t>- mezi </a:t>
            </a:r>
            <a:r>
              <a:rPr lang="cs-CZ" dirty="0"/>
              <a:t>ozbrojené organizace, u nichž nebyla zaznamenána ani mírná míra znásilnění, patří některé státní armády, některé levicové povstalecké organizace a některé </a:t>
            </a:r>
            <a:r>
              <a:rPr lang="cs-CZ" dirty="0" smtClean="0"/>
              <a:t>separatistické organizace,</a:t>
            </a:r>
            <a:r>
              <a:rPr lang="cs-CZ" dirty="0"/>
              <a:t> </a:t>
            </a:r>
            <a:endParaRPr lang="cs-CZ" sz="2000" dirty="0"/>
          </a:p>
          <a:p>
            <a:r>
              <a:rPr lang="cs-CZ" dirty="0" smtClean="0"/>
              <a:t>- v </a:t>
            </a:r>
            <a:r>
              <a:rPr lang="cs-CZ" dirty="0"/>
              <a:t>některých konfliktních prostředích je četnost znásilnění ze strany ozbrojených aktérů výrazně nižší než ze strany intimních partnerů, známých nebo cizích osob.</a:t>
            </a:r>
            <a:endParaRPr lang="cs-CZ" sz="2000" dirty="0"/>
          </a:p>
          <a:p>
            <a:r>
              <a:rPr lang="cs-CZ" sz="2000" dirty="0"/>
              <a:t/>
            </a:r>
            <a:br>
              <a:rPr lang="cs-CZ" sz="2000" dirty="0"/>
            </a:br>
            <a:r>
              <a:rPr lang="cs-CZ" dirty="0"/>
              <a:t/>
            </a:r>
            <a:br>
              <a:rPr lang="cs-CZ" dirty="0"/>
            </a:br>
            <a:endParaRPr lang="cs-CZ" dirty="0"/>
          </a:p>
          <a:p>
            <a:endParaRPr lang="cs-CZ" sz="2000" dirty="0"/>
          </a:p>
          <a:p>
            <a:r>
              <a:rPr lang="cs-CZ" dirty="0"/>
              <a:t/>
            </a:r>
            <a:br>
              <a:rPr lang="cs-CZ" dirty="0"/>
            </a:br>
            <a:r>
              <a:rPr lang="cs-CZ" sz="1800" dirty="0"/>
              <a:t/>
            </a:r>
            <a:br>
              <a:rPr lang="cs-CZ" sz="1800" dirty="0"/>
            </a:br>
            <a:r>
              <a:rPr lang="cs-CZ" sz="1800" dirty="0"/>
              <a:t/>
            </a:r>
            <a:br>
              <a:rPr lang="cs-CZ" sz="1800" dirty="0"/>
            </a:br>
            <a:r>
              <a:rPr lang="cs-CZ" sz="1800" dirty="0"/>
              <a:t/>
            </a:r>
            <a:br>
              <a:rPr lang="cs-CZ" sz="1800" dirty="0"/>
            </a:br>
            <a:endParaRPr lang="cs-CZ" sz="1800" dirty="0"/>
          </a:p>
        </p:txBody>
      </p:sp>
    </p:spTree>
    <p:extLst>
      <p:ext uri="{BB962C8B-B14F-4D97-AF65-F5344CB8AC3E}">
        <p14:creationId xmlns:p14="http://schemas.microsoft.com/office/powerpoint/2010/main" val="36629614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18</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Válečné sexuální násilí jako strategie či praxe?</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endParaRPr lang="cs-CZ" sz="2000" dirty="0" smtClean="0"/>
          </a:p>
          <a:p>
            <a:endParaRPr lang="cs-CZ" sz="2000" dirty="0" smtClean="0"/>
          </a:p>
          <a:p>
            <a:r>
              <a:rPr lang="cs-CZ" dirty="0" smtClean="0"/>
              <a:t>- 1968 </a:t>
            </a:r>
            <a:r>
              <a:rPr lang="cs-CZ" dirty="0"/>
              <a:t>Vietnam - vesnice Son My, My </a:t>
            </a:r>
            <a:r>
              <a:rPr lang="cs-CZ" dirty="0"/>
              <a:t>Lai</a:t>
            </a:r>
            <a:r>
              <a:rPr lang="cs-CZ" dirty="0"/>
              <a:t> - znásilnění nejméně 20 žen a </a:t>
            </a:r>
            <a:r>
              <a:rPr lang="cs-CZ" dirty="0" smtClean="0"/>
              <a:t>dívek americkou armádou, </a:t>
            </a:r>
            <a:r>
              <a:rPr lang="cs-CZ" dirty="0"/>
              <a:t>při interním vyšetřování vojáci tvrdili, že chápou, že dostali rozkaz nebo alespoň povolení zabíjet </a:t>
            </a:r>
            <a:r>
              <a:rPr lang="cs-CZ" dirty="0" smtClean="0"/>
              <a:t>civilisty; </a:t>
            </a:r>
            <a:r>
              <a:rPr lang="cs-CZ" dirty="0"/>
              <a:t>nikdo z nich to samé netvrdil v případě znásilnění, velitel jednomu vojákovi </a:t>
            </a:r>
            <a:r>
              <a:rPr lang="cs-CZ" dirty="0" smtClean="0"/>
              <a:t>dokonce na místě nařídil </a:t>
            </a:r>
            <a:r>
              <a:rPr lang="cs-CZ" dirty="0"/>
              <a:t>neznásilnit </a:t>
            </a:r>
          </a:p>
          <a:p>
            <a:r>
              <a:rPr lang="cs-CZ" dirty="0" smtClean="0"/>
              <a:t>- veteráni </a:t>
            </a:r>
            <a:r>
              <a:rPr lang="cs-CZ" dirty="0"/>
              <a:t>z Vietnamu - povolení zabíjet, ale většinou ne znásilnit, někteří zmínili společenský nátlak ze strany vrstevníků</a:t>
            </a:r>
          </a:p>
          <a:p>
            <a:r>
              <a:rPr lang="cs-CZ" sz="2000" dirty="0"/>
              <a:t/>
            </a:r>
            <a:br>
              <a:rPr lang="cs-CZ" sz="2000" dirty="0"/>
            </a:br>
            <a:r>
              <a:rPr lang="cs-CZ" dirty="0"/>
              <a:t/>
            </a:r>
            <a:br>
              <a:rPr lang="cs-CZ" dirty="0"/>
            </a:br>
            <a:endParaRPr lang="cs-CZ" dirty="0"/>
          </a:p>
          <a:p>
            <a:endParaRPr lang="cs-CZ" sz="2000" dirty="0"/>
          </a:p>
          <a:p>
            <a:r>
              <a:rPr lang="cs-CZ" dirty="0"/>
              <a:t/>
            </a:r>
            <a:br>
              <a:rPr lang="cs-CZ" dirty="0"/>
            </a:br>
            <a:r>
              <a:rPr lang="cs-CZ" sz="1800" dirty="0"/>
              <a:t/>
            </a:r>
            <a:br>
              <a:rPr lang="cs-CZ" sz="1800" dirty="0"/>
            </a:br>
            <a:r>
              <a:rPr lang="cs-CZ" sz="1800" dirty="0"/>
              <a:t/>
            </a:r>
            <a:br>
              <a:rPr lang="cs-CZ" sz="1800" dirty="0"/>
            </a:br>
            <a:r>
              <a:rPr lang="cs-CZ" sz="1800" dirty="0"/>
              <a:t/>
            </a:r>
            <a:br>
              <a:rPr lang="cs-CZ" sz="1800" dirty="0"/>
            </a:br>
            <a:endParaRPr lang="cs-CZ" sz="1800" dirty="0"/>
          </a:p>
        </p:txBody>
      </p:sp>
    </p:spTree>
    <p:extLst>
      <p:ext uri="{BB962C8B-B14F-4D97-AF65-F5344CB8AC3E}">
        <p14:creationId xmlns:p14="http://schemas.microsoft.com/office/powerpoint/2010/main" val="2940423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19</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Válečné sexuální násilí jako strategie či praxe?</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endParaRPr lang="cs-CZ" sz="2000" dirty="0" smtClean="0"/>
          </a:p>
          <a:p>
            <a:endParaRPr lang="cs-CZ" sz="2000" dirty="0" smtClean="0"/>
          </a:p>
          <a:p>
            <a:r>
              <a:rPr lang="cs-CZ" dirty="0" smtClean="0"/>
              <a:t>- málo </a:t>
            </a:r>
            <a:r>
              <a:rPr lang="cs-CZ" dirty="0"/>
              <a:t>vojáků za znásilnění stíháno - vojáci se navzájem málokdy nahlásili, velitelé obvinění obvykle nevznesli </a:t>
            </a:r>
          </a:p>
          <a:p>
            <a:r>
              <a:rPr lang="cs-CZ" dirty="0" smtClean="0"/>
              <a:t>- v </a:t>
            </a:r>
            <a:r>
              <a:rPr lang="cs-CZ" dirty="0"/>
              <a:t>některých armádách a skupinách </a:t>
            </a:r>
            <a:r>
              <a:rPr lang="cs-CZ" dirty="0" smtClean="0"/>
              <a:t>bývá </a:t>
            </a:r>
            <a:r>
              <a:rPr lang="cs-CZ" dirty="0"/>
              <a:t>znásilňování nařizováno, zde se dělo, protože bylo tolerováno kolegy a veliteli</a:t>
            </a:r>
          </a:p>
          <a:p>
            <a:r>
              <a:rPr lang="cs-CZ" dirty="0" smtClean="0"/>
              <a:t>- mezinárodní </a:t>
            </a:r>
            <a:r>
              <a:rPr lang="cs-CZ" dirty="0"/>
              <a:t>válečný zločin, genocida, zločin proti lidskosti - uznáno i díky </a:t>
            </a:r>
            <a:r>
              <a:rPr lang="cs-CZ" dirty="0"/>
              <a:t>narativu</a:t>
            </a:r>
            <a:r>
              <a:rPr lang="cs-CZ" dirty="0"/>
              <a:t>, že se jedná o válečnou strategii, </a:t>
            </a:r>
            <a:r>
              <a:rPr lang="cs-CZ" dirty="0" smtClean="0"/>
              <a:t>tlak ženského </a:t>
            </a:r>
            <a:r>
              <a:rPr lang="cs-CZ" dirty="0"/>
              <a:t>hnutí</a:t>
            </a:r>
          </a:p>
          <a:p>
            <a:r>
              <a:rPr lang="cs-CZ" sz="2000" dirty="0"/>
              <a:t/>
            </a:r>
            <a:br>
              <a:rPr lang="cs-CZ" sz="2000" dirty="0"/>
            </a:br>
            <a:r>
              <a:rPr lang="cs-CZ" dirty="0"/>
              <a:t/>
            </a:r>
            <a:br>
              <a:rPr lang="cs-CZ" dirty="0"/>
            </a:br>
            <a:endParaRPr lang="cs-CZ" dirty="0"/>
          </a:p>
          <a:p>
            <a:endParaRPr lang="cs-CZ" sz="2000" dirty="0"/>
          </a:p>
          <a:p>
            <a:r>
              <a:rPr lang="cs-CZ" dirty="0"/>
              <a:t/>
            </a:r>
            <a:br>
              <a:rPr lang="cs-CZ" dirty="0"/>
            </a:br>
            <a:r>
              <a:rPr lang="cs-CZ" sz="1800" dirty="0"/>
              <a:t/>
            </a:r>
            <a:br>
              <a:rPr lang="cs-CZ" sz="1800" dirty="0"/>
            </a:br>
            <a:r>
              <a:rPr lang="cs-CZ" sz="1800" dirty="0"/>
              <a:t/>
            </a:r>
            <a:br>
              <a:rPr lang="cs-CZ" sz="1800" dirty="0"/>
            </a:br>
            <a:r>
              <a:rPr lang="cs-CZ" sz="1800" dirty="0"/>
              <a:t/>
            </a:r>
            <a:br>
              <a:rPr lang="cs-CZ" sz="1800" dirty="0"/>
            </a:br>
            <a:endParaRPr lang="cs-CZ" sz="1800" dirty="0"/>
          </a:p>
        </p:txBody>
      </p:sp>
    </p:spTree>
    <p:extLst>
      <p:ext uri="{BB962C8B-B14F-4D97-AF65-F5344CB8AC3E}">
        <p14:creationId xmlns:p14="http://schemas.microsoft.com/office/powerpoint/2010/main" val="618998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2</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Válka a násilí</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r>
              <a:rPr lang="cs-CZ" dirty="0" smtClean="0"/>
              <a:t>- ženy </a:t>
            </a:r>
            <a:r>
              <a:rPr lang="cs-CZ" dirty="0"/>
              <a:t>zažívají válku obvykle jinak než muži</a:t>
            </a:r>
            <a:endParaRPr lang="cs-CZ" dirty="0"/>
          </a:p>
          <a:p>
            <a:r>
              <a:rPr lang="cs-CZ" dirty="0"/>
              <a:t>- </a:t>
            </a:r>
            <a:r>
              <a:rPr lang="cs-CZ" dirty="0" smtClean="0"/>
              <a:t>z </a:t>
            </a:r>
            <a:r>
              <a:rPr lang="cs-CZ" dirty="0"/>
              <a:t>první ruky vidí dopad konfliktu, zvýšené militarizace a násilného extremismu na jejich komunity, rodiny i na jejich vlastní těla</a:t>
            </a:r>
            <a:endParaRPr lang="cs-CZ" dirty="0"/>
          </a:p>
          <a:p>
            <a:r>
              <a:rPr lang="cs-CZ" dirty="0"/>
              <a:t>- </a:t>
            </a:r>
            <a:r>
              <a:rPr lang="cs-CZ" dirty="0" smtClean="0"/>
              <a:t>civilisté </a:t>
            </a:r>
            <a:r>
              <a:rPr lang="cs-CZ" dirty="0"/>
              <a:t>a civilistky jsou častějšími oběťmi moderních válek než vojáci, nejčastěji pak ženy a děti</a:t>
            </a:r>
            <a:endParaRPr lang="cs-CZ" dirty="0"/>
          </a:p>
          <a:p>
            <a:r>
              <a:rPr lang="cs-CZ" dirty="0"/>
              <a:t/>
            </a:r>
            <a:br>
              <a:rPr lang="cs-CZ" dirty="0"/>
            </a:br>
            <a:endParaRPr lang="cs-CZ" sz="2000" dirty="0"/>
          </a:p>
        </p:txBody>
      </p:sp>
    </p:spTree>
    <p:extLst>
      <p:ext uri="{BB962C8B-B14F-4D97-AF65-F5344CB8AC3E}">
        <p14:creationId xmlns:p14="http://schemas.microsoft.com/office/powerpoint/2010/main" val="41824628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20</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Válečné sexuální násilí jako strategie či praxe?</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endParaRPr lang="cs-CZ" sz="2000" dirty="0" smtClean="0"/>
          </a:p>
          <a:p>
            <a:endParaRPr lang="cs-CZ" sz="2000" dirty="0" smtClean="0"/>
          </a:p>
          <a:p>
            <a:r>
              <a:rPr lang="cs-CZ" dirty="0" smtClean="0"/>
              <a:t>- násilí </a:t>
            </a:r>
            <a:r>
              <a:rPr lang="cs-CZ" dirty="0"/>
              <a:t>je součástí války, nikoli soukromou záležitostí</a:t>
            </a:r>
          </a:p>
          <a:p>
            <a:r>
              <a:rPr lang="cs-CZ" dirty="0"/>
              <a:t>- ne vždy jde o cílenou strategii</a:t>
            </a:r>
          </a:p>
          <a:p>
            <a:r>
              <a:rPr lang="cs-CZ" dirty="0" smtClean="0"/>
              <a:t>- někdy </a:t>
            </a:r>
            <a:r>
              <a:rPr lang="cs-CZ" dirty="0"/>
              <a:t>masové znásilňování z důvodu etnických čistek</a:t>
            </a:r>
          </a:p>
          <a:p>
            <a:r>
              <a:rPr lang="cs-CZ" dirty="0" smtClean="0"/>
              <a:t>- autorka </a:t>
            </a:r>
            <a:r>
              <a:rPr lang="cs-CZ" dirty="0"/>
              <a:t>článku - není to úplně strategie </a:t>
            </a:r>
            <a:r>
              <a:rPr lang="cs-CZ" dirty="0" smtClean="0"/>
              <a:t>– sexuální násilí je často </a:t>
            </a:r>
            <a:r>
              <a:rPr lang="cs-CZ" dirty="0"/>
              <a:t>řízeno zdola a tolerováno shora</a:t>
            </a:r>
          </a:p>
          <a:p>
            <a:r>
              <a:rPr lang="cs-CZ" sz="2000" dirty="0"/>
              <a:t/>
            </a:r>
            <a:br>
              <a:rPr lang="cs-CZ" sz="2000" dirty="0"/>
            </a:br>
            <a:r>
              <a:rPr lang="cs-CZ" dirty="0"/>
              <a:t/>
            </a:r>
            <a:br>
              <a:rPr lang="cs-CZ" dirty="0"/>
            </a:br>
            <a:endParaRPr lang="cs-CZ" dirty="0"/>
          </a:p>
          <a:p>
            <a:endParaRPr lang="cs-CZ" sz="2000" dirty="0"/>
          </a:p>
          <a:p>
            <a:r>
              <a:rPr lang="cs-CZ" dirty="0"/>
              <a:t/>
            </a:r>
            <a:br>
              <a:rPr lang="cs-CZ" dirty="0"/>
            </a:br>
            <a:r>
              <a:rPr lang="cs-CZ" sz="1800" dirty="0"/>
              <a:t/>
            </a:r>
            <a:br>
              <a:rPr lang="cs-CZ" sz="1800" dirty="0"/>
            </a:br>
            <a:r>
              <a:rPr lang="cs-CZ" sz="1800" dirty="0"/>
              <a:t/>
            </a:r>
            <a:br>
              <a:rPr lang="cs-CZ" sz="1800" dirty="0"/>
            </a:br>
            <a:r>
              <a:rPr lang="cs-CZ" sz="1800" dirty="0"/>
              <a:t/>
            </a:r>
            <a:br>
              <a:rPr lang="cs-CZ" sz="1800" dirty="0"/>
            </a:br>
            <a:endParaRPr lang="cs-CZ" sz="1800" dirty="0"/>
          </a:p>
        </p:txBody>
      </p:sp>
    </p:spTree>
    <p:extLst>
      <p:ext uri="{BB962C8B-B14F-4D97-AF65-F5344CB8AC3E}">
        <p14:creationId xmlns:p14="http://schemas.microsoft.com/office/powerpoint/2010/main" val="38606131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21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Válečné sexuální násilí jako strategie či praxe?</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endParaRPr lang="cs-CZ" sz="2000" dirty="0" smtClean="0"/>
          </a:p>
          <a:p>
            <a:endParaRPr lang="cs-CZ" sz="2000" dirty="0" smtClean="0"/>
          </a:p>
          <a:p>
            <a:r>
              <a:rPr lang="cs-CZ" sz="2000" b="1" dirty="0" smtClean="0"/>
              <a:t>Válečné sexuální násilí - typologie autorky:</a:t>
            </a:r>
          </a:p>
          <a:p>
            <a:r>
              <a:rPr lang="cs-CZ" sz="2000" dirty="0" smtClean="0"/>
              <a:t>- </a:t>
            </a:r>
            <a:r>
              <a:rPr lang="cs-CZ" sz="2000" u="sng" dirty="0" smtClean="0"/>
              <a:t>z </a:t>
            </a:r>
            <a:r>
              <a:rPr lang="cs-CZ" sz="2000" u="sng" dirty="0"/>
              <a:t>pohledu reakce velitele</a:t>
            </a:r>
            <a:r>
              <a:rPr lang="cs-CZ" sz="2000" dirty="0"/>
              <a:t>: podporuje ho jako politiku, toleruje ho, či účinně zakazuje trestem či vštěpováním norem</a:t>
            </a:r>
          </a:p>
          <a:p>
            <a:r>
              <a:rPr lang="cs-CZ" sz="2000" dirty="0" smtClean="0"/>
              <a:t>- </a:t>
            </a:r>
            <a:r>
              <a:rPr lang="cs-CZ" sz="2000" u="sng" dirty="0" smtClean="0"/>
              <a:t>podle </a:t>
            </a:r>
            <a:r>
              <a:rPr lang="cs-CZ" sz="2000" u="sng" dirty="0"/>
              <a:t>motivů bojovníků</a:t>
            </a:r>
            <a:r>
              <a:rPr lang="cs-CZ" sz="2000" dirty="0"/>
              <a:t>: znásilnění jako politika (v některých prostředích i jako strategie), znásilnění jako praxe a znásilnění jako nepřítomnost</a:t>
            </a:r>
          </a:p>
          <a:p>
            <a:r>
              <a:rPr lang="cs-CZ" sz="2000" dirty="0" smtClean="0"/>
              <a:t>- roli </a:t>
            </a:r>
            <a:r>
              <a:rPr lang="cs-CZ" sz="2000" dirty="0"/>
              <a:t>hrají genderové normy a přesvědčení společnosti, z níž bojovníci pocházejí, ale také normy a přesvědčení bojovníků a velitelů přetvořené socializačními procesy v organizaci.</a:t>
            </a:r>
          </a:p>
          <a:p>
            <a:endParaRPr lang="cs-CZ" dirty="0"/>
          </a:p>
          <a:p>
            <a:r>
              <a:rPr lang="cs-CZ" sz="2000" dirty="0"/>
              <a:t/>
            </a:r>
            <a:br>
              <a:rPr lang="cs-CZ" sz="2000" dirty="0"/>
            </a:br>
            <a:r>
              <a:rPr lang="cs-CZ" dirty="0"/>
              <a:t/>
            </a:r>
            <a:br>
              <a:rPr lang="cs-CZ" dirty="0"/>
            </a:br>
            <a:endParaRPr lang="cs-CZ" dirty="0"/>
          </a:p>
          <a:p>
            <a:endParaRPr lang="cs-CZ" sz="2000" dirty="0"/>
          </a:p>
          <a:p>
            <a:r>
              <a:rPr lang="cs-CZ" dirty="0"/>
              <a:t/>
            </a:r>
            <a:br>
              <a:rPr lang="cs-CZ" dirty="0"/>
            </a:br>
            <a:r>
              <a:rPr lang="cs-CZ" sz="1800" dirty="0"/>
              <a:t/>
            </a:r>
            <a:br>
              <a:rPr lang="cs-CZ" sz="1800" dirty="0"/>
            </a:br>
            <a:r>
              <a:rPr lang="cs-CZ" sz="1800" dirty="0"/>
              <a:t/>
            </a:r>
            <a:br>
              <a:rPr lang="cs-CZ" sz="1800" dirty="0"/>
            </a:br>
            <a:r>
              <a:rPr lang="cs-CZ" sz="1800" dirty="0"/>
              <a:t/>
            </a:r>
            <a:br>
              <a:rPr lang="cs-CZ" sz="1800" dirty="0"/>
            </a:br>
            <a:endParaRPr lang="cs-CZ" sz="1800" dirty="0"/>
          </a:p>
        </p:txBody>
      </p:sp>
    </p:spTree>
    <p:extLst>
      <p:ext uri="{BB962C8B-B14F-4D97-AF65-F5344CB8AC3E}">
        <p14:creationId xmlns:p14="http://schemas.microsoft.com/office/powerpoint/2010/main" val="37451608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22</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Válečné sexuální násilí jako strategie či praxe?</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endParaRPr lang="cs-CZ" sz="2000" dirty="0" smtClean="0"/>
          </a:p>
          <a:p>
            <a:pPr marL="285750" indent="-285750">
              <a:buFontTx/>
              <a:buChar char="-"/>
            </a:pPr>
            <a:r>
              <a:rPr lang="cs-CZ" sz="1600" u="sng" dirty="0" smtClean="0"/>
              <a:t>znásilnění </a:t>
            </a:r>
            <a:r>
              <a:rPr lang="cs-CZ" sz="1600" u="sng" dirty="0"/>
              <a:t>jako praxe:</a:t>
            </a:r>
            <a:r>
              <a:rPr lang="cs-CZ" sz="1600" dirty="0"/>
              <a:t> velitelé znásilnění nenařizují ani neschvalují, ale tolerují je; řízeno sociální dynamikou (např. násilí v rámci americké armády</a:t>
            </a:r>
            <a:r>
              <a:rPr lang="cs-CZ" sz="1600" dirty="0" smtClean="0"/>
              <a:t>)</a:t>
            </a:r>
          </a:p>
          <a:p>
            <a:pPr marL="285750" indent="-285750">
              <a:buFontTx/>
              <a:buChar char="-"/>
            </a:pPr>
            <a:r>
              <a:rPr lang="cs-CZ" sz="1600" u="sng" dirty="0" smtClean="0"/>
              <a:t>politické </a:t>
            </a:r>
            <a:r>
              <a:rPr lang="cs-CZ" sz="1600" u="sng" dirty="0"/>
              <a:t>násilí</a:t>
            </a:r>
            <a:r>
              <a:rPr lang="cs-CZ" sz="1600" dirty="0"/>
              <a:t>: </a:t>
            </a:r>
            <a:endParaRPr lang="cs-CZ" sz="1600" dirty="0" smtClean="0"/>
          </a:p>
          <a:p>
            <a:pPr marL="285750" indent="-285750">
              <a:buFontTx/>
              <a:buChar char="-"/>
            </a:pPr>
            <a:r>
              <a:rPr lang="cs-CZ" sz="1600" dirty="0" smtClean="0"/>
              <a:t>vliv </a:t>
            </a:r>
            <a:r>
              <a:rPr lang="cs-CZ" sz="1600" dirty="0"/>
              <a:t>nábor a výcvik </a:t>
            </a:r>
            <a:r>
              <a:rPr lang="cs-CZ" sz="1600" dirty="0" smtClean="0"/>
              <a:t>rekrutů</a:t>
            </a:r>
          </a:p>
          <a:p>
            <a:pPr marL="285750" indent="-285750">
              <a:buFontTx/>
              <a:buChar char="-"/>
            </a:pPr>
            <a:r>
              <a:rPr lang="cs-CZ" sz="1600" dirty="0" smtClean="0"/>
              <a:t>do </a:t>
            </a:r>
            <a:r>
              <a:rPr lang="cs-CZ" sz="1600" dirty="0"/>
              <a:t>organizace </a:t>
            </a:r>
            <a:r>
              <a:rPr lang="cs-CZ" sz="1600" dirty="0" smtClean="0"/>
              <a:t>vstupují </a:t>
            </a:r>
            <a:r>
              <a:rPr lang="cs-CZ" sz="1600" dirty="0"/>
              <a:t>rekruti s kulturními normami a přesvědčeními - včetně genderových norem - o vhodnosti různých forem násilí a jejich </a:t>
            </a:r>
            <a:r>
              <a:rPr lang="cs-CZ" sz="1600" dirty="0" smtClean="0"/>
              <a:t>cílů</a:t>
            </a:r>
          </a:p>
          <a:p>
            <a:pPr marL="285750" indent="-285750">
              <a:buFontTx/>
              <a:buChar char="-"/>
            </a:pPr>
            <a:r>
              <a:rPr lang="cs-CZ" sz="1600" dirty="0" smtClean="0"/>
              <a:t>pokud </a:t>
            </a:r>
            <a:r>
              <a:rPr lang="cs-CZ" sz="1600" dirty="0"/>
              <a:t>se organizace nerekrutuje z vysoce kriminální populace nebo z veteránů, je třeba rekruty naučit, proč a jak </a:t>
            </a:r>
            <a:r>
              <a:rPr lang="cs-CZ" sz="1600" dirty="0" smtClean="0"/>
              <a:t>zabíjet</a:t>
            </a:r>
          </a:p>
          <a:p>
            <a:pPr marL="285750" indent="-285750">
              <a:buFontTx/>
              <a:buChar char="-"/>
            </a:pPr>
            <a:r>
              <a:rPr lang="cs-CZ" sz="1600" dirty="0" smtClean="0"/>
              <a:t>socializace k </a:t>
            </a:r>
            <a:r>
              <a:rPr lang="cs-CZ" sz="1600" dirty="0"/>
              <a:t>poslušnosti vůči veliteli a ke koordinaci se </a:t>
            </a:r>
            <a:r>
              <a:rPr lang="cs-CZ" sz="1600" dirty="0" smtClean="0"/>
              <a:t>spolubojovníky</a:t>
            </a:r>
          </a:p>
          <a:p>
            <a:pPr marL="285750" indent="-285750">
              <a:buFontTx/>
              <a:buChar char="-"/>
            </a:pPr>
            <a:r>
              <a:rPr lang="cs-CZ" sz="1600" dirty="0" smtClean="0"/>
              <a:t>velitel vytváří </a:t>
            </a:r>
            <a:r>
              <a:rPr lang="cs-CZ" sz="1600" dirty="0"/>
              <a:t>instituce, které mají transformovat jejich normy, přesvědčení nebo alespoň chování, odpovídající odlišným úrovním socializace. </a:t>
            </a:r>
            <a:r>
              <a:rPr lang="cs-CZ" sz="1600" dirty="0" smtClean="0"/>
              <a:t>Musí </a:t>
            </a:r>
            <a:r>
              <a:rPr lang="cs-CZ" sz="1600" dirty="0"/>
              <a:t>také vytvořit instituce pro identifikaci a disciplinování bojovníků, kteří se dopouštějí násilí, které není ani nařízeno, ani povoleno.</a:t>
            </a:r>
          </a:p>
          <a:p>
            <a:endParaRPr lang="cs-CZ" dirty="0"/>
          </a:p>
          <a:p>
            <a:r>
              <a:rPr lang="cs-CZ" sz="2000" dirty="0"/>
              <a:t/>
            </a:r>
            <a:br>
              <a:rPr lang="cs-CZ" sz="2000" dirty="0"/>
            </a:br>
            <a:r>
              <a:rPr lang="cs-CZ" dirty="0"/>
              <a:t/>
            </a:r>
            <a:br>
              <a:rPr lang="cs-CZ" dirty="0"/>
            </a:br>
            <a:endParaRPr lang="cs-CZ" dirty="0"/>
          </a:p>
          <a:p>
            <a:endParaRPr lang="cs-CZ" sz="2000" dirty="0"/>
          </a:p>
          <a:p>
            <a:r>
              <a:rPr lang="cs-CZ" dirty="0"/>
              <a:t/>
            </a:r>
            <a:br>
              <a:rPr lang="cs-CZ" dirty="0"/>
            </a:br>
            <a:r>
              <a:rPr lang="cs-CZ" sz="1800" dirty="0"/>
              <a:t/>
            </a:r>
            <a:br>
              <a:rPr lang="cs-CZ" sz="1800" dirty="0"/>
            </a:br>
            <a:r>
              <a:rPr lang="cs-CZ" sz="1800" dirty="0"/>
              <a:t/>
            </a:r>
            <a:br>
              <a:rPr lang="cs-CZ" sz="1800" dirty="0"/>
            </a:br>
            <a:r>
              <a:rPr lang="cs-CZ" sz="1800" dirty="0"/>
              <a:t/>
            </a:r>
            <a:br>
              <a:rPr lang="cs-CZ" sz="1800" dirty="0"/>
            </a:br>
            <a:endParaRPr lang="cs-CZ" sz="1800" dirty="0"/>
          </a:p>
        </p:txBody>
      </p:sp>
    </p:spTree>
    <p:extLst>
      <p:ext uri="{BB962C8B-B14F-4D97-AF65-F5344CB8AC3E}">
        <p14:creationId xmlns:p14="http://schemas.microsoft.com/office/powerpoint/2010/main" val="2849625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23</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Válečné sexuální násilí jako strategie či praxe?</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endParaRPr lang="cs-CZ" sz="2000" dirty="0" smtClean="0"/>
          </a:p>
          <a:p>
            <a:r>
              <a:rPr lang="cs-CZ" u="sng" dirty="0"/>
              <a:t>Motivace bojovníků: </a:t>
            </a:r>
            <a:endParaRPr lang="cs-CZ" u="sng" dirty="0" smtClean="0"/>
          </a:p>
          <a:p>
            <a:pPr marL="342900" indent="-342900">
              <a:buFontTx/>
              <a:buChar char="-"/>
            </a:pPr>
            <a:r>
              <a:rPr lang="cs-CZ" dirty="0" smtClean="0"/>
              <a:t>subkultury </a:t>
            </a:r>
            <a:r>
              <a:rPr lang="cs-CZ" dirty="0"/>
              <a:t>jednotek silný vliv na chování bojovníků prostřednictvím socializačních procesů, jako je například </a:t>
            </a:r>
            <a:r>
              <a:rPr lang="cs-CZ" dirty="0" smtClean="0"/>
              <a:t>šikana</a:t>
            </a:r>
          </a:p>
          <a:p>
            <a:pPr marL="342900" indent="-342900">
              <a:buFontTx/>
              <a:buChar char="-"/>
            </a:pPr>
            <a:r>
              <a:rPr lang="cs-CZ" dirty="0" smtClean="0"/>
              <a:t>takové </a:t>
            </a:r>
            <a:r>
              <a:rPr lang="cs-CZ" dirty="0"/>
              <a:t>sociální tlaky jsou obvykle velmi intenzivní jak během výcviku, tak v </a:t>
            </a:r>
            <a:r>
              <a:rPr lang="cs-CZ" dirty="0" smtClean="0"/>
              <a:t>boji</a:t>
            </a:r>
          </a:p>
          <a:p>
            <a:pPr marL="342900" indent="-342900">
              <a:buFontTx/>
              <a:buChar char="-"/>
            </a:pPr>
            <a:r>
              <a:rPr lang="cs-CZ" dirty="0" smtClean="0"/>
              <a:t>tváří </a:t>
            </a:r>
            <a:r>
              <a:rPr lang="cs-CZ" dirty="0"/>
              <a:t>v tvář osamělosti a strachu mají bojovníci silnou motivaci přizpůsobit se očekáváním a chování svých kolegů, i když tím porušují zásady organizace.</a:t>
            </a:r>
            <a:endParaRPr lang="cs-CZ" sz="1600" dirty="0"/>
          </a:p>
          <a:p>
            <a:r>
              <a:rPr lang="cs-CZ" sz="1600" dirty="0"/>
              <a:t/>
            </a:r>
            <a:br>
              <a:rPr lang="cs-CZ" sz="1600" dirty="0"/>
            </a:br>
            <a:endParaRPr lang="cs-CZ" dirty="0"/>
          </a:p>
          <a:p>
            <a:r>
              <a:rPr lang="cs-CZ" sz="2000" dirty="0"/>
              <a:t/>
            </a:r>
            <a:br>
              <a:rPr lang="cs-CZ" sz="2000" dirty="0"/>
            </a:br>
            <a:r>
              <a:rPr lang="cs-CZ" dirty="0"/>
              <a:t/>
            </a:r>
            <a:br>
              <a:rPr lang="cs-CZ" dirty="0"/>
            </a:br>
            <a:endParaRPr lang="cs-CZ" dirty="0"/>
          </a:p>
          <a:p>
            <a:endParaRPr lang="cs-CZ" sz="2000" dirty="0"/>
          </a:p>
          <a:p>
            <a:r>
              <a:rPr lang="cs-CZ" dirty="0"/>
              <a:t/>
            </a:r>
            <a:br>
              <a:rPr lang="cs-CZ" dirty="0"/>
            </a:br>
            <a:r>
              <a:rPr lang="cs-CZ" sz="1800" dirty="0"/>
              <a:t/>
            </a:r>
            <a:br>
              <a:rPr lang="cs-CZ" sz="1800" dirty="0"/>
            </a:br>
            <a:r>
              <a:rPr lang="cs-CZ" sz="1800" dirty="0"/>
              <a:t/>
            </a:r>
            <a:br>
              <a:rPr lang="cs-CZ" sz="1800" dirty="0"/>
            </a:br>
            <a:r>
              <a:rPr lang="cs-CZ" sz="1800" dirty="0"/>
              <a:t/>
            </a:r>
            <a:br>
              <a:rPr lang="cs-CZ" sz="1800" dirty="0"/>
            </a:br>
            <a:endParaRPr lang="cs-CZ" sz="1800" dirty="0"/>
          </a:p>
        </p:txBody>
      </p:sp>
    </p:spTree>
    <p:extLst>
      <p:ext uri="{BB962C8B-B14F-4D97-AF65-F5344CB8AC3E}">
        <p14:creationId xmlns:p14="http://schemas.microsoft.com/office/powerpoint/2010/main" val="19125992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24</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Válečné sexuální násilí jako strategie či praxe?</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endParaRPr lang="cs-CZ" sz="2000" dirty="0" smtClean="0"/>
          </a:p>
          <a:p>
            <a:pPr marL="342900" indent="-342900">
              <a:buFontTx/>
              <a:buChar char="-"/>
            </a:pPr>
            <a:r>
              <a:rPr lang="cs-CZ" sz="2000" dirty="0" smtClean="0"/>
              <a:t>preference </a:t>
            </a:r>
            <a:r>
              <a:rPr lang="cs-CZ" sz="2000" dirty="0"/>
              <a:t>bojovníka </a:t>
            </a:r>
            <a:r>
              <a:rPr lang="cs-CZ" sz="2000" dirty="0" smtClean="0"/>
              <a:t>se mohou </a:t>
            </a:r>
            <a:r>
              <a:rPr lang="cs-CZ" sz="2000" dirty="0"/>
              <a:t>během aktivního nasazení dramaticky vyvíjet, protože utrpení, svědectví a uplatňování násilí může přinést hluboké změny v jeho vlastních normách, preferencích a přesvědčeních o násilí. </a:t>
            </a:r>
            <a:endParaRPr lang="cs-CZ" sz="2000" dirty="0" smtClean="0"/>
          </a:p>
          <a:p>
            <a:pPr marL="342900" indent="-342900">
              <a:buFontTx/>
              <a:buChar char="-"/>
            </a:pPr>
            <a:r>
              <a:rPr lang="cs-CZ" sz="2000" dirty="0" smtClean="0"/>
              <a:t>Znecitlivění </a:t>
            </a:r>
            <a:r>
              <a:rPr lang="cs-CZ" sz="2000" dirty="0"/>
              <a:t>bojovníků vůči násilí, dehumanizace obětí, úzkost a nejistota z boje, hrozba násilí vůči sobě samému, pocity studu a viny za konkrétní vykonané činy, přesouvání odpovědnosti nejen na organizaci ("všichni ostatní stříleli"), ale také na nepřítele, který si "zaslouží, co dostal" - mají tendenci rozšiřovat repertoár, zacílení a četnost násilí ze strany bojovníka. </a:t>
            </a:r>
            <a:r>
              <a:rPr lang="cs-CZ" sz="1600" dirty="0"/>
              <a:t/>
            </a:r>
            <a:br>
              <a:rPr lang="cs-CZ" sz="1600" dirty="0"/>
            </a:br>
            <a:endParaRPr lang="cs-CZ" dirty="0"/>
          </a:p>
          <a:p>
            <a:r>
              <a:rPr lang="cs-CZ" sz="2000" dirty="0"/>
              <a:t/>
            </a:r>
            <a:br>
              <a:rPr lang="cs-CZ" sz="2000" dirty="0"/>
            </a:br>
            <a:r>
              <a:rPr lang="cs-CZ" dirty="0"/>
              <a:t/>
            </a:r>
            <a:br>
              <a:rPr lang="cs-CZ" dirty="0"/>
            </a:br>
            <a:endParaRPr lang="cs-CZ" dirty="0"/>
          </a:p>
          <a:p>
            <a:endParaRPr lang="cs-CZ" sz="2000" dirty="0"/>
          </a:p>
          <a:p>
            <a:r>
              <a:rPr lang="cs-CZ" dirty="0"/>
              <a:t/>
            </a:r>
            <a:br>
              <a:rPr lang="cs-CZ" dirty="0"/>
            </a:br>
            <a:r>
              <a:rPr lang="cs-CZ" sz="1800" dirty="0"/>
              <a:t/>
            </a:r>
            <a:br>
              <a:rPr lang="cs-CZ" sz="1800" dirty="0"/>
            </a:br>
            <a:r>
              <a:rPr lang="cs-CZ" sz="1800" dirty="0"/>
              <a:t/>
            </a:r>
            <a:br>
              <a:rPr lang="cs-CZ" sz="1800" dirty="0"/>
            </a:br>
            <a:r>
              <a:rPr lang="cs-CZ" sz="1800" dirty="0"/>
              <a:t/>
            </a:r>
            <a:br>
              <a:rPr lang="cs-CZ" sz="1800" dirty="0"/>
            </a:br>
            <a:endParaRPr lang="cs-CZ" sz="1800" dirty="0"/>
          </a:p>
        </p:txBody>
      </p:sp>
    </p:spTree>
    <p:extLst>
      <p:ext uri="{BB962C8B-B14F-4D97-AF65-F5344CB8AC3E}">
        <p14:creationId xmlns:p14="http://schemas.microsoft.com/office/powerpoint/2010/main" val="15725970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25</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Válečné sexuální násilí jako strategie či praxe?</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endParaRPr lang="cs-CZ" sz="2000" dirty="0" smtClean="0"/>
          </a:p>
          <a:p>
            <a:r>
              <a:rPr lang="cs-CZ" sz="2000" dirty="0"/>
              <a:t>Někteří bojovníci totiž mohou dokonce začít vnímat násilí na civilistech, někdy včetně znásilnění, jako příjemné a mohou si vypěstovat "potřebu" být stále krutější. </a:t>
            </a:r>
            <a:r>
              <a:rPr lang="cs-CZ" sz="2000" dirty="0"/>
              <a:t>Například podle jedné studie demobilizovaných bojovníků ve východní části Demokratické republiky Kongo </a:t>
            </a:r>
            <a:r>
              <a:rPr lang="cs-CZ" sz="2000" dirty="0" smtClean="0"/>
              <a:t>44 </a:t>
            </a:r>
            <a:r>
              <a:rPr lang="cs-CZ" sz="2000" dirty="0"/>
              <a:t>% z nich "trochu" nebo rozhodně souhlasilo s tím, že ubližování druhým může být uspokojující, 40 %, že je pro ně obtížné přestat, jakmile někoho začnou bít, a 8 %, že napadání druhých je sexuálně vzrušující. Účast tedy může změnit preference tak, že bojovníci začnou preferovat násilí, které by se jim dříve hnusilo.</a:t>
            </a:r>
            <a:endParaRPr lang="cs-CZ" sz="1800" dirty="0"/>
          </a:p>
          <a:p>
            <a:r>
              <a:rPr lang="cs-CZ" sz="2000" dirty="0"/>
              <a:t/>
            </a:r>
            <a:br>
              <a:rPr lang="cs-CZ" sz="2000" dirty="0"/>
            </a:br>
            <a:r>
              <a:rPr lang="cs-CZ" sz="1600" dirty="0"/>
              <a:t/>
            </a:r>
            <a:br>
              <a:rPr lang="cs-CZ" sz="1600" dirty="0"/>
            </a:br>
            <a:endParaRPr lang="cs-CZ" dirty="0"/>
          </a:p>
          <a:p>
            <a:r>
              <a:rPr lang="cs-CZ" sz="2000" dirty="0"/>
              <a:t/>
            </a:r>
            <a:br>
              <a:rPr lang="cs-CZ" sz="2000" dirty="0"/>
            </a:br>
            <a:r>
              <a:rPr lang="cs-CZ" dirty="0"/>
              <a:t/>
            </a:r>
            <a:br>
              <a:rPr lang="cs-CZ" dirty="0"/>
            </a:br>
            <a:endParaRPr lang="cs-CZ" dirty="0"/>
          </a:p>
          <a:p>
            <a:endParaRPr lang="cs-CZ" sz="2000" dirty="0"/>
          </a:p>
          <a:p>
            <a:r>
              <a:rPr lang="cs-CZ" dirty="0"/>
              <a:t/>
            </a:r>
            <a:br>
              <a:rPr lang="cs-CZ" dirty="0"/>
            </a:br>
            <a:r>
              <a:rPr lang="cs-CZ" sz="1800" dirty="0"/>
              <a:t/>
            </a:r>
            <a:br>
              <a:rPr lang="cs-CZ" sz="1800" dirty="0"/>
            </a:br>
            <a:r>
              <a:rPr lang="cs-CZ" sz="1800" dirty="0"/>
              <a:t/>
            </a:r>
            <a:br>
              <a:rPr lang="cs-CZ" sz="1800" dirty="0"/>
            </a:br>
            <a:r>
              <a:rPr lang="cs-CZ" sz="1800" dirty="0"/>
              <a:t/>
            </a:r>
            <a:br>
              <a:rPr lang="cs-CZ" sz="1800" dirty="0"/>
            </a:br>
            <a:endParaRPr lang="cs-CZ" sz="1800" dirty="0"/>
          </a:p>
        </p:txBody>
      </p:sp>
    </p:spTree>
    <p:extLst>
      <p:ext uri="{BB962C8B-B14F-4D97-AF65-F5344CB8AC3E}">
        <p14:creationId xmlns:p14="http://schemas.microsoft.com/office/powerpoint/2010/main" val="28106419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26</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Válečné sexuální násilí jako strategie či praxe?</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endParaRPr lang="cs-CZ" sz="2000" dirty="0" smtClean="0"/>
          </a:p>
          <a:p>
            <a:r>
              <a:rPr lang="cs-CZ" sz="1600" u="sng" dirty="0"/>
              <a:t>Postoj velitele: </a:t>
            </a:r>
            <a:r>
              <a:rPr lang="cs-CZ" sz="1600" dirty="0"/>
              <a:t>Velitel musí u každého typu násilí, kterého se bojovníci dopouštějí (nebo by se mohli dopouštět), rozhodnout, zda bude tento násilný čin </a:t>
            </a:r>
            <a:r>
              <a:rPr lang="cs-CZ" sz="1600" b="1" dirty="0"/>
              <a:t>podporovat jako politiku organizace</a:t>
            </a:r>
            <a:r>
              <a:rPr lang="cs-CZ" sz="1600" dirty="0"/>
              <a:t>, zda bude jeho výskyt </a:t>
            </a:r>
            <a:r>
              <a:rPr lang="cs-CZ" sz="1600" b="1" dirty="0"/>
              <a:t>tolerova</a:t>
            </a:r>
            <a:r>
              <a:rPr lang="cs-CZ" sz="1600" dirty="0"/>
              <a:t>t (standardní, pasivní rozhodnutí), nebo zda jej účinně </a:t>
            </a:r>
            <a:r>
              <a:rPr lang="cs-CZ" sz="1600" b="1" dirty="0"/>
              <a:t>zakáže trestem </a:t>
            </a:r>
            <a:r>
              <a:rPr lang="cs-CZ" sz="1600" dirty="0"/>
              <a:t>nebo zavedením norem proti němu. </a:t>
            </a:r>
            <a:endParaRPr lang="cs-CZ" sz="1600" dirty="0" smtClean="0"/>
          </a:p>
          <a:p>
            <a:r>
              <a:rPr lang="cs-CZ" sz="1600" dirty="0" smtClean="0"/>
              <a:t>Příkladem </a:t>
            </a:r>
            <a:r>
              <a:rPr lang="cs-CZ" sz="1600" dirty="0"/>
              <a:t>organizací, které účinně zakázaly znásilňování civilistů, jsou salvadorští a srílanští povstalci; obecněji se zdá, že komunističtí povstalci znásilňují civilisty méně často. </a:t>
            </a:r>
            <a:r>
              <a:rPr lang="cs-CZ" sz="1600" dirty="0"/>
              <a:t>Některé organizace přijímají znásilnění jako politiku pro vojenské cíle, tj. jako strategii, včetně mnoha, ale ne všech organizací, které provádějí etnické čistky nebo genocidu, a mnoha organizací, které provádějí sexuální mučení. Příkladem mohou být bosenskosrbské milice v bývalé Jugoslávii, milice Janjaweed v Súdánu a guatemalská armáda během občanské války v této zemi. </a:t>
            </a:r>
            <a:r>
              <a:rPr lang="cs-CZ" sz="1600" dirty="0"/>
              <a:t>Častější se zdají být případy, kdy znásilnění nebo jiné formy sexuálního násilí nejsou výslovně nařízeny, ale jsou povoleny, a to prostřednictvím hesel jako "vedeme totální válku" nebo jiné rétoriky propagující sexuální násilí. </a:t>
            </a:r>
            <a:endParaRPr lang="cs-CZ" sz="1400" dirty="0"/>
          </a:p>
          <a:p>
            <a:r>
              <a:rPr lang="cs-CZ" sz="2000" dirty="0"/>
              <a:t/>
            </a:r>
            <a:br>
              <a:rPr lang="cs-CZ" sz="2000" dirty="0"/>
            </a:br>
            <a:r>
              <a:rPr lang="cs-CZ" sz="2000" dirty="0"/>
              <a:t/>
            </a:r>
            <a:br>
              <a:rPr lang="cs-CZ" sz="2000" dirty="0"/>
            </a:br>
            <a:r>
              <a:rPr lang="cs-CZ" sz="1600" dirty="0"/>
              <a:t/>
            </a:r>
            <a:br>
              <a:rPr lang="cs-CZ" sz="1600" dirty="0"/>
            </a:br>
            <a:endParaRPr lang="cs-CZ" dirty="0"/>
          </a:p>
          <a:p>
            <a:r>
              <a:rPr lang="cs-CZ" sz="2000" dirty="0"/>
              <a:t/>
            </a:r>
            <a:br>
              <a:rPr lang="cs-CZ" sz="2000" dirty="0"/>
            </a:br>
            <a:r>
              <a:rPr lang="cs-CZ" dirty="0"/>
              <a:t/>
            </a:r>
            <a:br>
              <a:rPr lang="cs-CZ" dirty="0"/>
            </a:br>
            <a:endParaRPr lang="cs-CZ" dirty="0"/>
          </a:p>
          <a:p>
            <a:endParaRPr lang="cs-CZ" sz="2000" dirty="0"/>
          </a:p>
          <a:p>
            <a:r>
              <a:rPr lang="cs-CZ" dirty="0"/>
              <a:t/>
            </a:r>
            <a:br>
              <a:rPr lang="cs-CZ" dirty="0"/>
            </a:br>
            <a:r>
              <a:rPr lang="cs-CZ" sz="1800" dirty="0"/>
              <a:t/>
            </a:r>
            <a:br>
              <a:rPr lang="cs-CZ" sz="1800" dirty="0"/>
            </a:br>
            <a:r>
              <a:rPr lang="cs-CZ" sz="1800" dirty="0"/>
              <a:t/>
            </a:r>
            <a:br>
              <a:rPr lang="cs-CZ" sz="1800" dirty="0"/>
            </a:br>
            <a:r>
              <a:rPr lang="cs-CZ" sz="1800" dirty="0"/>
              <a:t/>
            </a:r>
            <a:br>
              <a:rPr lang="cs-CZ" sz="1800" dirty="0"/>
            </a:br>
            <a:endParaRPr lang="cs-CZ" sz="1800" dirty="0"/>
          </a:p>
        </p:txBody>
      </p:sp>
    </p:spTree>
    <p:extLst>
      <p:ext uri="{BB962C8B-B14F-4D97-AF65-F5344CB8AC3E}">
        <p14:creationId xmlns:p14="http://schemas.microsoft.com/office/powerpoint/2010/main" val="25392642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27</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Válečné sexuální násilí jako strategie či praxe?</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endParaRPr lang="cs-CZ" sz="2000" dirty="0" smtClean="0"/>
          </a:p>
          <a:p>
            <a:r>
              <a:rPr lang="cs-CZ" sz="2000" dirty="0"/>
              <a:t>Dalším příkladem je americká "válka proti teroru": vedoucí představitelé zřejmě schvalovali, ale přímo nenařizovali sexuální ponižování zadržených jako formu tzv. zesíleného výslechu (tj. </a:t>
            </a:r>
            <a:r>
              <a:rPr lang="cs-CZ" sz="2000" dirty="0"/>
              <a:t>mučení).</a:t>
            </a:r>
            <a:endParaRPr lang="cs-CZ" sz="1400" dirty="0"/>
          </a:p>
          <a:p>
            <a:endParaRPr lang="cs-CZ" sz="2000" dirty="0" smtClean="0"/>
          </a:p>
          <a:p>
            <a:r>
              <a:rPr lang="cs-CZ" sz="2000" dirty="0" smtClean="0"/>
              <a:t>Velitel </a:t>
            </a:r>
            <a:r>
              <a:rPr lang="cs-CZ" sz="2000" dirty="0"/>
              <a:t>však může prosazovat model sexuálního násilí jako politiku i z jiných než vojenských důvodů. </a:t>
            </a:r>
            <a:r>
              <a:rPr lang="cs-CZ" sz="2000" dirty="0"/>
              <a:t>Některé organizace například přijímají politiku sexuálního otroctví, nucené prostituce nebo nucených sňatků jako způsob regulace sexuálního a reprodukčního života bojovníků. </a:t>
            </a:r>
            <a:r>
              <a:rPr lang="cs-CZ" sz="2000" dirty="0"/>
              <a:t>Japonská armáda například během druhé světové války nutila takzvané ženy pro útěchu k prostituci ve vojenských nevěstincích, aby zabránila rozsáhlému znásilňování civilistů.</a:t>
            </a:r>
            <a:endParaRPr lang="cs-CZ" sz="1400" dirty="0"/>
          </a:p>
          <a:p>
            <a:r>
              <a:rPr lang="cs-CZ" sz="1600" dirty="0"/>
              <a:t/>
            </a:r>
            <a:br>
              <a:rPr lang="cs-CZ" sz="1600" dirty="0"/>
            </a:br>
            <a:r>
              <a:rPr lang="cs-CZ" sz="1600" dirty="0"/>
              <a:t> </a:t>
            </a:r>
            <a:endParaRPr lang="cs-CZ" sz="1400" dirty="0"/>
          </a:p>
          <a:p>
            <a:r>
              <a:rPr lang="cs-CZ" sz="2000" dirty="0"/>
              <a:t/>
            </a:r>
            <a:br>
              <a:rPr lang="cs-CZ" sz="2000" dirty="0"/>
            </a:br>
            <a:r>
              <a:rPr lang="cs-CZ" sz="2000" dirty="0"/>
              <a:t/>
            </a:r>
            <a:br>
              <a:rPr lang="cs-CZ" sz="2000" dirty="0"/>
            </a:br>
            <a:r>
              <a:rPr lang="cs-CZ" sz="1600" dirty="0"/>
              <a:t/>
            </a:r>
            <a:br>
              <a:rPr lang="cs-CZ" sz="1600" dirty="0"/>
            </a:br>
            <a:endParaRPr lang="cs-CZ" dirty="0"/>
          </a:p>
          <a:p>
            <a:r>
              <a:rPr lang="cs-CZ" sz="2000" dirty="0"/>
              <a:t/>
            </a:r>
            <a:br>
              <a:rPr lang="cs-CZ" sz="2000" dirty="0"/>
            </a:br>
            <a:r>
              <a:rPr lang="cs-CZ" dirty="0"/>
              <a:t/>
            </a:r>
            <a:br>
              <a:rPr lang="cs-CZ" dirty="0"/>
            </a:br>
            <a:endParaRPr lang="cs-CZ" dirty="0"/>
          </a:p>
          <a:p>
            <a:endParaRPr lang="cs-CZ" sz="2000" dirty="0"/>
          </a:p>
          <a:p>
            <a:r>
              <a:rPr lang="cs-CZ" dirty="0"/>
              <a:t/>
            </a:r>
            <a:br>
              <a:rPr lang="cs-CZ" dirty="0"/>
            </a:br>
            <a:r>
              <a:rPr lang="cs-CZ" sz="1800" dirty="0"/>
              <a:t/>
            </a:r>
            <a:br>
              <a:rPr lang="cs-CZ" sz="1800" dirty="0"/>
            </a:br>
            <a:r>
              <a:rPr lang="cs-CZ" sz="1800" dirty="0"/>
              <a:t/>
            </a:r>
            <a:br>
              <a:rPr lang="cs-CZ" sz="1800" dirty="0"/>
            </a:br>
            <a:r>
              <a:rPr lang="cs-CZ" sz="1800" dirty="0"/>
              <a:t/>
            </a:r>
            <a:br>
              <a:rPr lang="cs-CZ" sz="1800" dirty="0"/>
            </a:br>
            <a:endParaRPr lang="cs-CZ" sz="1800" dirty="0"/>
          </a:p>
        </p:txBody>
      </p:sp>
    </p:spTree>
    <p:extLst>
      <p:ext uri="{BB962C8B-B14F-4D97-AF65-F5344CB8AC3E}">
        <p14:creationId xmlns:p14="http://schemas.microsoft.com/office/powerpoint/2010/main" val="5464929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28</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Válečné sexuální násilí jako strategie či praxe?</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endParaRPr lang="cs-CZ" sz="2000" dirty="0" smtClean="0"/>
          </a:p>
          <a:p>
            <a:r>
              <a:rPr lang="cs-CZ" sz="2000" dirty="0"/>
              <a:t>Podmínky pro znásilňování</a:t>
            </a:r>
            <a:endParaRPr lang="cs-CZ" sz="1800" dirty="0"/>
          </a:p>
          <a:p>
            <a:r>
              <a:rPr lang="cs-CZ" sz="1800" dirty="0"/>
              <a:t/>
            </a:r>
            <a:br>
              <a:rPr lang="cs-CZ" sz="1800" dirty="0"/>
            </a:br>
            <a:r>
              <a:rPr lang="cs-CZ" sz="2000" dirty="0"/>
              <a:t>Za jakých podmínek je pravděpodobné, že se znásilnění jako praktika bude vyskytovat se značnou četností? Kromě nutného tolerování ze strany jednoho nebo více velitelů musí být přítomna alespoň jedna ze dvou podmínek: </a:t>
            </a:r>
            <a:endParaRPr lang="cs-CZ" sz="2000" dirty="0" smtClean="0"/>
          </a:p>
          <a:p>
            <a:pPr marL="457200" indent="-457200">
              <a:buAutoNum type="arabicParenBoth"/>
            </a:pPr>
            <a:r>
              <a:rPr lang="cs-CZ" sz="2000" dirty="0" smtClean="0"/>
              <a:t>preference </a:t>
            </a:r>
            <a:r>
              <a:rPr lang="cs-CZ" sz="2000" dirty="0"/>
              <a:t>znásilnění alespoň mezi některými bojovníky nebo </a:t>
            </a:r>
            <a:endParaRPr lang="cs-CZ" sz="2000" dirty="0" smtClean="0"/>
          </a:p>
          <a:p>
            <a:pPr marL="457200" indent="-457200">
              <a:buAutoNum type="arabicParenBoth"/>
            </a:pPr>
            <a:r>
              <a:rPr lang="cs-CZ" sz="2000" dirty="0" smtClean="0"/>
              <a:t>sociální </a:t>
            </a:r>
            <a:r>
              <a:rPr lang="cs-CZ" sz="2000" dirty="0"/>
              <a:t>dynamika jednotky, která vytváří účast na znásilnění prostřednictvím nátlaku nebo donucení.</a:t>
            </a:r>
            <a:endParaRPr lang="cs-CZ" sz="1800" dirty="0"/>
          </a:p>
          <a:p>
            <a:r>
              <a:rPr lang="cs-CZ" sz="2000" dirty="0"/>
              <a:t/>
            </a:r>
            <a:br>
              <a:rPr lang="cs-CZ" sz="2000" dirty="0"/>
            </a:br>
            <a:r>
              <a:rPr lang="cs-CZ" sz="1600" dirty="0"/>
              <a:t/>
            </a:r>
            <a:br>
              <a:rPr lang="cs-CZ" sz="1600" dirty="0"/>
            </a:br>
            <a:r>
              <a:rPr lang="cs-CZ" sz="1600" dirty="0"/>
              <a:t> </a:t>
            </a:r>
            <a:endParaRPr lang="cs-CZ" sz="1400" dirty="0"/>
          </a:p>
          <a:p>
            <a:r>
              <a:rPr lang="cs-CZ" sz="2000" dirty="0"/>
              <a:t/>
            </a:r>
            <a:br>
              <a:rPr lang="cs-CZ" sz="2000" dirty="0"/>
            </a:br>
            <a:r>
              <a:rPr lang="cs-CZ" sz="2000" dirty="0"/>
              <a:t/>
            </a:r>
            <a:br>
              <a:rPr lang="cs-CZ" sz="2000" dirty="0"/>
            </a:br>
            <a:r>
              <a:rPr lang="cs-CZ" sz="1600" dirty="0"/>
              <a:t/>
            </a:r>
            <a:br>
              <a:rPr lang="cs-CZ" sz="1600" dirty="0"/>
            </a:br>
            <a:endParaRPr lang="cs-CZ" dirty="0"/>
          </a:p>
          <a:p>
            <a:r>
              <a:rPr lang="cs-CZ" sz="2000" dirty="0"/>
              <a:t/>
            </a:r>
            <a:br>
              <a:rPr lang="cs-CZ" sz="2000" dirty="0"/>
            </a:br>
            <a:r>
              <a:rPr lang="cs-CZ" dirty="0"/>
              <a:t/>
            </a:r>
            <a:br>
              <a:rPr lang="cs-CZ" dirty="0"/>
            </a:br>
            <a:endParaRPr lang="cs-CZ" dirty="0"/>
          </a:p>
          <a:p>
            <a:endParaRPr lang="cs-CZ" sz="2000" dirty="0"/>
          </a:p>
          <a:p>
            <a:r>
              <a:rPr lang="cs-CZ" dirty="0"/>
              <a:t/>
            </a:r>
            <a:br>
              <a:rPr lang="cs-CZ" dirty="0"/>
            </a:br>
            <a:r>
              <a:rPr lang="cs-CZ" sz="1800" dirty="0"/>
              <a:t/>
            </a:r>
            <a:br>
              <a:rPr lang="cs-CZ" sz="1800" dirty="0"/>
            </a:br>
            <a:r>
              <a:rPr lang="cs-CZ" sz="1800" dirty="0"/>
              <a:t/>
            </a:r>
            <a:br>
              <a:rPr lang="cs-CZ" sz="1800" dirty="0"/>
            </a:br>
            <a:r>
              <a:rPr lang="cs-CZ" sz="1800" dirty="0"/>
              <a:t/>
            </a:r>
            <a:br>
              <a:rPr lang="cs-CZ" sz="1800" dirty="0"/>
            </a:br>
            <a:endParaRPr lang="cs-CZ" sz="1800" dirty="0"/>
          </a:p>
        </p:txBody>
      </p:sp>
    </p:spTree>
    <p:extLst>
      <p:ext uri="{BB962C8B-B14F-4D97-AF65-F5344CB8AC3E}">
        <p14:creationId xmlns:p14="http://schemas.microsoft.com/office/powerpoint/2010/main" val="20427711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29</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Válečné sexuální násilí jako strategie či praxe?</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endParaRPr lang="cs-CZ" sz="2000" dirty="0" smtClean="0"/>
          </a:p>
          <a:p>
            <a:r>
              <a:rPr lang="cs-CZ" sz="2000" dirty="0" smtClean="0"/>
              <a:t>Ke </a:t>
            </a:r>
            <a:r>
              <a:rPr lang="cs-CZ" sz="2000" dirty="0"/>
              <a:t>znásilňování může dojít proto, že organizace rekrutuje bojovníky ze společnosti, v níž je znásilňování nebo jiné sexuální zneužívání již časté (nebo alespoň není normativně zakázáno), a to vůči civilistům obecně nebo některé cílové skupině zvlášť, a ozbrojená skupina tento sklon nepotlačuje prostřednictvím disciplíny nebo socializace. Znásilnění nemusí být chápáno jako trestný čin; rekruti mohou spíše vstupovat do organizací s přesvědčením a normami, které konstruují sexuální agresi vůči určitým typům dívek a žen (a některým chlapcům a mužům) jako vhodný projev mužnosti.</a:t>
            </a:r>
            <a:endParaRPr lang="cs-CZ" sz="2000" dirty="0"/>
          </a:p>
          <a:p>
            <a:r>
              <a:rPr lang="cs-CZ" dirty="0"/>
              <a:t/>
            </a:r>
            <a:br>
              <a:rPr lang="cs-CZ" dirty="0"/>
            </a:br>
            <a:r>
              <a:rPr lang="cs-CZ" sz="2000" dirty="0"/>
              <a:t/>
            </a:r>
            <a:br>
              <a:rPr lang="cs-CZ" sz="2000" dirty="0"/>
            </a:br>
            <a:r>
              <a:rPr lang="cs-CZ" sz="1600" dirty="0"/>
              <a:t/>
            </a:r>
            <a:br>
              <a:rPr lang="cs-CZ" sz="1600" dirty="0"/>
            </a:br>
            <a:r>
              <a:rPr lang="cs-CZ" sz="1600" dirty="0"/>
              <a:t> </a:t>
            </a:r>
            <a:endParaRPr lang="cs-CZ" sz="1400" dirty="0"/>
          </a:p>
          <a:p>
            <a:r>
              <a:rPr lang="cs-CZ" sz="2000" dirty="0"/>
              <a:t/>
            </a:r>
            <a:br>
              <a:rPr lang="cs-CZ" sz="2000" dirty="0"/>
            </a:br>
            <a:r>
              <a:rPr lang="cs-CZ" sz="2000" dirty="0"/>
              <a:t/>
            </a:r>
            <a:br>
              <a:rPr lang="cs-CZ" sz="2000" dirty="0"/>
            </a:br>
            <a:r>
              <a:rPr lang="cs-CZ" sz="1600" dirty="0"/>
              <a:t/>
            </a:r>
            <a:br>
              <a:rPr lang="cs-CZ" sz="1600" dirty="0"/>
            </a:br>
            <a:endParaRPr lang="cs-CZ" dirty="0"/>
          </a:p>
          <a:p>
            <a:r>
              <a:rPr lang="cs-CZ" sz="2000" dirty="0"/>
              <a:t/>
            </a:r>
            <a:br>
              <a:rPr lang="cs-CZ" sz="2000" dirty="0"/>
            </a:br>
            <a:r>
              <a:rPr lang="cs-CZ" dirty="0"/>
              <a:t/>
            </a:r>
            <a:br>
              <a:rPr lang="cs-CZ" dirty="0"/>
            </a:br>
            <a:endParaRPr lang="cs-CZ" dirty="0"/>
          </a:p>
          <a:p>
            <a:endParaRPr lang="cs-CZ" sz="2000" dirty="0"/>
          </a:p>
          <a:p>
            <a:r>
              <a:rPr lang="cs-CZ" dirty="0"/>
              <a:t/>
            </a:r>
            <a:br>
              <a:rPr lang="cs-CZ" dirty="0"/>
            </a:br>
            <a:r>
              <a:rPr lang="cs-CZ" sz="1800" dirty="0"/>
              <a:t/>
            </a:r>
            <a:br>
              <a:rPr lang="cs-CZ" sz="1800" dirty="0"/>
            </a:br>
            <a:r>
              <a:rPr lang="cs-CZ" sz="1800" dirty="0"/>
              <a:t/>
            </a:r>
            <a:br>
              <a:rPr lang="cs-CZ" sz="1800" dirty="0"/>
            </a:br>
            <a:r>
              <a:rPr lang="cs-CZ" sz="1800" dirty="0"/>
              <a:t/>
            </a:r>
            <a:br>
              <a:rPr lang="cs-CZ" sz="1800" dirty="0"/>
            </a:br>
            <a:endParaRPr lang="cs-CZ" sz="1800" dirty="0"/>
          </a:p>
        </p:txBody>
      </p:sp>
    </p:spTree>
    <p:extLst>
      <p:ext uri="{BB962C8B-B14F-4D97-AF65-F5344CB8AC3E}">
        <p14:creationId xmlns:p14="http://schemas.microsoft.com/office/powerpoint/2010/main" val="96312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3</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Sexuální násilí</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r>
              <a:rPr lang="cs-CZ" dirty="0" smtClean="0"/>
              <a:t>- jedna </a:t>
            </a:r>
            <a:r>
              <a:rPr lang="cs-CZ" dirty="0"/>
              <a:t>z válečných zbraní</a:t>
            </a:r>
            <a:endParaRPr lang="cs-CZ" sz="1800" dirty="0"/>
          </a:p>
          <a:p>
            <a:r>
              <a:rPr lang="cs-CZ" dirty="0"/>
              <a:t>- </a:t>
            </a:r>
            <a:r>
              <a:rPr lang="cs-CZ" dirty="0" smtClean="0"/>
              <a:t>smyslem </a:t>
            </a:r>
            <a:r>
              <a:rPr lang="cs-CZ" dirty="0"/>
              <a:t>je také ponížit nepřítele</a:t>
            </a:r>
            <a:endParaRPr lang="cs-CZ" sz="1800" dirty="0"/>
          </a:p>
          <a:p>
            <a:r>
              <a:rPr lang="cs-CZ" dirty="0"/>
              <a:t>- </a:t>
            </a:r>
            <a:r>
              <a:rPr lang="cs-CZ" dirty="0" smtClean="0"/>
              <a:t>znásilnění </a:t>
            </a:r>
            <a:r>
              <a:rPr lang="cs-CZ" dirty="0"/>
              <a:t>spáchané během války je často zaměřeno na terorizování obyvatelstva, demonstraci vítězství, rozbíjení rodin, zničení komunit a v některých případech změnu etnického složení příští generace. Někdy je také používáno k záměrnému nakažení žen HIV nebo k tomu, aby ženy z cílové komunity nebyly schopné mít děti.</a:t>
            </a:r>
            <a:endParaRPr lang="cs-CZ" sz="1800" dirty="0"/>
          </a:p>
          <a:p>
            <a:r>
              <a:rPr lang="cs-CZ" sz="1800" dirty="0"/>
              <a:t/>
            </a:r>
            <a:br>
              <a:rPr lang="cs-CZ" sz="1800" dirty="0"/>
            </a:br>
            <a:endParaRPr lang="cs-CZ" sz="1700" dirty="0"/>
          </a:p>
        </p:txBody>
      </p:sp>
    </p:spTree>
    <p:extLst>
      <p:ext uri="{BB962C8B-B14F-4D97-AF65-F5344CB8AC3E}">
        <p14:creationId xmlns:p14="http://schemas.microsoft.com/office/powerpoint/2010/main" val="12099644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30</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Válečné sexuální násilí jako strategie či praxe?</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endParaRPr lang="cs-CZ" sz="2000" dirty="0" smtClean="0"/>
          </a:p>
          <a:p>
            <a:r>
              <a:rPr lang="cs-CZ" dirty="0"/>
              <a:t>V některých společnostech je navíc sexuální násilí na osobách stojících níže v hierarchii chápáno jako feminizace oběti a potvrzení maskulinity pachatele - bez ohledu na jeho pohlaví.</a:t>
            </a:r>
            <a:endParaRPr lang="cs-CZ" sz="2000" dirty="0"/>
          </a:p>
          <a:p>
            <a:r>
              <a:rPr lang="cs-CZ" dirty="0"/>
              <a:t>Ženy bojovnice se mohou zapojit do chování odrážejícího dominantní maskulinitu v jejich organizacích, někdy včetně účasti na znásilnění.</a:t>
            </a:r>
            <a:endParaRPr lang="cs-CZ" sz="2000" dirty="0"/>
          </a:p>
          <a:p>
            <a:r>
              <a:rPr lang="cs-CZ" sz="2000" dirty="0"/>
              <a:t/>
            </a:r>
            <a:br>
              <a:rPr lang="cs-CZ" sz="2000" dirty="0"/>
            </a:br>
            <a:r>
              <a:rPr lang="cs-CZ" dirty="0"/>
              <a:t/>
            </a:r>
            <a:br>
              <a:rPr lang="cs-CZ" dirty="0"/>
            </a:br>
            <a:r>
              <a:rPr lang="cs-CZ" sz="2000" dirty="0"/>
              <a:t/>
            </a:r>
            <a:br>
              <a:rPr lang="cs-CZ" sz="2000" dirty="0"/>
            </a:br>
            <a:r>
              <a:rPr lang="cs-CZ" sz="1600" dirty="0"/>
              <a:t/>
            </a:r>
            <a:br>
              <a:rPr lang="cs-CZ" sz="1600" dirty="0"/>
            </a:br>
            <a:r>
              <a:rPr lang="cs-CZ" sz="1600" dirty="0"/>
              <a:t> </a:t>
            </a:r>
            <a:endParaRPr lang="cs-CZ" sz="1400" dirty="0"/>
          </a:p>
          <a:p>
            <a:r>
              <a:rPr lang="cs-CZ" sz="2000" dirty="0"/>
              <a:t/>
            </a:r>
            <a:br>
              <a:rPr lang="cs-CZ" sz="2000" dirty="0"/>
            </a:br>
            <a:r>
              <a:rPr lang="cs-CZ" sz="2000" dirty="0"/>
              <a:t/>
            </a:r>
            <a:br>
              <a:rPr lang="cs-CZ" sz="2000" dirty="0"/>
            </a:br>
            <a:r>
              <a:rPr lang="cs-CZ" sz="1600" dirty="0"/>
              <a:t/>
            </a:r>
            <a:br>
              <a:rPr lang="cs-CZ" sz="1600" dirty="0"/>
            </a:br>
            <a:endParaRPr lang="cs-CZ" dirty="0"/>
          </a:p>
          <a:p>
            <a:r>
              <a:rPr lang="cs-CZ" sz="2000" dirty="0"/>
              <a:t/>
            </a:r>
            <a:br>
              <a:rPr lang="cs-CZ" sz="2000" dirty="0"/>
            </a:br>
            <a:r>
              <a:rPr lang="cs-CZ" dirty="0"/>
              <a:t/>
            </a:r>
            <a:br>
              <a:rPr lang="cs-CZ" dirty="0"/>
            </a:br>
            <a:endParaRPr lang="cs-CZ" dirty="0"/>
          </a:p>
          <a:p>
            <a:endParaRPr lang="cs-CZ" sz="2000" dirty="0"/>
          </a:p>
          <a:p>
            <a:r>
              <a:rPr lang="cs-CZ" dirty="0"/>
              <a:t/>
            </a:r>
            <a:br>
              <a:rPr lang="cs-CZ" dirty="0"/>
            </a:br>
            <a:r>
              <a:rPr lang="cs-CZ" sz="1800" dirty="0"/>
              <a:t/>
            </a:r>
            <a:br>
              <a:rPr lang="cs-CZ" sz="1800" dirty="0"/>
            </a:br>
            <a:r>
              <a:rPr lang="cs-CZ" sz="1800" dirty="0"/>
              <a:t/>
            </a:r>
            <a:br>
              <a:rPr lang="cs-CZ" sz="1800" dirty="0"/>
            </a:br>
            <a:r>
              <a:rPr lang="cs-CZ" sz="1800" dirty="0"/>
              <a:t/>
            </a:r>
            <a:br>
              <a:rPr lang="cs-CZ" sz="1800" dirty="0"/>
            </a:br>
            <a:endParaRPr lang="cs-CZ" sz="1800" dirty="0"/>
          </a:p>
        </p:txBody>
      </p:sp>
    </p:spTree>
    <p:extLst>
      <p:ext uri="{BB962C8B-B14F-4D97-AF65-F5344CB8AC3E}">
        <p14:creationId xmlns:p14="http://schemas.microsoft.com/office/powerpoint/2010/main" val="2902543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4</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Sexuální násilí</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r>
              <a:rPr lang="cs-CZ" sz="2000" dirty="0" smtClean="0"/>
              <a:t>- někdy </a:t>
            </a:r>
            <a:r>
              <a:rPr lang="cs-CZ" sz="2000" dirty="0"/>
              <a:t>bývá znásilňování žen také způsobem, jak ponížit mužské příbuzné žen (znásilňování se nezřídka děje před manžely žen či jejich dětmi)</a:t>
            </a:r>
            <a:endParaRPr lang="cs-CZ" sz="2000" dirty="0"/>
          </a:p>
          <a:p>
            <a:r>
              <a:rPr lang="cs-CZ" sz="2000" dirty="0" smtClean="0"/>
              <a:t>- některé </a:t>
            </a:r>
            <a:r>
              <a:rPr lang="cs-CZ" sz="2000" dirty="0"/>
              <a:t>milice, které si nemohou dovolit přiměřeně platit své jednotky, podporují drancování jako způsob odměny za vítězství a znásilňování civilistů a civilistek považují za odměnu za vítězné bitvy</a:t>
            </a:r>
            <a:endParaRPr lang="cs-CZ" sz="2000" dirty="0"/>
          </a:p>
          <a:p>
            <a:r>
              <a:rPr lang="cs-CZ" sz="2000" dirty="0" smtClean="0"/>
              <a:t>- sexuální </a:t>
            </a:r>
            <a:r>
              <a:rPr lang="cs-CZ" sz="2000" dirty="0"/>
              <a:t>násilí během války také jako zkouška maskulinity</a:t>
            </a:r>
            <a:endParaRPr lang="cs-CZ" sz="2000" dirty="0"/>
          </a:p>
          <a:p>
            <a:r>
              <a:rPr lang="cs-CZ" sz="2000" dirty="0" smtClean="0"/>
              <a:t>- znásilnění </a:t>
            </a:r>
            <a:r>
              <a:rPr lang="cs-CZ" sz="2000" dirty="0"/>
              <a:t>je psychology a psycholožkami vnímáno jako jedna z nejvíce zasahujících traumatických </a:t>
            </a:r>
            <a:r>
              <a:rPr lang="cs-CZ" sz="2000" dirty="0" smtClean="0"/>
              <a:t>událostí</a:t>
            </a:r>
          </a:p>
          <a:p>
            <a:r>
              <a:rPr lang="cs-CZ" sz="2000" dirty="0" smtClean="0"/>
              <a:t>- kromě </a:t>
            </a:r>
            <a:r>
              <a:rPr lang="cs-CZ" sz="2000" dirty="0"/>
              <a:t>znásilňování ženy ve válkách čelí i nucené prostituci a obchodování, někdy i za spoluúčasti vlád a armád</a:t>
            </a:r>
          </a:p>
          <a:p>
            <a:pPr marL="342900" indent="-342900">
              <a:buFontTx/>
              <a:buChar char="-"/>
            </a:pPr>
            <a:endParaRPr lang="cs-CZ" dirty="0"/>
          </a:p>
          <a:p>
            <a:r>
              <a:rPr lang="cs-CZ" dirty="0"/>
              <a:t/>
            </a:r>
            <a:br>
              <a:rPr lang="cs-CZ" dirty="0"/>
            </a:br>
            <a:endParaRPr lang="cs-CZ" sz="2000" dirty="0"/>
          </a:p>
        </p:txBody>
      </p:sp>
    </p:spTree>
    <p:extLst>
      <p:ext uri="{BB962C8B-B14F-4D97-AF65-F5344CB8AC3E}">
        <p14:creationId xmlns:p14="http://schemas.microsoft.com/office/powerpoint/2010/main" val="3274912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5</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Sexuální násilí zdokumentováno v řadě ozbrojených konfliktů</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endParaRPr lang="cs-CZ" dirty="0" smtClean="0"/>
          </a:p>
          <a:p>
            <a:r>
              <a:rPr lang="cs-CZ" dirty="0" smtClean="0"/>
              <a:t>Bosně</a:t>
            </a:r>
            <a:endParaRPr lang="cs-CZ" sz="1800" dirty="0"/>
          </a:p>
          <a:p>
            <a:r>
              <a:rPr lang="cs-CZ" dirty="0"/>
              <a:t>DR Kongo (min 200 000 znásilněných žen dle OSN od roku 1998)</a:t>
            </a:r>
            <a:endParaRPr lang="cs-CZ" sz="1800" dirty="0"/>
          </a:p>
          <a:p>
            <a:r>
              <a:rPr lang="cs-CZ" dirty="0"/>
              <a:t>Rwandě</a:t>
            </a:r>
            <a:endParaRPr lang="cs-CZ" sz="1800" dirty="0"/>
          </a:p>
          <a:p>
            <a:r>
              <a:rPr lang="cs-CZ" dirty="0"/>
              <a:t>Vietnamu</a:t>
            </a:r>
            <a:endParaRPr lang="cs-CZ" sz="1800" dirty="0"/>
          </a:p>
          <a:p>
            <a:r>
              <a:rPr lang="cs-CZ" dirty="0"/>
              <a:t>Darfuru</a:t>
            </a:r>
            <a:endParaRPr lang="cs-CZ" sz="1800" dirty="0"/>
          </a:p>
          <a:p>
            <a:r>
              <a:rPr lang="cs-CZ" dirty="0"/>
              <a:t>Nigerii - Boko </a:t>
            </a:r>
            <a:r>
              <a:rPr lang="cs-CZ" dirty="0" err="1" smtClean="0"/>
              <a:t>Haram</a:t>
            </a:r>
            <a:r>
              <a:rPr lang="cs-CZ" dirty="0" smtClean="0"/>
              <a:t> (islamistická teroristická skupina)</a:t>
            </a:r>
            <a:endParaRPr lang="cs-CZ" sz="1800" dirty="0"/>
          </a:p>
          <a:p>
            <a:r>
              <a:rPr lang="cs-CZ" sz="1800" dirty="0"/>
              <a:t/>
            </a:r>
            <a:br>
              <a:rPr lang="cs-CZ" sz="1800" dirty="0"/>
            </a:br>
            <a:endParaRPr lang="cs-CZ" sz="1400" dirty="0"/>
          </a:p>
        </p:txBody>
      </p:sp>
    </p:spTree>
    <p:extLst>
      <p:ext uri="{BB962C8B-B14F-4D97-AF65-F5344CB8AC3E}">
        <p14:creationId xmlns:p14="http://schemas.microsoft.com/office/powerpoint/2010/main" val="2477013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6</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Sexuální násilí zdokumentováno v řadě ozbrojených konfliktů</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endParaRPr lang="cs-CZ" dirty="0" smtClean="0"/>
          </a:p>
          <a:p>
            <a:pPr marL="342900" indent="-342900">
              <a:buFontTx/>
              <a:buChar char="-"/>
            </a:pPr>
            <a:r>
              <a:rPr lang="cs-CZ" sz="2000" dirty="0" smtClean="0"/>
              <a:t>během </a:t>
            </a:r>
            <a:r>
              <a:rPr lang="cs-CZ" sz="2000" dirty="0"/>
              <a:t>2. světové války byly ženy unášeny, vězněny a nuceny uspokojovat sexuální potřeby vojsk okupantů. Řada asijských žen byla také zapojena do prostituce během války ve Vietnamu. Tyto trendy pokračují i v současných konfliktech</a:t>
            </a:r>
            <a:r>
              <a:rPr lang="cs-CZ" sz="2000" dirty="0" smtClean="0"/>
              <a:t>.</a:t>
            </a:r>
          </a:p>
          <a:p>
            <a:pPr marL="342900" indent="-342900">
              <a:buFontTx/>
              <a:buChar char="-"/>
            </a:pPr>
            <a:r>
              <a:rPr lang="cs-CZ" sz="2000" dirty="0"/>
              <a:t>ve 2. </a:t>
            </a:r>
            <a:r>
              <a:rPr lang="cs-CZ" sz="2000" dirty="0"/>
              <a:t>světové válce se masových znásilňování dopouštěly všechny strany </a:t>
            </a:r>
            <a:r>
              <a:rPr lang="cs-CZ" sz="2000" dirty="0" smtClean="0"/>
              <a:t>konfliktu</a:t>
            </a:r>
          </a:p>
          <a:p>
            <a:pPr marL="342900" indent="-342900">
              <a:buFontTx/>
              <a:buChar char="-"/>
            </a:pPr>
            <a:r>
              <a:rPr lang="cs-CZ" sz="2000" dirty="0"/>
              <a:t>soudní procesy po druhé světové válce v Norimberku i v Tokyu odsoudily znásilnění jako zločin proti lidskosti</a:t>
            </a:r>
            <a:endParaRPr lang="cs-CZ" sz="2000" dirty="0" smtClean="0"/>
          </a:p>
          <a:p>
            <a:pPr marL="342900" indent="-342900">
              <a:buFontTx/>
              <a:buChar char="-"/>
            </a:pPr>
            <a:endParaRPr lang="cs-CZ" sz="2000" dirty="0"/>
          </a:p>
          <a:p>
            <a:r>
              <a:rPr lang="cs-CZ" sz="2000" dirty="0" smtClean="0"/>
              <a:t>- Sýrii, Iráku, Peru, Bangladéši, Kambodže, Kypru, Haiti</a:t>
            </a:r>
            <a:endParaRPr lang="cs-CZ" sz="2000" dirty="0"/>
          </a:p>
          <a:p>
            <a:r>
              <a:rPr lang="cs-CZ" dirty="0"/>
              <a:t/>
            </a:r>
            <a:br>
              <a:rPr lang="cs-CZ" dirty="0"/>
            </a:br>
            <a:r>
              <a:rPr lang="cs-CZ" sz="1800" dirty="0"/>
              <a:t/>
            </a:r>
            <a:br>
              <a:rPr lang="cs-CZ" sz="1800" dirty="0"/>
            </a:br>
            <a:endParaRPr lang="cs-CZ" sz="1400" dirty="0"/>
          </a:p>
        </p:txBody>
      </p:sp>
    </p:spTree>
    <p:extLst>
      <p:ext uri="{BB962C8B-B14F-4D97-AF65-F5344CB8AC3E}">
        <p14:creationId xmlns:p14="http://schemas.microsoft.com/office/powerpoint/2010/main" val="1504547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7</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Sexuální násilí zdokumentováno v řadě ozbrojených konfliktů</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endParaRPr lang="cs-CZ" dirty="0" smtClean="0"/>
          </a:p>
          <a:p>
            <a:r>
              <a:rPr lang="cs-CZ" dirty="0"/>
              <a:t>Libérii (více než 40 000 znásilněných a mrzačených žen dle OSN) (1989-2003)</a:t>
            </a:r>
            <a:endParaRPr lang="cs-CZ" dirty="0"/>
          </a:p>
          <a:p>
            <a:r>
              <a:rPr lang="cs-CZ" dirty="0" smtClean="0"/>
              <a:t>Somálsku, Ugandě</a:t>
            </a:r>
            <a:endParaRPr lang="cs-CZ" dirty="0"/>
          </a:p>
          <a:p>
            <a:r>
              <a:rPr lang="cs-CZ" dirty="0"/>
              <a:t>Sierra Leone (dle OSN více než 60 000 znásilněných žen během občanské války v letech 1991-2002</a:t>
            </a:r>
            <a:r>
              <a:rPr lang="cs-CZ" dirty="0" smtClean="0"/>
              <a:t>)</a:t>
            </a:r>
          </a:p>
          <a:p>
            <a:r>
              <a:rPr lang="cs-CZ" dirty="0" smtClean="0"/>
              <a:t>Ukrajina 2014 – násilí i na mužích ve </a:t>
            </a:r>
            <a:r>
              <a:rPr lang="cs-CZ" smtClean="0"/>
              <a:t>vazebních věznicích</a:t>
            </a:r>
            <a:endParaRPr lang="cs-CZ" dirty="0" smtClean="0"/>
          </a:p>
          <a:p>
            <a:r>
              <a:rPr lang="cs-CZ" dirty="0" smtClean="0"/>
              <a:t>apod.</a:t>
            </a:r>
          </a:p>
          <a:p>
            <a:r>
              <a:rPr lang="cs-CZ" dirty="0" smtClean="0"/>
              <a:t>nyní Ukrajina (La Strada)</a:t>
            </a:r>
            <a:endParaRPr lang="cs-CZ" dirty="0"/>
          </a:p>
          <a:p>
            <a:r>
              <a:rPr lang="cs-CZ" dirty="0"/>
              <a:t/>
            </a:r>
            <a:br>
              <a:rPr lang="cs-CZ" dirty="0"/>
            </a:br>
            <a:r>
              <a:rPr lang="cs-CZ" dirty="0"/>
              <a:t/>
            </a:r>
            <a:br>
              <a:rPr lang="cs-CZ" dirty="0"/>
            </a:br>
            <a:r>
              <a:rPr lang="cs-CZ" sz="1800" dirty="0"/>
              <a:t/>
            </a:r>
            <a:br>
              <a:rPr lang="cs-CZ" sz="1800" dirty="0"/>
            </a:br>
            <a:endParaRPr lang="cs-CZ" sz="1400" dirty="0"/>
          </a:p>
        </p:txBody>
      </p:sp>
    </p:spTree>
    <p:extLst>
      <p:ext uri="{BB962C8B-B14F-4D97-AF65-F5344CB8AC3E}">
        <p14:creationId xmlns:p14="http://schemas.microsoft.com/office/powerpoint/2010/main" val="3241718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8</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Systematické znásilňování</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pPr marL="342900" indent="-342900">
              <a:buFontTx/>
              <a:buChar char="-"/>
            </a:pPr>
            <a:r>
              <a:rPr lang="cs-CZ" sz="2000" dirty="0" smtClean="0"/>
              <a:t>bývá </a:t>
            </a:r>
            <a:r>
              <a:rPr lang="cs-CZ" sz="2000" dirty="0"/>
              <a:t>často využíváno jako válečná zbraň v rámci tzv. “etnických čistek</a:t>
            </a:r>
            <a:r>
              <a:rPr lang="cs-CZ" sz="2000" dirty="0" smtClean="0"/>
              <a:t>”</a:t>
            </a:r>
          </a:p>
          <a:p>
            <a:pPr marL="285750" indent="-285750">
              <a:buFontTx/>
              <a:buChar char="-"/>
            </a:pPr>
            <a:endParaRPr lang="cs-CZ" sz="2000" dirty="0"/>
          </a:p>
          <a:p>
            <a:r>
              <a:rPr lang="cs-CZ" sz="2000" u="sng" dirty="0"/>
              <a:t>BOSNA</a:t>
            </a:r>
            <a:r>
              <a:rPr lang="cs-CZ" sz="2000" dirty="0"/>
              <a:t>: </a:t>
            </a:r>
            <a:endParaRPr lang="cs-CZ" sz="2000" dirty="0" smtClean="0"/>
          </a:p>
          <a:p>
            <a:r>
              <a:rPr lang="cs-CZ" sz="2000" dirty="0" smtClean="0"/>
              <a:t>- více </a:t>
            </a:r>
            <a:r>
              <a:rPr lang="cs-CZ" sz="2000" dirty="0"/>
              <a:t>než 20 000 muslimských dívek a žen bylo znásilněno od začátku bojů v roce 1992 (do 1995)</a:t>
            </a:r>
            <a:endParaRPr lang="cs-CZ" sz="2000" dirty="0"/>
          </a:p>
          <a:p>
            <a:r>
              <a:rPr lang="cs-CZ" sz="2000" dirty="0"/>
              <a:t>-  odhaduje se celkem 60 000 žen</a:t>
            </a:r>
            <a:endParaRPr lang="cs-CZ" sz="2000" dirty="0"/>
          </a:p>
          <a:p>
            <a:r>
              <a:rPr lang="cs-CZ" sz="2000" dirty="0"/>
              <a:t>-  náctileté dívky byly také nuceny rodit následně “děti nepřítele”</a:t>
            </a:r>
            <a:endParaRPr lang="cs-CZ" sz="2000" dirty="0"/>
          </a:p>
          <a:p>
            <a:r>
              <a:rPr lang="cs-CZ" sz="2000" dirty="0"/>
              <a:t>-  právě masová znásilňování v Bosně upoutala poprvé pozornost OSN a znásilňování bylo uznáno jako mezinárodní zločin</a:t>
            </a:r>
            <a:endParaRPr lang="cs-CZ" sz="2000" dirty="0"/>
          </a:p>
          <a:p>
            <a:r>
              <a:rPr lang="cs-CZ" sz="2000" dirty="0"/>
              <a:t>-  a k otroctví jako zločinu proti lidskosti bylo poprvé zahrnuto i sexuální otroctví</a:t>
            </a:r>
            <a:endParaRPr lang="cs-CZ" sz="2000" dirty="0"/>
          </a:p>
          <a:p>
            <a:r>
              <a:rPr lang="cs-CZ" sz="1600" dirty="0"/>
              <a:t/>
            </a:r>
            <a:br>
              <a:rPr lang="cs-CZ" sz="1600" dirty="0"/>
            </a:br>
            <a:endParaRPr lang="cs-CZ" sz="1600" dirty="0"/>
          </a:p>
          <a:p>
            <a:r>
              <a:rPr lang="cs-CZ" sz="1600" dirty="0"/>
              <a:t/>
            </a:r>
            <a:br>
              <a:rPr lang="cs-CZ" sz="1600" dirty="0"/>
            </a:br>
            <a:endParaRPr lang="cs-CZ" sz="1400" dirty="0"/>
          </a:p>
        </p:txBody>
      </p:sp>
    </p:spTree>
    <p:extLst>
      <p:ext uri="{BB962C8B-B14F-4D97-AF65-F5344CB8AC3E}">
        <p14:creationId xmlns:p14="http://schemas.microsoft.com/office/powerpoint/2010/main" val="2353664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smtClean="0"/>
              <a:t>Gender a násilí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9</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2117511"/>
            <a:ext cx="11361600" cy="1171580"/>
          </a:xfrm>
        </p:spPr>
        <p:txBody>
          <a:bodyPr/>
          <a:lstStyle/>
          <a:p>
            <a:r>
              <a:rPr lang="cs-CZ" dirty="0" smtClean="0"/>
              <a:t>Systematické znásilňování</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2939842"/>
            <a:ext cx="11361600" cy="698497"/>
          </a:xfrm>
        </p:spPr>
        <p:txBody>
          <a:bodyPr/>
          <a:lstStyle/>
          <a:p>
            <a:r>
              <a:rPr lang="cs-CZ" u="sng" dirty="0"/>
              <a:t>Rwanda</a:t>
            </a:r>
            <a:r>
              <a:rPr lang="cs-CZ" dirty="0"/>
              <a:t> </a:t>
            </a:r>
            <a:endParaRPr lang="cs-CZ" dirty="0" smtClean="0"/>
          </a:p>
          <a:p>
            <a:r>
              <a:rPr lang="cs-CZ" dirty="0" smtClean="0"/>
              <a:t>- </a:t>
            </a:r>
            <a:r>
              <a:rPr lang="cs-CZ" dirty="0"/>
              <a:t>v rámci nájezdů prakticky každá dospívající dívka, která přežila útok milicí, byla následně znásilněna. </a:t>
            </a:r>
            <a:r>
              <a:rPr lang="cs-CZ" dirty="0"/>
              <a:t>Mnoho z těch, které otěhotněly, byly ostrakované svými rodinami a komunitami. </a:t>
            </a:r>
            <a:r>
              <a:rPr lang="cs-CZ" dirty="0"/>
              <a:t>Některé opustily své děti; jiné spáchaly sebevraždu.</a:t>
            </a:r>
            <a:endParaRPr lang="cs-CZ" sz="1600" dirty="0"/>
          </a:p>
          <a:p>
            <a:r>
              <a:rPr lang="cs-CZ" dirty="0" smtClean="0"/>
              <a:t>- během </a:t>
            </a:r>
            <a:r>
              <a:rPr lang="cs-CZ" dirty="0"/>
              <a:t>tříměsíční genocidy v roce 1994 zde bylo znásilněno mezi 100,000 a 250,000 žen (500 000)</a:t>
            </a:r>
            <a:endParaRPr lang="cs-CZ" sz="1600" dirty="0"/>
          </a:p>
          <a:p>
            <a:r>
              <a:rPr lang="cs-CZ" dirty="0" smtClean="0"/>
              <a:t>- zde </a:t>
            </a:r>
            <a:r>
              <a:rPr lang="cs-CZ" dirty="0"/>
              <a:t>bylo znásilnění a sexuální útoky uznáno jako zločin genocidy, který měl zničit etnickou skupinu </a:t>
            </a:r>
            <a:r>
              <a:rPr lang="cs-CZ" dirty="0"/>
              <a:t>Tutsiů</a:t>
            </a:r>
            <a:endParaRPr lang="cs-CZ" sz="1600" dirty="0"/>
          </a:p>
          <a:p>
            <a:r>
              <a:rPr lang="cs-CZ" sz="1600" dirty="0"/>
              <a:t/>
            </a:r>
            <a:br>
              <a:rPr lang="cs-CZ" sz="1600" dirty="0"/>
            </a:br>
            <a:r>
              <a:rPr lang="cs-CZ" sz="1600" dirty="0"/>
              <a:t/>
            </a:r>
            <a:br>
              <a:rPr lang="cs-CZ" sz="1600" dirty="0"/>
            </a:br>
            <a:endParaRPr lang="cs-CZ" sz="1600" dirty="0"/>
          </a:p>
          <a:p>
            <a:r>
              <a:rPr lang="cs-CZ" sz="1600" dirty="0"/>
              <a:t/>
            </a:r>
            <a:br>
              <a:rPr lang="cs-CZ" sz="1600" dirty="0"/>
            </a:br>
            <a:endParaRPr lang="cs-CZ" sz="1400" dirty="0"/>
          </a:p>
        </p:txBody>
      </p:sp>
    </p:spTree>
    <p:extLst>
      <p:ext uri="{BB962C8B-B14F-4D97-AF65-F5344CB8AC3E}">
        <p14:creationId xmlns:p14="http://schemas.microsoft.com/office/powerpoint/2010/main" val="3724515501"/>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fss-prezentace-16-9-cz-v11.potx" id="{1A432768-ED11-4D80-BB7B-F2DE57BF66BD}" vid="{70834B49-2483-4B2E-9811-25D90AF3623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muni-fss-prezentace-16-9-cz-v11</Template>
  <TotalTime>518</TotalTime>
  <Words>2904</Words>
  <Application>Microsoft Office PowerPoint</Application>
  <PresentationFormat>Širokoúhlá obrazovka</PresentationFormat>
  <Paragraphs>307</Paragraphs>
  <Slides>30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30</vt:i4>
      </vt:variant>
    </vt:vector>
  </HeadingPairs>
  <TitlesOfParts>
    <vt:vector size="34" baseType="lpstr">
      <vt:lpstr>Arial</vt:lpstr>
      <vt:lpstr>Tahoma</vt:lpstr>
      <vt:lpstr>Wingdings</vt:lpstr>
      <vt:lpstr>Prezentace_MU_CZ</vt:lpstr>
      <vt:lpstr>Gender a násilí: Sexuální násilí během válečných konfliktů</vt:lpstr>
      <vt:lpstr>Válka a násilí</vt:lpstr>
      <vt:lpstr>Sexuální násilí</vt:lpstr>
      <vt:lpstr>Sexuální násilí</vt:lpstr>
      <vt:lpstr>Sexuální násilí zdokumentováno v řadě ozbrojených konfliktů</vt:lpstr>
      <vt:lpstr>Sexuální násilí zdokumentováno v řadě ozbrojených konfliktů</vt:lpstr>
      <vt:lpstr>Sexuální násilí zdokumentováno v řadě ozbrojených konfliktů</vt:lpstr>
      <vt:lpstr>Systematické znásilňování</vt:lpstr>
      <vt:lpstr>Systematické znásilňování</vt:lpstr>
      <vt:lpstr>Dopady</vt:lpstr>
      <vt:lpstr>Rizika</vt:lpstr>
      <vt:lpstr>Války, násilí a migrace</vt:lpstr>
      <vt:lpstr>Války a její dopady</vt:lpstr>
      <vt:lpstr>Muži jako oběti</vt:lpstr>
      <vt:lpstr>Muži jako oběti</vt:lpstr>
      <vt:lpstr>Válečné sexuální násilí jako strategie či praxe?</vt:lpstr>
      <vt:lpstr>Válečné sexuální násilí jako strategie či praxe?</vt:lpstr>
      <vt:lpstr>Válečné sexuální násilí jako strategie či praxe?</vt:lpstr>
      <vt:lpstr>Válečné sexuální násilí jako strategie či praxe?</vt:lpstr>
      <vt:lpstr>Válečné sexuální násilí jako strategie či praxe?</vt:lpstr>
      <vt:lpstr>Válečné sexuální násilí jako strategie či praxe?</vt:lpstr>
      <vt:lpstr>Válečné sexuální násilí jako strategie či praxe?</vt:lpstr>
      <vt:lpstr>Válečné sexuální násilí jako strategie či praxe?</vt:lpstr>
      <vt:lpstr>Válečné sexuální násilí jako strategie či praxe?</vt:lpstr>
      <vt:lpstr>Válečné sexuální násilí jako strategie či praxe?</vt:lpstr>
      <vt:lpstr>Válečné sexuální násilí jako strategie či praxe?</vt:lpstr>
      <vt:lpstr>Válečné sexuální násilí jako strategie či praxe?</vt:lpstr>
      <vt:lpstr>Válečné sexuální násilí jako strategie či praxe?</vt:lpstr>
      <vt:lpstr>Válečné sexuální násilí jako strategie či praxe?</vt:lpstr>
      <vt:lpstr>Válečné sexuální násilí jako strategie či praxe?</vt:lpstr>
    </vt:vector>
  </TitlesOfParts>
  <Company>FSS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a násilí</dc:title>
  <dc:creator>Kristýna Pešáková</dc:creator>
  <cp:lastModifiedBy>Kristýna Pešáková</cp:lastModifiedBy>
  <cp:revision>44</cp:revision>
  <cp:lastPrinted>1601-01-01T00:00:00Z</cp:lastPrinted>
  <dcterms:created xsi:type="dcterms:W3CDTF">2022-02-21T17:47:21Z</dcterms:created>
  <dcterms:modified xsi:type="dcterms:W3CDTF">2022-04-26T13:37:41Z</dcterms:modified>
</cp:coreProperties>
</file>