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4" r:id="rId6"/>
    <p:sldId id="265" r:id="rId7"/>
    <p:sldId id="259" r:id="rId8"/>
    <p:sldId id="260" r:id="rId9"/>
    <p:sldId id="261" r:id="rId10"/>
    <p:sldId id="262" r:id="rId11"/>
    <p:sldId id="263" r:id="rId12"/>
    <p:sldId id="267" r:id="rId13"/>
    <p:sldId id="268" r:id="rId14"/>
    <p:sldId id="269" r:id="rId15"/>
    <p:sldId id="270" r:id="rId16"/>
    <p:sldId id="271" r:id="rId1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26.02.2021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26.02.2021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26.02.2021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26.02.2021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26.02.2021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26.02.2021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26.02.2021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26.02.2021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26.02.2021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26.02.2021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26.02.2021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26.02.2021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9744"/>
            <a:ext cx="9144000" cy="2903517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1. Vymezení sociálního zabezpečení jako součásti sociální politiky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Zákonné vymezení z hlediska mezinárodního práva a práva ČR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Všeobecná deklarace lidských práv OSN (1948)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22: člověk má jako člen společnosti právo na sociální zabezpečení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25: právo na životní úroveň i nezbytná sociální opatření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 ČR Listina základních práv a svobod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30: (1) občané mají právo na přiměřené hmotné zabezpečení ve stáří a při nezpůsobilosti k práci, jakož i při ztrátě živitele; (2) každý, kdo je v hmotné nouzi, má právo na takovou pomoc, která je nezbytná pro zajištění základních životních podmínek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31: každý má právo na ochranu zdraví; občané mají na základě veřejného pojištění právo na bezplatnou zdravotní péči a na zdravotní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pomůcky za podmínek, které stanoví zákon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32: (1) rodičovství a rodina jsou pod ochranou zákona; zvláštní ochrana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dětí a mladistvých je zaručena;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(2) ženě v těhotenství je zaručena zvláštní péče, ochrana v pracovních vztazích a odpovídající pracovní podmínky; (5) rodiče, kteří pečují o děti, mají právo na pomoc státu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Evropská sociální charta Rady Evropy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čl.12: právo na sociální zabezpečení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čl.13: právo na zdravotní a sociální pomoc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ČR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ratifikovala ESCH 3. 11. 1999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77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78764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Formy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383476"/>
            <a:ext cx="10701865" cy="527858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legislativní a metodická opatření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</a:rPr>
              <a:t>tanovování legislativních podmínek opatření a nastavení standardů –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metodická podpora, jejich kontrola a nátlak na dodržování (např.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standardy poskytování sociálních služeb)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příjmová opatření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přímá výplata peněžitých dávek (uplatňována různá hlediska)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nepřímá výplata peněžitých dávek (daňové úlevy, daňové kredity) – výhody a nevýhody ve srovnání k sociálními dávkami – jednoduchost ale neaktuálnost – obtížně reaguje na náhle změněnou situaci rodiny.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účelově vázané peněžité dávky, hmotná plnění (např. zakoupení automobilu pro postižené, na topení, potravinové lístky)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služby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poradenské služby (poskytování informací, občanské poradenství, zprostředkování zaměstnání, krizová centra, sociálně-právní ochrana)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azyly a sociální pečovatelské služby – při selhání přirozených zdrojů suverenity nebo bezpečí (krizová centra, dočasné ubytování, denní pobyty, stravování, ústavní péče)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85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Cíle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politika sociálního zabezpečení ovlivňuje jednání jednotlivců i institucí s cílem kompenzovat nepříznivé finanční a sociální následky různých životních okolností a událostí, ohrožujících uznaná sociální práva, nebo jim předcházet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jde tedy především o to: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předcházet sociálním událostem (prevence = sociální události vůbec nenastanou)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vytvářet příznivé a stimulující životní podmínky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řešit bezprostřední hrozby krizových situací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předcházet ztrátám (ekonomickým, sociálním) spojeným s obtížnou životní situací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přikročit k bezprostřední kompenzaci (náhrada příjmu, substituční léčba)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zabránit životním podmínkám neslučitelných s lidskou důstojností</a:t>
            </a:r>
          </a:p>
          <a:p>
            <a:pPr marL="715963" indent="-3556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zajistit nápravu a uvedení situace do stavu přiměřeného situaci člověka (nalezení zaměstnání, zlepšení zdravotního stavu)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Formulace konkrétních cílů sociálního zabezpečení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efektivnost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podpora životní úrovně jednotlivce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redukce nerovností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sociální integrace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 administrativní proveditelnost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157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Funkce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je třeba pochápat jako určitý „systém“, který plní funkce (tedy je vytvářen se záměrem, očekáváme, že bude mít určité stabilní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efekty a nebude na závadu)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preventivní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(aktivní pojetí) – předvídatelná a nepředvídatelná rizika – aby k událostem nedocházelo (očkování) nebo aby škody byly co nejmenší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kompenzační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řeší finanční a sociální důsledky životních situací - ohrožující práva (kompenzace ztrát)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ochranná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podpora v situacích, které to vyžadují (nejen peníze, též např. pracovní podmínky, osiření dětí)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stimulační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podporuje společensky „žádoucí“ chování, rozvoj příznivých životních podmínek, podpora ekonomiky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sociálně-kontrolní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role trhu v oblasti sociálního zabezpečení je regulována, vyvážená odpovědnost jednotlivce a státu – existuje obava z možnosti zneužívání určitých typů sociálních dávek, tím je ohrožena legitimita, je proto nutná kontrola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legitimizační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pro daný typ společenského uspořádání (předchází stávkám a revolucím)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64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Principy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principy jsou myšlenková východiska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(ideje), které nám říkají, jak to uděláme</a:t>
            </a:r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univerzality (všeobecnosti)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jde o jeden kolektivní systém (sdílení kolektivních rizik), který je platný pro všechny občany a zaručuje jim při existenčním ohrožení/sociální potřebnosti základní dávku za určitých podmínek, ale zároveň nepopírá hledisko jejich vlastního přičinění (princip zásluhovosti); historicky vznikalo unifikací systémů; nikdo není vyloučen z příjmu sociálních dávek pro etnický původ či pro barvu pleti (nepřipouští diskriminaci)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uniformity (rovnosti či jednotnosti výše dávky či rozsahu nároku)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jde o to zabezpečit všechny oprávněné podle stejných pravidel (především postupy přiznávání sociálních dávek a způsob prosazování nároků na tyto dávky); neznamená to nutně všem stejný výsledek (připouští faktickou odlišnost vzhledem k okolnostem).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komplexnosti (úplnosti věcného rozsahu)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jde o to zahrnout všechny kategorie obyvatel a rizika a dosáhnout úplného zabezpečení; jde nejen o důsledné poskytování peněžitých dávek, ale i sociálních služeb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adekvátnosti (přiměřenosti)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výše dávek a služeb musí být přiměřená k:</a:t>
            </a:r>
          </a:p>
          <a:p>
            <a:pPr marL="714375" indent="-354013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a) potřebám lidí (hmotná nouze)</a:t>
            </a:r>
          </a:p>
          <a:p>
            <a:pPr marL="714375" indent="-354013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b) jejich zásluhám, vlastnímu přičinění = ekvivalence (důchodové pojištění)</a:t>
            </a:r>
          </a:p>
          <a:p>
            <a:pPr marL="714375" indent="-354013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c) ekonomickým možnostem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9071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sociální garance (státu)</a:t>
            </a:r>
            <a:r>
              <a:rPr 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zajišťuje vymezení sociálních práv – především vytváří a prosazuje zákony (např. že při vzniku společensky uznaných životních událostí existuje spolehlivá záchranná síť, garance dosažení minimální životní úrovně); stát dává právní garance (legislativní, dozor nad nestátními pojišťovacími fondy) – může ručit za nároky pojištěnců; stát garantuje indexaci dávek v závislosti na ekonomickém růstu indexace dávek;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všem občanům poskytovat sociální garance a vytvořit spolehlivou regionálně diferencovanou záchrannou sociální síť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sociální solidarity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člověk je společenská bytost, lidé jsou na sobě do jisté míry vzájemně závislí; vzájemnost, ochota ke vzájemné pomoci a přijetí určité odpovědnosti za druhé; důsledkem solidarity je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vertikální redistribuce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občané s vyššími příjmy s nižšími příjmy)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horizontální redistribuce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(v životním cyklu) – např. od ekonomicky aktivních k ekonomicky neaktivním = rodiče, zdravotně handicapovaní; důležitý je také rozvoj dobrovolné osobní solidarity (nadace, charita, veřejný sektor)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sociální spravedlnosti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nemělo by docházet k zásadnímu nezaslouženému zvýhodnění nebo znevýhodnění určitých kategorií; nejedná se jen o zúžené pojetí (redistribuce), ale také o uplatnění občanských práv; ve stejných situacích stejná pomoc podle potřeb a zásluh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participace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spoluúčast občanů na tvorbě sociální politiky, posílení odpovědnosti subjektů, účast na financování (ve všech formách), informovanost subjektů, transparentnost, dostatečná možnost volby;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rozvoj spoluúčasti občanů, rodin  a pracovních kolektivů při řešení vlastních sociálních událostí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zachování důstojnosti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nemělo by být ponižující a stigmatizující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095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366963"/>
            <a:ext cx="10607039" cy="75799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13711"/>
            <a:ext cx="10701865" cy="524834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Vymezte pojem sociální událost a popište vztah mezi sociálním rizikem, sociální událostí a sociálním zabezpečením.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Pokuste se k funkcím sociálního zabezpečení najít příklady pomoci z reálného života.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Rozeberte jednotlivé principy sociálního zabezpečení na příkladech z reality.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Jakou roli sehrávají faktory vývoje přístupu v oblasti sociálního zabezpečení na jeho podobu?</a:t>
            </a:r>
          </a:p>
          <a:p>
            <a:pPr algn="just"/>
            <a:endParaRPr lang="cs-CZ" sz="2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24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107018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potřeby – sociální rizika a sociální události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30592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uznané sociální potřeby:</a:t>
            </a:r>
          </a:p>
          <a:p>
            <a:pPr marL="542925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projevují se pravidelně a ve zvýšeném výskytu ►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kvantitativní hledisko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(např. zavedení rodičovského příspěvku garantovaného státem v době feminizace práce, kdy rodina nemohla být odkázána na jeden příjem) </a:t>
            </a:r>
          </a:p>
          <a:p>
            <a:pPr marL="542925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ovlivňují společenský vývoj a stávají se předmětem společenského zájmu ►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kvalitativní hledisko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(např. špičková péče o nedonošené novorozence – důraz na hodnotu každého dětského života)</a:t>
            </a:r>
          </a:p>
          <a:p>
            <a:pPr marL="542925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řešení se stává sociálním programem společnosti 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faktory ovlivňující životní situace</a:t>
            </a:r>
            <a:r>
              <a:rPr lang="cs-CZ" altLang="cs-CZ" sz="64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majetek, osobní charakteristiky, zdravotní a sociální rodinné poměry, společenský a ekonomický status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jde o pojem odlišný od pojmu životní úroveň, protože je v mnoha charakteristikách komplexnější ► životní úroveň vesměs ekonomická záležitost x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životní situace ovlivněna řadou vnitřních i vnějších faktorů 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riziko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nemoc, úraz, těhotenství, invalidita, mateřství, narození dítěte, stáří, smrt rodinného příslušníka atd. ► riziko, které je společensky uznáno za závažné a vyžadující společenskou ochranu, protože jednotlivec nebo rodina není schopna důsledky odvrátit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potřebnost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nedostatek zdrojů pro uspokojování základních životních potřeb, protože součet příjmů v rodině nedosahuje částek zákonem stanoveného životního minima a neexistují ani další zdroje; poměřuje se okamžitá finanční situace dané domácnosti se situací ostatních domácností ve společnosti</a:t>
            </a:r>
          </a:p>
          <a:p>
            <a:pPr marL="542925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496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událost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úplná nebo částečná ztráta příjmu a případný pokles životní úrovně domácnosti pod hranici chudoby (ve vztahu k dřívějším osobním podmínkám)  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mohou být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předvídatelné a nepředvídatelné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odvratitelné a neodvratitelné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(uveďte příklady !!!)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vznik sociálních událostí:</a:t>
            </a:r>
          </a:p>
          <a:p>
            <a:pPr marL="542925" lvl="8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nedostatečná sociální prevence</a:t>
            </a:r>
          </a:p>
          <a:p>
            <a:pPr marL="542925" lvl="8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selhání zdrojů sociální soběstačnosti</a:t>
            </a:r>
          </a:p>
          <a:p>
            <a:pPr marL="542925" lvl="8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ohrožení jedince jednáním jiného jedince 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vztah sociální potřebnost x sociální událost ► sociální událost může implikovat sociální potřebnost </a:t>
            </a: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</a:rPr>
              <a:t>(uveďte příklady !!!)</a:t>
            </a:r>
          </a:p>
          <a:p>
            <a:pPr marL="0" lvl="8" algn="just">
              <a:spcAft>
                <a:spcPts val="600"/>
              </a:spcAft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Záchranná sociální síť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její vznik se datuje do porevolučního období a od roku 1990 postupně prochází její formy transformacemi až do dnešních dob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základním nástrojem sociální politiky státu 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soubor minimálních dávek sociálního pojištění, sociálních podpor, sociální pomoci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které chrání jednotlivce před existenčním úpadkem v dobách ekonomických reforem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soubor legislativních norem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které vymezují opatření, jimiž stát garantuje minimální standard pomoci v případech, že se jedinci ocitnou v závažných, státem uznaných situacích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6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57175" lvl="8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476028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tři základní funkce záchranné sociální sítě: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garance minimální mzdy ekonomicky aktivnímu obyvatelstvu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garance příjmu v případě nezaměstnanosti a garance nástrojů pro návrat na pracovní trh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garance minimálního příjmu prostřednictvím životního minima, které v sobě zahrnuje i ochranu bydlení těchto sociálně ohrožených skupin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koncipovaná jako systém:</a:t>
            </a:r>
          </a:p>
          <a:p>
            <a:pPr marL="542925" lvl="8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aktivizační a motivační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nezbytná ochrana </a:t>
            </a:r>
          </a:p>
          <a:p>
            <a:pPr marL="542925" lvl="8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adaptabilní a pružný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včas a efektivně reagovat na sociální změny</a:t>
            </a:r>
          </a:p>
          <a:p>
            <a:pPr marL="542925" lvl="8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přiměřeně hustý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řídká (nepokrývá dostatečně)x(hustá pohodlná a demotivující)</a:t>
            </a:r>
          </a:p>
          <a:p>
            <a:pPr marL="0" lvl="8" algn="just">
              <a:lnSpc>
                <a:spcPct val="110000"/>
              </a:lnSpc>
              <a:spcAft>
                <a:spcPts val="600"/>
              </a:spcAft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klíčový nástroj záchranné sociální sítě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soubor institucí, zařízení a opatření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jejichž prostřednictvím a pomocí se uskutečňuje předcházení , zmírňování a odstraňování následků sociálních událostí občanů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součástí sociální politiky státu ► úsilí státu o změnu či udržení a fungování sociálního systému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cílem je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regulace odpovědnosti jedinců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jejich budoucnost, stanovení míry a formy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solidarity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prosazování a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ochrana sociálních práv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7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2925" lvl="8" indent="-285750" algn="just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7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10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Vymezení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327573"/>
            <a:ext cx="10701865" cy="52730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Teorie sociálního zabezpečení je nedílnou součástí teorie veřejných financí.</a:t>
            </a:r>
            <a:endParaRPr lang="cs-CZ" alt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Každá změna související s rozvojem společnosti sebou nese sociální rizika (změna způsobu a charakteru práce, pracovních podmínek, </a:t>
            </a:r>
            <a:r>
              <a:rPr lang="cs-CZ" altLang="cs-CZ" sz="6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změna života.</a:t>
            </a:r>
            <a:endParaRPr lang="cs-CZ" alt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událost (sociální riziko)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situace v životě jedince, kterou jsou společensky uznané a vyžadují opatření, neboť důsledky nemusí jedinec nebo rodina zvládnout;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je uplatňováno hledisko životního cyklu, souslednost událostí, které nastávají často nezávisle na vůli člověka, a to předvídatelní i nepředvídatelné (zda nastane sociální riziko, kdy nastane sociální riziko)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Dělení sociálních událostí</a:t>
            </a:r>
            <a:r>
              <a:rPr lang="cs-CZ" altLang="cs-CZ" sz="6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6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podle obsahu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nemoc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úrazy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smrt rodinného příslušníka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invalidita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stáří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těhotenství</a:t>
            </a:r>
          </a:p>
          <a:p>
            <a:pPr marL="817562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narození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784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mateřství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počet dětí (zakládání rodiny a výchova)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stupeň kvalifikace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ekonomická aktivita (ztráta zaměstnání, nouze a následně chudoba, sociální dezintegrace)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 podle délky působení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doživotní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krátkodobé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dlouhodobé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podle periodicity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jednorázové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opakovatelné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4. přirozené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biologické – dospívání, těhotenství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– start do života, výdělečná činnost, založení rodiny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5. nepřirozené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biologické-nemoc, invalidita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sociální-samota, dezintegrace, chudoba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459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Definice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součást sociální politiky a prostředek k uspokojování jejích úkolů a cílů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soubor institucí, zařízení a opatření, jejichž prostřednictvím a pomocí se uskutečňuje předcházení, zmírňování a odstraňování následků sociálních událostí občanů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náhradních zdrojů, které zabezpečují relativní stabilitu a přiměřenou minimální úroveň sociálního zabezpečení a sociální suverenity těmito </a:t>
            </a:r>
            <a:r>
              <a:rPr lang="cs-CZ" altLang="cs-CZ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nástroji: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altLang="cs-CZ" sz="16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sociálními příjmy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pojištění (obvykle vázáno na pracovní poměr) a dávky (selektivní peněžité dávky testované na základě příjmu a potřebnosti, univerzální peněžité dávky poskytované bez ohledu na zaměstnání a příjem, věcné dávky jako zvláštní typ sociálních příjmů) 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altLang="cs-CZ" sz="16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sociálními službami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zprostředkovatelské a navazující (informační, poradenské, pečovatelské)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altLang="cs-CZ" sz="16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sociálními azyly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ústavy a domovy (pobytové služby)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soubor opatření formujících solidaritu s lidmi, kteří čelí hrozbě nedostatku příjmů nebo se nacházejí v situaci, jež vyžaduje mimořádné výdaje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souhrn právních, finančních a organizačních nástrojů a opatření, jejichž cílem je kompenzovat nepříznivé finanční a sociální důsledky různých životních okolností a událostí ohrožujících uznaná sociální práva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souhrnné označení pro všechny sociální instituce poskytující občanům radu, ochranu, materiální a peněžní plnění, služby a azyl k uspokojení jejich sociálních potřeb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23296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Základní dvě pojetí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5295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užší pojetí sociálního zabezpečení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 hlediska užšího pojetí sociálního zabezpečení jde hlavně o sociální peněžité dávky např. důchody, nemocenské dávky, dávky v nezaměstnanosti, dávky spojené s dětmi, sociální pomoc, tj. o </a:t>
            </a:r>
            <a:r>
              <a:rPr lang="cs-CZ" sz="1600" u="sng" dirty="0" err="1">
                <a:latin typeface="Verdana" panose="020B0604030504040204" pitchFamily="34" charset="0"/>
                <a:ea typeface="Verdana" panose="020B0604030504040204" pitchFamily="34" charset="0"/>
              </a:rPr>
              <a:t>redistributivní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 opatření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(sociální pojištění, univerzální dávky, sociální pomoc); – někdy je tak dokonce označováno jen sociální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dochází ke kombinaci dávek a služeb – nejde tedy jen o dávky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někdy funguje na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skladebním principu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tj. nemusí být vždy poskytována pouze jedna dávka či služba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širší pojetí sociálního zabezpečení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jde o komplexní ochranu proti sociálním rizikům, zahrnuje tedy i řadu dalších oblastí (zdravotní péče a zdravotní pojištění, aktivní politika zaměstnanosti, podpora bydlení, vzdělávací politika atd.) – např. systémy sociálního pojištění zasahují i do zdravotní politiky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širším pojetí lze do sociálního zabezpečení zahrnout péči o zdraví, zabezpečení při dočasné neschopnosti pro nemoc a úrazy, zabezpečení matek v případě těhotenství a mateřství, pomoc při výchově dětí v rodině, zabezpečení při invaliditě, zabezpečení ve stáří, zabezpečení rodinných příslušníků a pozůstalých, zabezpečení v nezaměstnanosti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23296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Právní předpisy upravující sociální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6482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Zákon č. 582/1991 Sb., o organizaci a provádění sociálního zabezpečení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organizace, odpovědnost a působnost orgánů státní správy v sociálním zabezpečení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úkoly občanů a organizací při provádění SZ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řízení ve věcech důchodového pojištění, ve věcech pojištění na sociální zabezpečení, příspěvku na státní politiku zaměstnanosti, státní sociální podpory, pomoci v hmotné nouzi a sociální péči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589/1992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pojistném na sociální zabezpečení a příspěvku na státní politiku zaměstnanosti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187/2006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nemocenském pojištění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155/1995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důchodovém pojištění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117/1995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státní sociální podpoře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108/2006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sociálních službách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110/2006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životním a existenčním minimu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111/2006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pomoci v hmotné nouzi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329/2011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poskytování dávek osobám se zdravotním postižením </a:t>
            </a: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100" dirty="0">
                <a:latin typeface="Verdana" panose="020B0604030504040204" pitchFamily="34" charset="0"/>
                <a:ea typeface="Verdana" panose="020B0604030504040204" pitchFamily="34" charset="0"/>
              </a:rPr>
              <a:t>Zákon č. 359/1999 Sb., </a:t>
            </a:r>
            <a:r>
              <a:rPr lang="cs-CZ" sz="2100" u="sng" dirty="0">
                <a:latin typeface="Verdana" panose="020B0604030504040204" pitchFamily="34" charset="0"/>
                <a:ea typeface="Verdana" panose="020B0604030504040204" pitchFamily="34" charset="0"/>
              </a:rPr>
              <a:t>o sociálně-právní ochraně dětí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8996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2560</Words>
  <Application>Microsoft Office PowerPoint</Application>
  <PresentationFormat>Širokoúhlá obrazovka</PresentationFormat>
  <Paragraphs>168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Verdana</vt:lpstr>
      <vt:lpstr>Wingdings</vt:lpstr>
      <vt:lpstr>Motiv Office</vt:lpstr>
      <vt:lpstr>Sociální zabezpečení  1. Vymezení sociálního zabezpečení jako součásti sociální politiky </vt:lpstr>
      <vt:lpstr>       Sociální potřeby – sociální rizika a sociální události</vt:lpstr>
      <vt:lpstr>Prezentace aplikace PowerPoint</vt:lpstr>
      <vt:lpstr>Prezentace aplikace PowerPoint</vt:lpstr>
      <vt:lpstr>       Vymezení sociálního zabezpečení</vt:lpstr>
      <vt:lpstr>Prezentace aplikace PowerPoint</vt:lpstr>
      <vt:lpstr>       Definice sociálního zabezpečení</vt:lpstr>
      <vt:lpstr>       Základní dvě pojetí sociálního zabezpečení</vt:lpstr>
      <vt:lpstr>       Právní předpisy upravující sociální zabezpečení</vt:lpstr>
      <vt:lpstr>Prezentace aplikace PowerPoint</vt:lpstr>
      <vt:lpstr>       Formy sociálního zabezpečení</vt:lpstr>
      <vt:lpstr>       Cíle sociálního zabezpečení</vt:lpstr>
      <vt:lpstr>       Funkce sociálního zabezpečení</vt:lpstr>
      <vt:lpstr>       Principy sociálního zabezpečení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Trbola Robert</cp:lastModifiedBy>
  <cp:revision>19</cp:revision>
  <cp:lastPrinted>2021-02-26T09:12:01Z</cp:lastPrinted>
  <dcterms:created xsi:type="dcterms:W3CDTF">2021-02-09T14:44:12Z</dcterms:created>
  <dcterms:modified xsi:type="dcterms:W3CDTF">2021-02-26T09:14:26Z</dcterms:modified>
</cp:coreProperties>
</file>