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63" r:id="rId6"/>
    <p:sldId id="265" r:id="rId7"/>
    <p:sldId id="266" r:id="rId8"/>
    <p:sldId id="257" r:id="rId9"/>
    <p:sldId id="264" r:id="rId10"/>
    <p:sldId id="270" r:id="rId11"/>
    <p:sldId id="269" r:id="rId12"/>
    <p:sldId id="267" r:id="rId13"/>
    <p:sldId id="268" r:id="rId14"/>
    <p:sldId id="26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52" y="2553195"/>
            <a:ext cx="9144000" cy="285007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Systém řízení a financování SZ; subjekty SZ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zajišťuje kontrolní činnost státu - např. dodržování bezpečnosti práce nebo boj s nelegálním zaměstnáváním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► 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kontrolní činnost v oblasti zaměstnanosti se nově slučuje pod Státní úřad inspekce práce (zpřísňuje se postih za výkon nelegální práce, maximální částka pokuty se zvyšuje z 10 000 Kč na 100 000 Kč - pořádkovou pokutu až do výše 10 000 Kč je možné uložit člověku, jenž se zdržuje na pracovišti kontrolované osoby a vykonává pro ni práci, za to, že odmítne osvědčit svou totožnost a prokázat legálnost pracovněprávního vztahu; zvyšuje se i maximální částka pokuty za umožnění výkonu nelegální práce z 5 milionů Kč na 10 milionů Kč)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obrany </a:t>
            </a:r>
            <a:r>
              <a:rPr lang="pl-PL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vojáky z povolání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vnitra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Policie ČR, Hasičského záchranného sboru ČR a příslušníků ostatních ozbrojených bezpečnostních sborů a bezpečnostních služeb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spravedlnosti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Vězeňské služby ČR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zdravotnictví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veřejná zdravotní politika, veřejné zdravotní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6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3204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Funkční decentralizace správy a řízení systému SZ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pravomoci jsou přenášeny na specializované nebo nespecializované veřejné orgány (instituce), na </a:t>
            </a:r>
            <a:r>
              <a:rPr lang="cs-CZ" sz="6400" dirty="0" err="1">
                <a:latin typeface="Verdana" panose="020B0604030504040204" pitchFamily="34" charset="0"/>
                <a:ea typeface="Verdana" panose="020B0604030504040204" pitchFamily="34" charset="0"/>
              </a:rPr>
              <a:t>poloveřejné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orgány (např. organizace zaměstnavatelů či odborové svazy), ziskové subjekty (komerční, vykonávající činnosti v oblasti SZ za úplatu) či neziskové organizace (oblast sociální práce)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okresní správy sociálního zabezpečení (OSSZ, případně PSSZ v Praze a MSSZ v Brně)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administrátor pojistných dávek SZ; proces rozhodování a odborná pomoc občanům a zaměstnavatelům; správa dávek důchodového a nemocenského pojištění 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Úřad práce ČR – krajské pobočky s kontaktními pracovišti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administrace a výplata nepojistných dávek SZ; politika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jejich role velmi obdobná jako role GŘ ÚP, pouze na regionální (lokální) úrovni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zpracování koncepcí vývoje zaměstnanosti ve svém obvodu, statistiky, rozbory a výhledy; vyhodnocování situace na regionálním trhu práce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ovlivnění poptávky po práci a její nabídky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zprostředkování zaměstnání uchazečům - vyplácí podporu v nezaměstnanosti a podporu při rekvalifikaci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zabezpečuje uplatňování nástrojů aktivní a pasivní politiky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příspěvky pro zaměstnavatele na podporu zaměstnávání osob se zdravotním postižením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vede evidenci volných pracovních míst a evidenci uchazečů o zaměstnání a tyto se snaží propojovat; dále evidenci osob se zdravotním postižením a evidenci cizinců</a:t>
            </a:r>
          </a:p>
          <a:p>
            <a:pPr marL="534988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6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3770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vykonává kontrolní činnost</a:t>
            </a:r>
          </a:p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zabezpečuje činnost evropských služeb zaměstnanosti 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jsou typickými a nejmenšími samosprávní jednotkami státu -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místní samosprávu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místní sociální opatření regionálního charakteru; zároveň působí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„prodloužená ruka“ státu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implementují státní sociální politiku na místní úrovni (distribuce dávek a služeb) ► tj.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státní správu v přenesené působnosti</a:t>
            </a:r>
          </a:p>
          <a:p>
            <a:pPr marL="715963" indent="-180975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výhodou pravomocí obcí je to, že obecní úroveň je blíže občanům, znalost konkrétního prostředí a obyvatel umožňuje i lepší řešení problémů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výkon sociální práce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důležití v oblasti financování SZ, dále poskytovatelé dalších sociálních výhod a bonusů; pověřeni i krátkodobými platbami dávek sociálního zabezpečení (nemocenská, ošetřovné atd.)</a:t>
            </a:r>
            <a:endParaRPr lang="cs-CZ" altLang="cs-CZ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zapojují se do sociálního zabezpečení nejen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plátci sociálního pojištění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své zaměstnance, ale stále častěji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vytvářením sociálních programů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své zaměstnance jako součásti vlastní podnikové kultury ► např. zřízení Fondu kulturních a sociálních potřeb, podpora zaměstnaneckých obědů, rekondiční pobyty pro zaměstnance, výsluhové benefity apod.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povinností je naplňovat legislativní požadavky státu, zabezpečovat opatření v bezpečnosti práce, pracovní doby, odměňování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dobrovolná opatření, směřující k zaměstnancům (příspěvky na důchodové připojištění, firemní školky, vzdělávání zaměstnanců, podpora ozdravných pobytů) </a:t>
            </a:r>
          </a:p>
        </p:txBody>
      </p:sp>
    </p:spTree>
    <p:extLst>
      <p:ext uri="{BB962C8B-B14F-4D97-AF65-F5344CB8AC3E}">
        <p14:creationId xmlns:p14="http://schemas.microsoft.com/office/powerpoint/2010/main" val="188961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zdravotní pojišťovny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ziskové organizace, komerční, které jsou přizvány ke správě veřejného zdravotního pojištění např. Všeobecná zdravotní pojišťovna – úhrada některých služeb v rámci SZ – např. sociální služby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příspěvkové organizace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 v zájmu samospráv, určité oblasti sociální práce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neziskové organizace a občanské iniciativy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práce, sociální služby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výhodou oproti státním či komerčním institucím je to, že mají blíže ke klientům, rozumějí lépe problémům a jsou schopny efektivněji řešit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neziskové organizace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jejich hlavním kritériem je uspokojování veřejného zájmu; dělí se na svépomocné a prospěšné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občanské iniciativy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základním principem je vzájemná pomoc a dobročinnost, za tímto účelem jsou zakládány různé spolky; jsou zásadní pro rozvoj občanské společnosti a jsou významným partnerem státu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církve a jiné náboženské skupiny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duchovní službu a roli hrají i v oblasti mravního a vzdělanostního rozvoje společnosti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působí zejména v oblasti zdravotnictví, vzdělávání a sociálních služeb jako alternativa ke státním a soukromým zařízením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spojují ve své činnosti pozornost věnovanou duchovní službě s charitativní péčí o potřebné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velkou roli sehrávají neformální církevní společenství ► lidé z jedné farnosti, jejíž členové si poskytují vzájemnou pomoc a podporu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1267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499312"/>
            <a:ext cx="10607039" cy="84220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03948"/>
            <a:ext cx="10701865" cy="51462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Jaké jsou způsoby financování systému sociálního zabezpečení a jejich výhody a nevýhody?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dvoupilířový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systém: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veřejný x dobrovolný soukromý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veřejný pilíř: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založený na průběžném financování, kdy pojištěnci platí povinné pojistné do systému sociálního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 soukromý pilíř: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využívá se ve formě penzijního připojištění a komerčního důchodového pojištění, poskytovaného komerčními pojišťovnami v rámci životního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Základem financování sociálního zabezpečení v České republice je průběžné financování (systém ''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pay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go“) v rámci veřejného pilíře (sociální pojištění) - jeho zdrojem je: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povinný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sociální zabezpečení 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ten je příjmem státního rozpočtu (upraveno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zákonem č. 589/1992 Sb., o pojistném na sociální zabezpečení a příspěvku na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); dávky hrazeny z prostředků vybraných v témže období zahrnuje: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důchodové zabezpečení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 – speciální samostatný účet státního rozpočtu (rezervy pro důchodovou reformu)</a:t>
            </a:r>
            <a:endParaRPr lang="pl-PL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nemocenské pojištění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stanovuje také: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poplatníky pojistného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rozhodné období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je uplatňována mezigenerační solidarita (vertikální i horizontální)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nevýhody – současný demografický vývoj</a:t>
            </a: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dalším zdrojem financování systému jsou daně (přímé i nepřímé)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tři typy poplatníků: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fyzické nebo právnické osoby, což jsou organizace (více než 25 zaměstnanců) a malé organizace (aspoň jeden zaměstnanec), dále organizační složky státu se zaměstnanci v pracovním poměru nebo na základě dohod a služební úřady se státními zaměstnanci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zaměstnanci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okruh osob jako poplatníci pojistného stanoven zákonem č. 589/1992 Sb. o pojistném na sociální zabezpečení a příspěvku na státní politiku zaměstnanosti: v pracovním poměru, na dohody, členové družstva, jmenované osoby do funkcí, soudci, poslanci, členové vlády, státní zaměstnanci atd. 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samostatně výdělečně činné (OSVČ)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stanoveny zákonem o důchodovém pojištění; jsou povinny platit pojistné na důchodové pojištění a příspěvek na státní politiku zaměstnanosti.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výše pojistného: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stanoví se procentní sazbou z vyměřovacího základu zjištěného za rozhodné období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rozhodné období: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zaměstnanců kalendářní měsíc, za který se pojistné platí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OSVČ kalendářní rok, za který se toto pojistné platí</a:t>
            </a:r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vyměřovací základ: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částka odpovídající úhrnu vyměřovacích základů jeho zaměstnanců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zaměstnanec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úhrn příjmů, které jsou předmětem daně z příjmu fyzických osob podle zákona o daních z příjmů, které nejsou od této daně osvobozeny (vyměřovacím základem je úhrn příjmů zúčtovaných zaměstnavatelem zaměstnanci v souvislosti s výkonem zaměstnání)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do vyměřovacího základu zaměstnance se nezahrnují tyto příjmy: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škody podle zákoníku práce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odstupné, odchodné a odbytné poskytované na základě zvláštních právních předpisů  a odměna při skončení funkčního období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věrnostní příplatek horníkům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výdajů poskytovaných zaměstnancům v souvislosti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odměny vyplácené podle zákona o vynálezech a zlepšovacích návrzích, pokud vytvoření a uplatnění vynálezu nebo zlepšovacího návrhu nemělo souvislost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mzdy při výkonu služby v ozbrojených silách a civilní služby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jednorázová sociální výpomoc poskytnutá zaměstnanci k překlenutí jeho mimořádně obtížných poměrů vzniklých v důsledku živelné pohromy, požáru, ekologické nebo průmyslové havárii nebo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jiné mimořádně závažné události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pojistné zaplacené zaměstnavatelem za zaměstnance podle zákona č. 589/1992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u="sng" dirty="0">
                <a:latin typeface="Verdana" panose="020B0604030504040204" pitchFamily="34" charset="0"/>
                <a:ea typeface="Verdana" panose="020B0604030504040204" pitchFamily="34" charset="0"/>
              </a:rPr>
              <a:t>osoba samostatně výdělečně činná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pro pojistné na důchodové pojištění a příspěvek na státní politiku zaměstnanosti je částka, kterou si osoba samostatně výdělečně činná určí, ne však méně než 50 % daňového základu podle zákona o daních z příjmů z podnikání a z jiné samostatné výdělečné činnosti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osoby samostatně výdělečně činné je nejméně součin nejnižšího měsíčního vyměřovacího základu a počtu kalendářních měsíců příslušného kalendářního roku, v nichž byla výdělečná činnost vykonávána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zaměstnavatel: 24,8 % z úhrnu vyměřovacích základů zaměstnanců, z toho 2,1 % na nemocenské pojištění, 21,5 % na důchodové pojištění a 1,2 %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zaměstnanec: 6,5 %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OSVČ: 29,2 % na důchodové pojištění a státní politiku zaměstnanosti, z toho 28 % na důchodové pojištění a 1,2 % na státní politiku zaměstnanosti + 2,1 % na nemocenské pojištění (je-li ho ovšem OSVČ dobrovolně účastna)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 je povinen odvádět i pojistné, které si platí zaměstnanec; pojistné odvedené za zaměstnance srazí zaměstnavatel z jeho příjmů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 odvádí pojistné na důchodové pojištění a příspěvek na státní politiku zaměstnanosti, nebo zálohy na něj příslušné okresní správě sociálního zabezpečení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7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fondového (kapitálového) financování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ČR jen v omezené míře v podobě dobrovolného soukromého připojištění)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kapitalizovaný fond sociálního zabezpečení na pojišťovacím principu – je tvořen individuálními příspěvky pojištěnců – tvorba kapitálových rezerv pro případ určité sociální události (spoření na stáří) - individuální účty, z nichž čerpají vlastní naspořené finanční prostředky v případě sociální události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spravují pojišťovny - hospodaření s finančními prostředky tak, aby zabránily znehodnocení úspor a naopak investovaly a zhodnocovaly vložené finance na budoucí výplatu dávek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ale zákonem vymezené způsoby zhodnocování finančních prostředků (investování do státních dluhopisů nebo málo rizikových cenných papírů) - podléhá státnímu dozoru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riziko špatných investic, neúměrného růstu inflace, defraudace kapitalizovaných fondů sociálního zabezpečení (chilský důchodový systém)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výhody – nepodléhá tak významně demografickému vývoje - neuplatňuje se princip solidarity, možnost vyššího zhodnocení vložených prostředků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sociálních služeb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nutno rozlišit financování příspěvku na péči = dávka (vyplácí ÚP ze státního rozpočtu) a financování služeb (aktivit)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služby – dotace ze státního rozpočtu, z rozpočtů územně samosprávných celků, darů a poplatků uživatelů, případně projektů z ESF </a:t>
            </a:r>
          </a:p>
        </p:txBody>
      </p:sp>
    </p:spTree>
    <p:extLst>
      <p:ext uri="{BB962C8B-B14F-4D97-AF65-F5344CB8AC3E}">
        <p14:creationId xmlns:p14="http://schemas.microsoft.com/office/powerpoint/2010/main" val="266517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zdravotní péče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českého zdravotnictví a zdravotní péče – vícezdrojové financování (veřejné a soukromé)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veřejné zdroje = veřejné zdravotní pojištění, státní a místní rozpočty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soukromé zdroje = přímé platby občanů, soukromé zdravotní pojištění, prostředky neziskových organizací apod.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všeobecné zdravotní pojištění – vznik 1993 na základě pojišťovacího principu (neudržitelnost financování ze státního rozpočtu)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zdravotní pojišťovny jako instituce k výběru peněz od plátců – výběr dobrovolný, ale nějaký zástupce z řad pojišťoven obligatorní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plátci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pojištěnci, zaměstnavatelé, stát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pojištěnci: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zaměstnanci, osoby samostatně výdělečně činné a osoby s trvalým pobytem na území ČR nespadající do výše uvedených kategorií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plátcem části pojistného za své zaměstnance (2/3 za zaměstnance, zaměstnanec pak 1/3)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za: nezaopatřené děti, poživatele důchodů, ženy na mateřské a rodičovské dovolené, uchazeče o zaměstnání, osoby pobírající dávku pomoci v hmotné nouzi, osoby ve výkonu zabezpečovací detence, vazby nebo výkonu trestu odnětí svobody (počet těchto osob představuje více jak jednu polovinu všech pojištěnců)</a:t>
            </a:r>
          </a:p>
        </p:txBody>
      </p:sp>
    </p:spTree>
    <p:extLst>
      <p:ext uri="{BB962C8B-B14F-4D97-AF65-F5344CB8AC3E}">
        <p14:creationId xmlns:p14="http://schemas.microsoft.com/office/powerpoint/2010/main" val="28252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0540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sociálního zabezpečení -řízení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65" y="1467853"/>
            <a:ext cx="10701865" cy="51989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Centrální instituce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práce a sociálních věcí (MPSV)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na národní úrovni, tvůrce politiky a legislativy v oblasti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řídí a kontroluje výkon státní správy v SZ, koncepční politika, ochrana veřejného zájmu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kompetence MPSV - sociální politika (problematika zdravotně postižených, sociální služby, sociální dávky, rodinná politika apod.), sociální pojištění (důchody, nemocenské, apod.), oblast zaměstnanosti (trh práce, podpora zaměstnanosti, zahraniční zaměstnanost apod.), pracovněprávní legislativa, bezpečnost a ochrana zdraví při práci, rovné příležitosti pro ženy a muže (genderová problematika), evropská integrace a oblast čerpání finanční pomoci z fondů Evropské unie (EU)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Mezi organizace podřízené MPSV patří Úřad práce ČR (ÚP ČR), Česká správa sociálního zabezpečení (ČSSZ), Státní úřad inspekce práce (SÚIP) a Úřad pro mezinárodněprávní ochranu dětí (ÚMPOD).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MPSV je zřizovatelem pěti ústavů sociální péče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Česká správa sociálního zabezpečení (ČSSZ)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samostatná organizační složka státu, správce a výplatce pojistných dávek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metodické vedení okresních správ a kontrolní činnost; účetní jednotka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proces rozhodování; výplata dávek SZ do ciziny; vedení registru pojištěnců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působnost v oblasti lékařské posudkové služby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úkoly vyplývající z mezistátních úmluv o sociálním zabezpečení a podle koordinačních nařízení Evropské unie je styčným místem vůči zahraničním institucím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rozhoduje o odvoláních ve věcech, v nichž v prvním stupni rozhodla okresní správa sociálního zabezpečení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Generální Úřad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koncepční, kontrolní a metodická činnost v oblasti politiky trhu práce a řízení systému nepojistných sociálních dávek (SSP dávek a dávek sociální pomoci – hmotné nouze)  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ministerstvu podklady pro zpracování koncepcí a programů státní politiky zaměstnanosti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se správními úřady, samosprávnými celky, orgány sociálního zabezpečení, orgány pomoci v hmotné nouzi, orgány státní zdravotní správy, zaměstnavateli apod.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podporu a dosažení rovného zacházení bez ohledu na pohlaví, národnost etnický původ, sexuální orientaci, zdravotní stav apod.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 ministerstvem na rozvíjení mezinárodních vztahů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uděluje a odnímá povolení ke zprostředkování zaměstnání  agenturám práce a vede jejich evidenci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poskytování hmotných podpor na vytváření nových pracovních míst a hmotnou podporu rekvalifikace    </a:t>
            </a:r>
          </a:p>
          <a:p>
            <a:pPr marL="5349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53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2347</Words>
  <Application>Microsoft Office PowerPoint</Application>
  <PresentationFormat>Širokoúhlá obrazovka</PresentationFormat>
  <Paragraphs>128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Wingdings</vt:lpstr>
      <vt:lpstr>Motiv Office</vt:lpstr>
      <vt:lpstr>  3. Systém řízení a financování SZ; subjekty SZ </vt:lpstr>
      <vt:lpstr>       Financování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Subjekty sociálního zabezpečení -řízení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30</cp:revision>
  <dcterms:created xsi:type="dcterms:W3CDTF">2021-02-09T14:44:12Z</dcterms:created>
  <dcterms:modified xsi:type="dcterms:W3CDTF">2021-03-23T15:33:58Z</dcterms:modified>
</cp:coreProperties>
</file>