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9" r:id="rId6"/>
    <p:sldId id="262" r:id="rId7"/>
    <p:sldId id="272" r:id="rId8"/>
    <p:sldId id="273" r:id="rId9"/>
    <p:sldId id="263" r:id="rId10"/>
    <p:sldId id="267" r:id="rId11"/>
    <p:sldId id="274" r:id="rId12"/>
    <p:sldId id="275" r:id="rId13"/>
    <p:sldId id="276" r:id="rId14"/>
    <p:sldId id="269" r:id="rId15"/>
    <p:sldId id="270" r:id="rId16"/>
    <p:sldId id="271" r:id="rId17"/>
    <p:sldId id="277" r:id="rId18"/>
    <p:sldId id="278" r:id="rId19"/>
    <p:sldId id="280" r:id="rId20"/>
    <p:sldId id="281" r:id="rId21"/>
    <p:sldId id="282" r:id="rId22"/>
    <p:sldId id="283" r:id="rId23"/>
    <p:sldId id="284" r:id="rId24"/>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10.03.2022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10.03.2022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Podmínky nároku na výplatu dávky</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zaměstnanec nebo OSVČ</a:t>
            </a:r>
            <a:r>
              <a:rPr lang="cs-CZ" sz="1600" dirty="0">
                <a:latin typeface="Verdana" panose="020B0604030504040204" pitchFamily="34" charset="0"/>
                <a:ea typeface="Verdana" panose="020B0604030504040204" pitchFamily="34" charset="0"/>
              </a:rPr>
              <a:t>, který je uznán ošetřujícím lékařem dočasně práce neschopným, má nárok na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cs-CZ" sz="1600" dirty="0">
                <a:latin typeface="Verdana" panose="020B0604030504040204" pitchFamily="34" charset="0"/>
                <a:ea typeface="Verdana" panose="020B0604030504040204" pitchFamily="34" charset="0"/>
              </a:rPr>
              <a:t>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 15. kalendářního dne </a:t>
            </a:r>
            <a:r>
              <a:rPr lang="cs-CZ" sz="1600" dirty="0">
                <a:latin typeface="Verdana" panose="020B0604030504040204" pitchFamily="34" charset="0"/>
                <a:ea typeface="Verdana" panose="020B0604030504040204" pitchFamily="34" charset="0"/>
              </a:rPr>
              <a:t>trvání jeho dočasné pracovní neschopnosti do konce dočasné pracovní neschopnosti, maximálně však 380 kalendářních dnů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600" dirty="0">
                <a:latin typeface="Verdana" panose="020B0604030504040204" pitchFamily="34" charset="0"/>
                <a:ea typeface="Verdana" panose="020B0604030504040204" pitchFamily="34" charset="0"/>
              </a:rPr>
              <a:t>je vypláceno Českou správou sociálního zabezpečení</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dirty="0">
                <a:latin typeface="Verdana" panose="020B0604030504040204" pitchFamily="34" charset="0"/>
                <a:ea typeface="Verdana" panose="020B0604030504040204" pitchFamily="34" charset="0"/>
              </a:rPr>
              <a:t>1.-14. kalendářní den ►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 od zaměstnavatele </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OSVČ</a:t>
            </a:r>
            <a:r>
              <a:rPr lang="cs-CZ" sz="1600" dirty="0">
                <a:latin typeface="Verdana" panose="020B0604030504040204" pitchFamily="34" charset="0"/>
                <a:ea typeface="Verdana" panose="020B0604030504040204" pitchFamily="34" charset="0"/>
              </a:rPr>
              <a:t> však pro získání nároku na nemocenské musí být účastna dobrovolného nemocenského pojištění OSVČ alespoň po dobu 3 měsíců bezprostředně předcházejících dni vzniku dočasné pracovní neschopnosti.</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poživateli starobního důchodu nebo invalidního důchodu pro invaliditu 3. stupně </a:t>
            </a:r>
            <a:r>
              <a:rPr lang="cs-CZ" sz="1600" dirty="0">
                <a:latin typeface="Verdana" panose="020B0604030504040204" pitchFamily="34" charset="0"/>
                <a:ea typeface="Verdana" panose="020B0604030504040204" pitchFamily="34" charset="0"/>
              </a:rPr>
              <a:t>se nemocenské vyplácí od 15. kalendářního dne trvání dočasné pracovní neschopnosti (karantény) po dobu nejvýše 70 kalendářních dnů, nejdéle však do dne, jímž končí pojištěná činnost</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poloviční nárok</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jestliže si pojištěnec přivodil dočasnou pracovní neschopnost zaviněnou účastí ve rvačce nebo jako bezprostřední následek své opilosti nebo zneužití omamných prostředků nebo psychotropních látek nebo při spáchání úmyslného trestného činu nebo úmyslně zaviněného přestupku, náleží mu nemocenské za kalendářní den v poloviční výši, bez ohledu na to, zda má rodinné příslušníky </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nemá ten, kdo:</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si sám přivodil pracovní neschopnost úmyslně + vznikla při útěku z vazby nebo detence </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marL="719138" indent="-360363" algn="just">
              <a:lnSpc>
                <a:spcPct val="100000"/>
              </a:lnSpc>
              <a:spcBef>
                <a:spcPts val="0"/>
              </a:spcBef>
              <a:spcAft>
                <a:spcPts val="600"/>
              </a:spcAft>
              <a:buFont typeface="Wingdings" panose="05000000000000000000" pitchFamily="2" charset="2"/>
              <a:buChar char="v"/>
              <a:tabLst>
                <a:tab pos="625475" algn="l"/>
              </a:tabLst>
            </a:pPr>
            <a:r>
              <a:rPr lang="cs-CZ" sz="1700" dirty="0">
                <a:latin typeface="Verdana" panose="020B0604030504040204" pitchFamily="34" charset="0"/>
                <a:ea typeface="Verdana" panose="020B0604030504040204" pitchFamily="34" charset="0"/>
              </a:rPr>
              <a:t>podpůrčí doba u nemocenského začíná 15. kalendářním dnem trvání dočasné pracovní neschopnosti nebo 15. kalendářním dnem nařízené karantény a končí dnem, jímž končí dočasná pracovní neschopnost nebo nařízená karanténa, pokud nárok na nemocenské trvá až do tohoto dne; podpůrčí doba však trvá nejdéle 380 kalendářních dnů ode dne vzniku dočasné pracovní neschopnosti nebo nařízení karantény; po vyčerpání podpůrčí doby může být prodlouženo, pokud se dále nestanoví jinak, nejdéle však na 2 roky (380 dnů + 350 dnů)</a:t>
            </a:r>
          </a:p>
          <a:p>
            <a:pPr algn="just">
              <a:spcAft>
                <a:spcPts val="600"/>
              </a:spcAft>
            </a:pPr>
            <a:r>
              <a:rPr lang="cs-CZ" sz="1700" b="1" dirty="0">
                <a:solidFill>
                  <a:srgbClr val="C00000"/>
                </a:solidFill>
                <a:latin typeface="Verdana" panose="020B0604030504040204" pitchFamily="34" charset="0"/>
                <a:ea typeface="Verdana" panose="020B0604030504040204" pitchFamily="34" charset="0"/>
              </a:rPr>
              <a:t>Výše nemocenské</a:t>
            </a:r>
          </a:p>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nemocenského </a:t>
            </a:r>
            <a:r>
              <a:rPr lang="cs-CZ" sz="1700" dirty="0">
                <a:latin typeface="Verdana" panose="020B0604030504040204" pitchFamily="34" charset="0"/>
                <a:ea typeface="Verdana" panose="020B0604030504040204" pitchFamily="34" charset="0"/>
              </a:rPr>
              <a:t>za kalendářní den činí po celou dobu trvání dočasné pracovní neschopnosti nebo nařízené karantény </a:t>
            </a:r>
            <a:r>
              <a:rPr lang="cs-CZ" sz="17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60 % redukovaného denního vyměřovacího základu; od 31. dne pak 66% a od 61. dne 72%</a:t>
            </a:r>
          </a:p>
          <a:p>
            <a:pPr algn="just">
              <a:lnSpc>
                <a:spcPct val="12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je rozhodující pro výpočet nemocenského; stanovuje zpravidla z posledních 12-ti měsíců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a:t>
            </a:r>
            <a:r>
              <a:rPr lang="cs-CZ" sz="1700" dirty="0">
                <a:latin typeface="Verdana" panose="020B0604030504040204" pitchFamily="34" charset="0"/>
                <a:ea typeface="Verdana" panose="020B0604030504040204" pitchFamily="34" charset="0"/>
              </a:rPr>
              <a:t>před vznikem dočasné pracovní neschopnosti, z hrubé mzdy (veškerý příjem podléhající odvodu pojistného na sociální zabezpečení a příspěvku na státní politiku zaměstnanosti; nejčastěji se bude jednat o úhrn hrubé mzdy za kalendářní měsíce zúčtovaný zaměstnanci v rozhodném období)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zjednodušeně je možné denní vyměřovací základ spočítat tak, že průměrnou hrubou měsíční mzdu vynásobíme počtem měsíců v roce (tj. 12) a vydělíme počtem kalendářních dní v roce (tj. 365) </a:t>
            </a:r>
          </a:p>
          <a:p>
            <a:pPr>
              <a:lnSpc>
                <a:spcPct val="100000"/>
              </a:lnSpc>
              <a:spcBef>
                <a:spcPts val="0"/>
              </a:spcBef>
              <a:spcAft>
                <a:spcPts val="600"/>
              </a:spcAft>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DVZ = (měsíční mzda * 12)/365</a:t>
            </a:r>
          </a:p>
          <a:p>
            <a:pPr algn="just">
              <a:lnSpc>
                <a:spcPct val="12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denní vyměřovací základ se však ještě upravuje na </a:t>
            </a: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a:t>
            </a:r>
          </a:p>
          <a:p>
            <a:pPr algn="just">
              <a:lnSpc>
                <a:spcPct val="100000"/>
              </a:lnSpc>
              <a:spcBef>
                <a:spcPts val="0"/>
              </a:spcBef>
              <a:spcAft>
                <a:spcPts val="600"/>
              </a:spcAft>
              <a:buFont typeface="Wingdings" panose="05000000000000000000" pitchFamily="2" charset="2"/>
              <a:buChar char="Ø"/>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SzPct val="45000"/>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průměrná hrubá mzda 27 000 Kč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denní vyměřovací základ: DVZ = 27 000 * 12/365 = 887,67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redukovaný vyměřovací základ: RVZ = 90% z DVZ = 90% z 887,67 = 799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nemocenské: nemocenské = 60% z RVZ = 60% z 799 = 480 Kč denně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 ► ► ► od 15. dne dočasné pracovní neschopnosti v měsíci při výši měsíční mzdy 27 000 Kč bude člověk pobírat </a:t>
            </a:r>
            <a:r>
              <a:rPr lang="cs-CZ" sz="1900" b="1" dirty="0">
                <a:latin typeface="Verdana" panose="020B0604030504040204" pitchFamily="34" charset="0"/>
                <a:ea typeface="Verdana" panose="020B0604030504040204" pitchFamily="34" charset="0"/>
              </a:rPr>
              <a:t>480 Kč denně (včetně víkendových dnů)</a:t>
            </a:r>
          </a:p>
          <a:p>
            <a:pPr algn="just">
              <a:lnSpc>
                <a:spcPct val="100000"/>
              </a:lnSpc>
              <a:spcBef>
                <a:spcPts val="0"/>
              </a:spcBef>
              <a:spcAft>
                <a:spcPts val="600"/>
              </a:spcAft>
              <a:buSzPct val="45000"/>
              <a:buFont typeface="Wingdings" panose="05000000000000000000" pitchFamily="2" charset="2"/>
              <a:buChar char="Ø"/>
            </a:pPr>
            <a:r>
              <a:rPr lang="cs-CZ" sz="1900" dirty="0">
                <a:latin typeface="Verdana" panose="020B0604030504040204" pitchFamily="34" charset="0"/>
                <a:ea typeface="Verdana" panose="020B0604030504040204" pitchFamily="34" charset="0"/>
              </a:rPr>
              <a:t>nemocenské ale nejsou jediné peníze, na které je nárok v době pracovní neschopnosti; od 1. do 15. dne v měsíci má nemocný člověk nárok na </a:t>
            </a: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náhradu mzdy při nemoci:</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platí standardně už od 1 pracovního dne </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a:t>
            </a:r>
            <a:r>
              <a:rPr lang="cs-CZ" sz="1900" u="sng" dirty="0">
                <a:latin typeface="Verdana" panose="020B0604030504040204" pitchFamily="34" charset="0"/>
                <a:ea typeface="Verdana" panose="020B0604030504040204" pitchFamily="34" charset="0"/>
              </a:rPr>
              <a:t>platí jen za pracovní dobu </a:t>
            </a:r>
            <a:r>
              <a:rPr lang="cs-CZ" sz="1900" dirty="0">
                <a:latin typeface="Verdana" panose="020B0604030504040204" pitchFamily="34" charset="0"/>
                <a:ea typeface="Verdana" panose="020B0604030504040204" pitchFamily="34" charset="0"/>
              </a:rPr>
              <a:t>(nemocenské dávky jsou vypláceny za kalendářní dny)</a:t>
            </a:r>
          </a:p>
          <a:p>
            <a:pPr>
              <a:buFont typeface="Wingdings" panose="05000000000000000000" pitchFamily="2" charset="2"/>
              <a:buChar char="Ø"/>
            </a:pPr>
            <a:r>
              <a:rPr lang="cs-CZ" sz="19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pro výpočet náhrady mzdy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podobně jako u nemocenských dávek i v případě náhrady mzdy do výpočtu vstupují redukční hranice, které se každý rok mění;</a:t>
            </a:r>
            <a:r>
              <a:rPr lang="cs-CZ" sz="1900" b="1"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používají se pro úpravu průměrného výdělku a stanovuje je zákon o nemocenském pojištění; každý rok jsou tyto redukční hranice stanovovány podle všeobecného vyměřovacího základu, který určí zákon o důchodovém pojištění za kalendářní rok, který o dva roky předchází tomu, pro který se redukční hranice stanovují (pro rok 2021 bude vycházet z vyměřovacího základu pro rok 2019)</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redukční hranice pro výpočet náhrady mzdy, se stanovuje jako pro dávky nemocenského pojištění, ale ještě se </a:t>
            </a:r>
            <a:r>
              <a:rPr lang="cs-CZ" sz="1900" b="1" dirty="0">
                <a:latin typeface="Verdana" panose="020B0604030504040204" pitchFamily="34" charset="0"/>
                <a:ea typeface="Verdana" panose="020B0604030504040204" pitchFamily="34" charset="0"/>
              </a:rPr>
              <a:t>násobí koeficientem 0,175</a:t>
            </a:r>
            <a:r>
              <a:rPr lang="cs-CZ" sz="1900" dirty="0">
                <a:latin typeface="Verdana" panose="020B0604030504040204" pitchFamily="34" charset="0"/>
                <a:ea typeface="Verdana" panose="020B0604030504040204" pitchFamily="34" charset="0"/>
              </a:rPr>
              <a:t> a zaokrouhlí na celé haléře nahoru</a:t>
            </a: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1. redukční hranice 1298 Kč x 0,175 = </a:t>
            </a:r>
            <a:r>
              <a:rPr lang="cs-CZ" sz="1900" b="1" dirty="0">
                <a:latin typeface="Verdana" panose="020B0604030504040204" pitchFamily="34" charset="0"/>
                <a:ea typeface="Verdana" panose="020B0604030504040204" pitchFamily="34" charset="0"/>
              </a:rPr>
              <a:t>227,15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2. redukční hranice 1946 Kč x 0,175 = </a:t>
            </a:r>
            <a:r>
              <a:rPr lang="cs-CZ" sz="1900" b="1" dirty="0">
                <a:latin typeface="Verdana" panose="020B0604030504040204" pitchFamily="34" charset="0"/>
                <a:ea typeface="Verdana" panose="020B0604030504040204" pitchFamily="34" charset="0"/>
              </a:rPr>
              <a:t>340,55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3. redukční hranice 3892 Kč x 0,175 = </a:t>
            </a:r>
            <a:r>
              <a:rPr lang="cs-CZ" sz="1900" b="1" dirty="0">
                <a:latin typeface="Verdana" panose="020B0604030504040204" pitchFamily="34" charset="0"/>
                <a:ea typeface="Verdana" panose="020B0604030504040204" pitchFamily="34" charset="0"/>
              </a:rPr>
              <a:t>681,10 Kč</a:t>
            </a:r>
            <a:endParaRPr lang="cs-CZ" sz="19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178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se při výpočtu řídíme zákonem o nemocenském pojištění a částku do první redukční hranice započteme z průměrného hodinového výdělku z 90 %, částku od druhé do první redukční hranice započteme ze 60 % a částku od druhé do třetí redukční hranice započteme ze 30 %; nad částku třetí redukční hranice už nezapočítáváme nic.</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vyměřovací základ pro náhradu mzdy za nemoc se vypočítává z kalendářního čtvrtletí a </a:t>
            </a:r>
            <a:r>
              <a:rPr lang="cs-CZ" sz="1600" u="sng" dirty="0">
                <a:latin typeface="Verdana" panose="020B0604030504040204" pitchFamily="34" charset="0"/>
                <a:ea typeface="Verdana" panose="020B0604030504040204" pitchFamily="34" charset="0"/>
              </a:rPr>
              <a:t>rozhodující je hodinová sazba</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(stejně jako nemocenská) jen </a:t>
            </a:r>
            <a:r>
              <a:rPr lang="cs-CZ" sz="1600" u="sng" dirty="0">
                <a:latin typeface="Verdana" panose="020B0604030504040204" pitchFamily="34" charset="0"/>
                <a:ea typeface="Verdana" panose="020B0604030504040204" pitchFamily="34" charset="0"/>
              </a:rPr>
              <a:t>60% z redukovaného vyměřovacího základu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vyplácena zaměstnavatelem v obvyklých výplatních termínech</a:t>
            </a:r>
          </a:p>
          <a:p>
            <a:pPr marL="360363" indent="-360363"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pokračování příkladu: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předpokládejme, že hodinová mzda (hodinový vyměřovací základ) při 27 000 Kč měsíčně je 161 Kč (27 000/168 hodin měsíčně)</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90% ze 161 Kč = 145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60% (nejedná se o redukci, ale o nárok jako u nemocenské) ze 145 Kč = 87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denní mzda = 8 * 87 = 696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 ► ► ► od 1. do 15. dne dočasné pracovní neschopnosti v měsíci při výši měsíční mzdy 27 000 Kč bude člověk pobírat </a:t>
            </a:r>
            <a:r>
              <a:rPr lang="cs-CZ" sz="1600" b="1" dirty="0">
                <a:latin typeface="Verdana" panose="020B0604030504040204" pitchFamily="34" charset="0"/>
                <a:ea typeface="Verdana" panose="020B0604030504040204" pitchFamily="34" charset="0"/>
              </a:rPr>
              <a:t>696 Kč denně (mimo víkendové dny)</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Další atributy nemocenské</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nemocenskou ve zkušební době</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zaměstnanec, který nastoupí do pracovního poměru, který zakládá povinnost zaměstnavatele odvádět nemocenské pojištění je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 od prvního dne v zaměstnání; na nemocenské dávky mu tedy vzniká nárok již od této doby (jiná situace je ale u OSVČ, kteří si musí platit nemocenské pojištění alespoň 3 měsíce před vznikem pracovní neschopnosti)</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poslední zaměstnání – jako u případů zkušební doby – trvá kratší dobu než zmíněný jeden rok, pak se zohledňuje jen příjem z tohoto posledního zaměstnání;</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pracovní neschopnost vznikne až ve druhém nebo dalším kalendářním měsíci, pak se vyměřovací základ stanovuje na základě příjmů z kalendářních měsíců od začátku zaměstnání do vzniku pracovní neschopnosti (s výjimkou toho měsíce, kdy vznikla pracovní neschopnost); pokud pracovní neschopnost začne ve stejném měsíci jako pracovní poměr, a je zde alespoň 7 kalendářních dní, pak se stanovuje z této doby; pokud je zde méně dní, tak se určuje tzv. pravděpodobný výdělek, jakého by zaměstnanec dosáhl v tomto kalendářním mě</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zrušení pracovního poměru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 případě, že je zaměstnanec ve zkušební době, může být „propuštěn“ ze zaměstnání; platí zde pouze omezení v tom, že zrušení pracovního poměru nemůže být provedeno během prvních 14 dnů, kdy zaměstnanec pobírá náhradu mzdy od zaměstnavatele; zkušební doba se prodlužuje o dobu, kterou trvala dočasná pracovní neschopnost; zrušení pracovního poměru je tak možné i po skončení nemocenské </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výpověď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podle zákoníku práce platí, že zaměstnanec, který je v pracovní neschopnosti běžně nemůže dostat výpověď, ale jde o zrušení pracovního poměru ve zkušební době </a:t>
            </a:r>
            <a:endParaRPr lang="cs-CZ" dirty="0"/>
          </a:p>
        </p:txBody>
      </p:sp>
    </p:spTree>
    <p:extLst>
      <p:ext uri="{BB962C8B-B14F-4D97-AF65-F5344CB8AC3E}">
        <p14:creationId xmlns:p14="http://schemas.microsoft.com/office/powerpoint/2010/main" val="64907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Nemocenské a OSVČ</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kteří dostávají placenou nemocenskou je poměrně hodně málo</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dávky, jsou vypláceny na základě nemocenského pojištění ► to za zaměstnance platí zaměstnavatel v rámci povinných odvodů na sociální pojištění</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si pak může platit nemocenské pojištění sám dobrovolně ► nemocenské pojištění OSVČ je dobrovolné a tak si jej platí jen malá část živnostníků</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pojištění, podobně jako zálohy na sociální pojištění se hradí ČSSZ </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výše nemocenského pojištění se odvíjí od toho jaké příjmy OSVČ „přiznala“ v posledním přehledu o příjmech a výdajích;  na základě doložených příjmů a výdajů se určí vyměřovací základ a nemocenské pojištění pak odpovídá částce </a:t>
            </a:r>
            <a:r>
              <a:rPr lang="cs-CZ" sz="1600" b="1" dirty="0">
                <a:latin typeface="Verdana" panose="020B0604030504040204" pitchFamily="34" charset="0"/>
                <a:ea typeface="Verdana" panose="020B0604030504040204" pitchFamily="34" charset="0"/>
              </a:rPr>
              <a:t>2,1% z vypočítaného vyměřovacího základu</a:t>
            </a:r>
            <a:endParaRPr lang="cs-CZ" sz="1600" dirty="0">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minimální nemocenské pojištění (třeba u osob, které podnikání právě zahájili a zatím nepodávali přehled) je 147 Kč měsíčně; což odpovídá vyměřovacímu základu 7000 Kč.</a:t>
            </a:r>
          </a:p>
          <a:p>
            <a:pPr algn="just">
              <a:lnSpc>
                <a:spcPct val="12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i OSVČ může být v pracovní neschopnosti a to jak z důvodu nemoci, tak také úrazu; na nemocenské dávky ale bude mít nárok jen při splnění určitých podmínek</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je až od 15 dne pracovní neschopnosti (zaměstnanci mají navíc za 1 – 14 den náhradu mzdy od zaměstnavatele), při krátkodobé pracovní neschopnosti tedy OSVČ nedostává nic</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OSVČ si musí platit nemocenské pojištění</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musí být placeno nejméně 3 měsíce před začátkem pracovní </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OSVČ také platí omezení, že v době čerpání nemocenských dávek nesmí osobně vykonávat zaměstnaně výdělečnou činnost</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(PPM)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23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výplatu dávky</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zaměstnankyně musí být za poslední 2 roky účastna nemocenského pojištění po dobu 270 dnů + v den přiznání nároku na dávku musí být buď to v ochranné lhůtě nebo zaměstnaná</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OSVČ musí být účastna na nemocenském pojištění jako OSVČ alespoň 180 kalendářních dnů v posledním roce</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studenti, pokud na mateřskou nastoupí i bez předchozího zaměstnání, ale do 180 dnů po </a:t>
            </a:r>
            <a:r>
              <a:rPr lang="cs-CZ" sz="2300" u="sng" dirty="0">
                <a:solidFill>
                  <a:srgbClr val="000000"/>
                </a:solidFill>
                <a:latin typeface="Verdana" panose="020B0604030504040204" pitchFamily="34" charset="0"/>
                <a:ea typeface="Verdana" panose="020B0604030504040204" pitchFamily="34" charset="0"/>
              </a:rPr>
              <a:t>úspěšném</a:t>
            </a:r>
            <a:r>
              <a:rPr lang="cs-CZ" sz="2300" dirty="0">
                <a:solidFill>
                  <a:srgbClr val="000000"/>
                </a:solidFill>
                <a:latin typeface="Verdana" panose="020B0604030504040204" pitchFamily="34" charset="0"/>
                <a:ea typeface="Verdana" panose="020B0604030504040204" pitchFamily="34" charset="0"/>
              </a:rPr>
              <a:t> absolvování školy (pokud by ale nástup na mateřskou byl ještě během studia, nebo po jeho skončení a během studia nikdy nepracovala, nárok na mateřskou nevznikne; bude jen nárok na rodičovský příspěvek)</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ochranná lhůta činní tolik kalendářních dnů, kolik činilo jejich poslední zaměstnání, pokud skončilo v době těhotenství (max. 180 kalendářních dnů, a to jak pro zaměstnance, tak i pro OSVČ a studenty)</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b="1" dirty="0">
                <a:solidFill>
                  <a:srgbClr val="000000"/>
                </a:solidFill>
                <a:latin typeface="Verdana" panose="020B0604030504040204" pitchFamily="34" charset="0"/>
                <a:ea typeface="Verdana" panose="020B0604030504040204" pitchFamily="34" charset="0"/>
              </a:rPr>
              <a:t>dále má nárok pojištěnec:</a:t>
            </a:r>
            <a:endParaRPr lang="cs-CZ" sz="2300" b="1"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převzal dítě do péče nahrazující péči rodičů na základě rozhodnutí příslušného orgánu</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pečuje o dítě, jehož matka zemřela</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která se nemůže nebo nesmí  o dítě starat kvůli závažnému dlouhodobému onemocnění </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na základě písemné dohody</a:t>
            </a:r>
          </a:p>
          <a:p>
            <a:pPr algn="just">
              <a:lnSpc>
                <a:spcPct val="100000"/>
              </a:lnSpc>
              <a:spcBef>
                <a:spcPts val="0"/>
              </a:spcBef>
              <a:spcAft>
                <a:spcPts val="600"/>
              </a:spcAft>
              <a:buFont typeface="Wingdings" panose="05000000000000000000" pitchFamily="2" charset="2"/>
              <a:buChar char="v"/>
            </a:pPr>
            <a:r>
              <a:rPr lang="cs-CZ" sz="2300" u="sng" dirty="0">
                <a:solidFill>
                  <a:srgbClr val="000000"/>
                </a:solidFill>
                <a:latin typeface="Verdana" panose="020B0604030504040204" pitchFamily="34" charset="0"/>
                <a:ea typeface="Verdana" panose="020B0604030504040204" pitchFamily="34" charset="0"/>
              </a:rPr>
              <a:t>nárok tedy nemají třeba nezaměstnaní, za které stát v době evidence na úřadu práce neplatí nemocenské pojištění!!!</a:t>
            </a: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nástup</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určí si ho sama pojištěnka v období od: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počátku 8. do počátku 6. týdne před očekávaným dnem porodu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porodu, pokud k němu došlo před počátkem podpůrčí doby</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převzetí dítěte do péče</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28 týdnů (u vícečetného porodu 37 týdnů, při převzetí do péče 22 týdnů a při převzetí více dětí 31 týdnů)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nesmí být kratší než 14 týdnů (a nesmí skončit dříve než 6 týdnů po porodu)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zákon umožňuje střídání matky dítěte s jejím manželem či otcem dítěte v péči o dítě, a to na základě písemné dohody, střídání se umožňuje od počátku 7. týdne ode dne porodu</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mateřské</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počítá z denního vyměřovacího základu. Ten se stanoví jako součet všech příjmů v rozhodném období (posledních 12 měsíců), vydělený počtem započitatelných dní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pobírá měsíční hrubou mzdu 30 000 Kč. Protože je těhotná, bude během 6 až 8 týdnů před porodem nastupovat na mateřskou. S jakou částkou může nastávající maminka počítat?</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vyměřovací základ: </a:t>
            </a:r>
            <a:r>
              <a:rPr lang="cs-CZ" sz="1700" dirty="0">
                <a:latin typeface="Verdana" panose="020B0604030504040204" pitchFamily="34" charset="0"/>
                <a:ea typeface="Verdana" panose="020B0604030504040204" pitchFamily="34" charset="0"/>
              </a:rPr>
              <a:t>12 x 30 000 Kč = 360 000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vyměřovací základ:  </a:t>
            </a:r>
            <a:r>
              <a:rPr lang="cs-CZ" sz="1700" dirty="0">
                <a:latin typeface="Verdana" panose="020B0604030504040204" pitchFamily="34" charset="0"/>
                <a:ea typeface="Verdana" panose="020B0604030504040204" pitchFamily="34" charset="0"/>
              </a:rPr>
              <a:t>360 000 / 365 = 986,30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redukce vyměřovacího základu: </a:t>
            </a:r>
            <a:r>
              <a:rPr lang="cs-CZ" sz="1700" dirty="0">
                <a:latin typeface="Verdana" panose="020B0604030504040204" pitchFamily="34" charset="0"/>
                <a:ea typeface="Verdana" panose="020B0604030504040204" pitchFamily="34" charset="0"/>
              </a:rPr>
              <a:t>z 1. redukční hranice započteme 1298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dávka mateřské: </a:t>
            </a:r>
            <a:r>
              <a:rPr lang="cs-CZ" sz="1700" dirty="0">
                <a:latin typeface="Verdana" panose="020B0604030504040204" pitchFamily="34" charset="0"/>
                <a:ea typeface="Verdana" panose="020B0604030504040204" pitchFamily="34" charset="0"/>
              </a:rPr>
              <a:t>986,3 * 70 % = 678,3 = 690 Kč</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získá za každý kalendářní den mateřské 690 Kč. Výše peněžité pomoci v mateřství za 196 dnů (období, po které se mateřská ze zákona vyplácí) bude tedy činit 135 240 Kč.</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u nezaměstnaných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 nezaměstnané (kteří jsou evidováni na úřadu práce) stát nemocenské pojištění neplatí; nezaměstnaný tedy nemá možnost získat peněžitou pomoc v mateřství; začíná se hned pobírat rodičovský příspěvek; na PPM má nárok pouze pokud je zahájení PPM ještě v ochranné lhůtě 180 dní od skončení posledního zaměstnání</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a přivýdělek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i na mateřské dovolené je možno přivydělat peníze; možnost přivýdělku na mateřské je ale omezená ► peněžitá pomoc v mateřství je dávka nemocenského pojištění a tato podmínka omezuje přivýdělek ► pracovat je možné nejdříve po skončení 6 týdne po porodu; pokud by žena chtěla pracovat pro stejného zaměstnavatele (u kterého pracovala před nástupem na mateřskou dovolenou), je nutné uzavřít novou smlouvu (není možné pracovat na základě stejné smlouvy, na kterou je vyplácena PPM) </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studium na vysoké škole a mateřská</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 účinností od 1. 1. 2009 zaniklo pojištění studentů a žáků; nárok na PPM nevzniká; ode dne porodu je nárok na rodičovský příspěvek, který je dávkou státní sociální podpory a vyplácí ho Úřad práce</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aby měla studentka nárok na „mateřskou“, musí již během studia, nebo po jeho skončení (před porodem) pracovat (nebo obecněji být účastníkem nemocenského pojištění). Doba studia sama o sobě nezakládá účast na nemocenském pojištění. Pokud je studium před porodem úspěšně dokončeno, pak může být doba studia zahrnuta do oněch 270 dní. K nároku na PPM je pak ale nutné, aby byla studentka účastníkem nemocenské pojištění, tedy zaměstnána nebo v ochranné době.</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tedy studentka, která během studia nebo po jeho skončení nepracovala, nárok na PPM obvykle nemá, i když studium dokončí.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studentka měla jen nějaké krátkodobé brigády (práce na DPP nebo DPČ) u kterých ji nevznikala účast na nemocenském pojištění (u DPP příjem nižší než 10 tisíc Kč měsíčně, u DPČ příjem nižší než 3500 Kč měsíčně), pak také nemá nárok na PPM.</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3007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poporodní péče</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jde o dávku určenou </a:t>
            </a:r>
            <a:r>
              <a:rPr lang="cs-CZ" sz="1700" u="sng" dirty="0">
                <a:latin typeface="Verdana" panose="020B0604030504040204" pitchFamily="34" charset="0"/>
                <a:ea typeface="Verdana" panose="020B0604030504040204" pitchFamily="34" charset="0"/>
              </a:rPr>
              <a:t>otcům dítěte</a:t>
            </a:r>
            <a:r>
              <a:rPr lang="cs-CZ" sz="1700" dirty="0">
                <a:latin typeface="Verdana" panose="020B0604030504040204" pitchFamily="34" charset="0"/>
                <a:ea typeface="Verdana" panose="020B0604030504040204" pitchFamily="34" charset="0"/>
              </a:rPr>
              <a:t>, účastníkům nemocenského pojištění; </a:t>
            </a:r>
            <a:r>
              <a:rPr lang="cs-CZ" sz="1700" u="sng" dirty="0">
                <a:latin typeface="Verdana" panose="020B0604030504040204" pitchFamily="34" charset="0"/>
                <a:ea typeface="Verdana" panose="020B0604030504040204" pitchFamily="34" charset="0"/>
              </a:rPr>
              <a:t>otec musí být uveden v matrice </a:t>
            </a:r>
            <a:r>
              <a:rPr lang="cs-CZ" sz="1700" dirty="0">
                <a:latin typeface="Verdana" panose="020B0604030504040204" pitchFamily="34" charset="0"/>
                <a:ea typeface="Verdana" panose="020B0604030504040204" pitchFamily="34" charset="0"/>
              </a:rPr>
              <a:t>(knize narození); o otcovskou dávku </a:t>
            </a:r>
            <a:r>
              <a:rPr lang="cs-CZ" sz="1700" u="sng" dirty="0">
                <a:latin typeface="Verdana" panose="020B0604030504040204" pitchFamily="34" charset="0"/>
                <a:ea typeface="Verdana" panose="020B0604030504040204" pitchFamily="34" charset="0"/>
              </a:rPr>
              <a:t>nebude moci žádat druh matky dítěte, který není uveden jako otec dítěte</a:t>
            </a:r>
            <a:r>
              <a:rPr lang="cs-CZ" sz="1700" dirty="0">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za otce se však </a:t>
            </a:r>
            <a:r>
              <a:rPr lang="cs-CZ" sz="1700" u="sng" dirty="0">
                <a:latin typeface="Verdana" panose="020B0604030504040204" pitchFamily="34" charset="0"/>
                <a:ea typeface="Verdana" panose="020B0604030504040204" pitchFamily="34" charset="0"/>
              </a:rPr>
              <a:t>bude považovat pojištěnec pečující o dítě, jenž převzal do péče nahrazující péči rodičů</a:t>
            </a:r>
            <a:r>
              <a:rPr lang="cs-CZ" sz="1700" dirty="0">
                <a:latin typeface="Verdana" panose="020B0604030504040204" pitchFamily="34" charset="0"/>
                <a:ea typeface="Verdana" panose="020B0604030504040204" pitchFamily="34" charset="0"/>
              </a:rPr>
              <a:t>, pokud dítě ke dni převzetí nedosáhlo 7 let věku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na otcovskou bude možné nastoupit </a:t>
            </a:r>
            <a:r>
              <a:rPr lang="cs-CZ" sz="1700" u="sng" dirty="0">
                <a:latin typeface="Verdana" panose="020B0604030504040204" pitchFamily="34" charset="0"/>
                <a:ea typeface="Verdana" panose="020B0604030504040204" pitchFamily="34" charset="0"/>
              </a:rPr>
              <a:t>kdykoli v období šesti týdnů od narození dítěte</a:t>
            </a:r>
            <a:r>
              <a:rPr lang="cs-CZ" sz="1700" dirty="0">
                <a:latin typeface="Verdana" panose="020B0604030504040204" pitchFamily="34" charset="0"/>
                <a:ea typeface="Verdana" panose="020B0604030504040204" pitchFamily="34" charset="0"/>
              </a:rPr>
              <a:t>; délka jejího poskytování je stanovena na 14</a:t>
            </a:r>
            <a:r>
              <a:rPr lang="cs-CZ" sz="1700" u="sng" dirty="0">
                <a:latin typeface="Verdana" panose="020B0604030504040204" pitchFamily="34" charset="0"/>
                <a:ea typeface="Verdana" panose="020B0604030504040204" pitchFamily="34" charset="0"/>
              </a:rPr>
              <a:t> kalendářních dní nepřerušeně; m</a:t>
            </a:r>
            <a:r>
              <a:rPr lang="cs-CZ" sz="1700" dirty="0">
                <a:latin typeface="Verdana" panose="020B0604030504040204" pitchFamily="34" charset="0"/>
                <a:ea typeface="Verdana" panose="020B0604030504040204" pitchFamily="34" charset="0"/>
              </a:rPr>
              <a:t>á náležet jen jednou i v případech vícečetného porodu podle zásady „jeden porod = jedna dávka„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otci nárok vznikne i v případě, kdy jsou matka, dítě nebo oba dva ze zdravotních důvodů umístěni ve zdravotnickém zařízení lůžkové péče</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výše otcovské za kalendářní den bude činit 70 % denního vyměřovacího základu, bude tedy stejná jako výše peněžité pomoci v mateřství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otcovská se nevyplácí za dny pracovního klidu</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v případě souběhu s ostatními dávkami má otcovská přednost </a:t>
            </a:r>
            <a:r>
              <a:rPr lang="cs-CZ" sz="1700" dirty="0">
                <a:latin typeface="Verdana" panose="020B0604030504040204" pitchFamily="34" charset="0"/>
                <a:ea typeface="Verdana" panose="020B0604030504040204" pitchFamily="34" charset="0"/>
              </a:rPr>
              <a:t>► preferuje se nárok na výplatu dávky vyšší před nárokem na výplatu dávky nižší ►  př.: otec požádá o otcovskou poporodní péči v době pobírání jiné nemocenské dávky z jednoho pojištění, a to nemocenského, případně ošetřovného; nárok na výplatu otcovské má přednost před nárokem na výplatu nemocenského a ošetřovného </a:t>
            </a:r>
            <a:r>
              <a:rPr lang="cs-CZ" sz="1700" u="sng" dirty="0">
                <a:latin typeface="Verdana" panose="020B0604030504040204" pitchFamily="34" charset="0"/>
                <a:ea typeface="Verdana" panose="020B0604030504040204" pitchFamily="34" charset="0"/>
              </a:rPr>
              <a:t>(je vyšší); p</a:t>
            </a:r>
            <a:r>
              <a:rPr lang="cs-CZ" sz="1700" dirty="0">
                <a:latin typeface="Verdana" panose="020B0604030504040204" pitchFamily="34" charset="0"/>
                <a:ea typeface="Verdana" panose="020B0604030504040204" pitchFamily="34" charset="0"/>
              </a:rPr>
              <a:t>racovní neschopnost ani potřeba ošetřování se neukončují, pouze se po dobu souběhu nevyplácí a vyplácí se otcovská</a:t>
            </a:r>
          </a:p>
          <a:p>
            <a:endParaRPr lang="cs-CZ" dirty="0"/>
          </a:p>
        </p:txBody>
      </p:sp>
    </p:spTree>
    <p:extLst>
      <p:ext uri="{BB962C8B-B14F-4D97-AF65-F5344CB8AC3E}">
        <p14:creationId xmlns:p14="http://schemas.microsoft.com/office/powerpoint/2010/main" val="311763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Nemocenské pojištění – základní informace</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nemocenské pojištění je upraveno </a:t>
            </a:r>
            <a:r>
              <a:rPr lang="cs-CZ" sz="6400" u="sng" dirty="0">
                <a:latin typeface="Verdana" panose="020B0604030504040204" pitchFamily="34" charset="0"/>
                <a:ea typeface="Verdana" panose="020B0604030504040204" pitchFamily="34" charset="0"/>
              </a:rPr>
              <a:t>zákonem č. 187/2006 Sb. </a:t>
            </a:r>
            <a:r>
              <a:rPr lang="cs-CZ" sz="6400" dirty="0">
                <a:latin typeface="Verdana" panose="020B0604030504040204" pitchFamily="34" charset="0"/>
                <a:ea typeface="Verdana" panose="020B0604030504040204" pitchFamily="34" charset="0"/>
              </a:rPr>
              <a:t>o nemocenském pojištění ► nově dvě změny:</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přenesení provádění nemocenského pojištění z organizací na OSSZ</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poskytování nemocenského až od 15. dne trvání pracovní neschopnosti od 1. do 14. dne poskytuje zaměstnavatel náhradu mzdy) ► zvýšení zainteresovanosti zaměstnavatelů na výši pracovní neschopnosti svých zaměstnanců</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podmínky pojistného jsou upraveny </a:t>
            </a:r>
            <a:r>
              <a:rPr lang="cs-CZ" sz="6400" u="sng" dirty="0">
                <a:latin typeface="Verdana" panose="020B0604030504040204" pitchFamily="34" charset="0"/>
                <a:ea typeface="Verdana" panose="020B0604030504040204" pitchFamily="34" charset="0"/>
              </a:rPr>
              <a:t>zákonem č. 589/1992 Sb. </a:t>
            </a:r>
            <a:r>
              <a:rPr lang="cs-CZ" sz="6400" dirty="0">
                <a:latin typeface="Verdana" panose="020B0604030504040204" pitchFamily="34" charset="0"/>
                <a:ea typeface="Verdana" panose="020B0604030504040204" pitchFamily="34" charset="0"/>
              </a:rPr>
              <a:t>o pojistném na SZ a příspěvku na státní politiku zaměstnanosti</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určen pro výdělečně činné osoby, které v případech tzv. krátkodobých sociálních událostí zabezpečuje peněžitými dávkami sociálního zabezpečení (nahrazují výdělek – dochází ke ztrátě nebo snížení výdělku)</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obligatorní (přímo ze zákona) pro osoby v zaměstnaneckém poměru x dobrovolné pro OSVČ</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pojištění vzniká dnem nástupu do zaměstnání a zaniká dnem skončení tohoto zaměstnání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události a dávky</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dočasná pracovní neschopnost z důvodu nemoci nebo úrazu či karantény - nemocenské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ošetřování člena rodiny, péče o dítě - ošetřovné + dlouhodobé ošetřovné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těhotenství a mateřství – peněžitá pomoc v mateřství a vyrovnávací příspěvek v těhotenství a v mateřství, otcovská poporodní péče</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nárok</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na ošetřovné může mít pouze zaměstnanec, který je aktuálně zaměstnaný (u ošetřovného není žádná ochranná lhůta) a jehož zaměstnavatel za něj odvádí nemocenské pojištění</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má zaměstnanec, který nemůže pracovat z důvodu, že musí ošetřovat: </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dítě mladší 10 let, pokud onemocnělo nebo utrpělo úraz</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péče o zdravé dítě mladší 10 let, protože školské nebo dětské zařízení bylo uzavřeno (z důvodu havárie, epidemie, jiné nepředvídané události), dítěti byla nařízena karanténa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osobu, která jinak o dítě pečuje, sama onemocněla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členku domácnosti, která porodila, jestliže její stav v době bezprostředně po porodu vyžaduje nezbytně ošetřování jinou fyzickou osobou</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jiného člena rodiny (starší dítě, manželka nebo i někoho jiný z rodiny), jestliže jeho zdravotní stav vyžaduje ošetřování jinou osobou; podmínkou je, že zaměstnanec žije s ošetřovaným v domácnosti (neplatí pro rodiče a děti)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nejdéle 9 kalendářních dnů včetně víkendů a svátků (osamělý rodič s dítětem do 16 let s neukončenou školní docházkou = nejdéle 16 kalendářních dnů)</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ošetřovného</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konkrétní výše ošetřovného záleží stejně jako u nemocenské na denním vyměřovacím základu; u něj se při výpočtu dávky provádí redukce (3 redukční hranice); z redukovaného denního vyměřovacího základu je stanoveno ošetřovné – je to 60% redukovaného denního vyměřovacího základu</a:t>
            </a:r>
          </a:p>
          <a:p>
            <a:endParaRPr lang="cs-CZ" dirty="0"/>
          </a:p>
        </p:txBody>
      </p:sp>
    </p:spTree>
    <p:extLst>
      <p:ext uri="{BB962C8B-B14F-4D97-AF65-F5344CB8AC3E}">
        <p14:creationId xmlns:p14="http://schemas.microsoft.com/office/powerpoint/2010/main" val="356978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Dlouhodobé 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využívají lidé, kteří jsou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pojištěni po stanovenou dobu a potřebují se </a:t>
            </a:r>
            <a:r>
              <a:rPr lang="cs-CZ" sz="6400" u="sng" dirty="0">
                <a:latin typeface="Verdana" panose="020B0604030504040204" pitchFamily="34" charset="0"/>
                <a:ea typeface="Verdana" panose="020B0604030504040204" pitchFamily="34" charset="0"/>
              </a:rPr>
              <a:t>postarat o nemocného člena domácnosti či příbuzného </a:t>
            </a:r>
            <a:r>
              <a:rPr lang="cs-CZ" sz="6400" dirty="0">
                <a:latin typeface="Verdana" panose="020B0604030504040204" pitchFamily="34" charset="0"/>
                <a:ea typeface="Verdana" panose="020B0604030504040204" pitchFamily="34" charset="0"/>
              </a:rPr>
              <a:t>► tato nová dávka náleží při ošetřování osoby, která byla aspoň </a:t>
            </a:r>
            <a:r>
              <a:rPr lang="cs-CZ" sz="6400" u="sng" dirty="0">
                <a:latin typeface="Verdana" panose="020B0604030504040204" pitchFamily="34" charset="0"/>
                <a:ea typeface="Verdana" panose="020B0604030504040204" pitchFamily="34" charset="0"/>
              </a:rPr>
              <a:t>4 dny hospitalizována v nemocnici </a:t>
            </a:r>
            <a:r>
              <a:rPr lang="cs-CZ" sz="6400" dirty="0">
                <a:latin typeface="Verdana" panose="020B0604030504040204" pitchFamily="34" charset="0"/>
                <a:ea typeface="Verdana" panose="020B0604030504040204" pitchFamily="34" charset="0"/>
              </a:rPr>
              <a:t>a po propuštění bude podle potvrzení ošetřujícího lékaře </a:t>
            </a:r>
            <a:r>
              <a:rPr lang="cs-CZ" sz="6400" u="sng" dirty="0">
                <a:latin typeface="Verdana" panose="020B0604030504040204" pitchFamily="34" charset="0"/>
                <a:ea typeface="Verdana" panose="020B0604030504040204" pitchFamily="34" charset="0"/>
              </a:rPr>
              <a:t>potřebovat ještě minimálně 30 dní celodenní péči</a:t>
            </a:r>
            <a:r>
              <a:rPr lang="cs-CZ" sz="6400" dirty="0">
                <a:latin typeface="Verdana" panose="020B0604030504040204" pitchFamily="34" charset="0"/>
                <a:ea typeface="Verdana" panose="020B0604030504040204" pitchFamily="34" charset="0"/>
              </a:rPr>
              <a:t>; dlouhodobé ošetřovné je </a:t>
            </a:r>
            <a:r>
              <a:rPr lang="cs-CZ" sz="6400" u="sng" dirty="0">
                <a:latin typeface="Verdana" panose="020B0604030504040204" pitchFamily="34" charset="0"/>
                <a:ea typeface="Verdana" panose="020B0604030504040204" pitchFamily="34" charset="0"/>
              </a:rPr>
              <a:t>vypláceno maximálně po dobu 90 kalendářních dnů </a:t>
            </a:r>
            <a:r>
              <a:rPr lang="cs-CZ" sz="6400" dirty="0">
                <a:latin typeface="Verdana" panose="020B0604030504040204" pitchFamily="34" charset="0"/>
                <a:ea typeface="Verdana" panose="020B0604030504040204" pitchFamily="34" charset="0"/>
              </a:rPr>
              <a:t>ode dne propuštění z nemocnice a dávka činí </a:t>
            </a:r>
            <a:r>
              <a:rPr lang="cs-CZ" sz="6400" u="sng" dirty="0">
                <a:latin typeface="Verdana" panose="020B0604030504040204" pitchFamily="34" charset="0"/>
                <a:ea typeface="Verdana" panose="020B0604030504040204" pitchFamily="34" charset="0"/>
              </a:rPr>
              <a:t>60 % redukovaného denního vyměřovacího základu</a:t>
            </a:r>
            <a:r>
              <a:rPr lang="cs-CZ" sz="6400" dirty="0">
                <a:latin typeface="Verdana" panose="020B0604030504040204" pitchFamily="34" charset="0"/>
                <a:ea typeface="Verdana" panose="020B0604030504040204" pitchFamily="34" charset="0"/>
              </a:rPr>
              <a:t>; v průběhu uvedených 90 dnů se ošetřující osoby mohou v ošetřování střídat </a:t>
            </a:r>
          </a:p>
          <a:p>
            <a:pPr algn="just">
              <a:lnSpc>
                <a:spcPct val="120000"/>
              </a:lnSpc>
              <a:spcBef>
                <a:spcPts val="0"/>
              </a:spcBef>
              <a:spcAft>
                <a:spcPts val="600"/>
              </a:spcAf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dlouhodobou péčí se rozumí</a:t>
            </a:r>
            <a:r>
              <a:rPr lang="cs-CZ" sz="6400" dirty="0">
                <a:latin typeface="Verdana" panose="020B0604030504040204" pitchFamily="34" charset="0"/>
                <a:ea typeface="Verdana" panose="020B0604030504040204" pitchFamily="34" charset="0"/>
              </a:rPr>
              <a:t> poskytování celodenní péče ošetřovanému spočívající v každodenním ošetřování, provádění opatření spojených se zajištěním léčebného režimu stanoveného poskytovatelem zdravotních služeb nebo pomoci při péči o vlastní osobu (tzn. péče spojená s podáváním jídla a pití, oblékáním, svlékáním, tělesnou hygienou a pomocí při výkonu fyziologické potřeby)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na rozdíl od běžného krátkodobého ošetřovného je tato dávka </a:t>
            </a:r>
            <a:r>
              <a:rPr lang="cs-CZ" sz="6400" u="sng" dirty="0">
                <a:latin typeface="Verdana" panose="020B0604030504040204" pitchFamily="34" charset="0"/>
                <a:ea typeface="Verdana" panose="020B0604030504040204" pitchFamily="34" charset="0"/>
              </a:rPr>
              <a:t>určena i pro OSVČ</a:t>
            </a:r>
            <a:r>
              <a:rPr lang="cs-CZ" sz="6400" dirty="0">
                <a:latin typeface="Verdana" panose="020B0604030504040204" pitchFamily="34" charset="0"/>
                <a:ea typeface="Verdana" panose="020B0604030504040204" pitchFamily="34" charset="0"/>
              </a:rPr>
              <a:t>; protože je to ale dávka nemocenského pojištění, podmínkou pro vznik nároku na její výplatu je dostatečně dlouhá účast na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zaměstnancům vznikne nárok na dlouhodobé ošetřovné, pokud jsou účastni nemocenského pojištění alespoň </a:t>
            </a:r>
            <a:r>
              <a:rPr lang="cs-CZ" sz="6400" u="sng" dirty="0">
                <a:latin typeface="Verdana" panose="020B0604030504040204" pitchFamily="34" charset="0"/>
                <a:ea typeface="Verdana" panose="020B0604030504040204" pitchFamily="34" charset="0"/>
              </a:rPr>
              <a:t>90 kalendářních dnů v posledních 4 měsících</a:t>
            </a:r>
            <a:r>
              <a:rPr lang="cs-CZ" sz="6400" dirty="0">
                <a:latin typeface="Verdana" panose="020B0604030504040204" pitchFamily="34" charset="0"/>
                <a:ea typeface="Verdana" panose="020B0604030504040204" pitchFamily="34" charset="0"/>
              </a:rPr>
              <a:t>; u OSVČ je to účast na pojištění </a:t>
            </a:r>
            <a:r>
              <a:rPr lang="cs-CZ" sz="6400" u="sng" dirty="0">
                <a:latin typeface="Verdana" panose="020B0604030504040204" pitchFamily="34" charset="0"/>
                <a:ea typeface="Verdana" panose="020B0604030504040204" pitchFamily="34" charset="0"/>
              </a:rPr>
              <a:t>po dobu 3 měsíců</a:t>
            </a:r>
            <a:r>
              <a:rPr lang="cs-CZ" sz="6400" dirty="0">
                <a:latin typeface="Verdana" panose="020B0604030504040204" pitchFamily="34" charset="0"/>
                <a:ea typeface="Verdana" panose="020B0604030504040204" pitchFamily="34" charset="0"/>
              </a:rPr>
              <a:t>.</a:t>
            </a:r>
          </a:p>
          <a:p>
            <a:pPr algn="just">
              <a:lnSpc>
                <a:spcPct val="11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Kdo za svou péči získá ošetřovné?</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nebo registrovaný partner ošetřované osoby, příbuzný v linii přímé (dítě, rodič, prarodič) nebo její sourozenec, tchýně, tchán, snacha, zeť, neteř, synovec, teta nebo strýc,</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registrovaný partner nebo druh příbuzného v linii přímé nebo jeho sourozence, jeho tchýně, tchána, snachy, zetě, neteře, synovce, tety nebo strýce,</a:t>
            </a:r>
          </a:p>
          <a:p>
            <a:endParaRPr lang="cs-CZ" dirty="0"/>
          </a:p>
        </p:txBody>
      </p:sp>
    </p:spTree>
    <p:extLst>
      <p:ext uri="{BB962C8B-B14F-4D97-AF65-F5344CB8AC3E}">
        <p14:creationId xmlns:p14="http://schemas.microsoft.com/office/powerpoint/2010/main" val="1950016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13594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Vyrovnávací příspěvek v těhotenství a mateřství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15677"/>
            <a:ext cx="10701865" cy="494638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výplatu dávky: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těhotná zaměstnankyně, která je převedena na jinou práci, protože práce, kterou předtím konala, je zakázána těhotným ženám nebo podle rozhodnutí  ošetřujícího lékaře ohrožuje její těhotenství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je v období do konce devátého měsíce po porodu převedena na jinou práci, protože práce, kterou předtím konala, je zakázána matkám do konce devátého měsíce po porodu nebo podle rozhodnutí ošetřujícího lékaře ohrožuje její zdraví nebo mateřství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kojí a je převedena na jinou práci, protože práce, kterou předtím konala,  je zakázána kojícím ženám nebo podle rozhodnutí ošetřujícího lékaře ohrožuje její zdraví nebo schopnost kojení</a:t>
            </a:r>
          </a:p>
          <a:p>
            <a:pPr marL="358775"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 ► ► ► a z tohoto důvodu dosahuje bez svého zavinění nižšího příjmu než před převedením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je rovný rozdílu redukovaného denního vyměřovacího základu, který zaměstnankyně měla na původní pracovní pozici a průměrného započitatelného příjmu po převedení, který spadá na jeden kalendářní den (do 1298 Kč – 100%, do 1946 Kč – 60%, do 3892 Kč – 30%, pak nic)</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poskytuje se za kalendářní dny, v nichž trvalo převedení na jinou práci</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těhotné zaměstnankyni nejdéle do 6 týdne před porodem</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z důvodu mateřství do konce 9 měsíce po porodu</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kojícím matkám po dobu kojení </a:t>
            </a:r>
          </a:p>
          <a:p>
            <a:endParaRPr lang="cs-CZ" dirty="0"/>
          </a:p>
        </p:txBody>
      </p:sp>
    </p:spTree>
    <p:extLst>
      <p:ext uri="{BB962C8B-B14F-4D97-AF65-F5344CB8AC3E}">
        <p14:creationId xmlns:p14="http://schemas.microsoft.com/office/powerpoint/2010/main" val="1714415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Vyměřovací základ v rozhodném období (1 rok) je 945 000 Kč</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Vypočítejte výši ošetřovného, pokud doba ošetřování trvala plných 9 dní.</a:t>
            </a:r>
          </a:p>
        </p:txBody>
      </p:sp>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8570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Okruh pojištěných osob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91716"/>
            <a:ext cx="10701865" cy="527304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za podmínek: </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výkon práce na území ČR v zaměstnání vykonávaném v pracovněprávním či pracovním vztahu, který může účast na nemocenském pojištění založit</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minimální výše sjednaného příjmu (jedná se o tzv. rozhodný příjem ve výši 3 500 Kč; OSVČ 6000 Kč)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zvláštní podmínky účasti zaměstnanců na NP jsou stanoveny při výkonu </a:t>
            </a:r>
            <a:r>
              <a:rPr lang="cs-CZ" sz="6400" u="sng" dirty="0">
                <a:solidFill>
                  <a:srgbClr val="000000"/>
                </a:solidFill>
                <a:latin typeface="Verdana" panose="020B0604030504040204" pitchFamily="34" charset="0"/>
                <a:ea typeface="Verdana" panose="020B0604030504040204" pitchFamily="34" charset="0"/>
              </a:rPr>
              <a:t>zaměstnání malého rozsahu (DPČ) – dohoda o pracovní činnosti </a:t>
            </a:r>
            <a:r>
              <a:rPr lang="cs-CZ" sz="6400" dirty="0">
                <a:solidFill>
                  <a:schemeClr val="bg1"/>
                </a:solidFill>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zaměstnanec je pojištěn jen v těch kalendářních měsících, v nichž dosáhl aspoň příjmu v příslušné rozhodné výši; zaměstnáním malého rozsahu se rozumí zaměstnání, v němž jsou splněny podmínky výkonu zaměstnání na území ČR, avšak není splněna podmínka sjednání příjmu ze zaměstnání ve stanovené výši. Jde o situace, kdy sjednaná měsíční částka započitatelného příjmu je nižší než rozhodný příjem, anebo měsíční příjem nebyl sjednán vůbec</a:t>
            </a:r>
          </a:p>
          <a:p>
            <a:pPr algn="just">
              <a:lnSpc>
                <a:spcPct val="10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u zaměstnance činného na základě dohody o provedení práce (DPP)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vzniká povinná účast na nemocenském pojištění, pokud splňuje podmínky, a to:</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výkon práce na území ČR</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 kalendářním měsíci, v němž dohoda o provedení práce trvá, dosáhl započitatelného příjmu v částce vyšší než 10 000 Kč.</a:t>
            </a:r>
          </a:p>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OSVČ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osoba, která vykonává SVČ a osoba spolupracující při výkonu SVČ </a:t>
            </a:r>
            <a:r>
              <a:rPr lang="cs-CZ" sz="6400" dirty="0">
                <a:solidFill>
                  <a:schemeClr val="bg1"/>
                </a:solidFill>
                <a:latin typeface="Verdana" panose="020B0604030504040204" pitchFamily="34" charset="0"/>
                <a:ea typeface="Verdana" panose="020B0604030504040204" pitchFamily="34" charset="0"/>
              </a:rPr>
              <a:t>► j</a:t>
            </a:r>
            <a:r>
              <a:rPr lang="cs-CZ" sz="6400" dirty="0">
                <a:solidFill>
                  <a:srgbClr val="000000"/>
                </a:solidFill>
                <a:latin typeface="Verdana" panose="020B0604030504040204" pitchFamily="34" charset="0"/>
                <a:ea typeface="Verdana" panose="020B0604030504040204" pitchFamily="34" charset="0"/>
              </a:rPr>
              <a:t>ejich účast je dobrovolná</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účast OSVČ na nemocenském pojištění vzniká na základě přihlášky k nemocenskému pojištění a zaplacením pojistného na nemocenské pojištění</a:t>
            </a:r>
            <a:endParaRPr 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smluvní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povinně účastni nemocenského pojištění jsou též smluvní zaměstnanci; smluvním zaměstnancem se rozumí zaměstnanec zaměstnavatele, jehož sídlo je v „nesmluvní cizině“, tedy ve státu mimo území Evropské unie nebo některého ze států, s nímž má Česká republika uzavřenu mezinárodní smlouvu o sociálním zabezpečení, pokud je pracovně činný v České republice u zaměstnavatele se sídlem na území České republiky (tzv. smluvní zaměstnavatel)</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zahraniční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zahraničním zaměstnancem se rozumí zaměstnanec činný na území ČR ve prospěch zahraničního zaměstnavatele, tj. zaměstnavatele, který má sídlo na území státu, s nímž ČR neuzavřela mezinárodní smlouvu o sociálním zabezpečení nebo který neaplikuje koordinační nařízení EU; takový může být v ČR pojištěn pouze na základě projevu jeho vůle, tzn. dobrovolně; musí být však zároveň dobrovolně účasten i důchodového pojištění  </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vynětí z účasti na nemocenském pojištění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zaměstnavatele, který požívá diplomatických výsad a imunit, pokud jsou účastni pojištění v jiném státě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mezinárodní organizaci, pokud jsou účastni pojištění prostřednictvím této mezinárodní organizace a písemně prohlásí orgánu nemocenského pojištění, že chtějí být z tohoto důvodu vyňati z pojištění v České republice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osoby, které nejsou občany České republiky nebo občany Evropské unie a jsou zaměstnány v České republice bez platného oprávnění k pobytu na území České republiky podle jiného právního předpisu (zákon č. 326/1999 Sb., o pobytu cizinců na území České republiky)</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studenti, žáci a důchodci, kteří nevykonávají výdělečnou činnost – nejde o osoby, které v době nemoci přicházejí o 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také osoby na DPP, pokud jejich měsíční příjem je nižší nebo roven 10 000 Kč a DPČ s příjmem pod 3500 Kč měsíčně  </a:t>
            </a:r>
          </a:p>
          <a:p>
            <a:endParaRPr lang="cs-CZ" dirty="0"/>
          </a:p>
        </p:txBody>
      </p:sp>
    </p:spTree>
    <p:extLst>
      <p:ext uri="{BB962C8B-B14F-4D97-AF65-F5344CB8AC3E}">
        <p14:creationId xmlns:p14="http://schemas.microsoft.com/office/powerpoint/2010/main" val="310045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11943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Základní atributy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36569"/>
            <a:ext cx="10701865" cy="49948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průměrný denní příjem za rozhodné období (12 měsíců)</a:t>
            </a:r>
          </a:p>
          <a:p>
            <a:pPr algn="just">
              <a:lnSpc>
                <a:spcPct val="100000"/>
              </a:lnSpc>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stanoví se z něj dávky příslušnou % sazbou </a:t>
            </a:r>
            <a:r>
              <a:rPr lang="cs-CZ" sz="6400" dirty="0">
                <a:solidFill>
                  <a:schemeClr val="bg1"/>
                </a:solidFill>
                <a:latin typeface="Verdana" panose="020B0604030504040204" pitchFamily="34" charset="0"/>
                <a:ea typeface="Verdana" panose="020B0604030504040204" pitchFamily="34" charset="0"/>
              </a:rPr>
              <a:t>►</a:t>
            </a:r>
            <a:r>
              <a:rPr lang="cs-CZ" sz="6400" dirty="0">
                <a:solidFill>
                  <a:srgbClr val="000000"/>
                </a:solidFill>
                <a:latin typeface="Verdana" panose="020B0604030504040204" pitchFamily="34" charset="0"/>
                <a:ea typeface="Verdana" panose="020B0604030504040204" pitchFamily="34" charset="0"/>
              </a:rPr>
              <a:t> stanoví se tak, že vyměřovací základ zjištěný z rozhodného období (zpravidla 12 měsíců) vydělí počtem kalendářních dnů připadajících na rozhodné období; pokud jsou vyloučené dny, snižuje se o ně počet kalendářních dnů</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zaměstnavatel: ze součtu hrubých příjmů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zaměstnanec: z hrubého měsíčního příjmu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OSVČ: ne méně než 50 % příjmu z podnikání po odpočtu výdajů </a:t>
            </a:r>
          </a:p>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dny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omluvené nepřítomnosti zaměstnance v práci nebo ve službě, za které zaměstnanci nenáleží náhrada příjmu nebo za které mu nebyl poskytnut služební příjem nebo služební plat, s výjimkou kalendářních dnů dočasné pracovní neschopnosti, za které zaměstnanci nevznikl nárok na nemocenské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dočasné pracovní neschopnosti nebo karantény, v nichž náleží zaměstnanci náhrada mzdy, platu nebo odměny v období prvních 14 kalendářních dní dočasné pracovní neschopnosti (karantény) nebo snížený plat (snížená měsíční odměna)</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za které bylo zaměstnanci vypláceno nemocenské, peněžitá pomoc v mateřství nebo ošetřovné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připadající na kalendářní měsíce, za které osoba samostatně výdělečně činná neplatí pojistné na pojištění a v nichž osoba samostatně výdělečně činná nebyla účastna pojištění</a:t>
            </a:r>
          </a:p>
          <a:p>
            <a:endParaRPr lang="cs-CZ" dirty="0"/>
          </a:p>
        </p:txBody>
      </p:sp>
    </p:spTree>
    <p:extLst>
      <p:ext uri="{BB962C8B-B14F-4D97-AF65-F5344CB8AC3E}">
        <p14:creationId xmlns:p14="http://schemas.microsoft.com/office/powerpoint/2010/main" val="212008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denního vyměřovacího základu – </a:t>
            </a:r>
            <a:r>
              <a:rPr lang="cs-CZ" sz="1700" dirty="0">
                <a:latin typeface="Verdana" panose="020B0604030504040204" pitchFamily="34" charset="0"/>
                <a:ea typeface="Verdana" panose="020B0604030504040204" pitchFamily="34" charset="0"/>
              </a:rPr>
              <a:t>denní vyměřovací základ se redukuje prostřednictvím tří redukčních hranic platných od 1. ledna kalendářního roku vyhlašuje MPSV formou Sdělení ve Sbírce zákonů ► v roce 2022 činí:</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 redukční hranice 1298 Kč,</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2. redukční hranice 1 946 Kč,</a:t>
            </a:r>
          </a:p>
          <a:p>
            <a:pPr marL="719138"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3. redukční hranice 3 892 Kč.</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se provede tak, že se započte:</a:t>
            </a:r>
          </a:p>
          <a:p>
            <a:pPr marL="358775" algn="just">
              <a:lnSpc>
                <a:spcPct val="100000"/>
              </a:lnSpc>
              <a:spcBef>
                <a:spcPts val="0"/>
              </a:spcBef>
              <a:spcAft>
                <a:spcPts val="600"/>
              </a:spcAft>
              <a:buSzPct val="45000"/>
            </a:pPr>
            <a:r>
              <a:rPr lang="cs-CZ" sz="1700" dirty="0">
                <a:solidFill>
                  <a:schemeClr val="bg1"/>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denní vyměřovací základ se pro další výpočet redukuje – k tomu slouží výše uvedené redukční hranice; do částky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1298</a:t>
            </a:r>
            <a:r>
              <a:rPr lang="cs-CZ" sz="1700" dirty="0">
                <a:latin typeface="Verdana" panose="020B0604030504040204" pitchFamily="34" charset="0"/>
                <a:ea typeface="Verdana" panose="020B0604030504040204" pitchFamily="34" charset="0"/>
              </a:rPr>
              <a:t> Kč se započítá 90%, do částky 1 946 Kč se započítává 60% a do částky 3 892 se započítává 30%; výsledkem této redukce je tzv. „redukovaný vyměřovací základ“; takže:</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do první redukční hranice</a:t>
            </a: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nemocenského, ošetřovného a dlouhodobého ošetřovného - 90 % DVZ</a:t>
            </a:r>
            <a:endParaRPr lang="cs-CZ" sz="1700" dirty="0">
              <a:latin typeface="Verdana" panose="020B0604030504040204" pitchFamily="34" charset="0"/>
              <a:ea typeface="Verdana" panose="020B0604030504040204" pitchFamily="34" charset="0"/>
            </a:endParaRP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peněžité pomoci v mateřství, vyrovnávacího příspěvku v těhotenství a mateřství a otcovské </a:t>
            </a:r>
            <a:r>
              <a:rPr lang="cs-CZ" sz="1700" dirty="0">
                <a:latin typeface="Verdana" panose="020B0604030504040204" pitchFamily="34" charset="0"/>
                <a:ea typeface="Verdana" panose="020B0604030504040204" pitchFamily="34" charset="0"/>
              </a:rPr>
              <a:t>poporodní péče - 100 % denního vyměřovacího základu</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denního vyměřovacího základu mezi první a druhou redukční hranicí se započte 60 %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mezi druhou a třetí redukční hranicí se započte 30 %,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k částce nad třetí redukční hranicí se  nepřihlíží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700" dirty="0">
                <a:latin typeface="Verdana" panose="020B0604030504040204" pitchFamily="34" charset="0"/>
                <a:ea typeface="Verdana" panose="020B0604030504040204" pitchFamily="34" charset="0"/>
              </a:rPr>
              <a:t>► doba, po kterou je vyplácená dávka</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ochranná lhůta </a:t>
            </a:r>
            <a:r>
              <a:rPr lang="cs-CZ" sz="1700" dirty="0">
                <a:latin typeface="Verdana" panose="020B0604030504040204" pitchFamily="34" charset="0"/>
                <a:ea typeface="Verdana" panose="020B0604030504040204" pitchFamily="34" charset="0"/>
              </a:rPr>
              <a:t>► aby lidé nezůstali bez prostředků v době nemoci mezi dvěma zaměstnáními</a:t>
            </a:r>
            <a:endPar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doba, po které může bývalému zaměstnanci vzniknout nárok na dávku </a:t>
            </a: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při nemocenské (7 dní) a peněžité pomoci v mateřství (180 dní); nenáleží z ní ošetřovné a vyrovnávací příspěvek v těhotenství a mateřství</a:t>
            </a:r>
          </a:p>
          <a:p>
            <a:endParaRPr lang="cs-CZ" dirty="0"/>
          </a:p>
        </p:txBody>
      </p:sp>
    </p:spTree>
    <p:extLst>
      <p:ext uri="{BB962C8B-B14F-4D97-AF65-F5344CB8AC3E}">
        <p14:creationId xmlns:p14="http://schemas.microsoft.com/office/powerpoint/2010/main" val="19030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24360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sazby pojistného z vyměřovacího základu činí: </a:t>
            </a: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zaměstnavatelů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24,8 %, z toho: 2,1 % na nemocenské pojištění, 21,5 % na důchodové pojištění, 1,2 % na státní politiku zaměstnanosti</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zaměstnanců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6,5 % na důchodové pojištění </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OSVČ</a:t>
            </a: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29,2 %, z toho: 28 % na důchodové pojištění, 1,2 % na státní politiku zaměstnanosti, (nemocenské je dobrovolné) </a:t>
            </a: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dávek</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nemocenské</a:t>
            </a:r>
            <a:r>
              <a:rPr lang="cs-CZ" sz="1700" dirty="0">
                <a:latin typeface="Verdana" panose="020B0604030504040204" pitchFamily="34" charset="0"/>
                <a:ea typeface="Verdana" panose="020B0604030504040204" pitchFamily="34" charset="0"/>
              </a:rPr>
              <a:t> ► 60 % DVZ od 15.kalendářního dne; od 31 dne ► 66%; od 61 dne ► 72%</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peněžitá pomoc v mateřství + otcovská poporodní péče (nově) </a:t>
            </a:r>
            <a:r>
              <a:rPr lang="cs-CZ" sz="1700" dirty="0">
                <a:latin typeface="Verdana" panose="020B0604030504040204" pitchFamily="34" charset="0"/>
                <a:ea typeface="Verdana" panose="020B0604030504040204" pitchFamily="34" charset="0"/>
              </a:rPr>
              <a:t>► 70% DVZ</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Ošetřovné a dlouhodobé ošetřovné </a:t>
            </a:r>
            <a:r>
              <a:rPr lang="cs-CZ" sz="1700" dirty="0">
                <a:latin typeface="Verdana" panose="020B0604030504040204" pitchFamily="34" charset="0"/>
                <a:ea typeface="Verdana" panose="020B0604030504040204" pitchFamily="34" charset="0"/>
              </a:rPr>
              <a:t>► 60 % DVZ</a:t>
            </a:r>
          </a:p>
          <a:p>
            <a:pPr algn="just">
              <a:lnSpc>
                <a:spcPct val="100000"/>
              </a:lnSpc>
              <a:spcBef>
                <a:spcPts val="0"/>
              </a:spcBef>
              <a:spcAft>
                <a:spcPts val="600"/>
              </a:spcAft>
              <a:buFont typeface="Wingdings" panose="05000000000000000000" pitchFamily="2" charset="2"/>
              <a:buChar char="v"/>
            </a:pPr>
            <a:r>
              <a:rPr lang="cs-CZ" sz="1700" u="sng" dirty="0">
                <a:solidFill>
                  <a:srgbClr val="000000"/>
                </a:solidFill>
                <a:latin typeface="Verdana" panose="020B0604030504040204" pitchFamily="34" charset="0"/>
                <a:ea typeface="Verdana" panose="020B0604030504040204" pitchFamily="34" charset="0"/>
              </a:rPr>
              <a:t>vyrovnávací příspěvek v těhotenství a mateřství </a:t>
            </a:r>
            <a:r>
              <a:rPr lang="cs-CZ" sz="1700" dirty="0">
                <a:solidFill>
                  <a:schemeClr val="bg1"/>
                </a:solidFill>
                <a:latin typeface="Verdana" panose="020B0604030504040204" pitchFamily="34" charset="0"/>
                <a:ea typeface="Verdana" panose="020B0604030504040204" pitchFamily="34" charset="0"/>
              </a:rPr>
              <a:t>►</a:t>
            </a:r>
            <a:r>
              <a:rPr lang="cs-CZ" sz="1700" dirty="0">
                <a:solidFill>
                  <a:srgbClr val="000000"/>
                </a:solidFill>
                <a:latin typeface="Verdana" panose="020B0604030504040204" pitchFamily="34" charset="0"/>
                <a:ea typeface="Verdana" panose="020B0604030504040204" pitchFamily="34" charset="0"/>
              </a:rPr>
              <a:t> rozdíl mezi DVZ zjištěným ke dni převedení na jinou práci a průměrem jejich započitatelných příjmů připadajícím na jeden kalendářní den v jednotlivých kalendářní měsících po tomto převedení</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uplatnění nároku na dávku nemocenského pojištění</a:t>
            </a:r>
          </a:p>
          <a:p>
            <a:pPr algn="just">
              <a:lnSpc>
                <a:spcPct val="100000"/>
              </a:lnSpc>
              <a:spcBef>
                <a:spcPts val="0"/>
              </a:spcBef>
              <a:spcAft>
                <a:spcPts val="600"/>
              </a:spcAft>
              <a:buFont typeface="Wingdings" panose="05000000000000000000" pitchFamily="2" charset="2"/>
              <a:buChar char="v"/>
            </a:pPr>
            <a:r>
              <a:rPr lang="cs-CZ" sz="1800" dirty="0">
                <a:latin typeface="Verdana" panose="020B0604030504040204" pitchFamily="34" charset="0"/>
                <a:ea typeface="Verdana" panose="020B0604030504040204" pitchFamily="34" charset="0"/>
              </a:rPr>
              <a:t>v případě, kdy pojištěnec onemocní, ošetřující lékař rozhodne o dočasné pracovní neschopnosti, vydává pojištěnci pouze průkaz dočasné práce neschopného pojištěnce – II. díl </a:t>
            </a:r>
            <a:r>
              <a:rPr lang="cs-CZ" sz="1800" b="1" dirty="0">
                <a:latin typeface="Verdana" panose="020B0604030504040204" pitchFamily="34" charset="0"/>
                <a:ea typeface="Verdana" panose="020B0604030504040204" pitchFamily="34" charset="0"/>
              </a:rPr>
              <a:t>Rozhodnutí o dočasné pracovní neschopnosti </a:t>
            </a:r>
            <a:r>
              <a:rPr lang="cs-CZ" sz="1800" dirty="0">
                <a:latin typeface="Verdana" panose="020B0604030504040204" pitchFamily="34" charset="0"/>
                <a:ea typeface="Verdana" panose="020B0604030504040204" pitchFamily="34" charset="0"/>
              </a:rPr>
              <a:t>- pojištěnec nemusí svému zaměstnavateli předávat, posílat či jinak doručovat tzv. papírové neschopenky ani žádné jiné formuláře - vše probíhá již automaticky elektronickou cestou pomocí systému E-neschopenky</a:t>
            </a:r>
          </a:p>
          <a:p>
            <a:pPr algn="just">
              <a:lnSpc>
                <a:spcPct val="100000"/>
              </a:lnSpc>
              <a:spcBef>
                <a:spcPts val="0"/>
              </a:spcBef>
              <a:spcAft>
                <a:spcPts val="600"/>
              </a:spcAft>
              <a:buFont typeface="Wingdings" panose="05000000000000000000" pitchFamily="2" charset="2"/>
              <a:buChar char="v"/>
            </a:pPr>
            <a:r>
              <a:rPr lang="cs-CZ" sz="1800" dirty="0">
                <a:solidFill>
                  <a:srgbClr val="000000"/>
                </a:solidFill>
                <a:latin typeface="Verdana" panose="020B0604030504040204" pitchFamily="34" charset="0"/>
                <a:ea typeface="Verdana" panose="020B0604030504040204" pitchFamily="34" charset="0"/>
              </a:rPr>
              <a:t>v případě, že dočasná pracovní neschopnost je delší než 14 dnů, předá dále zaměstnanec svému zaměstnavateli díl </a:t>
            </a:r>
            <a:r>
              <a:rPr lang="cs-CZ" sz="1800" b="1" dirty="0">
                <a:solidFill>
                  <a:srgbClr val="000000"/>
                </a:solidFill>
                <a:latin typeface="Verdana" panose="020B0604030504040204" pitchFamily="34" charset="0"/>
                <a:ea typeface="Verdana" panose="020B0604030504040204" pitchFamily="34" charset="0"/>
              </a:rPr>
              <a:t>Žádost o nemocenské</a:t>
            </a:r>
            <a:r>
              <a:rPr lang="cs-CZ" sz="1800" dirty="0">
                <a:solidFill>
                  <a:srgbClr val="000000"/>
                </a:solidFill>
                <a:latin typeface="Verdana" panose="020B0604030504040204" pitchFamily="34" charset="0"/>
                <a:ea typeface="Verdana" panose="020B0604030504040204" pitchFamily="34" charset="0"/>
              </a:rPr>
              <a:t> (další z dílů tzv. neschopenky)-zaměstnavatel tento díl předá příslušné OSSZ, čímž je podána žádost o nemocenské od 15. dne trvání dočasné pracovní neschopnosti </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ndParaRPr>
          </a:p>
          <a:p>
            <a:endParaRPr lang="cs-CZ" dirty="0"/>
          </a:p>
        </p:txBody>
      </p:sp>
    </p:spTree>
    <p:extLst>
      <p:ext uri="{BB962C8B-B14F-4D97-AF65-F5344CB8AC3E}">
        <p14:creationId xmlns:p14="http://schemas.microsoft.com/office/powerpoint/2010/main" val="261104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nároku na výplatu dávek</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současně nárok na výplatu více dávek</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peněžité pomoci v mateřství před ostatními dávkami</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nemocenské před ošetřovným</a:t>
            </a:r>
          </a:p>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nárok na výplatu nemocenského z důvodu dočasné pracovní neschopnosti v době, kdy pojištěnci trvá nárok na výplatu nemocenského z důvodu karantény, vyplácí se nemocenské z důvodu dočasné pracovní neschopnosti až po ukončení podpůrčí doby u nemocenského z důvodu karantény; to platí i naopak</a:t>
            </a:r>
          </a:p>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při souběhu pracovních poměrů</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souběhu nároků na tutéž dávku z více zaměstnání zakládajících účast na nemocenském pojištění se poskytne ze všech zaměstnání pouze jedna dávka, která se vypočte z příjmů dosažených ve všech těchto zaměstnáních.</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Dávka nemocenského pojištění je vypočítávána z příjmů ze všech zaměstnání, z nichž náleží, ale poskytována je jen jedna. Bude-li zaměstnanec vykonávat dvě zaměstnání a pro obě zaměstnání bude uznán práce neschopným, tak obdrží od každého zaměstnavatele zvlášť náhradu mzdy, ale od 15. dne trvání pracovní neschopnosti mu bude vypláceno jen jedno nemocenské. Náhradu mzdy za dobu pracovní neschopnosti budou poskytovat všichni zaměstnavatelé, ale nemocenské pojištění bude výlučně provádět nositel pojištění (ČSSZ), a nikoli organizace</a:t>
            </a:r>
          </a:p>
          <a:p>
            <a:endParaRPr lang="cs-CZ" dirty="0"/>
          </a:p>
        </p:txBody>
      </p:sp>
    </p:spTree>
    <p:extLst>
      <p:ext uri="{BB962C8B-B14F-4D97-AF65-F5344CB8AC3E}">
        <p14:creationId xmlns:p14="http://schemas.microsoft.com/office/powerpoint/2010/main" val="88092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Dávky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vypláceno za kalendářní dny; stanoveno na základě procentního podílu tzv. vyměřovacího základu (počítá se výdělek za posledních 12 měsíců, ale existují redukční hranice)</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či karanténě pracovníka; nemocenské se vyplácí od 15. dne ve výši 60 % redukovaného vyměřovacího základu (bez ohledu na délku nemoci) maximálně však 380 kalendářních dnů od vzniku události (od 31 dne 66%; od 61 dne 72%)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1. až 14. den zaměstnavatel vyplácí tzv. náhradu mzdy (počítá se poněkud jinak než nemocenské) ve výši 60 % průměrného redukovaného výdělku (za čtvrtletí)</a:t>
            </a:r>
          </a:p>
          <a:p>
            <a:pPr algn="just">
              <a:lnSpc>
                <a:spcPct val="11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 a dlouhodobé ošetřovné</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člena rodiny, či též při uzavření školy dětí mladších 10 let; </a:t>
            </a:r>
            <a:r>
              <a:rPr lang="pl-PL" sz="1900" dirty="0">
                <a:latin typeface="Verdana" panose="020B0604030504040204" pitchFamily="34" charset="0"/>
                <a:ea typeface="Verdana" panose="020B0604030504040204" pitchFamily="34" charset="0"/>
              </a:rPr>
              <a:t>vypláceno od prvního dne po dobu 9 dnů (16 dnů u osob bez partnera) ve </a:t>
            </a:r>
            <a:r>
              <a:rPr lang="cs-CZ" sz="1900" dirty="0">
                <a:latin typeface="Verdana" panose="020B0604030504040204" pitchFamily="34" charset="0"/>
                <a:ea typeface="Verdana" panose="020B0604030504040204" pitchFamily="34" charset="0"/>
              </a:rPr>
              <a:t>výši 60 procent redukovaného denního vyměřovacího základu;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 dlouhodobém ošetřovném </a:t>
            </a:r>
            <a:r>
              <a:rPr lang="cs-CZ" sz="1900" dirty="0">
                <a:latin typeface="Verdana" panose="020B0604030504040204" pitchFamily="34" charset="0"/>
                <a:ea typeface="Verdana" panose="020B0604030504040204" pitchFamily="34" charset="0"/>
              </a:rPr>
              <a:t>až 90 pracovních dnů s náhradou příjmů (ale jen při péči o osobu, u níž proběhla aspoň čtyřdenní hospitalizace a péče bude trvat nejméně dalších 30 dnů)</a:t>
            </a:r>
          </a:p>
          <a:p>
            <a:pPr algn="just">
              <a:lnSpc>
                <a:spcPct val="12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 otcovská poporodní péče (nově)</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podmínka 270 odpracovaných dnů ve dvou letech; ochranná lhůta maximálně 180 dnů</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poskytuje se maximálně 28 týdnů (z toho 6-8 týdnů před porodem), či 37 týdnů v případě žen, které porodily více dětí současně a starají se aspoň o dvě z nich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ve výši 70 procent redukovaného DVZ;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14 dnů volna v šestinedělí ženy</a:t>
            </a:r>
          </a:p>
          <a:p>
            <a:pPr algn="just">
              <a:lnSpc>
                <a:spcPct val="13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vyrovnávací příspěvek v těhotenství a mateřství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převedení zaměstnankyně na jinou práci ze stanovených důvodů a současně dochází k poklesu jejího výdělku z důvodu převedení; rozdíl mezi situací před převedením a po převedení</a:t>
            </a:r>
          </a:p>
          <a:p>
            <a:endParaRPr lang="cs-CZ" dirty="0"/>
          </a:p>
        </p:txBody>
      </p:sp>
    </p:spTree>
    <p:extLst>
      <p:ext uri="{BB962C8B-B14F-4D97-AF65-F5344CB8AC3E}">
        <p14:creationId xmlns:p14="http://schemas.microsoft.com/office/powerpoint/2010/main" val="1077856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741</TotalTime>
  <Words>5476</Words>
  <Application>Microsoft Office PowerPoint</Application>
  <PresentationFormat>Širokoúhlá obrazovka</PresentationFormat>
  <Paragraphs>251</Paragraphs>
  <Slides>23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Calibri Light</vt:lpstr>
      <vt:lpstr>Verdana</vt:lpstr>
      <vt:lpstr>Wingdings</vt:lpstr>
      <vt:lpstr>Motiv Office</vt:lpstr>
      <vt:lpstr>  5. Sociální pojištění – nemocenské pojištění  </vt:lpstr>
      <vt:lpstr>       Nemocenské pojištění – základní informace</vt:lpstr>
      <vt:lpstr>       Okruh pojištěných osob</vt:lpstr>
      <vt:lpstr>Prezentace aplikace PowerPoint</vt:lpstr>
      <vt:lpstr>       Základní atributy nemocenského pojištění</vt:lpstr>
      <vt:lpstr>Prezentace aplikace PowerPoint</vt:lpstr>
      <vt:lpstr>Prezentace aplikace PowerPoint</vt:lpstr>
      <vt:lpstr>Prezentace aplikace PowerPoint</vt:lpstr>
      <vt:lpstr>       Dávky nemocenského pojištění</vt:lpstr>
      <vt:lpstr>       Nemocenská</vt:lpstr>
      <vt:lpstr>Prezentace aplikace PowerPoint</vt:lpstr>
      <vt:lpstr>Prezentace aplikace PowerPoint</vt:lpstr>
      <vt:lpstr>Prezentace aplikace PowerPoint</vt:lpstr>
      <vt:lpstr>Další atributy nemocenské</vt:lpstr>
      <vt:lpstr>Prezentace aplikace PowerPoint</vt:lpstr>
      <vt:lpstr>       Peněžitá pomoc v mateřství (PPM)</vt:lpstr>
      <vt:lpstr>Prezentace aplikace PowerPoint</vt:lpstr>
      <vt:lpstr>Prezentace aplikace PowerPoint</vt:lpstr>
      <vt:lpstr>       Otcovská poporodní péče</vt:lpstr>
      <vt:lpstr>       Ošetřovné</vt:lpstr>
      <vt:lpstr>       Dlouhodobé ošetřovné</vt:lpstr>
      <vt:lpstr>       Vyrovnávací příspěvek v těhotenství a mateřství</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49</cp:revision>
  <cp:lastPrinted>2021-02-26T09:12:01Z</cp:lastPrinted>
  <dcterms:created xsi:type="dcterms:W3CDTF">2021-02-09T14:44:12Z</dcterms:created>
  <dcterms:modified xsi:type="dcterms:W3CDTF">2022-03-10T14:44:00Z</dcterms:modified>
</cp:coreProperties>
</file>