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88" r:id="rId5"/>
    <p:sldId id="289" r:id="rId6"/>
    <p:sldId id="286" r:id="rId7"/>
    <p:sldId id="264" r:id="rId8"/>
    <p:sldId id="297" r:id="rId9"/>
    <p:sldId id="287" r:id="rId10"/>
    <p:sldId id="285" r:id="rId11"/>
    <p:sldId id="259" r:id="rId12"/>
    <p:sldId id="262" r:id="rId13"/>
    <p:sldId id="272" r:id="rId14"/>
    <p:sldId id="298" r:id="rId15"/>
    <p:sldId id="299" r:id="rId16"/>
    <p:sldId id="284" r:id="rId17"/>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159" d="100"/>
          <a:sy n="159" d="100"/>
        </p:scale>
        <p:origin x="150"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11.03.2022</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11.03.2022</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119744"/>
            <a:ext cx="9144000" cy="2903517"/>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6. S</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ociální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 </a:t>
            </a: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důchodové</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 starobní důchod</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endPar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Arial" panose="020B0604020202020204" pitchFamily="34" charset="0"/>
              </a:rPr>
              <a:t>II. pilíř – dobrovolný; doplňkové penzijní spoření </a:t>
            </a:r>
            <a:endParaRPr lang="cs-CZ" altLang="cs-CZ" sz="1600" dirty="0">
              <a:solidFill>
                <a:srgbClr val="C00000"/>
              </a:solidFill>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pilíř stávajícího důchodového systému již od roku 1994.</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DPS vzniká na základě </a:t>
            </a:r>
            <a:r>
              <a:rPr lang="cs-CZ" altLang="cs-CZ" sz="1600" b="1" dirty="0">
                <a:latin typeface="Verdana" panose="020B0604030504040204" pitchFamily="34" charset="0"/>
                <a:ea typeface="Verdana" panose="020B0604030504040204" pitchFamily="34" charset="0"/>
              </a:rPr>
              <a:t>smlouvy o doplňkovém penzijním spoření </a:t>
            </a:r>
            <a:r>
              <a:rPr lang="cs-CZ" altLang="cs-CZ" sz="1600" dirty="0">
                <a:latin typeface="Verdana" panose="020B0604030504040204" pitchFamily="34" charset="0"/>
                <a:ea typeface="Verdana" panose="020B0604030504040204" pitchFamily="34" charset="0"/>
              </a:rPr>
              <a:t>mezi účastníkem a penzijní společností dnem stanoveným v této smlouvě - s jednou penzijní společností může účastník uzavřít pouze jednu smlouvu o doplňkovém penzijním spoření </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účastníkem je možno být od narození (změna v roce 2016, do té doby až od 18 let)</a:t>
            </a:r>
            <a:endParaRPr lang="cs-CZ" altLang="cs-CZ" sz="1600" dirty="0">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dobrovolný finanční produkt ve formě doplňkového penzijního spoření (dříve označován jako penzijní připojištění do 31. 11. 2012)</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občané se aktivně podílí podle individuální situace na </a:t>
            </a:r>
            <a:r>
              <a:rPr lang="cs-CZ" altLang="cs-CZ" sz="1600" b="1" dirty="0">
                <a:latin typeface="Verdana" panose="020B0604030504040204" pitchFamily="34" charset="0"/>
                <a:ea typeface="Verdana" panose="020B0604030504040204" pitchFamily="34" charset="0"/>
                <a:cs typeface="DejaVu Sans"/>
              </a:rPr>
              <a:t>zabezpečení své budoucnosti formou spoření </a:t>
            </a:r>
            <a:r>
              <a:rPr lang="cs-CZ" altLang="cs-CZ" sz="1600" dirty="0">
                <a:latin typeface="Verdana" panose="020B0604030504040204" pitchFamily="34" charset="0"/>
                <a:ea typeface="Verdana" panose="020B0604030504040204" pitchFamily="34" charset="0"/>
                <a:cs typeface="DejaVu Sans"/>
              </a:rPr>
              <a:t>se státním nebo zaměstnaneckým příspěvkem  </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správce peněžních prostředků </a:t>
            </a:r>
            <a:r>
              <a:rPr lang="cs-CZ" altLang="cs-CZ" sz="1600" dirty="0">
                <a:latin typeface="Verdana" panose="020B0604030504040204" pitchFamily="34" charset="0"/>
                <a:ea typeface="Verdana" panose="020B0604030504040204" pitchFamily="34" charset="0"/>
                <a:cs typeface="Arial" panose="020B0604020202020204" pitchFamily="34" charset="0"/>
              </a:rPr>
              <a:t>od 1. 1. 2013 soukromá penzijní společnost</a:t>
            </a:r>
            <a:endParaRPr lang="cs-CZ" altLang="cs-CZ" sz="1600" dirty="0">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financování prostřednictvím vlastního příspěvku účastníka, příspěvku státu (</a:t>
            </a:r>
            <a:r>
              <a:rPr lang="cs-CZ" altLang="cs-CZ" sz="1600" dirty="0">
                <a:latin typeface="Verdana" panose="020B0604030504040204" pitchFamily="34" charset="0"/>
                <a:ea typeface="Verdana" panose="020B0604030504040204" pitchFamily="34" charset="0"/>
              </a:rPr>
              <a:t>při příspěvku alespoň 300 Kč - státní příspěvek představuje </a:t>
            </a:r>
            <a:r>
              <a:rPr lang="cs-CZ" altLang="cs-CZ" sz="1600" b="1" dirty="0">
                <a:latin typeface="Verdana" panose="020B0604030504040204" pitchFamily="34" charset="0"/>
                <a:ea typeface="Verdana" panose="020B0604030504040204" pitchFamily="34" charset="0"/>
              </a:rPr>
              <a:t>státní dotaci do systému </a:t>
            </a:r>
            <a:r>
              <a:rPr lang="cs-CZ" altLang="cs-CZ" sz="1600" dirty="0">
                <a:latin typeface="Verdana" panose="020B0604030504040204" pitchFamily="34" charset="0"/>
                <a:ea typeface="Verdana" panose="020B0604030504040204" pitchFamily="34" charset="0"/>
              </a:rPr>
              <a:t>a současně zvyšuje pravomoc státních orgánů kontrolovat činnosti penzijních fondů)</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případně příspěvku zaměstnavatele, daňové odpočty (</a:t>
            </a:r>
            <a:r>
              <a:rPr lang="cs-CZ" altLang="cs-CZ" sz="1600" dirty="0">
                <a:latin typeface="Verdana" panose="020B0604030504040204" pitchFamily="34" charset="0"/>
                <a:ea typeface="Verdana" panose="020B0604030504040204" pitchFamily="34" charset="0"/>
              </a:rPr>
              <a:t>státní podpora) </a:t>
            </a:r>
            <a:r>
              <a:rPr lang="cs-CZ" altLang="cs-CZ" sz="1600" dirty="0">
                <a:latin typeface="Verdana" panose="020B0604030504040204" pitchFamily="34" charset="0"/>
                <a:ea typeface="Verdana" panose="020B0604030504040204" pitchFamily="34" charset="0"/>
                <a:cs typeface="Arial" panose="020B0604020202020204" pitchFamily="34" charset="0"/>
              </a:rPr>
              <a:t>► </a:t>
            </a:r>
            <a:r>
              <a:rPr lang="cs-CZ" altLang="cs-CZ" sz="1600" dirty="0">
                <a:latin typeface="Verdana" panose="020B0604030504040204" pitchFamily="34" charset="0"/>
                <a:ea typeface="Verdana" panose="020B0604030504040204" pitchFamily="34" charset="0"/>
              </a:rPr>
              <a:t>nad určitou výši příspěvku odečitatelné od základu daně z příjmu</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ukončení účasti v pilíři prostřednictvím výpovědi smlouvy za daných pravidel</a:t>
            </a:r>
            <a:endParaRPr lang="cs-CZ" altLang="cs-CZ" sz="1600" dirty="0">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dědění naspořených prostředků je možné</a:t>
            </a:r>
          </a:p>
          <a:p>
            <a:endParaRPr lang="cs-CZ" dirty="0">
              <a:solidFill>
                <a:srgbClr val="C00000"/>
              </a:solidFill>
            </a:endParaRPr>
          </a:p>
        </p:txBody>
      </p:sp>
    </p:spTree>
    <p:extLst>
      <p:ext uri="{BB962C8B-B14F-4D97-AF65-F5344CB8AC3E}">
        <p14:creationId xmlns:p14="http://schemas.microsoft.com/office/powerpoint/2010/main" val="3074951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19679"/>
            <a:ext cx="10607039" cy="74185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Starobní důchod</a:t>
            </a:r>
            <a:endParaRPr lang="cs-CZ" sz="40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06631"/>
            <a:ext cx="10701865" cy="532479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lnSpc>
                <a:spcPct val="110000"/>
              </a:lnSpc>
              <a:spcBef>
                <a:spcPts val="0"/>
              </a:spcBef>
              <a:spcAft>
                <a:spcPts val="600"/>
              </a:spcAft>
              <a:buFont typeface="Wingdings" panose="05000000000000000000" pitchFamily="2" charset="2"/>
              <a:buChar char="Ø"/>
              <a:defRPr/>
            </a:pPr>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a:t>
            </a:r>
          </a:p>
          <a:p>
            <a:pPr marL="342900" indent="-342900" algn="just">
              <a:lnSpc>
                <a:spcPct val="100000"/>
              </a:lnSpc>
              <a:spcBef>
                <a:spcPct val="0"/>
              </a:spcBef>
              <a:spcAft>
                <a:spcPts val="600"/>
              </a:spcAft>
              <a:buFont typeface="Wingdings" panose="05000000000000000000" pitchFamily="2" charset="2"/>
              <a:buChar char="v"/>
              <a:defRPr/>
            </a:pPr>
            <a:r>
              <a:rPr lang="cs-CZ" altLang="cs-CZ" sz="1700" dirty="0">
                <a:solidFill>
                  <a:srgbClr val="000000"/>
                </a:solidFill>
                <a:latin typeface="Verdana" panose="020B0604030504040204" pitchFamily="34" charset="0"/>
                <a:ea typeface="Verdana" panose="020B0604030504040204" pitchFamily="34" charset="0"/>
                <a:cs typeface="DejaVu Sans"/>
              </a:rPr>
              <a:t>získání potřebné doby pojištění (35 let) a </a:t>
            </a:r>
            <a:endParaRPr lang="cs-CZ" altLang="cs-CZ" sz="1700" dirty="0">
              <a:latin typeface="Verdana" panose="020B0604030504040204" pitchFamily="34" charset="0"/>
              <a:ea typeface="Verdana" panose="020B0604030504040204" pitchFamily="34" charset="0"/>
            </a:endParaRPr>
          </a:p>
          <a:p>
            <a:pPr marL="342900" indent="-342900" algn="just">
              <a:lnSpc>
                <a:spcPct val="100000"/>
              </a:lnSpc>
              <a:spcBef>
                <a:spcPct val="0"/>
              </a:spcBef>
              <a:spcAft>
                <a:spcPts val="600"/>
              </a:spcAft>
              <a:buFont typeface="Wingdings" panose="05000000000000000000" pitchFamily="2" charset="2"/>
              <a:buChar char="v"/>
              <a:defRPr/>
            </a:pPr>
            <a:r>
              <a:rPr lang="cs-CZ" altLang="cs-CZ" sz="1700" dirty="0">
                <a:solidFill>
                  <a:srgbClr val="000000"/>
                </a:solidFill>
                <a:latin typeface="Verdana" panose="020B0604030504040204" pitchFamily="34" charset="0"/>
                <a:ea typeface="Verdana" panose="020B0604030504040204" pitchFamily="34" charset="0"/>
                <a:cs typeface="DejaVu Sans"/>
              </a:rPr>
              <a:t>dosažení určité věkové hranice (tj. věku 65 let)</a:t>
            </a:r>
          </a:p>
          <a:p>
            <a:pPr>
              <a:spcAft>
                <a:spcPts val="600"/>
              </a:spcAft>
              <a:defRPr/>
            </a:pPr>
            <a:r>
              <a:rPr lang="cs-CZ" altLang="cs-CZ" sz="17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Parametry výpočtu důchodu přiznaných od 1. 1. 2021 </a:t>
            </a:r>
          </a:p>
          <a:p>
            <a:pPr algn="just">
              <a:lnSpc>
                <a:spcPct val="100000"/>
              </a:lnSpc>
              <a:spcBef>
                <a:spcPct val="0"/>
              </a:spcBef>
              <a:spcAft>
                <a:spcPts val="600"/>
              </a:spcAft>
              <a:buFont typeface="Wingdings" pitchFamily="2" charset="2"/>
              <a:buChar char="Ø"/>
              <a:defRPr/>
            </a:pPr>
            <a:r>
              <a:rPr lang="cs-CZ" altLang="cs-CZ" sz="1700" b="1" dirty="0">
                <a:solidFill>
                  <a:srgbClr val="000000"/>
                </a:solidFill>
                <a:latin typeface="Verdana" panose="020B0604030504040204" pitchFamily="34" charset="0"/>
                <a:ea typeface="Verdana" panose="020B0604030504040204" pitchFamily="34" charset="0"/>
                <a:cs typeface="DejaVu Sans"/>
              </a:rPr>
              <a:t>výše </a:t>
            </a:r>
            <a:r>
              <a:rPr lang="cs-CZ" altLang="cs-CZ" sz="1700" b="1" u="sng" dirty="0">
                <a:solidFill>
                  <a:srgbClr val="000000"/>
                </a:solidFill>
                <a:latin typeface="Verdana" panose="020B0604030504040204" pitchFamily="34" charset="0"/>
                <a:ea typeface="Verdana" panose="020B0604030504040204" pitchFamily="34" charset="0"/>
                <a:cs typeface="DejaVu Sans"/>
              </a:rPr>
              <a:t>základní výměry </a:t>
            </a:r>
            <a:r>
              <a:rPr lang="cs-CZ" altLang="cs-CZ" sz="1700" b="1" dirty="0">
                <a:solidFill>
                  <a:srgbClr val="000000"/>
                </a:solidFill>
                <a:latin typeface="Verdana" panose="020B0604030504040204" pitchFamily="34" charset="0"/>
                <a:ea typeface="Verdana" panose="020B0604030504040204" pitchFamily="34" charset="0"/>
                <a:cs typeface="DejaVu Sans"/>
              </a:rPr>
              <a:t>důchodu činí </a:t>
            </a:r>
            <a:r>
              <a:rPr lang="cs-CZ" altLang="cs-CZ" sz="1700" b="1" dirty="0">
                <a:solidFill>
                  <a:srgbClr val="C00000"/>
                </a:solidFill>
                <a:latin typeface="Verdana" panose="020B0604030504040204" pitchFamily="34" charset="0"/>
                <a:ea typeface="Verdana" panose="020B0604030504040204" pitchFamily="34" charset="0"/>
                <a:cs typeface="DejaVu Sans"/>
              </a:rPr>
              <a:t>3 900 Kč </a:t>
            </a:r>
            <a:r>
              <a:rPr lang="cs-CZ" altLang="cs-CZ" sz="1700" dirty="0">
                <a:latin typeface="Verdana" panose="020B0604030504040204" pitchFamily="34" charset="0"/>
                <a:ea typeface="Verdana" panose="020B0604030504040204" pitchFamily="34" charset="0"/>
                <a:cs typeface="DejaVu Sans"/>
              </a:rPr>
              <a:t>(pro rok 2022)</a:t>
            </a:r>
            <a:endParaRPr lang="cs-CZ" altLang="cs-CZ" sz="1700" dirty="0">
              <a:solidFill>
                <a:srgbClr val="000000"/>
              </a:solidFill>
              <a:latin typeface="Verdana" panose="020B0604030504040204" pitchFamily="34" charset="0"/>
              <a:ea typeface="Verdana" panose="020B0604030504040204" pitchFamily="34" charset="0"/>
              <a:cs typeface="DejaVu Sans"/>
            </a:endParaRPr>
          </a:p>
          <a:p>
            <a:pPr algn="just">
              <a:lnSpc>
                <a:spcPct val="100000"/>
              </a:lnSpc>
              <a:spcBef>
                <a:spcPct val="0"/>
              </a:spcBef>
              <a:spcAft>
                <a:spcPts val="600"/>
              </a:spcAft>
              <a:buFont typeface="Wingdings" pitchFamily="2" charset="2"/>
              <a:buChar char="Ø"/>
              <a:defRPr/>
            </a:pPr>
            <a:r>
              <a:rPr lang="cs-CZ" altLang="cs-CZ" sz="1700" dirty="0">
                <a:solidFill>
                  <a:srgbClr val="000000"/>
                </a:solidFill>
                <a:latin typeface="Verdana" panose="020B0604030504040204" pitchFamily="34" charset="0"/>
                <a:ea typeface="Verdana" panose="020B0604030504040204" pitchFamily="34" charset="0"/>
                <a:cs typeface="DejaVu Sans"/>
              </a:rPr>
              <a:t>rozhodné období, za něž se zjišťují výdělky pro výpočet důchodu, zahrnuje roky 1986 až 2021; </a:t>
            </a:r>
          </a:p>
          <a:p>
            <a:pPr algn="just">
              <a:lnSpc>
                <a:spcPct val="100000"/>
              </a:lnSpc>
              <a:spcBef>
                <a:spcPct val="0"/>
              </a:spcBef>
              <a:spcAft>
                <a:spcPts val="600"/>
              </a:spcAft>
              <a:buFont typeface="Wingdings" pitchFamily="2" charset="2"/>
              <a:buChar char="Ø"/>
              <a:defRPr/>
            </a:pPr>
            <a:r>
              <a:rPr lang="cs-CZ" altLang="cs-CZ" sz="1700" dirty="0">
                <a:solidFill>
                  <a:srgbClr val="000000"/>
                </a:solidFill>
                <a:latin typeface="Verdana" panose="020B0604030504040204" pitchFamily="34" charset="0"/>
                <a:ea typeface="Verdana" panose="020B0604030504040204" pitchFamily="34" charset="0"/>
                <a:cs typeface="DejaVu Sans"/>
              </a:rPr>
              <a:t>redukční hranice pro stanovení výpočtového základu jsou I. hranice </a:t>
            </a:r>
            <a:r>
              <a:rPr lang="cs-CZ" sz="1700" b="1" dirty="0">
                <a:solidFill>
                  <a:srgbClr val="C00000"/>
                </a:solidFill>
                <a:latin typeface="Verdana" panose="020B0604030504040204" pitchFamily="34" charset="0"/>
                <a:ea typeface="Verdana" panose="020B0604030504040204" pitchFamily="34" charset="0"/>
              </a:rPr>
              <a:t>17 121 Kč </a:t>
            </a:r>
            <a:r>
              <a:rPr lang="cs-CZ" altLang="cs-CZ" sz="1700" dirty="0">
                <a:solidFill>
                  <a:srgbClr val="000000"/>
                </a:solidFill>
                <a:latin typeface="Verdana" panose="020B0604030504040204" pitchFamily="34" charset="0"/>
                <a:ea typeface="Verdana" panose="020B0604030504040204" pitchFamily="34" charset="0"/>
                <a:cs typeface="DejaVu Sans"/>
              </a:rPr>
              <a:t>a II. hranice </a:t>
            </a:r>
            <a:r>
              <a:rPr lang="cs-CZ" sz="1700" b="1" dirty="0">
                <a:solidFill>
                  <a:srgbClr val="C00000"/>
                </a:solidFill>
                <a:latin typeface="Verdana" panose="020B0604030504040204" pitchFamily="34" charset="0"/>
                <a:ea typeface="Verdana" panose="020B0604030504040204" pitchFamily="34" charset="0"/>
              </a:rPr>
              <a:t>155 644 </a:t>
            </a:r>
            <a:r>
              <a:rPr lang="cs-CZ" altLang="cs-CZ" sz="1700" b="1" dirty="0">
                <a:solidFill>
                  <a:srgbClr val="C00000"/>
                </a:solidFill>
                <a:latin typeface="Verdana" panose="020B0604030504040204" pitchFamily="34" charset="0"/>
                <a:ea typeface="Verdana" panose="020B0604030504040204" pitchFamily="34" charset="0"/>
              </a:rPr>
              <a:t>Kč</a:t>
            </a:r>
            <a:r>
              <a:rPr lang="cs-CZ" altLang="cs-CZ" sz="1700" b="1" dirty="0">
                <a:solidFill>
                  <a:srgbClr val="C00000"/>
                </a:solidFill>
                <a:latin typeface="Verdana" panose="020B0604030504040204" pitchFamily="34" charset="0"/>
                <a:ea typeface="Verdana" panose="020B0604030504040204" pitchFamily="34" charset="0"/>
                <a:cs typeface="DejaVu Sans"/>
              </a:rPr>
              <a:t>; </a:t>
            </a:r>
            <a:r>
              <a:rPr lang="cs-CZ" altLang="cs-CZ" sz="1700" dirty="0">
                <a:latin typeface="Verdana" panose="020B0604030504040204" pitchFamily="34" charset="0"/>
                <a:ea typeface="Verdana" panose="020B0604030504040204" pitchFamily="34" charset="0"/>
              </a:rPr>
              <a:t>(pro ro 2022)</a:t>
            </a:r>
          </a:p>
          <a:p>
            <a:pPr algn="just">
              <a:lnSpc>
                <a:spcPct val="100000"/>
              </a:lnSpc>
              <a:spcBef>
                <a:spcPct val="0"/>
              </a:spcBef>
              <a:spcAft>
                <a:spcPts val="600"/>
              </a:spcAft>
              <a:buFont typeface="Wingdings" pitchFamily="2" charset="2"/>
              <a:buChar char="Ø"/>
              <a:defRPr/>
            </a:pPr>
            <a:r>
              <a:rPr lang="cs-CZ" altLang="cs-CZ" sz="1700" b="1" u="sng" dirty="0">
                <a:solidFill>
                  <a:srgbClr val="000000"/>
                </a:solidFill>
                <a:latin typeface="Verdana" panose="020B0604030504040204" pitchFamily="34" charset="0"/>
                <a:ea typeface="Verdana" panose="020B0604030504040204" pitchFamily="34" charset="0"/>
                <a:cs typeface="DejaVu Sans"/>
              </a:rPr>
              <a:t>procentní výměr</a:t>
            </a:r>
            <a:r>
              <a:rPr lang="cs-CZ" altLang="cs-CZ" sz="1700" b="1" dirty="0">
                <a:solidFill>
                  <a:srgbClr val="000000"/>
                </a:solidFill>
                <a:latin typeface="Verdana" panose="020B0604030504040204" pitchFamily="34" charset="0"/>
                <a:ea typeface="Verdana" panose="020B0604030504040204" pitchFamily="34" charset="0"/>
                <a:cs typeface="DejaVu Sans"/>
              </a:rPr>
              <a:t>a důchodu činí za každý celý rok důchodového pojištění získaný do doby nároku na důchod 1,5 %</a:t>
            </a:r>
            <a:r>
              <a:rPr lang="cs-CZ" altLang="cs-CZ" sz="1700" dirty="0">
                <a:solidFill>
                  <a:srgbClr val="000000"/>
                </a:solidFill>
                <a:latin typeface="Verdana" panose="020B0604030504040204" pitchFamily="34" charset="0"/>
                <a:ea typeface="Verdana" panose="020B0604030504040204" pitchFamily="34" charset="0"/>
                <a:cs typeface="DejaVu Sans"/>
              </a:rPr>
              <a:t> výpočtového základu. Výpočtový základ se stanovuje z osobního vyměřovacího základu (průměru příjmů za rozhodné období, příjmy se upravují příslušnými koeficienty na úroveň současné hodnoty) </a:t>
            </a:r>
          </a:p>
          <a:p>
            <a:pPr algn="just">
              <a:lnSpc>
                <a:spcPct val="100000"/>
              </a:lnSpc>
              <a:spcBef>
                <a:spcPct val="0"/>
              </a:spcBef>
              <a:spcAft>
                <a:spcPts val="600"/>
              </a:spcAft>
              <a:buFont typeface="Wingdings" pitchFamily="2" charset="2"/>
              <a:buChar char="Ø"/>
              <a:defRPr/>
            </a:pPr>
            <a:r>
              <a:rPr lang="cs-CZ" altLang="cs-CZ" sz="1700" dirty="0">
                <a:solidFill>
                  <a:srgbClr val="000000"/>
                </a:solidFill>
                <a:latin typeface="Verdana" panose="020B0604030504040204" pitchFamily="34" charset="0"/>
                <a:ea typeface="Verdana" panose="020B0604030504040204" pitchFamily="34" charset="0"/>
                <a:cs typeface="DejaVu Sans"/>
              </a:rPr>
              <a:t>procentní výměra se zvyšuje o 1000 Kč u osob, které dosáhly věku 85 let</a:t>
            </a:r>
          </a:p>
          <a:p>
            <a:pPr algn="just">
              <a:lnSpc>
                <a:spcPct val="100000"/>
              </a:lnSpc>
              <a:spcBef>
                <a:spcPct val="0"/>
              </a:spcBef>
              <a:spcAft>
                <a:spcPts val="600"/>
              </a:spcAft>
              <a:buFont typeface="Wingdings" pitchFamily="2" charset="2"/>
              <a:buChar char="v"/>
              <a:defRPr/>
            </a:pPr>
            <a:r>
              <a:rPr lang="cs-CZ" altLang="cs-CZ" sz="1700" b="1" dirty="0">
                <a:solidFill>
                  <a:srgbClr val="0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minimální výše starobního důchodu:</a:t>
            </a:r>
          </a:p>
          <a:p>
            <a:pPr algn="just">
              <a:lnSpc>
                <a:spcPct val="100000"/>
              </a:lnSpc>
              <a:spcBef>
                <a:spcPct val="0"/>
              </a:spcBef>
              <a:spcAft>
                <a:spcPts val="600"/>
              </a:spcAft>
              <a:defRPr/>
            </a:pPr>
            <a:r>
              <a:rPr lang="cs-CZ" altLang="cs-CZ" sz="1700" dirty="0">
                <a:solidFill>
                  <a:srgbClr val="000000"/>
                </a:solidFill>
                <a:latin typeface="Verdana" panose="020B0604030504040204" pitchFamily="34" charset="0"/>
                <a:ea typeface="Verdana" panose="020B0604030504040204" pitchFamily="34" charset="0"/>
                <a:cs typeface="DejaVu Sans"/>
              </a:rPr>
              <a:t>minimální výše procentní výměry důchodu činí podle zákona o důchodovém pojištění </a:t>
            </a:r>
            <a:r>
              <a:rPr lang="cs-CZ" altLang="cs-CZ" sz="1700" b="1" dirty="0">
                <a:solidFill>
                  <a:srgbClr val="000000"/>
                </a:solidFill>
                <a:latin typeface="Verdana" panose="020B0604030504040204" pitchFamily="34" charset="0"/>
                <a:ea typeface="Verdana" panose="020B0604030504040204" pitchFamily="34" charset="0"/>
                <a:cs typeface="DejaVu Sans"/>
              </a:rPr>
              <a:t>770 Kč; </a:t>
            </a:r>
            <a:r>
              <a:rPr lang="cs-CZ" altLang="cs-CZ" sz="1700" dirty="0">
                <a:solidFill>
                  <a:srgbClr val="000000"/>
                </a:solidFill>
                <a:latin typeface="Verdana" panose="020B0604030504040204" pitchFamily="34" charset="0"/>
                <a:ea typeface="Verdana" panose="020B0604030504040204" pitchFamily="34" charset="0"/>
                <a:cs typeface="DejaVu Sans"/>
              </a:rPr>
              <a:t>k procentní výměře důchodu náleží ještě základní výměra, která je stejná pro všechny důchody a </a:t>
            </a:r>
            <a:r>
              <a:rPr lang="cs-CZ" altLang="cs-CZ" sz="1700" b="1" dirty="0">
                <a:solidFill>
                  <a:srgbClr val="000000"/>
                </a:solidFill>
                <a:latin typeface="Verdana" panose="020B0604030504040204" pitchFamily="34" charset="0"/>
                <a:ea typeface="Verdana" panose="020B0604030504040204" pitchFamily="34" charset="0"/>
                <a:cs typeface="DejaVu Sans"/>
              </a:rPr>
              <a:t>v roce 2022 činí 3 900</a:t>
            </a:r>
            <a:r>
              <a:rPr lang="cs-CZ" altLang="cs-CZ" sz="1700" dirty="0">
                <a:solidFill>
                  <a:srgbClr val="000000"/>
                </a:solidFill>
                <a:latin typeface="Verdana" panose="020B0604030504040204" pitchFamily="34" charset="0"/>
                <a:ea typeface="Verdana" panose="020B0604030504040204" pitchFamily="34" charset="0"/>
                <a:cs typeface="DejaVu Sans"/>
              </a:rPr>
              <a:t> </a:t>
            </a:r>
            <a:r>
              <a:rPr lang="cs-CZ" altLang="cs-CZ" sz="1700" b="1" dirty="0">
                <a:solidFill>
                  <a:srgbClr val="000000"/>
                </a:solidFill>
                <a:latin typeface="Verdana" panose="020B0604030504040204" pitchFamily="34" charset="0"/>
                <a:ea typeface="Verdana" panose="020B0604030504040204" pitchFamily="34" charset="0"/>
                <a:cs typeface="DejaVu Sans"/>
              </a:rPr>
              <a:t>Kč;</a:t>
            </a:r>
            <a:r>
              <a:rPr lang="cs-CZ" altLang="cs-CZ" sz="1700" dirty="0">
                <a:solidFill>
                  <a:srgbClr val="000000"/>
                </a:solidFill>
                <a:latin typeface="Verdana" panose="020B0604030504040204" pitchFamily="34" charset="0"/>
                <a:ea typeface="Verdana" panose="020B0604030504040204" pitchFamily="34" charset="0"/>
                <a:cs typeface="DejaVu Sans"/>
              </a:rPr>
              <a:t> </a:t>
            </a:r>
            <a:r>
              <a:rPr lang="cs-CZ" altLang="cs-CZ" sz="1700" b="1" dirty="0">
                <a:solidFill>
                  <a:srgbClr val="000000"/>
                </a:solidFill>
                <a:latin typeface="Verdana" panose="020B0604030504040204" pitchFamily="34" charset="0"/>
                <a:ea typeface="Verdana" panose="020B0604030504040204" pitchFamily="34" charset="0"/>
                <a:cs typeface="DejaVu Sans"/>
              </a:rPr>
              <a:t>minimální měsíční výše důchodu přiznaného v roce 2022 tedy činí celkem 4 670 Kč</a:t>
            </a:r>
          </a:p>
          <a:p>
            <a:pPr algn="just">
              <a:lnSpc>
                <a:spcPct val="100000"/>
              </a:lnSpc>
              <a:spcBef>
                <a:spcPct val="0"/>
              </a:spcBef>
              <a:spcAft>
                <a:spcPts val="600"/>
              </a:spcAft>
              <a:buFont typeface="Wingdings" pitchFamily="2" charset="2"/>
              <a:buChar char="Ø"/>
              <a:defRPr/>
            </a:pPr>
            <a:endParaRPr lang="cs-CZ" altLang="cs-CZ" sz="1700" dirty="0">
              <a:solidFill>
                <a:srgbClr val="000000"/>
              </a:solidFill>
              <a:latin typeface="Verdana" panose="020B0604030504040204" pitchFamily="34" charset="0"/>
              <a:ea typeface="Verdana" panose="020B0604030504040204" pitchFamily="34" charset="0"/>
              <a:cs typeface="DejaVu Sans"/>
            </a:endParaRPr>
          </a:p>
          <a:p>
            <a:pPr marL="342900" indent="-342900" algn="just">
              <a:lnSpc>
                <a:spcPct val="100000"/>
              </a:lnSpc>
              <a:spcBef>
                <a:spcPct val="0"/>
              </a:spcBef>
              <a:spcAft>
                <a:spcPts val="600"/>
              </a:spcAft>
              <a:buFont typeface="Wingdings" panose="05000000000000000000" pitchFamily="2" charset="2"/>
              <a:buChar char="v"/>
              <a:defRPr/>
            </a:pPr>
            <a:endParaRPr lang="cs-CZ" dirty="0"/>
          </a:p>
        </p:txBody>
      </p:sp>
    </p:spTree>
    <p:extLst>
      <p:ext uri="{BB962C8B-B14F-4D97-AF65-F5344CB8AC3E}">
        <p14:creationId xmlns:p14="http://schemas.microsoft.com/office/powerpoint/2010/main" val="2120089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45067" y="430898"/>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a:t>
            </a:r>
          </a:p>
          <a:p>
            <a:pPr algn="l"/>
            <a:r>
              <a:rPr lang="cs-CZ" altLang="cs-CZ" sz="1600" dirty="0">
                <a:solidFill>
                  <a:srgbClr val="000000"/>
                </a:solidFill>
                <a:latin typeface="Verdana" panose="020B0604030504040204" pitchFamily="34" charset="0"/>
                <a:ea typeface="Verdana" panose="020B0604030504040204" pitchFamily="34" charset="0"/>
                <a:cs typeface="DejaVu Sans"/>
              </a:rPr>
              <a:t>Paní Hejnová dosáhne řádného důchodového věku 25. ledna 2023; osobní vyměřovací základ paní Hejnové bude činit 25 620 Kč a získá dobu pojištění v rozsahu 44 let ► jak vysoký starobní důchod bude paní Hejnová mít?</a:t>
            </a:r>
          </a:p>
          <a:p>
            <a:pPr algn="l"/>
            <a:endParaRPr lang="cs-CZ" altLang="cs-CZ" sz="1600" dirty="0">
              <a:solidFill>
                <a:srgbClr val="000000"/>
              </a:solidFill>
              <a:latin typeface="Verdana" panose="020B0604030504040204" pitchFamily="34" charset="0"/>
              <a:ea typeface="Verdana" panose="020B0604030504040204" pitchFamily="34" charset="0"/>
              <a:cs typeface="DejaVu Sans"/>
            </a:endParaRPr>
          </a:p>
          <a:p>
            <a:pPr algn="l"/>
            <a:endParaRPr lang="cs-CZ" dirty="0"/>
          </a:p>
        </p:txBody>
      </p:sp>
      <p:pic>
        <p:nvPicPr>
          <p:cNvPr id="2" name="Obrázek 1">
            <a:extLst>
              <a:ext uri="{FF2B5EF4-FFF2-40B4-BE49-F238E27FC236}">
                <a16:creationId xmlns:a16="http://schemas.microsoft.com/office/drawing/2014/main" id="{14651422-CF08-4A06-8E8F-D6255FFC9FB1}"/>
              </a:ext>
            </a:extLst>
          </p:cNvPr>
          <p:cNvPicPr>
            <a:picLocks noChangeAspect="1"/>
          </p:cNvPicPr>
          <p:nvPr/>
        </p:nvPicPr>
        <p:blipFill>
          <a:blip r:embed="rId2"/>
          <a:stretch>
            <a:fillRect/>
          </a:stretch>
        </p:blipFill>
        <p:spPr>
          <a:xfrm>
            <a:off x="2090581" y="1894974"/>
            <a:ext cx="8010838" cy="4565202"/>
          </a:xfrm>
          <a:prstGeom prst="rect">
            <a:avLst/>
          </a:prstGeom>
        </p:spPr>
      </p:pic>
    </p:spTree>
    <p:extLst>
      <p:ext uri="{BB962C8B-B14F-4D97-AF65-F5344CB8AC3E}">
        <p14:creationId xmlns:p14="http://schemas.microsoft.com/office/powerpoint/2010/main" val="1903077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159542" y="213691"/>
            <a:ext cx="11499058" cy="644552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10000"/>
              </a:lnSpc>
              <a:spcBef>
                <a:spcPts val="0"/>
              </a:spcBef>
              <a:spcAft>
                <a:spcPts val="600"/>
              </a:spcAft>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každý rok pojištění hraje roli</a:t>
            </a:r>
          </a:p>
          <a:p>
            <a:pPr algn="just">
              <a:lnSpc>
                <a:spcPct val="110000"/>
              </a:lnSpc>
              <a:spcBef>
                <a:spcPts val="0"/>
              </a:spcBef>
              <a:spcAft>
                <a:spcPts val="600"/>
              </a:spcAft>
              <a:buFont typeface="Wingdings" panose="05000000000000000000" pitchFamily="2" charset="2"/>
              <a:buChar char="v"/>
              <a:defRPr/>
            </a:pPr>
            <a:r>
              <a:rPr lang="cs-CZ" sz="6400" dirty="0">
                <a:latin typeface="Verdana" panose="020B0604030504040204" pitchFamily="34" charset="0"/>
                <a:ea typeface="Verdana" panose="020B0604030504040204" pitchFamily="34" charset="0"/>
              </a:rPr>
              <a:t>měsíční výše státního starobního důchodu závisí na získané době pojištění (je možno platit pojištění více než 35 let, podle toho, jak dlouho pracujete). Čím vyšší doba pojištění, tím vyšší měsíční státní starobní důchod. Při výpočtu státního starobního důchodu se hodnotí doba pojištění získaná v celých ukončených letech. Při výpočtu celkového počtu let pojištění se nejdříve sečte celková získaná doba pojištění ve dnech a vydělí se 365 dny (nerozlišují se tedy přestupné roky), tím se převedou dny na celé roky.</a:t>
            </a:r>
          </a:p>
          <a:p>
            <a:pPr algn="just">
              <a:lnSpc>
                <a:spcPct val="110000"/>
              </a:lnSpc>
              <a:spcBef>
                <a:spcPts val="0"/>
              </a:spcBef>
              <a:spcAft>
                <a:spcPts val="600"/>
              </a:spcAft>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souběh nároků na důchody a jejich výplatu</a:t>
            </a:r>
          </a:p>
          <a:p>
            <a:pPr marL="342900" indent="-342900"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jsou-li splněny současně podmínky nároku na výplatu více důchodů téhož druhu nebo výplatu starobního a invalidního důchodu, vyplácí se jen jeden důchod a to vyšší. </a:t>
            </a:r>
          </a:p>
          <a:p>
            <a:pPr algn="just">
              <a:lnSpc>
                <a:spcPct val="110000"/>
              </a:lnSpc>
              <a:spcBef>
                <a:spcPts val="0"/>
              </a:spcBef>
              <a:spcAft>
                <a:spcPts val="600"/>
              </a:spcAft>
              <a:buFont typeface="Wingdings" panose="05000000000000000000" pitchFamily="2" charset="2"/>
              <a:buChar char="Ø"/>
              <a:defRPr/>
            </a:pPr>
            <a:r>
              <a:rPr lang="cs-CZ" alt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souběh starobního důchodu s příjmem z výdělečné činnosti</a:t>
            </a:r>
          </a:p>
          <a:p>
            <a:pPr algn="just">
              <a:lnSpc>
                <a:spcPct val="100000"/>
              </a:lnSpc>
              <a:spcBef>
                <a:spcPct val="0"/>
              </a:spcBef>
              <a:spcAft>
                <a:spcPts val="600"/>
              </a:spcAft>
              <a:buFont typeface="Wingdings"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pojištěnec může pobírat tento starobní důchod v plné výši bez ohledu na to, jakou výdělečnou činnost vykonává</a:t>
            </a:r>
          </a:p>
          <a:p>
            <a:pPr algn="l">
              <a:buFont typeface="Wingdings"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péče o osobu závislou na pomoci a doba pojištění</a:t>
            </a:r>
          </a:p>
          <a:p>
            <a:pPr algn="just">
              <a:lnSpc>
                <a:spcPct val="110000"/>
              </a:lnSpc>
              <a:spcBef>
                <a:spcPct val="0"/>
              </a:spcBef>
              <a:spcAft>
                <a:spcPts val="600"/>
              </a:spcAft>
              <a:buFont typeface="Wingdings" pitchFamily="2" charset="2"/>
              <a:buChar char="v"/>
              <a:defRPr/>
            </a:pPr>
            <a:r>
              <a:rPr lang="cs-CZ" sz="6400" dirty="0">
                <a:solidFill>
                  <a:srgbClr val="000000"/>
                </a:solidFill>
                <a:latin typeface="Verdana" panose="020B0604030504040204" pitchFamily="34" charset="0"/>
                <a:ea typeface="Verdana" panose="020B0604030504040204" pitchFamily="34" charset="0"/>
              </a:rPr>
              <a:t>pro účely důchodového pojištění se hodnotí jako doba pojištění, tedy obdobně jako např. doba zaměstnání nebo doba samostatné výdělečné činnosti; </a:t>
            </a:r>
          </a:p>
          <a:p>
            <a:pPr algn="just">
              <a:lnSpc>
                <a:spcPct val="110000"/>
              </a:lnSpc>
              <a:spcBef>
                <a:spcPct val="0"/>
              </a:spcBef>
              <a:spcAft>
                <a:spcPts val="600"/>
              </a:spcAft>
              <a:buFont typeface="Wingdings" pitchFamily="2" charset="2"/>
              <a:buChar char="v"/>
              <a:defRPr/>
            </a:pPr>
            <a:r>
              <a:rPr lang="cs-CZ" sz="6400" dirty="0">
                <a:solidFill>
                  <a:srgbClr val="000000"/>
                </a:solidFill>
                <a:latin typeface="Verdana" panose="020B0604030504040204" pitchFamily="34" charset="0"/>
                <a:ea typeface="Verdana" panose="020B0604030504040204" pitchFamily="34" charset="0"/>
              </a:rPr>
              <a:t>další podmínkou hodnocení je, že pečující osoba musí žít s osobou opečovávanou v domácnosti; podmínka domácnosti se ovšem nevyžaduje, jde-li o blízkou osobu </a:t>
            </a:r>
          </a:p>
          <a:p>
            <a:pPr algn="l">
              <a:spcAft>
                <a:spcPts val="600"/>
              </a:spcAft>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evidence na Úřadu práce těsně před důchodem</a:t>
            </a: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doba vedení v evidenci úřadu práce je náhradní dobou pojištění a v zákonem stanoveném rozsahu se započítá pro nárok na důchod i jeho výši; je také dobou vyloučenou, tzn. že nezpůsobí snížení průměru příjmů pro výpočet důchodu; doba vedení v evidenci uchazečů o zaměstnání, po kterou je vám vyplácena podpora v nezaměstnanosti nebo podpora při rekvalifikaci, se započítává vždy; doba vedení v evidenci uchazečů, po kterou podpora není vyplácena, se však započítává v rozsahu maximálně tří let; tato doba tří let se zjišťuje zpětně ode dne vzniku nároku na důchod s tím, že doba, která byla získána před dosažením 55 let věku, se do ní započítává nejvýše v rozsahu jednoho roku</a:t>
            </a:r>
            <a:r>
              <a:rPr lang="cs-CZ" sz="6600" dirty="0">
                <a:solidFill>
                  <a:srgbClr val="000000"/>
                </a:solidFill>
                <a:ea typeface="DejaVu Sans"/>
              </a:rPr>
              <a:t>. </a:t>
            </a:r>
          </a:p>
          <a:p>
            <a:pPr algn="just">
              <a:lnSpc>
                <a:spcPct val="110000"/>
              </a:lnSpc>
              <a:spcBef>
                <a:spcPct val="0"/>
              </a:spcBef>
              <a:spcAft>
                <a:spcPts val="600"/>
              </a:spcAft>
              <a:buFont typeface="Wingdings" pitchFamily="2" charset="2"/>
              <a:buChar char="v"/>
              <a:defRPr/>
            </a:pPr>
            <a:endParaRPr lang="cs-CZ" sz="6400" dirty="0">
              <a:solidFill>
                <a:srgbClr val="000000"/>
              </a:solidFill>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itchFamily="2" charset="2"/>
              <a:buChar char="v"/>
              <a:defRPr/>
            </a:pPr>
            <a:endParaRPr lang="cs-CZ" altLang="cs-CZ" sz="1600" dirty="0">
              <a:solidFill>
                <a:srgbClr val="000000"/>
              </a:solidFill>
              <a:latin typeface="Verdana" panose="020B0604030504040204" pitchFamily="34" charset="0"/>
              <a:ea typeface="Verdana" panose="020B0604030504040204" pitchFamily="34" charset="0"/>
              <a:cs typeface="DejaVu Sans"/>
            </a:endParaRPr>
          </a:p>
          <a:p>
            <a:pPr algn="just">
              <a:lnSpc>
                <a:spcPct val="100000"/>
              </a:lnSpc>
              <a:spcBef>
                <a:spcPct val="0"/>
              </a:spcBef>
              <a:spcAft>
                <a:spcPts val="600"/>
              </a:spcAft>
              <a:defRPr/>
            </a:pPr>
            <a:endParaRPr lang="cs-CZ" b="1" dirty="0">
              <a:solidFill>
                <a:srgbClr val="000000"/>
              </a:solidFill>
              <a:effectLst>
                <a:outerShdw blurRad="38100" dist="38100" dir="2700000" algn="tl">
                  <a:srgbClr val="000000">
                    <a:alpha val="43137"/>
                  </a:srgbClr>
                </a:outerShdw>
              </a:effectLst>
              <a:ea typeface="DejaVu Sans"/>
            </a:endParaRPr>
          </a:p>
        </p:txBody>
      </p:sp>
    </p:spTree>
    <p:extLst>
      <p:ext uri="{BB962C8B-B14F-4D97-AF65-F5344CB8AC3E}">
        <p14:creationId xmlns:p14="http://schemas.microsoft.com/office/powerpoint/2010/main" val="2611040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21896" y="535406"/>
            <a:ext cx="10930688" cy="519764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a:bodyPr>
          <a:lstStyle/>
          <a:p>
            <a:pPr algn="just">
              <a:lnSpc>
                <a:spcPct val="100000"/>
              </a:lnSpc>
              <a:spcBef>
                <a:spcPct val="0"/>
              </a:spcBef>
              <a:spcAft>
                <a:spcPts val="600"/>
              </a:spcAft>
              <a:defRPr/>
            </a:pPr>
            <a:r>
              <a:rPr lang="cs-CZ" sz="1400" b="1" dirty="0">
                <a:solidFill>
                  <a:srgbClr val="C00000"/>
                </a:solidFill>
                <a:effectLst>
                  <a:outerShdw blurRad="38100" dist="38100" dir="2700000" algn="tl">
                    <a:srgbClr val="000000">
                      <a:alpha val="43137"/>
                    </a:srgbClr>
                  </a:outerShdw>
                </a:effectLst>
                <a:ea typeface="DejaVu Sans"/>
              </a:rPr>
              <a:t>O kolik se zvýšily důchody po pravidelné roční valorizaci</a:t>
            </a:r>
            <a:endParaRPr lang="cs-CZ" sz="1400" dirty="0">
              <a:solidFill>
                <a:srgbClr val="C00000"/>
              </a:solidFill>
              <a:effectLst>
                <a:outerShdw blurRad="38100" dist="38100" dir="2700000" algn="tl">
                  <a:srgbClr val="000000">
                    <a:alpha val="43137"/>
                  </a:srgbClr>
                </a:outerShdw>
              </a:effectLst>
              <a:ea typeface="DejaVu Sans"/>
            </a:endParaRPr>
          </a:p>
          <a:p>
            <a:pPr algn="just">
              <a:lnSpc>
                <a:spcPct val="100000"/>
              </a:lnSpc>
              <a:spcBef>
                <a:spcPct val="0"/>
              </a:spcBef>
              <a:spcAft>
                <a:spcPts val="600"/>
              </a:spcAft>
              <a:defRPr/>
            </a:pPr>
            <a:r>
              <a:rPr lang="cs-CZ" sz="1000" dirty="0">
                <a:solidFill>
                  <a:srgbClr val="C00000"/>
                </a:solidFill>
                <a:effectLst>
                  <a:outerShdw blurRad="38100" dist="38100" dir="2700000" algn="tl">
                    <a:srgbClr val="000000">
                      <a:alpha val="43137"/>
                    </a:srgbClr>
                  </a:outerShdw>
                </a:effectLst>
                <a:ea typeface="DejaVu Sans"/>
              </a:rPr>
              <a:t>Důchod před valorizací	Val. základní výměry	Val. procentní výměry – obvyklá	Val. procentní výměry – mimořádná	                     Zvýšení celkem	            Nová výše důchodu</a:t>
            </a:r>
          </a:p>
          <a:p>
            <a:pPr algn="just">
              <a:lnSpc>
                <a:spcPct val="100000"/>
              </a:lnSpc>
              <a:spcBef>
                <a:spcPct val="0"/>
              </a:spcBef>
              <a:spcAft>
                <a:spcPts val="600"/>
              </a:spcAft>
              <a:defRPr/>
            </a:pPr>
            <a:r>
              <a:rPr lang="cs-CZ" sz="1400" dirty="0">
                <a:solidFill>
                  <a:srgbClr val="000000"/>
                </a:solidFill>
                <a:effectLst>
                  <a:outerShdw blurRad="38100" dist="38100" dir="2700000" algn="tl">
                    <a:srgbClr val="000000">
                      <a:alpha val="43137"/>
                    </a:srgbClr>
                  </a:outerShdw>
                </a:effectLst>
                <a:ea typeface="DejaVu Sans"/>
              </a:rPr>
              <a:t>8000 Kč		350 Kč		58 Kč		300 Kč			708 Kč		8708 Kč</a:t>
            </a:r>
          </a:p>
          <a:p>
            <a:pPr algn="just">
              <a:lnSpc>
                <a:spcPct val="100000"/>
              </a:lnSpc>
              <a:spcBef>
                <a:spcPct val="0"/>
              </a:spcBef>
              <a:spcAft>
                <a:spcPts val="600"/>
              </a:spcAft>
              <a:defRPr/>
            </a:pPr>
            <a:r>
              <a:rPr lang="cs-CZ" sz="1400" dirty="0">
                <a:solidFill>
                  <a:srgbClr val="000000"/>
                </a:solidFill>
                <a:effectLst>
                  <a:outerShdw blurRad="38100" dist="38100" dir="2700000" algn="tl">
                    <a:srgbClr val="000000">
                      <a:alpha val="43137"/>
                    </a:srgbClr>
                  </a:outerShdw>
                </a:effectLst>
                <a:ea typeface="DejaVu Sans"/>
              </a:rPr>
              <a:t>9000 Kč		350 Kč		71 Kč		300 Kč			721 Kč		9721 Kč</a:t>
            </a:r>
          </a:p>
          <a:p>
            <a:pPr algn="just">
              <a:lnSpc>
                <a:spcPct val="100000"/>
              </a:lnSpc>
              <a:spcBef>
                <a:spcPct val="0"/>
              </a:spcBef>
              <a:spcAft>
                <a:spcPts val="600"/>
              </a:spcAft>
              <a:defRPr/>
            </a:pPr>
            <a:r>
              <a:rPr lang="cs-CZ" sz="1400" dirty="0">
                <a:solidFill>
                  <a:srgbClr val="000000"/>
                </a:solidFill>
                <a:effectLst>
                  <a:outerShdw blurRad="38100" dist="38100" dir="2700000" algn="tl">
                    <a:srgbClr val="000000">
                      <a:alpha val="43137"/>
                    </a:srgbClr>
                  </a:outerShdw>
                </a:effectLst>
                <a:ea typeface="DejaVu Sans"/>
              </a:rPr>
              <a:t>10 000 Kč		350 Kč		84 Kč		300 Kč			734 Kč		10 734 Kč</a:t>
            </a:r>
          </a:p>
          <a:p>
            <a:pPr algn="just">
              <a:lnSpc>
                <a:spcPct val="100000"/>
              </a:lnSpc>
              <a:spcBef>
                <a:spcPct val="0"/>
              </a:spcBef>
              <a:spcAft>
                <a:spcPts val="600"/>
              </a:spcAft>
              <a:defRPr/>
            </a:pPr>
            <a:r>
              <a:rPr lang="cs-CZ" sz="1400" dirty="0">
                <a:solidFill>
                  <a:srgbClr val="000000"/>
                </a:solidFill>
                <a:effectLst>
                  <a:outerShdw blurRad="38100" dist="38100" dir="2700000" algn="tl">
                    <a:srgbClr val="000000">
                      <a:alpha val="43137"/>
                    </a:srgbClr>
                  </a:outerShdw>
                </a:effectLst>
                <a:ea typeface="DejaVu Sans"/>
              </a:rPr>
              <a:t>11 000 Kč		350 Kč		97 Kč		300 Kč			747 Kč		11 747 Kč</a:t>
            </a:r>
          </a:p>
          <a:p>
            <a:pPr algn="just">
              <a:lnSpc>
                <a:spcPct val="100000"/>
              </a:lnSpc>
              <a:spcBef>
                <a:spcPct val="0"/>
              </a:spcBef>
              <a:spcAft>
                <a:spcPts val="600"/>
              </a:spcAft>
              <a:defRPr/>
            </a:pPr>
            <a:r>
              <a:rPr lang="cs-CZ" sz="1400" dirty="0">
                <a:solidFill>
                  <a:srgbClr val="000000"/>
                </a:solidFill>
                <a:effectLst>
                  <a:outerShdw blurRad="38100" dist="38100" dir="2700000" algn="tl">
                    <a:srgbClr val="000000">
                      <a:alpha val="43137"/>
                    </a:srgbClr>
                  </a:outerShdw>
                </a:effectLst>
                <a:ea typeface="DejaVu Sans"/>
              </a:rPr>
              <a:t>12 000 Kč		350 Kč		110 Kč		300 Kč			760 Kč		12 760 Kč</a:t>
            </a:r>
          </a:p>
          <a:p>
            <a:pPr algn="just">
              <a:lnSpc>
                <a:spcPct val="100000"/>
              </a:lnSpc>
              <a:spcBef>
                <a:spcPct val="0"/>
              </a:spcBef>
              <a:spcAft>
                <a:spcPts val="600"/>
              </a:spcAft>
              <a:defRPr/>
            </a:pPr>
            <a:r>
              <a:rPr lang="cs-CZ" sz="1400" dirty="0">
                <a:solidFill>
                  <a:srgbClr val="000000"/>
                </a:solidFill>
                <a:effectLst>
                  <a:outerShdw blurRad="38100" dist="38100" dir="2700000" algn="tl">
                    <a:srgbClr val="000000">
                      <a:alpha val="43137"/>
                    </a:srgbClr>
                  </a:outerShdw>
                </a:effectLst>
                <a:ea typeface="DejaVu Sans"/>
              </a:rPr>
              <a:t>13 000 Kč		350 Kč		123 Kč		300 Kč			773 Kč		13 773 Kč</a:t>
            </a:r>
          </a:p>
          <a:p>
            <a:pPr algn="just">
              <a:lnSpc>
                <a:spcPct val="100000"/>
              </a:lnSpc>
              <a:spcBef>
                <a:spcPct val="0"/>
              </a:spcBef>
              <a:spcAft>
                <a:spcPts val="600"/>
              </a:spcAft>
              <a:defRPr/>
            </a:pPr>
            <a:r>
              <a:rPr lang="cs-CZ" sz="1400" dirty="0">
                <a:solidFill>
                  <a:srgbClr val="000000"/>
                </a:solidFill>
                <a:effectLst>
                  <a:outerShdw blurRad="38100" dist="38100" dir="2700000" algn="tl">
                    <a:srgbClr val="000000">
                      <a:alpha val="43137"/>
                    </a:srgbClr>
                  </a:outerShdw>
                </a:effectLst>
                <a:ea typeface="DejaVu Sans"/>
              </a:rPr>
              <a:t>14 000 Kč		350 Kč		136 Kč		300 Kč			786 Kč		14 786 Kč</a:t>
            </a:r>
          </a:p>
          <a:p>
            <a:pPr algn="just">
              <a:lnSpc>
                <a:spcPct val="100000"/>
              </a:lnSpc>
              <a:spcBef>
                <a:spcPct val="0"/>
              </a:spcBef>
              <a:spcAft>
                <a:spcPts val="600"/>
              </a:spcAft>
              <a:defRPr/>
            </a:pPr>
            <a:r>
              <a:rPr lang="cs-CZ" sz="1400" dirty="0">
                <a:solidFill>
                  <a:srgbClr val="000000"/>
                </a:solidFill>
                <a:effectLst>
                  <a:outerShdw blurRad="38100" dist="38100" dir="2700000" algn="tl">
                    <a:srgbClr val="000000">
                      <a:alpha val="43137"/>
                    </a:srgbClr>
                  </a:outerShdw>
                </a:effectLst>
                <a:ea typeface="DejaVu Sans"/>
              </a:rPr>
              <a:t>15 000 Kč		350 Kč		149 Kč		300 Kč			799 Kč		15 799 Kč</a:t>
            </a:r>
          </a:p>
          <a:p>
            <a:pPr algn="just">
              <a:lnSpc>
                <a:spcPct val="100000"/>
              </a:lnSpc>
              <a:spcBef>
                <a:spcPct val="0"/>
              </a:spcBef>
              <a:spcAft>
                <a:spcPts val="600"/>
              </a:spcAft>
              <a:defRPr/>
            </a:pPr>
            <a:r>
              <a:rPr lang="cs-CZ" sz="1400" dirty="0">
                <a:solidFill>
                  <a:srgbClr val="000000"/>
                </a:solidFill>
                <a:effectLst>
                  <a:outerShdw blurRad="38100" dist="38100" dir="2700000" algn="tl">
                    <a:srgbClr val="000000">
                      <a:alpha val="43137"/>
                    </a:srgbClr>
                  </a:outerShdw>
                </a:effectLst>
                <a:ea typeface="DejaVu Sans"/>
              </a:rPr>
              <a:t>16 000 Kč		350 Kč		162 Kč		300 Kč			812 Kč		16 812 Kč</a:t>
            </a:r>
          </a:p>
          <a:p>
            <a:pPr algn="just">
              <a:lnSpc>
                <a:spcPct val="100000"/>
              </a:lnSpc>
              <a:spcBef>
                <a:spcPct val="0"/>
              </a:spcBef>
              <a:spcAft>
                <a:spcPts val="600"/>
              </a:spcAft>
              <a:defRPr/>
            </a:pPr>
            <a:r>
              <a:rPr lang="cs-CZ" sz="1400" dirty="0">
                <a:solidFill>
                  <a:srgbClr val="000000"/>
                </a:solidFill>
                <a:effectLst>
                  <a:outerShdw blurRad="38100" dist="38100" dir="2700000" algn="tl">
                    <a:srgbClr val="000000">
                      <a:alpha val="43137"/>
                    </a:srgbClr>
                  </a:outerShdw>
                </a:effectLst>
                <a:ea typeface="DejaVu Sans"/>
              </a:rPr>
              <a:t>17 000 Kč		350 Kč		175 Kč		300 Kč			825 Kč		17 825 Kč</a:t>
            </a:r>
          </a:p>
          <a:p>
            <a:pPr algn="just">
              <a:lnSpc>
                <a:spcPct val="100000"/>
              </a:lnSpc>
              <a:spcBef>
                <a:spcPct val="0"/>
              </a:spcBef>
              <a:spcAft>
                <a:spcPts val="600"/>
              </a:spcAft>
              <a:defRPr/>
            </a:pPr>
            <a:r>
              <a:rPr lang="cs-CZ" sz="1400" dirty="0">
                <a:solidFill>
                  <a:srgbClr val="000000"/>
                </a:solidFill>
                <a:effectLst>
                  <a:outerShdw blurRad="38100" dist="38100" dir="2700000" algn="tl">
                    <a:srgbClr val="000000">
                      <a:alpha val="43137"/>
                    </a:srgbClr>
                  </a:outerShdw>
                </a:effectLst>
                <a:ea typeface="DejaVu Sans"/>
              </a:rPr>
              <a:t>18 000 Kč		350 Kč		188 Kč		300 Kč			838 Kč		18 838 Kč</a:t>
            </a:r>
          </a:p>
          <a:p>
            <a:pPr algn="just">
              <a:lnSpc>
                <a:spcPct val="100000"/>
              </a:lnSpc>
              <a:spcBef>
                <a:spcPct val="0"/>
              </a:spcBef>
              <a:spcAft>
                <a:spcPts val="600"/>
              </a:spcAft>
              <a:defRPr/>
            </a:pPr>
            <a:r>
              <a:rPr lang="cs-CZ" sz="1400" dirty="0">
                <a:solidFill>
                  <a:srgbClr val="000000"/>
                </a:solidFill>
                <a:effectLst>
                  <a:outerShdw blurRad="38100" dist="38100" dir="2700000" algn="tl">
                    <a:srgbClr val="000000">
                      <a:alpha val="43137"/>
                    </a:srgbClr>
                  </a:outerShdw>
                </a:effectLst>
                <a:ea typeface="DejaVu Sans"/>
              </a:rPr>
              <a:t>19 000 Kč		350 Kč		201 Kč		300 Kč			851 Kč		19 851 Kč</a:t>
            </a:r>
          </a:p>
          <a:p>
            <a:pPr algn="just">
              <a:lnSpc>
                <a:spcPct val="100000"/>
              </a:lnSpc>
              <a:spcBef>
                <a:spcPct val="0"/>
              </a:spcBef>
              <a:spcAft>
                <a:spcPts val="600"/>
              </a:spcAft>
              <a:defRPr/>
            </a:pPr>
            <a:r>
              <a:rPr lang="cs-CZ" sz="1400" dirty="0">
                <a:solidFill>
                  <a:srgbClr val="000000"/>
                </a:solidFill>
                <a:effectLst>
                  <a:outerShdw blurRad="38100" dist="38100" dir="2700000" algn="tl">
                    <a:srgbClr val="000000">
                      <a:alpha val="43137"/>
                    </a:srgbClr>
                  </a:outerShdw>
                </a:effectLst>
                <a:ea typeface="DejaVu Sans"/>
              </a:rPr>
              <a:t>20 000 Kč		350 Kč		214 Kč		300 Kč			864 Kč		20 864 Kč</a:t>
            </a:r>
          </a:p>
          <a:p>
            <a:pPr algn="just">
              <a:lnSpc>
                <a:spcPct val="100000"/>
              </a:lnSpc>
              <a:spcBef>
                <a:spcPct val="0"/>
              </a:spcBef>
              <a:spcAft>
                <a:spcPts val="600"/>
              </a:spcAft>
              <a:defRPr/>
            </a:pPr>
            <a:r>
              <a:rPr lang="cs-CZ" sz="1400" dirty="0">
                <a:solidFill>
                  <a:srgbClr val="000000"/>
                </a:solidFill>
                <a:effectLst>
                  <a:outerShdw blurRad="38100" dist="38100" dir="2700000" algn="tl">
                    <a:srgbClr val="000000">
                      <a:alpha val="43137"/>
                    </a:srgbClr>
                  </a:outerShdw>
                </a:effectLst>
                <a:ea typeface="DejaVu Sans"/>
              </a:rPr>
              <a:t>21 000 Kč		350 Kč		227 Kč		300 Kč			877 Kč		21 877 Kč</a:t>
            </a:r>
          </a:p>
          <a:p>
            <a:pPr algn="just">
              <a:lnSpc>
                <a:spcPct val="100000"/>
              </a:lnSpc>
              <a:spcBef>
                <a:spcPct val="0"/>
              </a:spcBef>
              <a:spcAft>
                <a:spcPts val="600"/>
              </a:spcAft>
              <a:defRPr/>
            </a:pPr>
            <a:r>
              <a:rPr lang="cs-CZ" sz="1400" dirty="0">
                <a:solidFill>
                  <a:srgbClr val="000000"/>
                </a:solidFill>
                <a:effectLst>
                  <a:outerShdw blurRad="38100" dist="38100" dir="2700000" algn="tl">
                    <a:srgbClr val="000000">
                      <a:alpha val="43137"/>
                    </a:srgbClr>
                  </a:outerShdw>
                </a:effectLst>
                <a:ea typeface="DejaVu Sans"/>
              </a:rPr>
              <a:t>22 000 Kč		350 Kč		240 Kč		300 Kč			890 Kč		22 890 Kč</a:t>
            </a:r>
          </a:p>
          <a:p>
            <a:pPr algn="just">
              <a:lnSpc>
                <a:spcPct val="100000"/>
              </a:lnSpc>
              <a:spcBef>
                <a:spcPct val="0"/>
              </a:spcBef>
              <a:spcAft>
                <a:spcPts val="600"/>
              </a:spcAft>
              <a:defRPr/>
            </a:pPr>
            <a:r>
              <a:rPr lang="cs-CZ" sz="1400" dirty="0">
                <a:solidFill>
                  <a:srgbClr val="000000"/>
                </a:solidFill>
                <a:effectLst>
                  <a:outerShdw blurRad="38100" dist="38100" dir="2700000" algn="tl">
                    <a:srgbClr val="000000">
                      <a:alpha val="43137"/>
                    </a:srgbClr>
                  </a:outerShdw>
                </a:effectLst>
                <a:ea typeface="DejaVu Sans"/>
              </a:rPr>
              <a:t>23 000 Kč		350 Kč		253 Kč		300 Kč			903 Kč		23 903 Kč</a:t>
            </a:r>
          </a:p>
          <a:p>
            <a:pPr algn="just">
              <a:lnSpc>
                <a:spcPct val="100000"/>
              </a:lnSpc>
              <a:spcBef>
                <a:spcPct val="0"/>
              </a:spcBef>
              <a:spcAft>
                <a:spcPts val="600"/>
              </a:spcAft>
              <a:defRPr/>
            </a:pPr>
            <a:r>
              <a:rPr lang="cs-CZ" sz="1400" dirty="0">
                <a:solidFill>
                  <a:srgbClr val="000000"/>
                </a:solidFill>
                <a:effectLst>
                  <a:outerShdw blurRad="38100" dist="38100" dir="2700000" algn="tl">
                    <a:srgbClr val="000000">
                      <a:alpha val="43137"/>
                    </a:srgbClr>
                  </a:outerShdw>
                </a:effectLst>
                <a:ea typeface="DejaVu Sans"/>
              </a:rPr>
              <a:t>24 000 Kč		350 Kč		266 Kč		300 Kč			916 Kč		24 916 Kč</a:t>
            </a:r>
          </a:p>
        </p:txBody>
      </p:sp>
    </p:spTree>
    <p:extLst>
      <p:ext uri="{BB962C8B-B14F-4D97-AF65-F5344CB8AC3E}">
        <p14:creationId xmlns:p14="http://schemas.microsoft.com/office/powerpoint/2010/main" val="35594568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159542" y="213691"/>
            <a:ext cx="11499058" cy="644552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110000"/>
              </a:lnSpc>
              <a:spcBef>
                <a:spcPts val="0"/>
              </a:spcBef>
              <a:spcAft>
                <a:spcPts val="600"/>
              </a:spcAft>
              <a:buFont typeface="Wingdings" panose="05000000000000000000" pitchFamily="2" charset="2"/>
              <a:buChar char="Ø"/>
              <a:defRPr/>
            </a:pPr>
            <a:r>
              <a:rPr lang="cs-CZ" dirty="0"/>
              <a:t> </a:t>
            </a:r>
            <a:r>
              <a:rPr lang="cs-CZ" sz="1800" dirty="0"/>
              <a:t>vyplácené důchody budou valorizovány hned dvakrát – </a:t>
            </a:r>
            <a:r>
              <a:rPr lang="cs-CZ" sz="1800" dirty="0">
                <a:solidFill>
                  <a:srgbClr val="C00000"/>
                </a:solidFill>
              </a:rPr>
              <a:t>pravidelná valorizace </a:t>
            </a:r>
            <a:r>
              <a:rPr lang="cs-CZ" sz="1800" dirty="0"/>
              <a:t>v lednu a </a:t>
            </a:r>
            <a:r>
              <a:rPr lang="cs-CZ" sz="1800" dirty="0">
                <a:solidFill>
                  <a:srgbClr val="C00000"/>
                </a:solidFill>
              </a:rPr>
              <a:t>mimořádná</a:t>
            </a:r>
            <a:r>
              <a:rPr lang="cs-CZ" sz="1800" dirty="0"/>
              <a:t> v červnu (z důvodu prudkého růstu cen a zvýšení inflace) - pokud nastane situace, kdy inflace od posledního zjišťovaného období dosáhne v součtu více než 5 %, dojde k valorizaci mimo pravidelný termín - pátý měsíc po měsíci, kdy k dosažení 5% hranice inflace došlo – valorizuje se pouze procentní výměra důchodu a většinou o skutečnou míru inflace (v roce 2022 – 8,2%).</a:t>
            </a:r>
          </a:p>
          <a:p>
            <a:pPr algn="just">
              <a:lnSpc>
                <a:spcPct val="110000"/>
              </a:lnSpc>
              <a:spcBef>
                <a:spcPts val="0"/>
              </a:spcBef>
              <a:spcAft>
                <a:spcPts val="600"/>
              </a:spcAft>
              <a:buFont typeface="Wingdings" panose="05000000000000000000" pitchFamily="2" charset="2"/>
              <a:buChar char="Ø"/>
              <a:defRPr/>
            </a:pPr>
            <a:endParaRPr lang="cs-CZ" dirty="0"/>
          </a:p>
          <a:p>
            <a:pPr algn="just">
              <a:lnSpc>
                <a:spcPct val="110000"/>
              </a:lnSpc>
              <a:spcBef>
                <a:spcPts val="0"/>
              </a:spcBef>
              <a:spcAft>
                <a:spcPts val="600"/>
              </a:spcAft>
              <a:buFont typeface="Wingdings" panose="05000000000000000000" pitchFamily="2" charset="2"/>
              <a:buChar char="Ø"/>
              <a:defRPr/>
            </a:pPr>
            <a:endParaRPr lang="cs-CZ" dirty="0"/>
          </a:p>
          <a:p>
            <a:pPr algn="just">
              <a:lnSpc>
                <a:spcPct val="110000"/>
              </a:lnSpc>
              <a:spcBef>
                <a:spcPts val="0"/>
              </a:spcBef>
              <a:spcAft>
                <a:spcPts val="600"/>
              </a:spcAft>
              <a:buFont typeface="Wingdings" panose="05000000000000000000" pitchFamily="2" charset="2"/>
              <a:buChar char="Ø"/>
              <a:defRPr/>
            </a:pPr>
            <a:endParaRPr lang="cs-CZ" dirty="0"/>
          </a:p>
          <a:p>
            <a:pPr algn="just">
              <a:lnSpc>
                <a:spcPct val="110000"/>
              </a:lnSpc>
              <a:spcBef>
                <a:spcPts val="0"/>
              </a:spcBef>
              <a:spcAft>
                <a:spcPts val="600"/>
              </a:spcAft>
              <a:defRPr/>
            </a:pPr>
            <a:endParaRPr lang="cs-CZ" dirty="0"/>
          </a:p>
          <a:p>
            <a:pPr algn="just">
              <a:lnSpc>
                <a:spcPct val="110000"/>
              </a:lnSpc>
              <a:spcBef>
                <a:spcPts val="0"/>
              </a:spcBef>
              <a:spcAft>
                <a:spcPts val="600"/>
              </a:spcAft>
              <a:buFont typeface="Wingdings" panose="05000000000000000000" pitchFamily="2" charset="2"/>
              <a:buChar char="Ø"/>
              <a:defRPr/>
            </a:pPr>
            <a:endParaRPr lang="cs-CZ" dirty="0"/>
          </a:p>
          <a:p>
            <a:pPr algn="just">
              <a:lnSpc>
                <a:spcPct val="110000"/>
              </a:lnSpc>
              <a:spcBef>
                <a:spcPts val="0"/>
              </a:spcBef>
              <a:spcAft>
                <a:spcPts val="600"/>
              </a:spcAft>
              <a:buFont typeface="Wingdings" panose="05000000000000000000" pitchFamily="2" charset="2"/>
              <a:buChar char="Ø"/>
              <a:defRPr/>
            </a:pPr>
            <a:endParaRPr lang="cs-CZ" dirty="0"/>
          </a:p>
          <a:p>
            <a:pPr algn="just">
              <a:lnSpc>
                <a:spcPct val="110000"/>
              </a:lnSpc>
              <a:spcBef>
                <a:spcPts val="0"/>
              </a:spcBef>
              <a:spcAft>
                <a:spcPts val="600"/>
              </a:spcAft>
              <a:buFont typeface="Wingdings" panose="05000000000000000000" pitchFamily="2" charset="2"/>
              <a:buChar char="Ø"/>
              <a:defRPr/>
            </a:pPr>
            <a:endParaRPr lang="cs-CZ" dirty="0"/>
          </a:p>
          <a:p>
            <a:pPr algn="just">
              <a:lnSpc>
                <a:spcPct val="110000"/>
              </a:lnSpc>
              <a:spcBef>
                <a:spcPts val="0"/>
              </a:spcBef>
              <a:spcAft>
                <a:spcPts val="600"/>
              </a:spcAft>
              <a:buFont typeface="Wingdings" panose="05000000000000000000" pitchFamily="2" charset="2"/>
              <a:buChar char="Ø"/>
              <a:defRPr/>
            </a:pPr>
            <a:endParaRPr lang="cs-CZ" dirty="0"/>
          </a:p>
          <a:p>
            <a:pPr algn="just">
              <a:lnSpc>
                <a:spcPct val="110000"/>
              </a:lnSpc>
              <a:spcBef>
                <a:spcPts val="0"/>
              </a:spcBef>
              <a:spcAft>
                <a:spcPts val="600"/>
              </a:spcAft>
              <a:buFont typeface="Wingdings" panose="05000000000000000000" pitchFamily="2" charset="2"/>
              <a:buChar char="Ø"/>
              <a:defRPr/>
            </a:pPr>
            <a:endParaRPr lang="cs-CZ" dirty="0"/>
          </a:p>
          <a:p>
            <a:pPr algn="just">
              <a:lnSpc>
                <a:spcPct val="110000"/>
              </a:lnSpc>
              <a:spcBef>
                <a:spcPts val="0"/>
              </a:spcBef>
              <a:spcAft>
                <a:spcPts val="600"/>
              </a:spcAft>
              <a:buFont typeface="Wingdings" panose="05000000000000000000" pitchFamily="2" charset="2"/>
              <a:buChar char="Ø"/>
              <a:defRPr/>
            </a:pPr>
            <a:r>
              <a:rPr lang="cs-CZ" sz="1800" dirty="0"/>
              <a:t>Od roku 2023 se navíc zavedou další novinky. Nově se bude vyplácet tzv. výchovné, které všem primárně pečujícím rodičům o děti přilepší k důchodu o 500 Kč za každé vychované dítě. </a:t>
            </a:r>
            <a:endParaRPr lang="cs-CZ" sz="1800" dirty="0">
              <a:solidFill>
                <a:srgbClr val="000000"/>
              </a:solidFill>
              <a:ea typeface="Verdana" panose="020B0604030504040204" pitchFamily="34" charset="0"/>
            </a:endParaRPr>
          </a:p>
          <a:p>
            <a:pPr algn="just">
              <a:lnSpc>
                <a:spcPct val="100000"/>
              </a:lnSpc>
              <a:spcBef>
                <a:spcPct val="0"/>
              </a:spcBef>
              <a:spcAft>
                <a:spcPts val="600"/>
              </a:spcAft>
              <a:buFont typeface="Wingdings" pitchFamily="2" charset="2"/>
              <a:buChar char="v"/>
              <a:defRPr/>
            </a:pPr>
            <a:endParaRPr lang="cs-CZ" altLang="cs-CZ" sz="1600" dirty="0">
              <a:solidFill>
                <a:srgbClr val="000000"/>
              </a:solidFill>
              <a:latin typeface="Verdana" panose="020B0604030504040204" pitchFamily="34" charset="0"/>
              <a:ea typeface="Verdana" panose="020B0604030504040204" pitchFamily="34" charset="0"/>
              <a:cs typeface="DejaVu Sans"/>
            </a:endParaRPr>
          </a:p>
          <a:p>
            <a:pPr algn="just">
              <a:lnSpc>
                <a:spcPct val="100000"/>
              </a:lnSpc>
              <a:spcBef>
                <a:spcPct val="0"/>
              </a:spcBef>
              <a:spcAft>
                <a:spcPts val="600"/>
              </a:spcAft>
              <a:defRPr/>
            </a:pPr>
            <a:endParaRPr lang="cs-CZ" b="1" dirty="0">
              <a:solidFill>
                <a:srgbClr val="000000"/>
              </a:solidFill>
              <a:effectLst>
                <a:outerShdw blurRad="38100" dist="38100" dir="2700000" algn="tl">
                  <a:srgbClr val="000000">
                    <a:alpha val="43137"/>
                  </a:srgbClr>
                </a:outerShdw>
              </a:effectLst>
              <a:ea typeface="DejaVu Sans"/>
            </a:endParaRPr>
          </a:p>
        </p:txBody>
      </p:sp>
      <p:pic>
        <p:nvPicPr>
          <p:cNvPr id="1028" name="Picture 4">
            <a:extLst>
              <a:ext uri="{FF2B5EF4-FFF2-40B4-BE49-F238E27FC236}">
                <a16:creationId xmlns:a16="http://schemas.microsoft.com/office/drawing/2014/main" id="{E7731F9C-7DBF-4C7C-8726-CE69379698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9925" y="1828800"/>
            <a:ext cx="5772150" cy="3200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704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10201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5"/>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důchodu dle výpočtové formule roku 2022 (v Kč) </a:t>
            </a:r>
            <a:r>
              <a:rPr lang="cs-CZ" sz="1600" b="1"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DOPLŇTE TABULKU !!!</a:t>
            </a:r>
          </a:p>
          <a:p>
            <a:pPr algn="just">
              <a:lnSpc>
                <a:spcPct val="100000"/>
              </a:lnSpc>
              <a:spcBef>
                <a:spcPts val="0"/>
              </a:spcBef>
              <a:spcAft>
                <a:spcPts val="600"/>
              </a:spcAft>
              <a:buFont typeface="Wingdings" panose="05000000000000000000" pitchFamily="2" charset="2"/>
              <a:buChar char="v"/>
              <a:defRPr/>
            </a:pPr>
            <a:r>
              <a:rPr lang="cs-CZ" sz="1600" dirty="0">
                <a:solidFill>
                  <a:srgbClr val="000000"/>
                </a:solidFill>
                <a:latin typeface="Verdana" panose="020B0604030504040204" pitchFamily="34" charset="0"/>
                <a:ea typeface="Verdana" panose="020B0604030504040204" pitchFamily="34" charset="0"/>
              </a:rPr>
              <a:t>v přiložené tabulce proveďte výpočet starobního důchodu dle legislativy roku 2022 v závislosti na různé výši osobního vyměřovacího základu a získané době pojištění </a:t>
            </a:r>
            <a:endParaRPr lang="cs-CZ" b="1" dirty="0">
              <a:solidFill>
                <a:srgbClr val="0070C0"/>
              </a:solidFill>
              <a:effectLst>
                <a:outerShdw blurRad="38100" dist="38100" dir="2700000" algn="tl">
                  <a:srgbClr val="000000">
                    <a:alpha val="43137"/>
                  </a:srgbClr>
                </a:outerShdw>
              </a:effectLst>
              <a:ea typeface="DejaVu Sans"/>
            </a:endParaRPr>
          </a:p>
        </p:txBody>
      </p:sp>
      <p:pic>
        <p:nvPicPr>
          <p:cNvPr id="3" name="Obrázek 2">
            <a:extLst>
              <a:ext uri="{FF2B5EF4-FFF2-40B4-BE49-F238E27FC236}">
                <a16:creationId xmlns:a16="http://schemas.microsoft.com/office/drawing/2014/main" id="{05DE3469-9A17-438B-824C-380F897604F7}"/>
              </a:ext>
            </a:extLst>
          </p:cNvPr>
          <p:cNvPicPr>
            <a:picLocks noChangeAspect="1"/>
          </p:cNvPicPr>
          <p:nvPr/>
        </p:nvPicPr>
        <p:blipFill>
          <a:blip r:embed="rId2"/>
          <a:stretch>
            <a:fillRect/>
          </a:stretch>
        </p:blipFill>
        <p:spPr>
          <a:xfrm>
            <a:off x="1596762" y="2792896"/>
            <a:ext cx="8998476" cy="3869162"/>
          </a:xfrm>
          <a:prstGeom prst="rect">
            <a:avLst/>
          </a:prstGeom>
        </p:spPr>
      </p:pic>
    </p:spTree>
    <p:extLst>
      <p:ext uri="{BB962C8B-B14F-4D97-AF65-F5344CB8AC3E}">
        <p14:creationId xmlns:p14="http://schemas.microsoft.com/office/powerpoint/2010/main" val="2877678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10701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Důchodové pojištění– základní informace</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100000"/>
              </a:lnSpc>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upravují ho zákony:</a:t>
            </a:r>
            <a:endPar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č. 155/1995 Sb. o důchodovém pojištění</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č. </a:t>
            </a:r>
            <a:r>
              <a:rPr lang="cs-CZ" altLang="cs-CZ" sz="1600" dirty="0">
                <a:latin typeface="Verdana" panose="020B0604030504040204" pitchFamily="34" charset="0"/>
                <a:ea typeface="Verdana" panose="020B0604030504040204" pitchFamily="34" charset="0"/>
              </a:rPr>
              <a:t>582/1991 Sb., o organizaci a provádění sociálního zabezpečení </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č. 427/2011 Sb. o doplňkovém penzijním spoření</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je nejvýznamnějším schématem sociálního pojištění – týká se největšího množství osob (univerzalistický princip)</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systém základního důchodového pojištění zahrnuje pouze obligatorní dávky, které jsou odvozeny z příjmu z výdělečné činnosti </a:t>
            </a:r>
          </a:p>
          <a:p>
            <a:pPr algn="just">
              <a:lnSpc>
                <a:spcPct val="110000"/>
              </a:lnSpc>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rPr>
              <a:t>sociální situace</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v rámci základního důchodového pojištění jsou zabezpečeny všechny případy dlouhodobého ohrožení jednotlivce následkem sociální události, při které dochází ke ztrátě zdroje obživy (tedy výdělku) a schopnosti si takový zdroj opatřit:</a:t>
            </a:r>
          </a:p>
          <a:p>
            <a:pPr algn="just">
              <a:lnSpc>
                <a:spcPct val="100000"/>
              </a:lnSpc>
              <a:spcBef>
                <a:spcPct val="0"/>
              </a:spcBef>
              <a:spcAft>
                <a:spcPts val="600"/>
              </a:spcAft>
              <a:defRPr/>
            </a:pPr>
            <a:r>
              <a:rPr lang="cs-CZ" altLang="cs-CZ" sz="1600" dirty="0">
                <a:latin typeface="Verdana" panose="020B0604030504040204" pitchFamily="34" charset="0"/>
                <a:ea typeface="Verdana" panose="020B0604030504040204" pitchFamily="34" charset="0"/>
              </a:rPr>
              <a:t>stáří </a:t>
            </a:r>
            <a:r>
              <a:rPr lang="cs-CZ" altLang="cs-CZ" sz="1600" dirty="0">
                <a:latin typeface="Verdana" panose="020B0604030504040204" pitchFamily="34" charset="0"/>
                <a:ea typeface="Verdana" panose="020B0604030504040204" pitchFamily="34" charset="0"/>
                <a:cs typeface="Arial" panose="020B0604020202020204" pitchFamily="34" charset="0"/>
              </a:rPr>
              <a:t>► starobní důchody</a:t>
            </a:r>
          </a:p>
          <a:p>
            <a:pPr algn="just">
              <a:lnSpc>
                <a:spcPct val="100000"/>
              </a:lnSpc>
              <a:spcBef>
                <a:spcPct val="0"/>
              </a:spcBef>
              <a:spcAft>
                <a:spcPts val="600"/>
              </a:spcAft>
              <a:defRPr/>
            </a:pPr>
            <a:r>
              <a:rPr lang="cs-CZ" altLang="cs-CZ" sz="1600" dirty="0">
                <a:latin typeface="Verdana" panose="020B0604030504040204" pitchFamily="34" charset="0"/>
                <a:ea typeface="Verdana" panose="020B0604030504040204" pitchFamily="34" charset="0"/>
                <a:cs typeface="Arial" panose="020B0604020202020204" pitchFamily="34" charset="0"/>
              </a:rPr>
              <a:t>invalidita ► invalidní důchody</a:t>
            </a:r>
          </a:p>
          <a:p>
            <a:pPr algn="just">
              <a:lnSpc>
                <a:spcPct val="100000"/>
              </a:lnSpc>
              <a:spcBef>
                <a:spcPct val="0"/>
              </a:spcBef>
              <a:spcAft>
                <a:spcPts val="600"/>
              </a:spcAft>
              <a:defRPr/>
            </a:pPr>
            <a:r>
              <a:rPr lang="cs-CZ" altLang="cs-CZ" sz="1600" dirty="0">
                <a:latin typeface="Verdana" panose="020B0604030504040204" pitchFamily="34" charset="0"/>
                <a:ea typeface="Verdana" panose="020B0604030504040204" pitchFamily="34" charset="0"/>
                <a:cs typeface="Arial" panose="020B0604020202020204" pitchFamily="34" charset="0"/>
              </a:rPr>
              <a:t>ztráta živitele ► pozůstalostní důchody (vdovský x vdovecký; sirotčí)</a:t>
            </a:r>
          </a:p>
          <a:p>
            <a:pPr algn="just">
              <a:lnSpc>
                <a:spcPct val="120000"/>
              </a:lnSpc>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rPr>
              <a:t>účast na pojištění – okruh pojištěných osob</a:t>
            </a:r>
          </a:p>
          <a:p>
            <a:pPr algn="just">
              <a:lnSpc>
                <a:spcPct val="100000"/>
              </a:lnSpc>
              <a:spcBef>
                <a:spcPct val="0"/>
              </a:spcBef>
              <a:spcAft>
                <a:spcPts val="600"/>
              </a:spcAft>
              <a:buSzPct val="45000"/>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povinná účast - lidé výdělečně činní jsou účastni, pokud jim výdělečná činnost svým rozsahem zakládá účast na pojištění</a:t>
            </a:r>
          </a:p>
          <a:p>
            <a:endParaRPr lang="cs-CZ" dirty="0"/>
          </a:p>
        </p:txBody>
      </p:sp>
    </p:spTree>
    <p:extLst>
      <p:ext uri="{BB962C8B-B14F-4D97-AF65-F5344CB8AC3E}">
        <p14:creationId xmlns:p14="http://schemas.microsoft.com/office/powerpoint/2010/main" val="735187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mezi pojištěné patří zaměstnanci v pracovním poměru, příslušníci Policie ČR, Vězeňské služby ČR, členové družstva, OSVČ, zaměstnanci činní na základě dohody o provedení práce, soudci, členové zastupitelstev, členové vlády, prezident, dobrovolní pracovníci pečovatelské služby atd.</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také např. osoby evidované na ÚP, osoby se zdravotním postižením zařazené v teoretické a praktické přípravě, osoby pečující o dítě mladší 10 let závislé na pomoci jiné osoby  I. -IV. stupni, pečující o dítě mladší 4 let</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také osoby ve výkonu trestu odnětí svobody zařazené do práce, osoby konající vojenskou službu v ozbrojených silách </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osoby soustavně se připravující na budoucí povolání studiem na střední nebo vysoké škole v ČR, osoby vykonávající dlouhodobé dobrovolnické služby, osoby pobývající v cizině, pokud následovaly do místa vyslání k výkonu práce v zahraničí nebo k výkonu zahraniční služby svého manžela nebo registrovaného partnera, který je státním zaměstnancem podle zákona o státní službě nebo jiným zaměstnancem</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kompletní výčet osob výdělečně činných podléhajících povinné účasti na pojištění § 5 zákona č. 155/1995 Sb. o důchodovém pojištění</a:t>
            </a:r>
          </a:p>
          <a:p>
            <a:pPr algn="just">
              <a:lnSpc>
                <a:spcPct val="100000"/>
              </a:lnSpc>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rozhodné období </a:t>
            </a:r>
            <a:r>
              <a:rPr lang="cs-CZ" altLang="cs-CZ" sz="1600" dirty="0">
                <a:latin typeface="Verdana" panose="020B0604030504040204" pitchFamily="34" charset="0"/>
                <a:ea typeface="Verdana" panose="020B0604030504040204" pitchFamily="34" charset="0"/>
                <a:cs typeface="Arial" panose="020B0604020202020204" pitchFamily="34" charset="0"/>
              </a:rPr>
              <a:t>► </a:t>
            </a:r>
            <a:r>
              <a:rPr lang="cs-CZ" altLang="cs-CZ" sz="1600" dirty="0">
                <a:latin typeface="Verdana" panose="020B0604030504040204" pitchFamily="34" charset="0"/>
                <a:ea typeface="Verdana" panose="020B0604030504040204" pitchFamily="34" charset="0"/>
              </a:rPr>
              <a:t>určené zákonem o důchodovém </a:t>
            </a:r>
            <a:r>
              <a:rPr lang="pl-PL" altLang="cs-CZ" sz="1600" dirty="0">
                <a:latin typeface="Verdana" panose="020B0604030504040204" pitchFamily="34" charset="0"/>
                <a:ea typeface="Verdana" panose="020B0604030504040204" pitchFamily="34" charset="0"/>
              </a:rPr>
              <a:t>pojištění, je období od roku 1986 do roku </a:t>
            </a:r>
            <a:r>
              <a:rPr lang="cs-CZ" altLang="cs-CZ" sz="1600" dirty="0">
                <a:latin typeface="Verdana" panose="020B0604030504040204" pitchFamily="34" charset="0"/>
                <a:ea typeface="Verdana" panose="020B0604030504040204" pitchFamily="34" charset="0"/>
              </a:rPr>
              <a:t>bezprostředně předcházejícího roku přiznání důchodu; všechny příjmy, z nichž bylo odvedeno pojistné na sociální zabezpečení</a:t>
            </a:r>
            <a:endParaRPr lang="cs-CZ" altLang="cs-CZ" sz="1600" b="1" dirty="0">
              <a:effectLst>
                <a:outerShdw blurRad="38100" dist="38100" dir="2700000" algn="tl">
                  <a:srgbClr val="FFFFFF"/>
                </a:outerShdw>
              </a:effectLst>
              <a:latin typeface="Verdana" panose="020B0604030504040204" pitchFamily="34" charset="0"/>
              <a:ea typeface="Verdana" panose="020B0604030504040204" pitchFamily="34" charset="0"/>
              <a:cs typeface="DejaVu Sans"/>
            </a:endParaRP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časový úsek, v němž se zjišťuje výše osobního vyměřovacího základu</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začíná kalendářním rokem bezprostředně následujícím po roce, v němž pojištěnec dosáhl 18 let věku, končí až kalendářním rokem bezprostředně předcházejícím roku přiznání důchodu</a:t>
            </a:r>
          </a:p>
          <a:p>
            <a:pPr algn="just">
              <a:lnSpc>
                <a:spcPct val="100000"/>
              </a:lnSpc>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DejaVu Sans"/>
              </a:rPr>
              <a:t>(do rozhodného období se nezahrnují roky před rokem 1986 – plná délka 30 let se tedy týká důchodů přiznaných až v roce 2016</a:t>
            </a:r>
          </a:p>
          <a:p>
            <a:endParaRPr lang="cs-CZ" dirty="0">
              <a:solidFill>
                <a:srgbClr val="C00000"/>
              </a:solidFill>
            </a:endParaRPr>
          </a:p>
        </p:txBody>
      </p:sp>
    </p:spTree>
    <p:extLst>
      <p:ext uri="{BB962C8B-B14F-4D97-AF65-F5344CB8AC3E}">
        <p14:creationId xmlns:p14="http://schemas.microsoft.com/office/powerpoint/2010/main" val="3100459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2"/>
            <a:ext cx="10701865" cy="617265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10000"/>
          </a:bodyPr>
          <a:lstStyle/>
          <a:p>
            <a:pPr algn="just">
              <a:lnSpc>
                <a:spcPct val="100000"/>
              </a:lnSpc>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výpočet důchodů</a:t>
            </a:r>
          </a:p>
          <a:p>
            <a:pPr algn="just">
              <a:lnSpc>
                <a:spcPct val="100000"/>
              </a:lnSpc>
              <a:spcBef>
                <a:spcPct val="0"/>
              </a:spcBef>
              <a:spcAft>
                <a:spcPts val="600"/>
              </a:spcAft>
              <a:buFont typeface="Wingdings" panose="05000000000000000000" pitchFamily="2" charset="2"/>
              <a:buChar char="v"/>
              <a:defRPr/>
            </a:pPr>
            <a:r>
              <a:rPr lang="cs-CZ" altLang="cs-CZ" sz="1900" b="1" dirty="0">
                <a:solidFill>
                  <a:srgbClr val="C00000"/>
                </a:solidFill>
                <a:latin typeface="Verdana" panose="020B0604030504040204" pitchFamily="34" charset="0"/>
                <a:ea typeface="Verdana" panose="020B0604030504040204" pitchFamily="34" charset="0"/>
                <a:cs typeface="DejaVu Sans"/>
              </a:rPr>
              <a:t>základní výměra</a:t>
            </a:r>
            <a:r>
              <a:rPr lang="cs-CZ" altLang="cs-CZ" sz="1900" b="1" dirty="0">
                <a:latin typeface="Verdana" panose="020B0604030504040204" pitchFamily="34" charset="0"/>
                <a:ea typeface="Verdana" panose="020B0604030504040204" pitchFamily="34" charset="0"/>
                <a:cs typeface="DejaVu Sans"/>
              </a:rPr>
              <a:t>: </a:t>
            </a:r>
            <a:r>
              <a:rPr lang="cs-CZ" altLang="cs-CZ" sz="1900" dirty="0">
                <a:latin typeface="Verdana" panose="020B0604030504040204" pitchFamily="34" charset="0"/>
                <a:ea typeface="Verdana" panose="020B0604030504040204" pitchFamily="34" charset="0"/>
                <a:cs typeface="DejaVu Sans"/>
              </a:rPr>
              <a:t>stanoví se procentní sazbou z průměrné mzdy, je stejná pro všechny důchody, upravuje ji každým rokem nová vyhláška (zhruba 10% průměrné mzdy ve společnosti) </a:t>
            </a:r>
            <a:r>
              <a:rPr lang="cs-CZ" altLang="cs-CZ" sz="1900" dirty="0">
                <a:latin typeface="Verdana" panose="020B0604030504040204" pitchFamily="34" charset="0"/>
                <a:ea typeface="Verdana" panose="020B0604030504040204" pitchFamily="34" charset="0"/>
                <a:cs typeface="Arial" panose="020B0604020202020204" pitchFamily="34" charset="0"/>
              </a:rPr>
              <a:t>► v roce 2022 je rovna </a:t>
            </a:r>
            <a:r>
              <a:rPr lang="cs-CZ" altLang="cs-CZ" sz="1900" b="1" dirty="0">
                <a:latin typeface="Verdana" panose="020B0604030504040204" pitchFamily="34" charset="0"/>
                <a:ea typeface="Verdana" panose="020B0604030504040204" pitchFamily="34" charset="0"/>
                <a:cs typeface="Arial" panose="020B0604020202020204" pitchFamily="34" charset="0"/>
              </a:rPr>
              <a:t>3900 Kč</a:t>
            </a:r>
            <a:r>
              <a:rPr lang="cs-CZ" altLang="cs-CZ" sz="1900" b="1" dirty="0">
                <a:latin typeface="Verdana" panose="020B0604030504040204" pitchFamily="34" charset="0"/>
                <a:ea typeface="Verdana" panose="020B0604030504040204" pitchFamily="34" charset="0"/>
                <a:cs typeface="DejaVu Sans"/>
              </a:rPr>
              <a:t>  </a:t>
            </a:r>
            <a:endParaRPr lang="cs-CZ" altLang="cs-CZ" sz="1900" b="1" dirty="0">
              <a:latin typeface="Verdana" panose="020B0604030504040204" pitchFamily="34" charset="0"/>
              <a:ea typeface="Verdana" panose="020B0604030504040204" pitchFamily="34" charset="0"/>
            </a:endParaRPr>
          </a:p>
          <a:p>
            <a:pPr algn="just">
              <a:lnSpc>
                <a:spcPct val="100000"/>
              </a:lnSpc>
              <a:spcBef>
                <a:spcPct val="0"/>
              </a:spcBef>
              <a:spcAft>
                <a:spcPts val="600"/>
              </a:spcAft>
              <a:buFont typeface="Wingdings" panose="05000000000000000000" pitchFamily="2" charset="2"/>
              <a:buChar char="v"/>
              <a:defRPr/>
            </a:pPr>
            <a:r>
              <a:rPr lang="cs-CZ" altLang="cs-CZ" sz="1900" b="1" dirty="0">
                <a:solidFill>
                  <a:srgbClr val="C00000"/>
                </a:solidFill>
                <a:latin typeface="Verdana" panose="020B0604030504040204" pitchFamily="34" charset="0"/>
                <a:ea typeface="Verdana" panose="020B0604030504040204" pitchFamily="34" charset="0"/>
              </a:rPr>
              <a:t>procentní výměra: </a:t>
            </a:r>
            <a:r>
              <a:rPr lang="cs-CZ" altLang="cs-CZ" sz="1900" dirty="0">
                <a:latin typeface="Verdana" panose="020B0604030504040204" pitchFamily="34" charset="0"/>
                <a:ea typeface="Verdana" panose="020B0604030504040204" pitchFamily="34" charset="0"/>
                <a:cs typeface="DejaVu Sans"/>
              </a:rPr>
              <a:t>stanoví se procentní sazbou z výpočtového základu (výše osobního vyměřovacího základu) a počtu let pojištění (tj. 1,5 % x počet let celkové doby pojištění); liší se podle druhu důchodu; čím vyšší doba pojištění a čím vyšší osobní vyměřovací základ, tím vyšší měsíční starobní důchod; může být snížena za dobu předčasnosti nebo zvýšena za dobu přesluhování  </a:t>
            </a:r>
          </a:p>
          <a:p>
            <a:pPr algn="just">
              <a:lnSpc>
                <a:spcPct val="100000"/>
              </a:lnSpc>
              <a:spcBef>
                <a:spcPct val="0"/>
              </a:spcBef>
              <a:spcAft>
                <a:spcPts val="600"/>
              </a:spcAft>
              <a:buFont typeface="Wingdings" panose="05000000000000000000" pitchFamily="2" charset="2"/>
              <a:buChar char="Ø"/>
              <a:defRPr/>
            </a:pPr>
            <a:r>
              <a:rPr lang="cs-CZ" altLang="cs-CZ" sz="19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osobní vyměřovací základ</a:t>
            </a:r>
          </a:p>
          <a:p>
            <a:pPr algn="just">
              <a:lnSpc>
                <a:spcPct val="100000"/>
              </a:lnSpc>
              <a:spcBef>
                <a:spcPct val="0"/>
              </a:spcBef>
              <a:spcAft>
                <a:spcPts val="600"/>
              </a:spcAft>
              <a:buFont typeface="Wingdings" panose="05000000000000000000" pitchFamily="2" charset="2"/>
              <a:buChar char="v"/>
              <a:defRPr/>
            </a:pPr>
            <a:r>
              <a:rPr lang="cs-CZ" altLang="cs-CZ" sz="1900" dirty="0">
                <a:latin typeface="Verdana" panose="020B0604030504040204" pitchFamily="34" charset="0"/>
                <a:ea typeface="Verdana" panose="020B0604030504040204" pitchFamily="34" charset="0"/>
                <a:cs typeface="DejaVu Sans"/>
              </a:rPr>
              <a:t>je zjednodušeně řečeno průměrná měsíční mzda v současné hodnotě, přičemž dřívější příjmy se přepočítávají na současnou úroveň pomocí koeficientů</a:t>
            </a:r>
          </a:p>
          <a:p>
            <a:pPr algn="just">
              <a:lnSpc>
                <a:spcPct val="100000"/>
              </a:lnSpc>
              <a:spcBef>
                <a:spcPct val="0"/>
              </a:spcBef>
              <a:spcAft>
                <a:spcPts val="600"/>
              </a:spcAft>
              <a:buFont typeface="Wingdings" panose="05000000000000000000" pitchFamily="2" charset="2"/>
              <a:buChar char="v"/>
              <a:defRPr/>
            </a:pPr>
            <a:r>
              <a:rPr lang="cs-CZ" altLang="cs-CZ" sz="1900" dirty="0">
                <a:latin typeface="Verdana" panose="020B0604030504040204" pitchFamily="34" charset="0"/>
                <a:ea typeface="Verdana" panose="020B0604030504040204" pitchFamily="34" charset="0"/>
                <a:cs typeface="DejaVu Sans"/>
              </a:rPr>
              <a:t>OVZ představuje průměrný měsíční příjem, kterého osoba dosáhla v rozhodném období a stanoví se tak, že se stanovený koeficient nárůstu vyměřovacího základu vynásobí zlomkem, v jehož čitateli je roční úhrn vyměřovacích základů dosažených v rozhodném období a ve jmenovateli je součet všech kalendářních dnů rozhodného období. Jsou-li v rozhodném období vyloučené doby, snižuje se o ně počet kalendářních dnů připadajících do rozhodného období  </a:t>
            </a:r>
          </a:p>
          <a:p>
            <a:pPr algn="just">
              <a:lnSpc>
                <a:spcPct val="100000"/>
              </a:lnSpc>
              <a:spcBef>
                <a:spcPct val="0"/>
              </a:spcBef>
              <a:spcAft>
                <a:spcPts val="600"/>
              </a:spcAft>
              <a:buFont typeface="Wingdings" panose="05000000000000000000" pitchFamily="2" charset="2"/>
              <a:buChar char="v"/>
              <a:defRPr/>
            </a:pPr>
            <a:r>
              <a:rPr lang="cs-CZ" altLang="cs-CZ" sz="1900" dirty="0">
                <a:latin typeface="Verdana" panose="020B0604030504040204" pitchFamily="34" charset="0"/>
                <a:ea typeface="Verdana" panose="020B0604030504040204" pitchFamily="34" charset="0"/>
              </a:rPr>
              <a:t>při výpočtu starobního důchodu v roce 2021 se osobní vyměřovací základ bude počítat z příjmů, ze kterých bylo zaplaceno sociální pojištění, v letech 1986 až 2020; výši osobního vyměřovacího základu tedy ovlivní příjmy za posledních 34 let (v roce 2022 z příjmů 1986 – 2021 tedy 35 let)</a:t>
            </a:r>
          </a:p>
          <a:p>
            <a:pPr algn="just">
              <a:lnSpc>
                <a:spcPct val="100000"/>
              </a:lnSpc>
              <a:spcBef>
                <a:spcPct val="0"/>
              </a:spcBef>
              <a:spcAft>
                <a:spcPts val="600"/>
              </a:spcAft>
              <a:buFont typeface="Wingdings" panose="05000000000000000000" pitchFamily="2" charset="2"/>
              <a:buChar char="Ø"/>
              <a:defRPr/>
            </a:pPr>
            <a:r>
              <a:rPr lang="cs-CZ" sz="19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rPr>
              <a:t>výpočtový (roční vyměřovací) základ</a:t>
            </a:r>
          </a:p>
          <a:p>
            <a:pPr algn="just">
              <a:lnSpc>
                <a:spcPct val="100000"/>
              </a:lnSpc>
              <a:spcBef>
                <a:spcPct val="0"/>
              </a:spcBef>
              <a:spcAft>
                <a:spcPts val="600"/>
              </a:spcAft>
              <a:buFont typeface="Wingdings" panose="05000000000000000000" pitchFamily="2" charset="2"/>
              <a:buChar char="v"/>
              <a:defRPr/>
            </a:pPr>
            <a:r>
              <a:rPr lang="cs-CZ" sz="1900" dirty="0">
                <a:latin typeface="Verdana" panose="020B0604030504040204" pitchFamily="34" charset="0"/>
                <a:ea typeface="Verdana" panose="020B0604030504040204" pitchFamily="34" charset="0"/>
              </a:rPr>
              <a:t>určí se redukcí osobního vyměřovacího základu, což je měsíční průměr úhrnu ročních vyměřovacích základů pojištěnce za rozhodné období; za roční vyměřovací základ pojištěnce se považuje úhrn vyměřovacích základů (zjednodušeně řečeno výdělků) za jednotlivý kalendářní rok rozhodného období vynásobený koeficientem nárůstu všeobecného vyměřovacího základu</a:t>
            </a:r>
          </a:p>
          <a:p>
            <a:endParaRPr lang="cs-CZ" dirty="0">
              <a:solidFill>
                <a:srgbClr val="C00000"/>
              </a:solidFill>
            </a:endParaRPr>
          </a:p>
        </p:txBody>
      </p:sp>
    </p:spTree>
    <p:extLst>
      <p:ext uri="{BB962C8B-B14F-4D97-AF65-F5344CB8AC3E}">
        <p14:creationId xmlns:p14="http://schemas.microsoft.com/office/powerpoint/2010/main" val="3591427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spcAft>
                <a:spcPts val="600"/>
              </a:spcAft>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redukce osobního vyměřovacího základu (redukční hranice) </a:t>
            </a:r>
          </a:p>
          <a:p>
            <a:pPr algn="just">
              <a:lnSpc>
                <a:spcPct val="120000"/>
              </a:lnSpc>
              <a:spcBef>
                <a:spcPts val="0"/>
              </a:spcBef>
              <a:spcAft>
                <a:spcPts val="600"/>
              </a:spcAft>
              <a:buFont typeface="Wingdings" panose="05000000000000000000" pitchFamily="2" charset="2"/>
              <a:buChar char="v"/>
              <a:defRPr/>
            </a:pPr>
            <a:r>
              <a:rPr lang="cs-CZ" sz="6400" dirty="0">
                <a:latin typeface="Verdana" panose="020B0604030504040204" pitchFamily="34" charset="0"/>
                <a:ea typeface="Verdana" panose="020B0604030504040204" pitchFamily="34" charset="0"/>
              </a:rPr>
              <a:t>redukční částky pro výpočet důchodu v roce 2022 jsou stanoveny takto:</a:t>
            </a:r>
          </a:p>
          <a:p>
            <a:pPr>
              <a:lnSpc>
                <a:spcPct val="120000"/>
              </a:lnSpc>
              <a:spcBef>
                <a:spcPts val="0"/>
              </a:spcBef>
              <a:spcAft>
                <a:spcPts val="600"/>
              </a:spcAft>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 17 121 Kč  - zápočet plně</a:t>
            </a:r>
          </a:p>
          <a:p>
            <a:pPr>
              <a:lnSpc>
                <a:spcPct val="120000"/>
              </a:lnSpc>
              <a:spcBef>
                <a:spcPts val="0"/>
              </a:spcBef>
              <a:spcAft>
                <a:spcPts val="600"/>
              </a:spcAft>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nad 17 121 Kč do  155 644 Kč - zápočet 26 %</a:t>
            </a:r>
          </a:p>
          <a:p>
            <a:pPr>
              <a:lnSpc>
                <a:spcPct val="120000"/>
              </a:lnSpc>
              <a:spcBef>
                <a:spcPts val="0"/>
              </a:spcBef>
              <a:spcAft>
                <a:spcPts val="600"/>
              </a:spcAft>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nad 155 644 - nepřihlíží se</a:t>
            </a:r>
          </a:p>
          <a:p>
            <a:pPr algn="just">
              <a:lnSpc>
                <a:spcPct val="120000"/>
              </a:lnSpc>
              <a:spcBef>
                <a:spcPts val="0"/>
              </a:spcBef>
              <a:spcAft>
                <a:spcPts val="600"/>
              </a:spcAft>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vyloučené doby - nezpůsobí snížení průměru příjmů pro výpočet důchodu!!!</a:t>
            </a:r>
          </a:p>
          <a:p>
            <a:pPr algn="just">
              <a:lnSpc>
                <a:spcPct val="120000"/>
              </a:lnSpc>
              <a:spcBef>
                <a:spcPts val="0"/>
              </a:spcBef>
              <a:spcAft>
                <a:spcPts val="600"/>
              </a:spcAft>
              <a:buFont typeface="Wingdings" panose="05000000000000000000" pitchFamily="2" charset="2"/>
              <a:buChar char="v"/>
              <a:defRPr/>
            </a:pPr>
            <a:r>
              <a:rPr lang="cs-CZ" sz="6400" u="sng" dirty="0">
                <a:latin typeface="Verdana" panose="020B0604030504040204" pitchFamily="34" charset="0"/>
                <a:ea typeface="Verdana" panose="020B0604030504040204" pitchFamily="34" charset="0"/>
              </a:rPr>
              <a:t>při stanovení vyměřovacího základu se vylučují z rozhodného období </a:t>
            </a:r>
            <a:r>
              <a:rPr lang="cs-CZ" sz="6400" dirty="0">
                <a:latin typeface="Verdana" panose="020B0604030504040204" pitchFamily="34" charset="0"/>
                <a:ea typeface="Verdana" panose="020B0604030504040204" pitchFamily="34" charset="0"/>
              </a:rPr>
              <a:t>► nedojde tak k rozmělnění (snížení) průměru výdělků (vyměřovacího základu) pro výpočet důchodu - doba pobírání dávek nemocenského pojištění nahrazující příjem z výdělečné činnosti, doba pobírání invalidního důchodu pro invaliditu třetího stupně, účasti na pojištění osob pečujících o děti do 4 let věku nebo o osoby závislé na pomoci jiné fyzické osoby ve stupni II až IV atd.</a:t>
            </a:r>
          </a:p>
          <a:p>
            <a:pPr algn="just">
              <a:lnSpc>
                <a:spcPct val="120000"/>
              </a:lnSpc>
              <a:spcBef>
                <a:spcPts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rPr>
              <a:t>společným znakem vyloučených dob je to, že jde v jistém ohledu o sociální události, v jejichž průběhu nebývá dosahováno příjmů započitatelných do vyměřovacího základu pro odvod pojistného na sociální zabezpečení.</a:t>
            </a:r>
          </a:p>
          <a:p>
            <a:pPr algn="just">
              <a:lnSpc>
                <a:spcPct val="120000"/>
              </a:lnSpc>
              <a:spcBef>
                <a:spcPts val="0"/>
              </a:spcBef>
              <a:spcAft>
                <a:spcPts val="600"/>
              </a:spcAft>
              <a:buFont typeface="Wingdings" panose="05000000000000000000" pitchFamily="2" charset="2"/>
              <a:buChar char="Ø"/>
              <a:defRPr/>
            </a:pPr>
            <a:r>
              <a:rPr lang="cs-CZ" alt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náhradní doba pojištění</a:t>
            </a:r>
          </a:p>
          <a:p>
            <a:pPr algn="just">
              <a:lnSpc>
                <a:spcPct val="100000"/>
              </a:lnSpc>
              <a:spcBef>
                <a:spcPct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cs typeface="DejaVu Sans"/>
              </a:rPr>
              <a:t>období, kdy z vážných, společensky uznávaných důvodů není vykonávána výdělečná činnost a přesto je tato doba hodnocena (byť často v kráceném rozsahu) jako doba, za níž bylo pojistné uhrazeno. </a:t>
            </a:r>
          </a:p>
          <a:p>
            <a:pPr algn="just">
              <a:lnSpc>
                <a:spcPct val="100000"/>
              </a:lnSpc>
              <a:spcBef>
                <a:spcPct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rPr>
              <a:t>jedná se např. o dobu vedení v evidenci Úřadu Práce České republiky (doba vedení v této evidenci, po kterou nebyly vypláceny dávky v nezaměstnanosti, se hodnotí v rozsahu nejvýše tří roků zjišťovaných zpětně ode dne vzniku nároku na důchod; přitom dobu evidence před 55. rokem věku pojištěnce do ní lze započítat jen v rozsahu jednoho roku), o dobu studia do 31. 12. 2009, pobírání invalidního důchodu pro invaliditu třetího stupně či péče o dítě/osobu závislou. </a:t>
            </a:r>
          </a:p>
          <a:p>
            <a:pPr algn="just">
              <a:lnSpc>
                <a:spcPct val="100000"/>
              </a:lnSpc>
              <a:spcBef>
                <a:spcPct val="0"/>
              </a:spcBef>
              <a:spcAft>
                <a:spcPts val="600"/>
              </a:spcAft>
              <a:buFont typeface="Wingdings" panose="05000000000000000000" pitchFamily="2" charset="2"/>
              <a:buChar char="v"/>
              <a:defRPr/>
            </a:pPr>
            <a:r>
              <a:rPr lang="cs-CZ" altLang="cs-CZ" sz="6400" dirty="0">
                <a:latin typeface="Verdana" panose="020B0604030504040204" pitchFamily="34" charset="0"/>
                <a:ea typeface="Verdana" panose="020B0604030504040204" pitchFamily="34" charset="0"/>
              </a:rPr>
              <a:t>období, ve kterém s</a:t>
            </a:r>
            <a:r>
              <a:rPr lang="cs-CZ" altLang="cs-CZ" sz="6400" dirty="0">
                <a:latin typeface="Verdana" panose="020B0604030504040204" pitchFamily="34" charset="0"/>
                <a:ea typeface="Verdana" panose="020B0604030504040204" pitchFamily="34" charset="0"/>
                <a:cs typeface="DejaVu Sans"/>
              </a:rPr>
              <a:t>e neodvádí žádné pojistné, přesto se tyto doby za určitých podmínek započítávají do potřebných let pojištění pro důchod</a:t>
            </a:r>
          </a:p>
          <a:p>
            <a:pPr algn="just">
              <a:lnSpc>
                <a:spcPct val="120000"/>
              </a:lnSpc>
              <a:spcBef>
                <a:spcPts val="0"/>
              </a:spcBef>
              <a:spcAft>
                <a:spcPts val="600"/>
              </a:spcAft>
              <a:buFont typeface="Wingdings" panose="05000000000000000000" pitchFamily="2" charset="2"/>
              <a:buChar char="v"/>
              <a:defRPr/>
            </a:pPr>
            <a:endParaRPr lang="cs-CZ" sz="16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2915678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107018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Příjmy v systému důchodového pojištění</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tok finančních prostředků do systému</a:t>
            </a:r>
          </a:p>
          <a:p>
            <a:pPr algn="just">
              <a:lnSpc>
                <a:spcPct val="100000"/>
              </a:lnSpc>
              <a:spcBef>
                <a:spcPts val="0"/>
              </a:spcBef>
              <a:spcAft>
                <a:spcPts val="600"/>
              </a:spcAft>
              <a:buFont typeface="Wingdings" panose="05000000000000000000" pitchFamily="2" charset="2"/>
              <a:buChar char="v"/>
              <a:defRPr/>
            </a:pPr>
            <a:r>
              <a:rPr lang="cs-CZ" sz="1600" dirty="0">
                <a:latin typeface="Verdana" panose="020B0604030504040204" pitchFamily="34" charset="0"/>
                <a:ea typeface="Verdana" panose="020B0604030504040204" pitchFamily="34" charset="0"/>
              </a:rPr>
              <a:t>daně</a:t>
            </a:r>
          </a:p>
          <a:p>
            <a:pPr algn="just">
              <a:lnSpc>
                <a:spcPct val="100000"/>
              </a:lnSpc>
              <a:spcBef>
                <a:spcPts val="0"/>
              </a:spcBef>
              <a:spcAft>
                <a:spcPts val="600"/>
              </a:spcAft>
              <a:buFont typeface="Wingdings" panose="05000000000000000000" pitchFamily="2" charset="2"/>
              <a:buChar char="v"/>
              <a:defRPr/>
            </a:pPr>
            <a:r>
              <a:rPr lang="cs-CZ" sz="1600" dirty="0">
                <a:latin typeface="Verdana" panose="020B0604030504040204" pitchFamily="34" charset="0"/>
                <a:ea typeface="Verdana" panose="020B0604030504040204" pitchFamily="34" charset="0"/>
              </a:rPr>
              <a:t>příspěvky zaměstnanců a zaměstnavatelů na důchodové pojištění</a:t>
            </a:r>
          </a:p>
          <a:p>
            <a:pPr algn="just">
              <a:lnSpc>
                <a:spcPct val="100000"/>
              </a:lnSpc>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shromažďování finančních prostředků v systému</a:t>
            </a:r>
          </a:p>
          <a:p>
            <a:pPr algn="just">
              <a:lnSpc>
                <a:spcPct val="100000"/>
              </a:lnSpc>
              <a:spcBef>
                <a:spcPts val="0"/>
              </a:spcBef>
              <a:spcAft>
                <a:spcPts val="600"/>
              </a:spcAft>
              <a:buFont typeface="Wingdings" panose="05000000000000000000" pitchFamily="2" charset="2"/>
              <a:buChar char="v"/>
              <a:defRPr/>
            </a:pPr>
            <a:r>
              <a:rPr lang="cs-CZ" sz="1600" dirty="0">
                <a:latin typeface="Verdana" panose="020B0604030504040204" pitchFamily="34" charset="0"/>
                <a:ea typeface="Verdana" panose="020B0604030504040204" pitchFamily="34" charset="0"/>
              </a:rPr>
              <a:t>státní rozpočet – účetně jsou prostředky součástí rozpočtu, ale sledují se odděleně a použity mohou být jen na financování důchodů - zvláštní účet, který je součástí státního rozpočtu – jedna z variant (v ČR)</a:t>
            </a:r>
          </a:p>
          <a:p>
            <a:pPr algn="just">
              <a:lnSpc>
                <a:spcPct val="100000"/>
              </a:lnSpc>
              <a:spcBef>
                <a:spcPts val="0"/>
              </a:spcBef>
              <a:spcAft>
                <a:spcPts val="600"/>
              </a:spcAft>
              <a:buFont typeface="Wingdings" panose="05000000000000000000" pitchFamily="2" charset="2"/>
              <a:buChar char="v"/>
              <a:defRPr/>
            </a:pPr>
            <a:r>
              <a:rPr lang="cs-CZ" sz="1600" dirty="0">
                <a:latin typeface="Verdana" panose="020B0604030504040204" pitchFamily="34" charset="0"/>
                <a:ea typeface="Verdana" panose="020B0604030504040204" pitchFamily="34" charset="0"/>
              </a:rPr>
              <a:t>zvláštní fond oddělený od státního rozpočtu – jedna z variant (ne v ČR)</a:t>
            </a:r>
          </a:p>
          <a:p>
            <a:pPr algn="just">
              <a:lnSpc>
                <a:spcPct val="100000"/>
              </a:lnSpc>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mechanismus financování důchodů</a:t>
            </a:r>
          </a:p>
          <a:p>
            <a:pPr algn="just">
              <a:lnSpc>
                <a:spcPct val="100000"/>
              </a:lnSpc>
              <a:spcBef>
                <a:spcPts val="0"/>
              </a:spcBef>
              <a:spcAft>
                <a:spcPts val="600"/>
              </a:spcAft>
              <a:buFont typeface="Wingdings" panose="05000000000000000000" pitchFamily="2" charset="2"/>
              <a:buChar char="v"/>
              <a:defRPr/>
            </a:pPr>
            <a:r>
              <a:rPr lang="cs-CZ" sz="1600" u="sng" dirty="0">
                <a:latin typeface="Verdana" panose="020B0604030504040204" pitchFamily="34" charset="0"/>
                <a:ea typeface="Verdana" panose="020B0604030504040204" pitchFamily="34" charset="0"/>
              </a:rPr>
              <a:t>průběžné („</a:t>
            </a:r>
            <a:r>
              <a:rPr lang="cs-CZ" sz="1600" u="sng" dirty="0" err="1">
                <a:latin typeface="Verdana" panose="020B0604030504040204" pitchFamily="34" charset="0"/>
                <a:ea typeface="Verdana" panose="020B0604030504040204" pitchFamily="34" charset="0"/>
              </a:rPr>
              <a:t>pay</a:t>
            </a:r>
            <a:r>
              <a:rPr lang="cs-CZ" sz="1600" u="sng" dirty="0">
                <a:latin typeface="Verdana" panose="020B0604030504040204" pitchFamily="34" charset="0"/>
                <a:ea typeface="Verdana" panose="020B0604030504040204" pitchFamily="34" charset="0"/>
              </a:rPr>
              <a:t> as </a:t>
            </a:r>
            <a:r>
              <a:rPr lang="cs-CZ" sz="1600" u="sng" dirty="0" err="1">
                <a:latin typeface="Verdana" panose="020B0604030504040204" pitchFamily="34" charset="0"/>
                <a:ea typeface="Verdana" panose="020B0604030504040204" pitchFamily="34" charset="0"/>
              </a:rPr>
              <a:t>you</a:t>
            </a:r>
            <a:r>
              <a:rPr lang="cs-CZ" sz="1600" u="sng" dirty="0">
                <a:latin typeface="Verdana" panose="020B0604030504040204" pitchFamily="34" charset="0"/>
                <a:ea typeface="Verdana" panose="020B0604030504040204" pitchFamily="34" charset="0"/>
              </a:rPr>
              <a:t> go“)</a:t>
            </a:r>
            <a:r>
              <a:rPr lang="cs-CZ" sz="1600" dirty="0">
                <a:latin typeface="Verdana" panose="020B0604030504040204" pitchFamily="34" charset="0"/>
                <a:ea typeface="Verdana" panose="020B0604030504040204" pitchFamily="34" charset="0"/>
              </a:rPr>
              <a:t> – stávající výdělečně činí odvádějí příspěvky, které jsou formou dávek vyplaceny stávajícím důchodcům</a:t>
            </a:r>
          </a:p>
          <a:p>
            <a:pPr algn="just">
              <a:lnSpc>
                <a:spcPct val="100000"/>
              </a:lnSpc>
              <a:spcBef>
                <a:spcPts val="0"/>
              </a:spcBef>
              <a:spcAft>
                <a:spcPts val="600"/>
              </a:spcAft>
              <a:buFont typeface="Wingdings" panose="05000000000000000000" pitchFamily="2" charset="2"/>
              <a:buChar char="v"/>
              <a:defRPr/>
            </a:pPr>
            <a:r>
              <a:rPr lang="cs-CZ" sz="1600" u="sng" dirty="0">
                <a:latin typeface="Verdana" panose="020B0604030504040204" pitchFamily="34" charset="0"/>
                <a:ea typeface="Verdana" panose="020B0604030504040204" pitchFamily="34" charset="0"/>
              </a:rPr>
              <a:t>fondové (</a:t>
            </a:r>
            <a:r>
              <a:rPr lang="cs-CZ" sz="1600" u="sng" dirty="0" err="1">
                <a:latin typeface="Verdana" panose="020B0604030504040204" pitchFamily="34" charset="0"/>
                <a:ea typeface="Verdana" panose="020B0604030504040204" pitchFamily="34" charset="0"/>
              </a:rPr>
              <a:t>capital</a:t>
            </a:r>
            <a:r>
              <a:rPr lang="cs-CZ" sz="1600" u="sng" dirty="0">
                <a:latin typeface="Verdana" panose="020B0604030504040204" pitchFamily="34" charset="0"/>
                <a:ea typeface="Verdana" panose="020B0604030504040204" pitchFamily="34" charset="0"/>
              </a:rPr>
              <a:t> </a:t>
            </a:r>
            <a:r>
              <a:rPr lang="cs-CZ" sz="1600" u="sng" dirty="0" err="1">
                <a:latin typeface="Verdana" panose="020B0604030504040204" pitchFamily="34" charset="0"/>
                <a:ea typeface="Verdana" panose="020B0604030504040204" pitchFamily="34" charset="0"/>
              </a:rPr>
              <a:t>reserve</a:t>
            </a:r>
            <a:r>
              <a:rPr lang="cs-CZ" sz="1600" u="sng" dirty="0">
                <a:latin typeface="Verdana" panose="020B0604030504040204" pitchFamily="34" charset="0"/>
                <a:ea typeface="Verdana" panose="020B0604030504040204" pitchFamily="34" charset="0"/>
              </a:rPr>
              <a:t>) </a:t>
            </a:r>
            <a:r>
              <a:rPr lang="cs-CZ" sz="1600" dirty="0">
                <a:latin typeface="Verdana" panose="020B0604030504040204" pitchFamily="34" charset="0"/>
                <a:ea typeface="Verdana" panose="020B0604030504040204" pitchFamily="34" charset="0"/>
              </a:rPr>
              <a:t>– pojištěnci si vytvářejí vlastní kapitálové rezervy; správce úspory zhodnocuje a vytváří se kapitál; privátní pojišťovací systémy</a:t>
            </a:r>
          </a:p>
          <a:p>
            <a:pPr algn="just">
              <a:lnSpc>
                <a:spcPct val="100000"/>
              </a:lnSpc>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dvousložková konstrukce</a:t>
            </a:r>
          </a:p>
          <a:p>
            <a:pPr algn="just">
              <a:lnSpc>
                <a:spcPct val="100000"/>
              </a:lnSpc>
              <a:spcBef>
                <a:spcPts val="0"/>
              </a:spcBef>
              <a:spcAft>
                <a:spcPts val="600"/>
              </a:spcAft>
              <a:buFont typeface="Wingdings" panose="05000000000000000000" pitchFamily="2" charset="2"/>
              <a:buChar char="v"/>
              <a:defRPr/>
            </a:pPr>
            <a:r>
              <a:rPr lang="cs-CZ" sz="1600" dirty="0">
                <a:latin typeface="Verdana" panose="020B0604030504040204" pitchFamily="34" charset="0"/>
                <a:ea typeface="Verdana" panose="020B0604030504040204" pitchFamily="34" charset="0"/>
              </a:rPr>
              <a:t>1. složka je stanovena pevně pro všechny (základní důchod – </a:t>
            </a:r>
            <a:r>
              <a:rPr lang="cs-CZ" sz="1600" b="1" dirty="0">
                <a:latin typeface="Verdana" panose="020B0604030504040204" pitchFamily="34" charset="0"/>
                <a:ea typeface="Verdana" panose="020B0604030504040204" pitchFamily="34" charset="0"/>
              </a:rPr>
              <a:t>základní výměra</a:t>
            </a:r>
            <a:r>
              <a:rPr lang="cs-CZ" sz="1600" dirty="0">
                <a:latin typeface="Verdana" panose="020B0604030504040204" pitchFamily="34" charset="0"/>
                <a:ea typeface="Verdana" panose="020B0604030504040204" pitchFamily="34" charset="0"/>
              </a:rPr>
              <a:t>) – slouží jako „dno“ (sociální složka), 2. složka je částka stanovená v procentech z průměrného příjmu – </a:t>
            </a:r>
            <a:r>
              <a:rPr lang="cs-CZ" sz="1600" b="1" dirty="0">
                <a:latin typeface="Verdana" panose="020B0604030504040204" pitchFamily="34" charset="0"/>
                <a:ea typeface="Verdana" panose="020B0604030504040204" pitchFamily="34" charset="0"/>
              </a:rPr>
              <a:t>procentní výměra </a:t>
            </a:r>
            <a:r>
              <a:rPr lang="cs-CZ" sz="1600" dirty="0">
                <a:latin typeface="Verdana" panose="020B0604030504040204" pitchFamily="34" charset="0"/>
                <a:ea typeface="Verdana" panose="020B0604030504040204" pitchFamily="34" charset="0"/>
              </a:rPr>
              <a:t>(zásluhová složka)</a:t>
            </a:r>
          </a:p>
          <a:p>
            <a:pPr algn="just">
              <a:lnSpc>
                <a:spcPct val="100000"/>
              </a:lnSpc>
              <a:spcBef>
                <a:spcPts val="0"/>
              </a:spcBef>
              <a:spcAft>
                <a:spcPts val="600"/>
              </a:spcAft>
              <a:buFont typeface="Wingdings" panose="05000000000000000000" pitchFamily="2" charset="2"/>
              <a:buChar char="v"/>
              <a:defRPr/>
            </a:pPr>
            <a:endParaRPr lang="cs-CZ" sz="17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821148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3692"/>
            <a:ext cx="10607039" cy="135459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Riziko vzniku problémů fiskální stability v důchodových systémech</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11985"/>
            <a:ext cx="10701865" cy="495277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spcBef>
                <a:spcPct val="0"/>
              </a:spcBef>
              <a:spcAft>
                <a:spcPts val="600"/>
              </a:spcAft>
              <a:buFont typeface="Wingdings" panose="05000000000000000000" pitchFamily="2" charset="2"/>
              <a:buChar char="Ø"/>
              <a:defRPr/>
            </a:pPr>
            <a:r>
              <a:rPr lang="cs-CZ" altLang="cs-CZ" sz="1600" dirty="0">
                <a:latin typeface="Verdana" panose="020B0604030504040204" pitchFamily="34" charset="0"/>
                <a:ea typeface="Verdana" panose="020B0604030504040204" pitchFamily="34" charset="0"/>
              </a:rPr>
              <a:t>v současnosti je největším „problémem“ </a:t>
            </a:r>
            <a:r>
              <a:rPr lang="cs-CZ" altLang="cs-CZ" sz="1600" u="sng" dirty="0">
                <a:latin typeface="Verdana" panose="020B0604030504040204" pitchFamily="34" charset="0"/>
                <a:ea typeface="Verdana" panose="020B0604030504040204" pitchFamily="34" charset="0"/>
              </a:rPr>
              <a:t>nevyváženost počtu obyvatel v jednotlivých věkových kohortách </a:t>
            </a:r>
            <a:r>
              <a:rPr lang="cs-CZ" altLang="cs-CZ" sz="1600" dirty="0">
                <a:latin typeface="Verdana" panose="020B0604030504040204" pitchFamily="34" charset="0"/>
                <a:ea typeface="Verdana" panose="020B0604030504040204" pitchFamily="34" charset="0"/>
              </a:rPr>
              <a:t>– zvyšování podílu osob v důchodovém věku proti ekonomicky aktivní populaci</a:t>
            </a:r>
          </a:p>
          <a:p>
            <a:pPr algn="just">
              <a:spcBef>
                <a:spcPct val="0"/>
              </a:spcBef>
              <a:spcAft>
                <a:spcPts val="600"/>
              </a:spcAft>
              <a:buFont typeface="Wingdings" panose="05000000000000000000" pitchFamily="2" charset="2"/>
              <a:buChar char="v"/>
              <a:defRPr/>
            </a:pPr>
            <a:r>
              <a:rPr lang="cs-CZ" altLang="cs-CZ" sz="1600" b="1" dirty="0">
                <a:latin typeface="Verdana" panose="020B0604030504040204" pitchFamily="34" charset="0"/>
                <a:ea typeface="Verdana" panose="020B0604030504040204" pitchFamily="34" charset="0"/>
              </a:rPr>
              <a:t>příčiny:</a:t>
            </a:r>
            <a:r>
              <a:rPr lang="cs-CZ" altLang="cs-CZ" sz="1600" dirty="0">
                <a:latin typeface="Verdana" panose="020B0604030504040204" pitchFamily="34" charset="0"/>
                <a:ea typeface="Verdana" panose="020B0604030504040204" pitchFamily="34" charset="0"/>
              </a:rPr>
              <a:t> klesá porodnost, v ČR významně po roce 1989, děti v pozdějším věku, přibývá bezdětných, málo 3. dětí, prodlužuje se délka života (v 60.-90. letech 20. století vzrostla délka </a:t>
            </a:r>
            <a:r>
              <a:rPr lang="da-DK" altLang="cs-CZ" sz="1600" dirty="0">
                <a:latin typeface="Verdana" panose="020B0604030504040204" pitchFamily="34" charset="0"/>
                <a:ea typeface="Verdana" panose="020B0604030504040204" pitchFamily="34" charset="0"/>
              </a:rPr>
              <a:t>života o 8 let, očekává se</a:t>
            </a:r>
            <a:r>
              <a:rPr lang="cs-CZ" altLang="cs-CZ" sz="1600" dirty="0">
                <a:latin typeface="Verdana" panose="020B0604030504040204" pitchFamily="34" charset="0"/>
                <a:ea typeface="Verdana" panose="020B0604030504040204" pitchFamily="34" charset="0"/>
              </a:rPr>
              <a:t>,</a:t>
            </a:r>
            <a:r>
              <a:rPr lang="da-DK" altLang="cs-CZ" sz="1600" dirty="0">
                <a:latin typeface="Verdana" panose="020B0604030504040204" pitchFamily="34" charset="0"/>
                <a:ea typeface="Verdana" panose="020B0604030504040204" pitchFamily="34" charset="0"/>
              </a:rPr>
              <a:t> že bude pokračovat</a:t>
            </a:r>
            <a:endParaRPr lang="cs-CZ" altLang="cs-CZ" sz="1600" dirty="0">
              <a:latin typeface="Verdana" panose="020B0604030504040204" pitchFamily="34" charset="0"/>
              <a:ea typeface="Verdana" panose="020B0604030504040204" pitchFamily="34" charset="0"/>
            </a:endParaRPr>
          </a:p>
          <a:p>
            <a:pPr algn="just">
              <a:spcBef>
                <a:spcPct val="0"/>
              </a:spcBef>
              <a:spcAft>
                <a:spcPts val="600"/>
              </a:spcAft>
              <a:buFont typeface="Wingdings" panose="05000000000000000000" pitchFamily="2" charset="2"/>
              <a:buChar char="Ø"/>
              <a:defRPr/>
            </a:pPr>
            <a:r>
              <a:rPr lang="cs-CZ" altLang="cs-CZ" sz="1600" dirty="0">
                <a:latin typeface="Verdana" panose="020B0604030504040204" pitchFamily="34" charset="0"/>
                <a:ea typeface="Verdana" panose="020B0604030504040204" pitchFamily="34" charset="0"/>
              </a:rPr>
              <a:t>z hlediska důchodů jde o riziko financování počtu let mezi odchodem do důchodu a smrtí seniora</a:t>
            </a:r>
          </a:p>
          <a:p>
            <a:pPr algn="just">
              <a:spcBef>
                <a:spcPct val="0"/>
              </a:spcBef>
              <a:spcAft>
                <a:spcPts val="600"/>
              </a:spcAft>
              <a:buFont typeface="Wingdings" panose="05000000000000000000" pitchFamily="2" charset="2"/>
              <a:buChar char="Ø"/>
              <a:defRPr/>
            </a:pPr>
            <a:r>
              <a:rPr lang="cs-CZ" altLang="cs-CZ" sz="1600" dirty="0">
                <a:latin typeface="Verdana" panose="020B0604030504040204" pitchFamily="34" charset="0"/>
                <a:ea typeface="Verdana" panose="020B0604030504040204" pitchFamily="34" charset="0"/>
              </a:rPr>
              <a:t>očekává se </a:t>
            </a:r>
            <a:r>
              <a:rPr lang="cs-CZ" altLang="cs-CZ" sz="1600" u="sng" dirty="0">
                <a:latin typeface="Verdana" panose="020B0604030504040204" pitchFamily="34" charset="0"/>
                <a:ea typeface="Verdana" panose="020B0604030504040204" pitchFamily="34" charset="0"/>
              </a:rPr>
              <a:t>nepříznivý demografický vývoj </a:t>
            </a:r>
            <a:r>
              <a:rPr lang="cs-CZ" altLang="cs-CZ" sz="1600" dirty="0">
                <a:latin typeface="Verdana" panose="020B0604030504040204" pitchFamily="34" charset="0"/>
                <a:ea typeface="Verdana" panose="020B0604030504040204" pitchFamily="34" charset="0"/>
              </a:rPr>
              <a:t>prognóza do budoucna </a:t>
            </a:r>
            <a:r>
              <a:rPr lang="cs-CZ" altLang="cs-CZ" sz="1600" dirty="0">
                <a:latin typeface="Verdana" panose="020B0604030504040204" pitchFamily="34" charset="0"/>
                <a:ea typeface="Verdana" panose="020B0604030504040204" pitchFamily="34" charset="0"/>
                <a:cs typeface="Arial" panose="020B0604020202020204" pitchFamily="34" charset="0"/>
              </a:rPr>
              <a:t>► v systému založeném na mechanismu </a:t>
            </a:r>
            <a:r>
              <a:rPr lang="cs-CZ" altLang="cs-CZ" sz="1600" dirty="0" err="1">
                <a:latin typeface="Verdana" panose="020B0604030504040204" pitchFamily="34" charset="0"/>
                <a:ea typeface="Verdana" panose="020B0604030504040204" pitchFamily="34" charset="0"/>
                <a:cs typeface="Arial" panose="020B0604020202020204" pitchFamily="34" charset="0"/>
              </a:rPr>
              <a:t>pay</a:t>
            </a:r>
            <a:r>
              <a:rPr lang="cs-CZ" altLang="cs-CZ" sz="1600" dirty="0">
                <a:latin typeface="Verdana" panose="020B0604030504040204" pitchFamily="34" charset="0"/>
                <a:ea typeface="Verdana" panose="020B0604030504040204" pitchFamily="34" charset="0"/>
                <a:cs typeface="Arial" panose="020B0604020202020204" pitchFamily="34" charset="0"/>
              </a:rPr>
              <a:t>-as-</a:t>
            </a:r>
            <a:r>
              <a:rPr lang="cs-CZ" altLang="cs-CZ" sz="1600" dirty="0" err="1">
                <a:latin typeface="Verdana" panose="020B0604030504040204" pitchFamily="34" charset="0"/>
                <a:ea typeface="Verdana" panose="020B0604030504040204" pitchFamily="34" charset="0"/>
                <a:cs typeface="Arial" panose="020B0604020202020204" pitchFamily="34" charset="0"/>
              </a:rPr>
              <a:t>you</a:t>
            </a:r>
            <a:r>
              <a:rPr lang="cs-CZ" altLang="cs-CZ" sz="1600" dirty="0">
                <a:latin typeface="Verdana" panose="020B0604030504040204" pitchFamily="34" charset="0"/>
                <a:ea typeface="Verdana" panose="020B0604030504040204" pitchFamily="34" charset="0"/>
                <a:cs typeface="Arial" panose="020B0604020202020204" pitchFamily="34" charset="0"/>
              </a:rPr>
              <a:t>-go, kdy ekonomicky aktivní přispívají do systému, z něhož se současně vyplácí ekonomicky neaktivní (senioři), může jít do budoucna o velký problém </a:t>
            </a:r>
            <a:r>
              <a:rPr lang="cs-CZ" altLang="cs-CZ" sz="1600" dirty="0">
                <a:latin typeface="Verdana" panose="020B0604030504040204" pitchFamily="34" charset="0"/>
                <a:ea typeface="Verdana" panose="020B0604030504040204" pitchFamily="34" charset="0"/>
              </a:rPr>
              <a:t>až 1:1,5-2) </a:t>
            </a:r>
            <a:r>
              <a:rPr lang="cs-CZ" altLang="cs-CZ" sz="1600" dirty="0">
                <a:latin typeface="Verdana" panose="020B0604030504040204" pitchFamily="34" charset="0"/>
                <a:ea typeface="Verdana" panose="020B0604030504040204" pitchFamily="34" charset="0"/>
                <a:cs typeface="Arial" panose="020B0604020202020204" pitchFamily="34" charset="0"/>
              </a:rPr>
              <a:t>►</a:t>
            </a:r>
            <a:r>
              <a:rPr lang="cs-CZ" altLang="cs-CZ" sz="1600" dirty="0">
                <a:latin typeface="Verdana" panose="020B0604030504040204" pitchFamily="34" charset="0"/>
                <a:ea typeface="Verdana" panose="020B0604030504040204" pitchFamily="34" charset="0"/>
              </a:rPr>
              <a:t> může vést k </a:t>
            </a:r>
            <a:r>
              <a:rPr lang="cs-CZ" altLang="cs-CZ" sz="1600" u="sng" dirty="0">
                <a:latin typeface="Verdana" panose="020B0604030504040204" pitchFamily="34" charset="0"/>
                <a:ea typeface="Verdana" panose="020B0604030504040204" pitchFamily="34" charset="0"/>
              </a:rPr>
              <a:t>ekonomické nerovnováze v důchodových systémech</a:t>
            </a:r>
          </a:p>
          <a:p>
            <a:pPr algn="just">
              <a:lnSpc>
                <a:spcPct val="100000"/>
              </a:lnSpc>
              <a:spcBef>
                <a:spcPts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reformy důchodového systému</a:t>
            </a:r>
          </a:p>
          <a:p>
            <a:pPr algn="just">
              <a:spcBef>
                <a:spcPct val="0"/>
              </a:spcBef>
              <a:spcAft>
                <a:spcPts val="600"/>
              </a:spcAft>
              <a:buFont typeface="Wingdings" panose="05000000000000000000" pitchFamily="2" charset="2"/>
              <a:buChar char="Ø"/>
              <a:defRPr/>
            </a:pPr>
            <a:r>
              <a:rPr lang="cs-CZ" altLang="cs-CZ" sz="1600" u="sng" dirty="0">
                <a:latin typeface="Verdana" panose="020B0604030504040204" pitchFamily="34" charset="0"/>
                <a:ea typeface="Verdana" panose="020B0604030504040204" pitchFamily="34" charset="0"/>
              </a:rPr>
              <a:t>zavedení zvláštního účtu důchodového pojištění (1996) </a:t>
            </a:r>
            <a:r>
              <a:rPr lang="cs-CZ" altLang="cs-CZ" sz="1600" dirty="0">
                <a:latin typeface="Verdana" panose="020B0604030504040204" pitchFamily="34" charset="0"/>
                <a:ea typeface="Verdana" panose="020B0604030504040204" pitchFamily="34" charset="0"/>
              </a:rPr>
              <a:t>– jasný pohled na důchodový systém – přebytky pouze do důchodů </a:t>
            </a:r>
            <a:r>
              <a:rPr lang="cs-CZ" altLang="cs-CZ" sz="1600" dirty="0">
                <a:latin typeface="Verdana" panose="020B0604030504040204" pitchFamily="34" charset="0"/>
                <a:ea typeface="Verdana" panose="020B0604030504040204" pitchFamily="34" charset="0"/>
                <a:cs typeface="Arial" panose="020B0604020202020204" pitchFamily="34" charset="0"/>
              </a:rPr>
              <a:t>►</a:t>
            </a:r>
            <a:r>
              <a:rPr lang="cs-CZ" altLang="cs-CZ" sz="1600" dirty="0">
                <a:latin typeface="Verdana" panose="020B0604030504040204" pitchFamily="34" charset="0"/>
                <a:ea typeface="Verdana" panose="020B0604030504040204" pitchFamily="34" charset="0"/>
              </a:rPr>
              <a:t> zvláštní účet rezervy pro důchodovou reformu; objemově málo významný.</a:t>
            </a:r>
          </a:p>
          <a:p>
            <a:pPr algn="just">
              <a:lnSpc>
                <a:spcPct val="100000"/>
              </a:lnSpc>
              <a:spcBef>
                <a:spcPct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zvyšování věku odchodu do důchodu (pro pojištěnce narozené 1977 věk </a:t>
            </a:r>
            <a:r>
              <a:rPr lang="pl-PL" altLang="cs-CZ" sz="1600" dirty="0">
                <a:latin typeface="Verdana" panose="020B0604030504040204" pitchFamily="34" charset="0"/>
                <a:ea typeface="Verdana" panose="020B0604030504040204" pitchFamily="34" charset="0"/>
              </a:rPr>
              <a:t>odchodu do důchodu stanoven na 67 let, není konečná hodnota, roste o </a:t>
            </a:r>
            <a:r>
              <a:rPr lang="cs-CZ" altLang="cs-CZ" sz="1600" dirty="0">
                <a:latin typeface="Verdana" panose="020B0604030504040204" pitchFamily="34" charset="0"/>
                <a:ea typeface="Verdana" panose="020B0604030504040204" pitchFamily="34" charset="0"/>
              </a:rPr>
              <a:t>dva měsíce za každý rok) – skutečný věk odchodu bývá nižší; nově stanoveno na </a:t>
            </a:r>
            <a:r>
              <a:rPr lang="cs-CZ" altLang="cs-CZ" sz="1600" dirty="0" err="1">
                <a:latin typeface="Verdana" panose="020B0604030504040204" pitchFamily="34" charset="0"/>
                <a:ea typeface="Verdana" panose="020B0604030504040204" pitchFamily="34" charset="0"/>
              </a:rPr>
              <a:t>max</a:t>
            </a:r>
            <a:r>
              <a:rPr lang="cs-CZ" altLang="cs-CZ" sz="1600" dirty="0">
                <a:latin typeface="Verdana" panose="020B0604030504040204" pitchFamily="34" charset="0"/>
                <a:ea typeface="Verdana" panose="020B0604030504040204" pitchFamily="34" charset="0"/>
              </a:rPr>
              <a:t> 65 let</a:t>
            </a:r>
          </a:p>
          <a:p>
            <a:pPr algn="just">
              <a:spcBef>
                <a:spcPct val="0"/>
              </a:spcBef>
              <a:spcAft>
                <a:spcPts val="600"/>
              </a:spcAft>
              <a:buFont typeface="Wingdings" panose="05000000000000000000" pitchFamily="2" charset="2"/>
              <a:buChar char="Ø"/>
              <a:defRPr/>
            </a:pPr>
            <a:r>
              <a:rPr lang="pl-PL" altLang="cs-CZ" sz="1600" dirty="0">
                <a:latin typeface="Verdana" panose="020B0604030504040204" pitchFamily="34" charset="0"/>
                <a:ea typeface="Verdana" panose="020B0604030504040204" pitchFamily="34" charset="0"/>
              </a:rPr>
              <a:t>sjednocení věku odchodu do důchodu pro ženy a muže </a:t>
            </a:r>
          </a:p>
          <a:p>
            <a:pPr algn="just">
              <a:spcBef>
                <a:spcPct val="0"/>
              </a:spcBef>
              <a:spcAft>
                <a:spcPts val="600"/>
              </a:spcAft>
              <a:buFont typeface="Wingdings" panose="05000000000000000000" pitchFamily="2" charset="2"/>
              <a:buChar char="Ø"/>
              <a:defRPr/>
            </a:pPr>
            <a:endParaRPr lang="cs-CZ" altLang="cs-CZ" dirty="0">
              <a:solidFill>
                <a:schemeClr val="bg1"/>
              </a:solidFill>
            </a:endParaRPr>
          </a:p>
          <a:p>
            <a:endParaRPr lang="cs-CZ" dirty="0"/>
          </a:p>
        </p:txBody>
      </p:sp>
    </p:spTree>
    <p:extLst>
      <p:ext uri="{BB962C8B-B14F-4D97-AF65-F5344CB8AC3E}">
        <p14:creationId xmlns:p14="http://schemas.microsoft.com/office/powerpoint/2010/main" val="897784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5A0F33EA-22B6-45C7-BB5A-CA6118639F5D}"/>
              </a:ext>
            </a:extLst>
          </p:cNvPr>
          <p:cNvPicPr>
            <a:picLocks noChangeAspect="1"/>
          </p:cNvPicPr>
          <p:nvPr/>
        </p:nvPicPr>
        <p:blipFill>
          <a:blip r:embed="rId2"/>
          <a:stretch>
            <a:fillRect/>
          </a:stretch>
        </p:blipFill>
        <p:spPr>
          <a:xfrm>
            <a:off x="1976395" y="0"/>
            <a:ext cx="8239209" cy="6858000"/>
          </a:xfrm>
          <a:prstGeom prst="rect">
            <a:avLst/>
          </a:prstGeom>
        </p:spPr>
      </p:pic>
    </p:spTree>
    <p:extLst>
      <p:ext uri="{BB962C8B-B14F-4D97-AF65-F5344CB8AC3E}">
        <p14:creationId xmlns:p14="http://schemas.microsoft.com/office/powerpoint/2010/main" val="247050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ct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zpřísnění podmínek pro předčasné důchody (progresivní trvalé snížení </a:t>
            </a:r>
            <a:r>
              <a:rPr lang="pl-PL" altLang="cs-CZ" sz="1600" dirty="0">
                <a:latin typeface="Verdana" panose="020B0604030504040204" pitchFamily="34" charset="0"/>
                <a:ea typeface="Verdana" panose="020B0604030504040204" pitchFamily="34" charset="0"/>
              </a:rPr>
              <a:t>procentní výměry podle toho, o kolik dříve jde do důchodu až o 1,5 </a:t>
            </a:r>
            <a:r>
              <a:rPr lang="cs-CZ" altLang="cs-CZ" sz="1600" dirty="0">
                <a:latin typeface="Verdana" panose="020B0604030504040204" pitchFamily="34" charset="0"/>
                <a:ea typeface="Verdana" panose="020B0604030504040204" pitchFamily="34" charset="0"/>
              </a:rPr>
              <a:t>procenta); vyžaduje schopnost udržet se na trhu práce do vysokého věku</a:t>
            </a:r>
          </a:p>
          <a:p>
            <a:pPr algn="just">
              <a:lnSpc>
                <a:spcPct val="100000"/>
              </a:lnSpc>
              <a:spcBef>
                <a:spcPct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zvýšení možnosti pracovat po dosažení důchodového věku</a:t>
            </a:r>
          </a:p>
          <a:p>
            <a:pPr algn="just">
              <a:lnSpc>
                <a:spcPct val="100000"/>
              </a:lnSpc>
              <a:spcBef>
                <a:spcPct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hodnocení náhradních dob ve sníženém rozsahu atd.</a:t>
            </a:r>
          </a:p>
          <a:p>
            <a:pPr algn="just">
              <a:lnSpc>
                <a:spcPct val="100000"/>
              </a:lnSpc>
              <a:spcBef>
                <a:spcPct val="0"/>
              </a:spcBef>
              <a:spcAft>
                <a:spcPts val="600"/>
              </a:spcAft>
              <a:buFont typeface="Wingdings" panose="05000000000000000000" pitchFamily="2" charset="2"/>
              <a:buChar char="Ø"/>
            </a:pPr>
            <a:r>
              <a:rPr lang="cs-CZ" altLang="cs-CZ" sz="1600" u="sng" dirty="0">
                <a:latin typeface="Verdana" panose="020B0604030504040204" pitchFamily="34" charset="0"/>
                <a:ea typeface="Verdana" panose="020B0604030504040204" pitchFamily="34" charset="0"/>
              </a:rPr>
              <a:t>změna ve výši důchodů a nebo v příjmech systému</a:t>
            </a:r>
          </a:p>
          <a:p>
            <a:pPr algn="just">
              <a:lnSpc>
                <a:spcPct val="100000"/>
              </a:lnSpc>
              <a:spcBef>
                <a:spcPct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snižování úrovně důchodů – mírně se snižuje poměr důchodu k předchozímu výdělku (poměr náhrady) – citlivá záležitost, protože to má značené reálné dopady na životní úroveň důchodců (a je to politicky nepopulární opatření)</a:t>
            </a:r>
          </a:p>
          <a:p>
            <a:pPr algn="just">
              <a:lnSpc>
                <a:spcPct val="100000"/>
              </a:lnSpc>
              <a:spcBef>
                <a:spcPct val="0"/>
              </a:spcBef>
              <a:spcAft>
                <a:spcPts val="600"/>
              </a:spcAft>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zvyšování příspěvků platících generacích (rizika: zátěž z hlediska nákladů na pracovní sílu)</a:t>
            </a:r>
          </a:p>
          <a:p>
            <a:r>
              <a:rPr lang="cs-CZ" altLang="cs-CZ" sz="18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Arial" panose="020B0604020202020204" pitchFamily="34" charset="0"/>
              </a:rPr>
              <a:t>II pilíře důchodového systému</a:t>
            </a:r>
          </a:p>
          <a:p>
            <a:pPr algn="just">
              <a:spcBef>
                <a:spcPct val="0"/>
              </a:spcBef>
              <a:spcAft>
                <a:spcPts val="600"/>
              </a:spcAft>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Arial" panose="020B0604020202020204" pitchFamily="34" charset="0"/>
              </a:rPr>
              <a:t>I. pilíř – povinný; státní, průběžně financovaný</a:t>
            </a:r>
            <a:endPar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endParaRPr>
          </a:p>
          <a:p>
            <a:pPr algn="just">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základní pilíř stávajícího průběžného důchodového systému ► vyplácí se z něj aktuální starobní důchody</a:t>
            </a:r>
          </a:p>
          <a:p>
            <a:pPr algn="just">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účastníkem je fyzická osoba starší 18 let, která je poplatníkem důchodového pojištění</a:t>
            </a:r>
            <a:endParaRPr lang="cs-CZ" altLang="cs-CZ" sz="1600" dirty="0">
              <a:latin typeface="Verdana" panose="020B0604030504040204" pitchFamily="34" charset="0"/>
              <a:ea typeface="Verdana" panose="020B0604030504040204" pitchFamily="34" charset="0"/>
            </a:endParaRPr>
          </a:p>
          <a:p>
            <a:pPr algn="just">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povinný odvod ze mzdy - povinné důchodové pojištění</a:t>
            </a:r>
            <a:endParaRPr lang="cs-CZ" altLang="cs-CZ" sz="1600" dirty="0">
              <a:latin typeface="Verdana" panose="020B0604030504040204" pitchFamily="34" charset="0"/>
              <a:ea typeface="Verdana" panose="020B0604030504040204" pitchFamily="34" charset="0"/>
            </a:endParaRPr>
          </a:p>
          <a:p>
            <a:pPr algn="just">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správcem peněžních prostředků je stát</a:t>
            </a:r>
            <a:endParaRPr lang="cs-CZ" altLang="cs-CZ" sz="1600" dirty="0">
              <a:latin typeface="Verdana" panose="020B0604030504040204" pitchFamily="34" charset="0"/>
              <a:ea typeface="Verdana" panose="020B0604030504040204" pitchFamily="34" charset="0"/>
            </a:endParaRPr>
          </a:p>
          <a:p>
            <a:pPr algn="just">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financování je prostřednictvím 28 % odvodů z hrubé mzdy </a:t>
            </a:r>
          </a:p>
          <a:p>
            <a:pPr algn="just">
              <a:spcBef>
                <a:spcPct val="0"/>
              </a:spcBef>
              <a:spcAft>
                <a:spcPts val="600"/>
              </a:spcAft>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cs typeface="Arial" panose="020B0604020202020204" pitchFamily="34" charset="0"/>
              </a:rPr>
              <a:t>výplata prostředků po odchodu do důchodu ve formě starobního důchodu od státu</a:t>
            </a:r>
          </a:p>
          <a:p>
            <a:endParaRPr lang="cs-CZ" dirty="0">
              <a:solidFill>
                <a:srgbClr val="C00000"/>
              </a:solidFill>
            </a:endParaRPr>
          </a:p>
        </p:txBody>
      </p:sp>
    </p:spTree>
    <p:extLst>
      <p:ext uri="{BB962C8B-B14F-4D97-AF65-F5344CB8AC3E}">
        <p14:creationId xmlns:p14="http://schemas.microsoft.com/office/powerpoint/2010/main" val="346614911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1226</TotalTime>
  <Words>3135</Words>
  <Application>Microsoft Office PowerPoint</Application>
  <PresentationFormat>Širokoúhlá obrazovka</PresentationFormat>
  <Paragraphs>153</Paragraphs>
  <Slides>16</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16</vt:i4>
      </vt:variant>
    </vt:vector>
  </HeadingPairs>
  <TitlesOfParts>
    <vt:vector size="23" baseType="lpstr">
      <vt:lpstr>Arial</vt:lpstr>
      <vt:lpstr>Calibri</vt:lpstr>
      <vt:lpstr>Calibri Light</vt:lpstr>
      <vt:lpstr>DejaVu Sans</vt:lpstr>
      <vt:lpstr>Verdana</vt:lpstr>
      <vt:lpstr>Wingdings</vt:lpstr>
      <vt:lpstr>Motiv Office</vt:lpstr>
      <vt:lpstr>  6. Sociální pojištění – důchodové pojištění – starobní důchod  </vt:lpstr>
      <vt:lpstr>       Důchodové pojištění– základní informace</vt:lpstr>
      <vt:lpstr>Prezentace aplikace PowerPoint</vt:lpstr>
      <vt:lpstr>Prezentace aplikace PowerPoint</vt:lpstr>
      <vt:lpstr>Prezentace aplikace PowerPoint</vt:lpstr>
      <vt:lpstr>       Příjmy v systému důchodového pojištění</vt:lpstr>
      <vt:lpstr>       Riziko vzniku problémů fiskální stability v důchodových systémech</vt:lpstr>
      <vt:lpstr>Prezentace aplikace PowerPoint</vt:lpstr>
      <vt:lpstr>Prezentace aplikace PowerPoint</vt:lpstr>
      <vt:lpstr>Prezentace aplikace PowerPoint</vt:lpstr>
      <vt:lpstr>       Starobní důchod</vt:lpstr>
      <vt:lpstr>Prezentace aplikace PowerPoint</vt:lpstr>
      <vt:lpstr>Prezentace aplikace PowerPoint</vt:lpstr>
      <vt:lpstr>Prezentace aplikace PowerPoint</vt:lpstr>
      <vt:lpstr>Prezentace aplikace PowerPoint</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Robert Trbola</cp:lastModifiedBy>
  <cp:revision>84</cp:revision>
  <cp:lastPrinted>2022-02-16T13:39:17Z</cp:lastPrinted>
  <dcterms:created xsi:type="dcterms:W3CDTF">2021-02-09T14:44:12Z</dcterms:created>
  <dcterms:modified xsi:type="dcterms:W3CDTF">2022-03-11T13:57:18Z</dcterms:modified>
</cp:coreProperties>
</file>