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9" r:id="rId5"/>
    <p:sldId id="265" r:id="rId6"/>
    <p:sldId id="258" r:id="rId7"/>
    <p:sldId id="260" r:id="rId8"/>
    <p:sldId id="261" r:id="rId9"/>
    <p:sldId id="262" r:id="rId10"/>
    <p:sldId id="264"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4" d="100"/>
          <a:sy n="94" d="100"/>
        </p:scale>
        <p:origin x="21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C050D1-3344-4A65-A717-DF9428BE0E8A}"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2ADFFF-2A04-4A50-A759-82775783504F}" type="slidenum">
              <a:rPr lang="en-US" smtClean="0"/>
              <a:t>‹#›</a:t>
            </a:fld>
            <a:endParaRPr lang="en-US"/>
          </a:p>
        </p:txBody>
      </p:sp>
    </p:spTree>
    <p:extLst>
      <p:ext uri="{BB962C8B-B14F-4D97-AF65-F5344CB8AC3E}">
        <p14:creationId xmlns:p14="http://schemas.microsoft.com/office/powerpoint/2010/main" val="1889335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C050D1-3344-4A65-A717-DF9428BE0E8A}"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2ADFFF-2A04-4A50-A759-82775783504F}" type="slidenum">
              <a:rPr lang="en-US" smtClean="0"/>
              <a:t>‹#›</a:t>
            </a:fld>
            <a:endParaRPr lang="en-US"/>
          </a:p>
        </p:txBody>
      </p:sp>
    </p:spTree>
    <p:extLst>
      <p:ext uri="{BB962C8B-B14F-4D97-AF65-F5344CB8AC3E}">
        <p14:creationId xmlns:p14="http://schemas.microsoft.com/office/powerpoint/2010/main" val="4215321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C050D1-3344-4A65-A717-DF9428BE0E8A}"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2ADFFF-2A04-4A50-A759-82775783504F}" type="slidenum">
              <a:rPr lang="en-US" smtClean="0"/>
              <a:t>‹#›</a:t>
            </a:fld>
            <a:endParaRPr lang="en-US"/>
          </a:p>
        </p:txBody>
      </p:sp>
    </p:spTree>
    <p:extLst>
      <p:ext uri="{BB962C8B-B14F-4D97-AF65-F5344CB8AC3E}">
        <p14:creationId xmlns:p14="http://schemas.microsoft.com/office/powerpoint/2010/main" val="3370283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C050D1-3344-4A65-A717-DF9428BE0E8A}"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2ADFFF-2A04-4A50-A759-82775783504F}" type="slidenum">
              <a:rPr lang="en-US" smtClean="0"/>
              <a:t>‹#›</a:t>
            </a:fld>
            <a:endParaRPr lang="en-US"/>
          </a:p>
        </p:txBody>
      </p:sp>
    </p:spTree>
    <p:extLst>
      <p:ext uri="{BB962C8B-B14F-4D97-AF65-F5344CB8AC3E}">
        <p14:creationId xmlns:p14="http://schemas.microsoft.com/office/powerpoint/2010/main" val="3414526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C050D1-3344-4A65-A717-DF9428BE0E8A}"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2ADFFF-2A04-4A50-A759-82775783504F}" type="slidenum">
              <a:rPr lang="en-US" smtClean="0"/>
              <a:t>‹#›</a:t>
            </a:fld>
            <a:endParaRPr lang="en-US"/>
          </a:p>
        </p:txBody>
      </p:sp>
    </p:spTree>
    <p:extLst>
      <p:ext uri="{BB962C8B-B14F-4D97-AF65-F5344CB8AC3E}">
        <p14:creationId xmlns:p14="http://schemas.microsoft.com/office/powerpoint/2010/main" val="911212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C050D1-3344-4A65-A717-DF9428BE0E8A}" type="datetimeFigureOut">
              <a:rPr lang="en-US" smtClean="0"/>
              <a:t>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2ADFFF-2A04-4A50-A759-82775783504F}" type="slidenum">
              <a:rPr lang="en-US" smtClean="0"/>
              <a:t>‹#›</a:t>
            </a:fld>
            <a:endParaRPr lang="en-US"/>
          </a:p>
        </p:txBody>
      </p:sp>
    </p:spTree>
    <p:extLst>
      <p:ext uri="{BB962C8B-B14F-4D97-AF65-F5344CB8AC3E}">
        <p14:creationId xmlns:p14="http://schemas.microsoft.com/office/powerpoint/2010/main" val="343910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C050D1-3344-4A65-A717-DF9428BE0E8A}" type="datetimeFigureOut">
              <a:rPr lang="en-US" smtClean="0"/>
              <a:t>2/16/2022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2ADFFF-2A04-4A50-A759-82775783504F}" type="slidenum">
              <a:rPr lang="en-US" smtClean="0"/>
              <a:t>‹#›</a:t>
            </a:fld>
            <a:endParaRPr lang="en-US"/>
          </a:p>
        </p:txBody>
      </p:sp>
    </p:spTree>
    <p:extLst>
      <p:ext uri="{BB962C8B-B14F-4D97-AF65-F5344CB8AC3E}">
        <p14:creationId xmlns:p14="http://schemas.microsoft.com/office/powerpoint/2010/main" val="160125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C050D1-3344-4A65-A717-DF9428BE0E8A}" type="datetimeFigureOut">
              <a:rPr lang="en-US" smtClean="0"/>
              <a:t>2/16/2022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2ADFFF-2A04-4A50-A759-82775783504F}" type="slidenum">
              <a:rPr lang="en-US" smtClean="0"/>
              <a:t>‹#›</a:t>
            </a:fld>
            <a:endParaRPr lang="en-US"/>
          </a:p>
        </p:txBody>
      </p:sp>
    </p:spTree>
    <p:extLst>
      <p:ext uri="{BB962C8B-B14F-4D97-AF65-F5344CB8AC3E}">
        <p14:creationId xmlns:p14="http://schemas.microsoft.com/office/powerpoint/2010/main" val="1166197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C050D1-3344-4A65-A717-DF9428BE0E8A}" type="datetimeFigureOut">
              <a:rPr lang="en-US" smtClean="0"/>
              <a:t>2/16/2022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2ADFFF-2A04-4A50-A759-82775783504F}" type="slidenum">
              <a:rPr lang="en-US" smtClean="0"/>
              <a:t>‹#›</a:t>
            </a:fld>
            <a:endParaRPr lang="en-US"/>
          </a:p>
        </p:txBody>
      </p:sp>
    </p:spTree>
    <p:extLst>
      <p:ext uri="{BB962C8B-B14F-4D97-AF65-F5344CB8AC3E}">
        <p14:creationId xmlns:p14="http://schemas.microsoft.com/office/powerpoint/2010/main" val="1883248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C050D1-3344-4A65-A717-DF9428BE0E8A}" type="datetimeFigureOut">
              <a:rPr lang="en-US" smtClean="0"/>
              <a:t>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2ADFFF-2A04-4A50-A759-82775783504F}" type="slidenum">
              <a:rPr lang="en-US" smtClean="0"/>
              <a:t>‹#›</a:t>
            </a:fld>
            <a:endParaRPr lang="en-US"/>
          </a:p>
        </p:txBody>
      </p:sp>
    </p:spTree>
    <p:extLst>
      <p:ext uri="{BB962C8B-B14F-4D97-AF65-F5344CB8AC3E}">
        <p14:creationId xmlns:p14="http://schemas.microsoft.com/office/powerpoint/2010/main" val="375408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C050D1-3344-4A65-A717-DF9428BE0E8A}" type="datetimeFigureOut">
              <a:rPr lang="en-US" smtClean="0"/>
              <a:t>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2ADFFF-2A04-4A50-A759-82775783504F}" type="slidenum">
              <a:rPr lang="en-US" smtClean="0"/>
              <a:t>‹#›</a:t>
            </a:fld>
            <a:endParaRPr lang="en-US"/>
          </a:p>
        </p:txBody>
      </p:sp>
    </p:spTree>
    <p:extLst>
      <p:ext uri="{BB962C8B-B14F-4D97-AF65-F5344CB8AC3E}">
        <p14:creationId xmlns:p14="http://schemas.microsoft.com/office/powerpoint/2010/main" val="3194835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C050D1-3344-4A65-A717-DF9428BE0E8A}" type="datetimeFigureOut">
              <a:rPr lang="en-US" smtClean="0"/>
              <a:t>2/16/2022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2ADFFF-2A04-4A50-A759-82775783504F}" type="slidenum">
              <a:rPr lang="en-US" smtClean="0"/>
              <a:t>‹#›</a:t>
            </a:fld>
            <a:endParaRPr lang="en-US"/>
          </a:p>
        </p:txBody>
      </p:sp>
    </p:spTree>
    <p:extLst>
      <p:ext uri="{BB962C8B-B14F-4D97-AF65-F5344CB8AC3E}">
        <p14:creationId xmlns:p14="http://schemas.microsoft.com/office/powerpoint/2010/main" val="2048037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76371" y="432628"/>
            <a:ext cx="9144000" cy="5587845"/>
          </a:xfrm>
        </p:spPr>
        <p:txBody>
          <a:bodyPr>
            <a:noAutofit/>
          </a:bodyPr>
          <a:lstStyle/>
          <a:p>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smtClean="0"/>
              <a:t/>
            </a:r>
            <a:br>
              <a:rPr lang="en-US" sz="2800" b="1" dirty="0" smtClean="0"/>
            </a:br>
            <a:r>
              <a:rPr lang="en-US" sz="3600" b="1" dirty="0" smtClean="0"/>
              <a:t>SPRn4485 </a:t>
            </a:r>
            <a:br>
              <a:rPr lang="en-US" sz="3600" b="1" dirty="0" smtClean="0"/>
            </a:br>
            <a:r>
              <a:rPr lang="en-US" sz="3600" b="1" dirty="0" smtClean="0"/>
              <a:t>Social </a:t>
            </a:r>
            <a:r>
              <a:rPr lang="en-US" sz="3600" b="1" dirty="0"/>
              <a:t>Enterprises and Poverty </a:t>
            </a:r>
            <a:r>
              <a:rPr lang="en-US" sz="3600" b="1" dirty="0" smtClean="0"/>
              <a:t>Alleviation</a:t>
            </a: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smtClean="0"/>
              <a:t>Lecture 01-Introduction to Course</a:t>
            </a:r>
            <a:r>
              <a:rPr lang="en-US" sz="2800" b="1" dirty="0" smtClean="0"/>
              <a:t/>
            </a:r>
            <a:br>
              <a:rPr lang="en-US" sz="2800" b="1" dirty="0" smtClean="0"/>
            </a:br>
            <a:r>
              <a:rPr lang="en-US" sz="2800" b="1" dirty="0" smtClean="0"/>
              <a:t/>
            </a:r>
            <a:br>
              <a:rPr lang="en-US" sz="2800" b="1" dirty="0" smtClean="0"/>
            </a:br>
            <a:r>
              <a:rPr lang="en-US" sz="2800" dirty="0" err="1" smtClean="0"/>
              <a:t>Susantha</a:t>
            </a:r>
            <a:r>
              <a:rPr lang="en-US" sz="2800" dirty="0" smtClean="0"/>
              <a:t> </a:t>
            </a:r>
            <a:r>
              <a:rPr lang="en-US" sz="2800" dirty="0" smtClean="0"/>
              <a:t>Kumara </a:t>
            </a:r>
            <a:r>
              <a:rPr lang="en-US" sz="2800" dirty="0" err="1" smtClean="0"/>
              <a:t>Rasnayake</a:t>
            </a:r>
            <a:r>
              <a:rPr lang="en-US" sz="2800" dirty="0" smtClean="0"/>
              <a:t/>
            </a:r>
            <a:br>
              <a:rPr lang="en-US" sz="2800" dirty="0" smtClean="0"/>
            </a:br>
            <a:r>
              <a:rPr lang="en-US" sz="2800" dirty="0" smtClean="0"/>
              <a:t>PhD</a:t>
            </a:r>
            <a:r>
              <a:rPr lang="en-US" sz="2800" dirty="0" smtClean="0"/>
              <a:t>. Student (MU)</a:t>
            </a:r>
            <a:br>
              <a:rPr lang="en-US" sz="2800" dirty="0" smtClean="0"/>
            </a:br>
            <a:r>
              <a:rPr lang="en-US" sz="2800" b="1" dirty="0" smtClean="0"/>
              <a:t> </a:t>
            </a:r>
            <a:r>
              <a:rPr lang="en-US" sz="2800" dirty="0"/>
              <a:t/>
            </a:r>
            <a:br>
              <a:rPr lang="en-US" sz="2800" dirty="0"/>
            </a:br>
            <a:endParaRPr lang="en-US" sz="2800" dirty="0"/>
          </a:p>
        </p:txBody>
      </p:sp>
    </p:spTree>
    <p:extLst>
      <p:ext uri="{BB962C8B-B14F-4D97-AF65-F5344CB8AC3E}">
        <p14:creationId xmlns:p14="http://schemas.microsoft.com/office/powerpoint/2010/main" val="948964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0656"/>
          </a:xfrm>
        </p:spPr>
        <p:txBody>
          <a:bodyPr>
            <a:noAutofit/>
          </a:bodyPr>
          <a:lstStyle/>
          <a:p>
            <a:r>
              <a:rPr lang="en-US" sz="2800" b="1" dirty="0" smtClean="0"/>
              <a:t>Course content/Course description:</a:t>
            </a:r>
            <a:r>
              <a:rPr lang="en-US" sz="2800" dirty="0" smtClean="0"/>
              <a:t/>
            </a:r>
            <a:br>
              <a:rPr lang="en-US" sz="2800" dirty="0" smtClean="0"/>
            </a:br>
            <a:endParaRPr lang="en-US" sz="2800" dirty="0"/>
          </a:p>
        </p:txBody>
      </p:sp>
      <p:sp>
        <p:nvSpPr>
          <p:cNvPr id="3" name="Content Placeholder 2"/>
          <p:cNvSpPr>
            <a:spLocks noGrp="1"/>
          </p:cNvSpPr>
          <p:nvPr>
            <p:ph idx="1"/>
          </p:nvPr>
        </p:nvSpPr>
        <p:spPr>
          <a:xfrm>
            <a:off x="174653" y="898217"/>
            <a:ext cx="10515600" cy="5343483"/>
          </a:xfrm>
        </p:spPr>
        <p:txBody>
          <a:bodyPr>
            <a:normAutofit fontScale="92500" lnSpcReduction="10000"/>
          </a:bodyPr>
          <a:lstStyle/>
          <a:p>
            <a:r>
              <a:rPr lang="en-US" dirty="0" smtClean="0"/>
              <a:t>Concept </a:t>
            </a:r>
            <a:r>
              <a:rPr lang="en-US" dirty="0"/>
              <a:t>of poverty, </a:t>
            </a:r>
            <a:endParaRPr lang="en-US" dirty="0" smtClean="0"/>
          </a:p>
          <a:p>
            <a:r>
              <a:rPr lang="en-US" dirty="0" smtClean="0"/>
              <a:t>conventional </a:t>
            </a:r>
            <a:r>
              <a:rPr lang="en-US" dirty="0"/>
              <a:t>strategies of poverty alleviation, </a:t>
            </a:r>
            <a:endParaRPr lang="en-US" dirty="0" smtClean="0"/>
          </a:p>
          <a:p>
            <a:r>
              <a:rPr lang="en-US" dirty="0" smtClean="0"/>
              <a:t>Introduction </a:t>
            </a:r>
            <a:r>
              <a:rPr lang="en-US" dirty="0"/>
              <a:t>to social innovation/entrepreneurship and change making</a:t>
            </a:r>
            <a:r>
              <a:rPr lang="en-US" dirty="0" smtClean="0"/>
              <a:t>,</a:t>
            </a:r>
          </a:p>
          <a:p>
            <a:r>
              <a:rPr lang="en-US" dirty="0" smtClean="0"/>
              <a:t>identification </a:t>
            </a:r>
            <a:r>
              <a:rPr lang="en-US" dirty="0"/>
              <a:t>and developing a social enterprise, </a:t>
            </a:r>
            <a:endParaRPr lang="en-US" dirty="0" smtClean="0"/>
          </a:p>
          <a:p>
            <a:r>
              <a:rPr lang="en-US" dirty="0" smtClean="0"/>
              <a:t>mainstream </a:t>
            </a:r>
            <a:r>
              <a:rPr lang="en-US" dirty="0"/>
              <a:t>capital funding and poor, </a:t>
            </a:r>
            <a:endParaRPr lang="en-US" dirty="0" smtClean="0"/>
          </a:p>
          <a:p>
            <a:r>
              <a:rPr lang="en-US" dirty="0" smtClean="0"/>
              <a:t>role </a:t>
            </a:r>
            <a:r>
              <a:rPr lang="en-US" dirty="0"/>
              <a:t>of micro credits and managing credits, </a:t>
            </a:r>
            <a:endParaRPr lang="en-US" dirty="0" smtClean="0"/>
          </a:p>
          <a:p>
            <a:r>
              <a:rPr lang="en-US" dirty="0" smtClean="0"/>
              <a:t>empowering </a:t>
            </a:r>
            <a:r>
              <a:rPr lang="en-US" dirty="0"/>
              <a:t>women and youth social entrepreneurship, </a:t>
            </a:r>
            <a:endParaRPr lang="en-US" dirty="0" smtClean="0"/>
          </a:p>
          <a:p>
            <a:r>
              <a:rPr lang="en-US" dirty="0" smtClean="0"/>
              <a:t>networking </a:t>
            </a:r>
            <a:r>
              <a:rPr lang="en-US" dirty="0"/>
              <a:t>poor for creation of social enterprises, </a:t>
            </a:r>
            <a:endParaRPr lang="en-US" dirty="0" smtClean="0"/>
          </a:p>
          <a:p>
            <a:r>
              <a:rPr lang="en-US" dirty="0" smtClean="0"/>
              <a:t>managing </a:t>
            </a:r>
            <a:r>
              <a:rPr lang="en-US" dirty="0"/>
              <a:t>social enterprises, </a:t>
            </a:r>
            <a:endParaRPr lang="en-US" dirty="0" smtClean="0"/>
          </a:p>
          <a:p>
            <a:r>
              <a:rPr lang="en-US" dirty="0" smtClean="0"/>
              <a:t>cross-sector </a:t>
            </a:r>
            <a:r>
              <a:rPr lang="en-US" dirty="0"/>
              <a:t>partnerships (public, private, and/or non-profit institutions) and value creation for socio-economic change, </a:t>
            </a:r>
            <a:endParaRPr lang="en-US" dirty="0" smtClean="0"/>
          </a:p>
          <a:p>
            <a:r>
              <a:rPr lang="en-US" dirty="0" smtClean="0"/>
              <a:t>Case </a:t>
            </a:r>
            <a:r>
              <a:rPr lang="en-US" dirty="0"/>
              <a:t>studies of success stories; </a:t>
            </a:r>
            <a:r>
              <a:rPr lang="en-US" dirty="0" err="1"/>
              <a:t>Grameen</a:t>
            </a:r>
            <a:r>
              <a:rPr lang="en-US" dirty="0"/>
              <a:t>  Bank and BRAC</a:t>
            </a:r>
          </a:p>
        </p:txBody>
      </p:sp>
    </p:spTree>
    <p:extLst>
      <p:ext uri="{BB962C8B-B14F-4D97-AF65-F5344CB8AC3E}">
        <p14:creationId xmlns:p14="http://schemas.microsoft.com/office/powerpoint/2010/main" val="3444227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48680"/>
          </a:xfrm>
        </p:spPr>
        <p:txBody>
          <a:bodyPr>
            <a:normAutofit fontScale="90000"/>
          </a:bodyPr>
          <a:lstStyle/>
          <a:p>
            <a:r>
              <a:rPr lang="en-US" sz="2800" b="1" dirty="0" smtClean="0"/>
              <a:t>Course assessment method</a:t>
            </a:r>
            <a:r>
              <a:rPr lang="en-US" sz="2800" dirty="0" smtClean="0"/>
              <a:t/>
            </a:r>
            <a:br>
              <a:rPr lang="en-US" sz="2800" dirty="0" smtClean="0"/>
            </a:br>
            <a:endParaRPr lang="en-US" sz="2800" dirty="0"/>
          </a:p>
        </p:txBody>
      </p:sp>
      <p:sp>
        <p:nvSpPr>
          <p:cNvPr id="3" name="Content Placeholder 2"/>
          <p:cNvSpPr>
            <a:spLocks noGrp="1"/>
          </p:cNvSpPr>
          <p:nvPr>
            <p:ph idx="1"/>
          </p:nvPr>
        </p:nvSpPr>
        <p:spPr>
          <a:xfrm>
            <a:off x="190837" y="1849901"/>
            <a:ext cx="10515600" cy="4351338"/>
          </a:xfrm>
        </p:spPr>
        <p:txBody>
          <a:bodyPr/>
          <a:lstStyle/>
          <a:p>
            <a:r>
              <a:rPr lang="en-US" dirty="0" smtClean="0"/>
              <a:t>In-course </a:t>
            </a:r>
            <a:r>
              <a:rPr lang="en-US" dirty="0"/>
              <a:t>60% (active participation in class-10%, </a:t>
            </a:r>
            <a:endParaRPr lang="en-US" dirty="0" smtClean="0"/>
          </a:p>
          <a:p>
            <a:r>
              <a:rPr lang="en-US" dirty="0" smtClean="0"/>
              <a:t>social </a:t>
            </a:r>
            <a:r>
              <a:rPr lang="en-US" dirty="0"/>
              <a:t>change group project-30</a:t>
            </a:r>
            <a:r>
              <a:rPr lang="en-US" dirty="0" smtClean="0"/>
              <a:t>%</a:t>
            </a:r>
          </a:p>
          <a:p>
            <a:r>
              <a:rPr lang="en-US" dirty="0" smtClean="0"/>
              <a:t>Case </a:t>
            </a:r>
            <a:r>
              <a:rPr lang="en-US" dirty="0"/>
              <a:t>study analysis- 20% )</a:t>
            </a:r>
          </a:p>
          <a:p>
            <a:r>
              <a:rPr lang="en-US" dirty="0"/>
              <a:t>End Semester examination- 40%</a:t>
            </a:r>
          </a:p>
        </p:txBody>
      </p:sp>
    </p:spTree>
    <p:extLst>
      <p:ext uri="{BB962C8B-B14F-4D97-AF65-F5344CB8AC3E}">
        <p14:creationId xmlns:p14="http://schemas.microsoft.com/office/powerpoint/2010/main" val="2037794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today’s lecture</a:t>
            </a:r>
            <a:endParaRPr lang="en-US" dirty="0"/>
          </a:p>
        </p:txBody>
      </p:sp>
      <p:sp>
        <p:nvSpPr>
          <p:cNvPr id="3" name="Content Placeholder 2"/>
          <p:cNvSpPr>
            <a:spLocks noGrp="1"/>
          </p:cNvSpPr>
          <p:nvPr>
            <p:ph idx="1"/>
          </p:nvPr>
        </p:nvSpPr>
        <p:spPr/>
        <p:txBody>
          <a:bodyPr/>
          <a:lstStyle/>
          <a:p>
            <a:r>
              <a:rPr lang="en-US" dirty="0" smtClean="0"/>
              <a:t>To introduce </a:t>
            </a:r>
          </a:p>
          <a:p>
            <a:pPr lvl="1"/>
            <a:r>
              <a:rPr lang="en-US" dirty="0" smtClean="0"/>
              <a:t>the course, it’s scope, aims and objectives</a:t>
            </a:r>
          </a:p>
          <a:p>
            <a:pPr lvl="1"/>
            <a:r>
              <a:rPr lang="en-US" dirty="0" smtClean="0"/>
              <a:t>Method of teaching/lecturing</a:t>
            </a:r>
          </a:p>
          <a:p>
            <a:pPr lvl="1"/>
            <a:r>
              <a:rPr lang="en-US" dirty="0" smtClean="0"/>
              <a:t>Knowing your role</a:t>
            </a:r>
          </a:p>
          <a:p>
            <a:pPr lvl="1"/>
            <a:r>
              <a:rPr lang="en-US" dirty="0" smtClean="0"/>
              <a:t>Evaluation etc.</a:t>
            </a:r>
          </a:p>
          <a:p>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2324337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2364"/>
            <a:ext cx="10515600" cy="589735"/>
          </a:xfrm>
        </p:spPr>
        <p:txBody>
          <a:bodyPr>
            <a:normAutofit/>
          </a:bodyPr>
          <a:lstStyle/>
          <a:p>
            <a:r>
              <a:rPr lang="en-US" sz="2800" b="1" dirty="0" smtClean="0"/>
              <a:t>Introduction </a:t>
            </a:r>
            <a:endParaRPr lang="en-US" sz="2800" b="1" dirty="0"/>
          </a:p>
        </p:txBody>
      </p:sp>
      <p:sp>
        <p:nvSpPr>
          <p:cNvPr id="3" name="Content Placeholder 2"/>
          <p:cNvSpPr>
            <a:spLocks noGrp="1"/>
          </p:cNvSpPr>
          <p:nvPr>
            <p:ph idx="1"/>
          </p:nvPr>
        </p:nvSpPr>
        <p:spPr>
          <a:xfrm>
            <a:off x="733003" y="954858"/>
            <a:ext cx="10515600" cy="5108814"/>
          </a:xfrm>
        </p:spPr>
        <p:txBody>
          <a:bodyPr>
            <a:normAutofit/>
          </a:bodyPr>
          <a:lstStyle/>
          <a:p>
            <a:r>
              <a:rPr lang="en-US" sz="2400" dirty="0" smtClean="0"/>
              <a:t>Poverty </a:t>
            </a:r>
            <a:r>
              <a:rPr lang="en-US" sz="2400" dirty="0" smtClean="0"/>
              <a:t>is a universal cause of social </a:t>
            </a:r>
            <a:r>
              <a:rPr lang="en-US" sz="2400" dirty="0" smtClean="0"/>
              <a:t>exclusion</a:t>
            </a:r>
          </a:p>
          <a:p>
            <a:r>
              <a:rPr lang="en-US" sz="2400" dirty="0" smtClean="0"/>
              <a:t>Poverty </a:t>
            </a:r>
            <a:r>
              <a:rPr lang="en-US" sz="2400" dirty="0"/>
              <a:t>eradication as a key field in social policy and social work</a:t>
            </a:r>
          </a:p>
          <a:p>
            <a:r>
              <a:rPr lang="en-US" sz="2400" dirty="0" smtClean="0"/>
              <a:t>Special </a:t>
            </a:r>
            <a:r>
              <a:rPr lang="en-US" sz="2400" dirty="0" smtClean="0"/>
              <a:t>emphasis is given to developing  and least developed world</a:t>
            </a:r>
          </a:p>
          <a:p>
            <a:r>
              <a:rPr lang="en-US" sz="2400" dirty="0"/>
              <a:t>F</a:t>
            </a:r>
            <a:r>
              <a:rPr lang="en-US" sz="2400" dirty="0" smtClean="0"/>
              <a:t>irst priority in the global development agenda MDGs (1990-2015)and SDGs (2015-2030)</a:t>
            </a:r>
            <a:endParaRPr lang="en-US" sz="2400" dirty="0"/>
          </a:p>
        </p:txBody>
      </p:sp>
      <p:pic>
        <p:nvPicPr>
          <p:cNvPr id="1026" name="Picture 2" descr="NCDs and the Millennium Development Goals | NCD Allianc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5328" y="3035653"/>
            <a:ext cx="5647235" cy="314131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3"/>
          <a:stretch>
            <a:fillRect/>
          </a:stretch>
        </p:blipFill>
        <p:spPr>
          <a:xfrm>
            <a:off x="4885279" y="2928810"/>
            <a:ext cx="6743221" cy="3929190"/>
          </a:xfrm>
          <a:prstGeom prst="rect">
            <a:avLst/>
          </a:prstGeom>
        </p:spPr>
      </p:pic>
    </p:spTree>
    <p:extLst>
      <p:ext uri="{BB962C8B-B14F-4D97-AF65-F5344CB8AC3E}">
        <p14:creationId xmlns:p14="http://schemas.microsoft.com/office/powerpoint/2010/main" val="2192390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0326"/>
            <a:ext cx="10515600" cy="5804729"/>
          </a:xfrm>
        </p:spPr>
        <p:txBody>
          <a:bodyPr>
            <a:normAutofit/>
          </a:bodyPr>
          <a:lstStyle/>
          <a:p>
            <a:r>
              <a:rPr lang="en-US" sz="2400" dirty="0" smtClean="0"/>
              <a:t>10</a:t>
            </a:r>
            <a:r>
              <a:rPr lang="en-US" sz="2400" dirty="0"/>
              <a:t>% of the world's population still live on less than $2 a day</a:t>
            </a:r>
            <a:r>
              <a:rPr lang="en-US" sz="2400" dirty="0" smtClean="0"/>
              <a:t>.</a:t>
            </a:r>
            <a:endParaRPr lang="en-US" sz="2400" dirty="0"/>
          </a:p>
          <a:p>
            <a:r>
              <a:rPr lang="en-US" sz="2400" dirty="0" smtClean="0"/>
              <a:t>Situation will be further bad due </a:t>
            </a:r>
            <a:r>
              <a:rPr lang="en-US" sz="2400" dirty="0"/>
              <a:t>to </a:t>
            </a:r>
            <a:r>
              <a:rPr lang="en-US" sz="2400" dirty="0" smtClean="0"/>
              <a:t>the COVID-19 pandemic</a:t>
            </a:r>
          </a:p>
          <a:p>
            <a:r>
              <a:rPr lang="en-US" sz="2400" dirty="0" smtClean="0"/>
              <a:t>EAPN-CR (2020) (European Anti-Poverty Network) says</a:t>
            </a:r>
          </a:p>
          <a:p>
            <a:r>
              <a:rPr lang="en-US" sz="2400" dirty="0"/>
              <a:t>16% of the inhabitants in the European Union live in poverty, which is about 78 million people. In the Czech Republic lives more than 10% people in poverty, which is about 1 million inhabitants. Percentage of children with risk of poverty under 17 is 19%. It is little higher percentage than for people over 65. About 33% of households with one parent and underage children are at risk of poverty</a:t>
            </a:r>
            <a:endParaRPr lang="en-US" sz="2400" dirty="0" smtClean="0"/>
          </a:p>
        </p:txBody>
      </p:sp>
    </p:spTree>
    <p:extLst>
      <p:ext uri="{BB962C8B-B14F-4D97-AF65-F5344CB8AC3E}">
        <p14:creationId xmlns:p14="http://schemas.microsoft.com/office/powerpoint/2010/main" val="2311099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Conventional efforts for eradicating poverty</a:t>
            </a:r>
            <a:endParaRPr lang="en-US" sz="2800" b="1" dirty="0"/>
          </a:p>
        </p:txBody>
      </p:sp>
      <p:sp>
        <p:nvSpPr>
          <p:cNvPr id="3" name="Content Placeholder 2"/>
          <p:cNvSpPr>
            <a:spLocks noGrp="1"/>
          </p:cNvSpPr>
          <p:nvPr>
            <p:ph idx="1"/>
          </p:nvPr>
        </p:nvSpPr>
        <p:spPr>
          <a:xfrm>
            <a:off x="12812" y="1817533"/>
            <a:ext cx="10515600" cy="4351338"/>
          </a:xfrm>
        </p:spPr>
        <p:txBody>
          <a:bodyPr/>
          <a:lstStyle/>
          <a:p>
            <a:r>
              <a:rPr lang="en-US" sz="2400" dirty="0"/>
              <a:t>This situation challenges the conventional efforts to poverty eradication actions</a:t>
            </a:r>
          </a:p>
          <a:p>
            <a:pPr lvl="1"/>
            <a:r>
              <a:rPr lang="en-US" dirty="0"/>
              <a:t>Providing subsidies</a:t>
            </a:r>
          </a:p>
          <a:p>
            <a:pPr lvl="1"/>
            <a:r>
              <a:rPr lang="en-US" dirty="0"/>
              <a:t>Financial supports</a:t>
            </a:r>
          </a:p>
          <a:p>
            <a:pPr lvl="1"/>
            <a:r>
              <a:rPr lang="en-US" dirty="0"/>
              <a:t>Welfare </a:t>
            </a:r>
            <a:r>
              <a:rPr lang="en-US" dirty="0" err="1"/>
              <a:t>programmes</a:t>
            </a:r>
            <a:endParaRPr lang="en-US" dirty="0"/>
          </a:p>
          <a:p>
            <a:pPr lvl="1"/>
            <a:r>
              <a:rPr lang="en-US" dirty="0"/>
              <a:t>Tax reliefs </a:t>
            </a:r>
          </a:p>
          <a:p>
            <a:r>
              <a:rPr lang="en-US" sz="2400" dirty="0" smtClean="0">
                <a:solidFill>
                  <a:srgbClr val="0070C0"/>
                </a:solidFill>
              </a:rPr>
              <a:t>Social </a:t>
            </a:r>
            <a:r>
              <a:rPr lang="en-US" sz="2400" dirty="0">
                <a:solidFill>
                  <a:srgbClr val="0070C0"/>
                </a:solidFill>
              </a:rPr>
              <a:t>enterprise model </a:t>
            </a:r>
            <a:r>
              <a:rPr lang="en-US" sz="2400" dirty="0"/>
              <a:t>gains recognition as an innovative method of </a:t>
            </a:r>
            <a:r>
              <a:rPr lang="en-US" sz="2400" u="sng" dirty="0"/>
              <a:t>poverty alleviation and socio-economic value creator</a:t>
            </a:r>
            <a:r>
              <a:rPr lang="en-US" sz="2400" dirty="0"/>
              <a:t> in both developed and developing economies.</a:t>
            </a:r>
            <a:endParaRPr lang="en-US" sz="2400" dirty="0"/>
          </a:p>
        </p:txBody>
      </p:sp>
    </p:spTree>
    <p:extLst>
      <p:ext uri="{BB962C8B-B14F-4D97-AF65-F5344CB8AC3E}">
        <p14:creationId xmlns:p14="http://schemas.microsoft.com/office/powerpoint/2010/main" val="2159177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1377"/>
            <a:ext cx="10515600" cy="1325563"/>
          </a:xfrm>
        </p:spPr>
        <p:txBody>
          <a:bodyPr>
            <a:normAutofit/>
          </a:bodyPr>
          <a:lstStyle/>
          <a:p>
            <a:r>
              <a:rPr lang="en-US" sz="2800" dirty="0" smtClean="0">
                <a:solidFill>
                  <a:srgbClr val="0070C0"/>
                </a:solidFill>
              </a:rPr>
              <a:t>Social enterprise model as an innovative solution </a:t>
            </a:r>
            <a:endParaRPr lang="en-US" sz="2800" dirty="0"/>
          </a:p>
        </p:txBody>
      </p:sp>
      <p:pic>
        <p:nvPicPr>
          <p:cNvPr id="4" name="Picture 2" descr="Kids in slum"/>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049" y="4091992"/>
            <a:ext cx="6423660" cy="2667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Why entrepreneurship alone can&amp;#39;t alleviate poverty | World Economic For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8114445" y="3862276"/>
            <a:ext cx="4020194" cy="2995724"/>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Dimensions of social entrepreneurship | Download Scientific Diagra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3827" y="1065190"/>
            <a:ext cx="3196666" cy="2797086"/>
          </a:xfrm>
          <a:prstGeom prst="rect">
            <a:avLst/>
          </a:prstGeom>
          <a:noFill/>
          <a:extLst>
            <a:ext uri="{909E8E84-426E-40DD-AFC4-6F175D3DCCD1}">
              <a14:hiddenFill xmlns:a14="http://schemas.microsoft.com/office/drawing/2010/main">
                <a:solidFill>
                  <a:srgbClr val="FFFFFF"/>
                </a:solidFill>
              </a14:hiddenFill>
            </a:ext>
          </a:extLst>
        </p:spPr>
      </p:pic>
      <p:sp>
        <p:nvSpPr>
          <p:cNvPr id="6" name="Down Arrow 5"/>
          <p:cNvSpPr/>
          <p:nvPr/>
        </p:nvSpPr>
        <p:spPr>
          <a:xfrm>
            <a:off x="7282832" y="3981281"/>
            <a:ext cx="169933" cy="13788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6724481" y="5425492"/>
            <a:ext cx="1270450" cy="1094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249893" y="1484596"/>
            <a:ext cx="3479575" cy="19582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Joseph </a:t>
            </a:r>
            <a:r>
              <a:rPr lang="en-US" dirty="0" smtClean="0"/>
              <a:t>Schumpeter’s concept -‘Creative Destruction’</a:t>
            </a:r>
            <a:endParaRPr lang="en-US" dirty="0"/>
          </a:p>
        </p:txBody>
      </p:sp>
    </p:spTree>
    <p:extLst>
      <p:ext uri="{BB962C8B-B14F-4D97-AF65-F5344CB8AC3E}">
        <p14:creationId xmlns:p14="http://schemas.microsoft.com/office/powerpoint/2010/main" val="2724330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08220"/>
          </a:xfrm>
        </p:spPr>
        <p:txBody>
          <a:bodyPr>
            <a:normAutofit/>
          </a:bodyPr>
          <a:lstStyle/>
          <a:p>
            <a:r>
              <a:rPr lang="en-US" sz="2800" b="1" dirty="0"/>
              <a:t>The Social Enterprise Coalition defines</a:t>
            </a:r>
          </a:p>
        </p:txBody>
      </p:sp>
      <p:sp>
        <p:nvSpPr>
          <p:cNvPr id="3" name="Content Placeholder 2"/>
          <p:cNvSpPr>
            <a:spLocks noGrp="1"/>
          </p:cNvSpPr>
          <p:nvPr>
            <p:ph idx="1"/>
          </p:nvPr>
        </p:nvSpPr>
        <p:spPr>
          <a:xfrm>
            <a:off x="12812" y="1270450"/>
            <a:ext cx="10515600" cy="5413571"/>
          </a:xfrm>
        </p:spPr>
        <p:txBody>
          <a:bodyPr>
            <a:normAutofit fontScale="92500" lnSpcReduction="10000"/>
          </a:bodyPr>
          <a:lstStyle/>
          <a:p>
            <a:r>
              <a:rPr lang="en-US" dirty="0"/>
              <a:t>"using commercial means to achieve social goals". </a:t>
            </a:r>
            <a:endParaRPr lang="en-US" dirty="0" smtClean="0"/>
          </a:p>
          <a:p>
            <a:r>
              <a:rPr lang="en-US" dirty="0" smtClean="0"/>
              <a:t>Social </a:t>
            </a:r>
            <a:r>
              <a:rPr lang="en-US" dirty="0"/>
              <a:t>enterprises, through their innovative business plans, aim to solve social problems and improve public welfare</a:t>
            </a:r>
            <a:r>
              <a:rPr lang="en-US" dirty="0" smtClean="0"/>
              <a:t>.</a:t>
            </a:r>
          </a:p>
          <a:p>
            <a:r>
              <a:rPr lang="en-US" dirty="0" smtClean="0"/>
              <a:t>Social </a:t>
            </a:r>
            <a:r>
              <a:rPr lang="en-US" dirty="0"/>
              <a:t>enterprises exist in many economic sectors. </a:t>
            </a:r>
            <a:endParaRPr lang="en-US" dirty="0" smtClean="0"/>
          </a:p>
          <a:p>
            <a:r>
              <a:rPr lang="en-US" dirty="0" smtClean="0"/>
              <a:t>In </a:t>
            </a:r>
            <a:r>
              <a:rPr lang="en-US" dirty="0"/>
              <a:t>Europe they are active in a wide spectrum of activities and in many different fields ranging from social and welfare services, poverty alleviation, education, housing, health, renewable energies, utilities, environment, culture and tourism. </a:t>
            </a:r>
            <a:endParaRPr lang="en-US" dirty="0" smtClean="0"/>
          </a:p>
          <a:p>
            <a:r>
              <a:rPr lang="en-US" dirty="0" smtClean="0"/>
              <a:t>Thus</a:t>
            </a:r>
            <a:r>
              <a:rPr lang="en-US" dirty="0"/>
              <a:t>, social enterprises do not pursue purely for their own profit maximization purposes. So, unlike traditional business enterprises, social enterprises are proven to play an important role in addressing social, economic and environmental challenges, fostering inclusive growth, increasing social cohesion, nurturing local social capital, supporting democratic participation and delivering good quality services.</a:t>
            </a:r>
          </a:p>
        </p:txBody>
      </p:sp>
    </p:spTree>
    <p:extLst>
      <p:ext uri="{BB962C8B-B14F-4D97-AF65-F5344CB8AC3E}">
        <p14:creationId xmlns:p14="http://schemas.microsoft.com/office/powerpoint/2010/main" val="3600042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In this background, </a:t>
            </a:r>
            <a:endParaRPr lang="en-US" sz="2800" b="1" dirty="0"/>
          </a:p>
        </p:txBody>
      </p:sp>
      <p:sp>
        <p:nvSpPr>
          <p:cNvPr id="3" name="Content Placeholder 2"/>
          <p:cNvSpPr>
            <a:spLocks noGrp="1"/>
          </p:cNvSpPr>
          <p:nvPr>
            <p:ph idx="1"/>
          </p:nvPr>
        </p:nvSpPr>
        <p:spPr>
          <a:xfrm>
            <a:off x="0" y="1777073"/>
            <a:ext cx="10515600" cy="4351338"/>
          </a:xfrm>
        </p:spPr>
        <p:txBody>
          <a:bodyPr/>
          <a:lstStyle/>
          <a:p>
            <a:r>
              <a:rPr lang="en-US" dirty="0" smtClean="0"/>
              <a:t>this </a:t>
            </a:r>
            <a:r>
              <a:rPr lang="en-US" dirty="0"/>
              <a:t>course is designed with the purpose that students will use social entrepreneurship model to address society’s most pressing social problems including poverty and unemployment.</a:t>
            </a:r>
          </a:p>
        </p:txBody>
      </p:sp>
    </p:spTree>
    <p:extLst>
      <p:ext uri="{BB962C8B-B14F-4D97-AF65-F5344CB8AC3E}">
        <p14:creationId xmlns:p14="http://schemas.microsoft.com/office/powerpoint/2010/main" val="3316610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7300"/>
          </a:xfrm>
        </p:spPr>
        <p:txBody>
          <a:bodyPr>
            <a:noAutofit/>
          </a:bodyPr>
          <a:lstStyle/>
          <a:p>
            <a:r>
              <a:rPr lang="en-US" sz="2800" b="1" dirty="0" smtClean="0"/>
              <a:t>Intended Learning Outcomes (ILOs):</a:t>
            </a:r>
            <a:r>
              <a:rPr lang="en-US" sz="2800" dirty="0" smtClean="0"/>
              <a:t/>
            </a:r>
            <a:br>
              <a:rPr lang="en-US" sz="2800" dirty="0" smtClean="0"/>
            </a:br>
            <a:endParaRPr lang="en-US" sz="2800" dirty="0"/>
          </a:p>
        </p:txBody>
      </p:sp>
      <p:sp>
        <p:nvSpPr>
          <p:cNvPr id="3" name="Content Placeholder 2"/>
          <p:cNvSpPr>
            <a:spLocks noGrp="1"/>
          </p:cNvSpPr>
          <p:nvPr>
            <p:ph idx="1"/>
          </p:nvPr>
        </p:nvSpPr>
        <p:spPr>
          <a:xfrm>
            <a:off x="77548" y="1238081"/>
            <a:ext cx="10515600" cy="5019802"/>
          </a:xfrm>
        </p:spPr>
        <p:txBody>
          <a:bodyPr>
            <a:normAutofit/>
          </a:bodyPr>
          <a:lstStyle/>
          <a:p>
            <a:pPr marL="0" indent="0">
              <a:buNone/>
            </a:pPr>
            <a:r>
              <a:rPr lang="en-US" dirty="0" smtClean="0"/>
              <a:t>The </a:t>
            </a:r>
            <a:r>
              <a:rPr lang="en-US" dirty="0"/>
              <a:t>students should be able to:</a:t>
            </a:r>
          </a:p>
          <a:p>
            <a:pPr lvl="0"/>
            <a:r>
              <a:rPr lang="en-US" dirty="0"/>
              <a:t>Demonstrate a clear understanding of the concept of poverty and the conventional strategies that aim at poverty alleviation </a:t>
            </a:r>
          </a:p>
          <a:p>
            <a:pPr lvl="0"/>
            <a:r>
              <a:rPr lang="en-US" dirty="0"/>
              <a:t>Describe the change agent role of social enterprises in creating innovative responses to poverty alleviation</a:t>
            </a:r>
          </a:p>
          <a:p>
            <a:pPr lvl="0"/>
            <a:r>
              <a:rPr lang="en-US" dirty="0"/>
              <a:t>Learn business and entrepreneurship skills that will help build a sustainable business model that addresses a societal problem.</a:t>
            </a:r>
          </a:p>
          <a:p>
            <a:pPr lvl="0"/>
            <a:r>
              <a:rPr lang="en-US" dirty="0"/>
              <a:t>Explain the existing challenges, constrains and sustaining a social enterprise</a:t>
            </a:r>
          </a:p>
          <a:p>
            <a:r>
              <a:rPr lang="en-US" dirty="0"/>
              <a:t>Conceptualize and develop a social enterprise model to alleviate poverty in a given context.</a:t>
            </a:r>
          </a:p>
        </p:txBody>
      </p:sp>
    </p:spTree>
    <p:extLst>
      <p:ext uri="{BB962C8B-B14F-4D97-AF65-F5344CB8AC3E}">
        <p14:creationId xmlns:p14="http://schemas.microsoft.com/office/powerpoint/2010/main" val="13801973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512</TotalTime>
  <Words>629</Words>
  <Application>Microsoft Office PowerPoint</Application>
  <PresentationFormat>Widescreen</PresentationFormat>
  <Paragraphs>58</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    SPRn4485  Social Enterprises and Poverty Alleviation   Lecture 01-Introduction to Course  Susantha Kumara Rasnayake PhD. Student (MU)   </vt:lpstr>
      <vt:lpstr>Objectives of today’s lecture</vt:lpstr>
      <vt:lpstr>Introduction </vt:lpstr>
      <vt:lpstr>PowerPoint Presentation</vt:lpstr>
      <vt:lpstr>Conventional efforts for eradicating poverty</vt:lpstr>
      <vt:lpstr>Social enterprise model as an innovative solution </vt:lpstr>
      <vt:lpstr>The Social Enterprise Coalition defines</vt:lpstr>
      <vt:lpstr>In this background, </vt:lpstr>
      <vt:lpstr>Intended Learning Outcomes (ILOs): </vt:lpstr>
      <vt:lpstr>Course content/Course description: </vt:lpstr>
      <vt:lpstr>Course assessment method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SPRn4485  Social Enterprises and Poverty Alleviation  </dc:title>
  <dc:creator>ASUS</dc:creator>
  <cp:lastModifiedBy>ASUS</cp:lastModifiedBy>
  <cp:revision>24</cp:revision>
  <dcterms:created xsi:type="dcterms:W3CDTF">2022-02-14T05:07:29Z</dcterms:created>
  <dcterms:modified xsi:type="dcterms:W3CDTF">2022-02-16T17:13:54Z</dcterms:modified>
</cp:coreProperties>
</file>