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61" r:id="rId5"/>
    <p:sldId id="271" r:id="rId6"/>
    <p:sldId id="275" r:id="rId7"/>
    <p:sldId id="270" r:id="rId8"/>
    <p:sldId id="264" r:id="rId9"/>
    <p:sldId id="266" r:id="rId10"/>
    <p:sldId id="274" r:id="rId11"/>
    <p:sldId id="262" r:id="rId12"/>
    <p:sldId id="263" r:id="rId13"/>
    <p:sldId id="268" r:id="rId14"/>
    <p:sldId id="269" r:id="rId15"/>
    <p:sldId id="272" r:id="rId16"/>
    <p:sldId id="2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21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CF5279-EEC0-41FE-967F-86566CAC7350}"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88728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F5279-EEC0-41FE-967F-86566CAC7350}"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01907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F5279-EEC0-41FE-967F-86566CAC7350}"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51863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CF5279-EEC0-41FE-967F-86566CAC7350}"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97285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CF5279-EEC0-41FE-967F-86566CAC7350}"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258567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CF5279-EEC0-41FE-967F-86566CAC7350}"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245528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CF5279-EEC0-41FE-967F-86566CAC7350}"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11045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CF5279-EEC0-41FE-967F-86566CAC7350}"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398906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F5279-EEC0-41FE-967F-86566CAC7350}"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58517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F5279-EEC0-41FE-967F-86566CAC7350}"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756239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CF5279-EEC0-41FE-967F-86566CAC7350}"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FCA55A-036D-4396-9CDD-E05909C87D9A}" type="slidenum">
              <a:rPr lang="en-US" smtClean="0"/>
              <a:t>‹#›</a:t>
            </a:fld>
            <a:endParaRPr lang="en-US"/>
          </a:p>
        </p:txBody>
      </p:sp>
    </p:spTree>
    <p:extLst>
      <p:ext uri="{BB962C8B-B14F-4D97-AF65-F5344CB8AC3E}">
        <p14:creationId xmlns:p14="http://schemas.microsoft.com/office/powerpoint/2010/main" val="173022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F5279-EEC0-41FE-967F-86566CAC7350}"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FCA55A-036D-4396-9CDD-E05909C87D9A}" type="slidenum">
              <a:rPr lang="en-US" smtClean="0"/>
              <a:t>‹#›</a:t>
            </a:fld>
            <a:endParaRPr lang="en-US"/>
          </a:p>
        </p:txBody>
      </p:sp>
    </p:spTree>
    <p:extLst>
      <p:ext uri="{BB962C8B-B14F-4D97-AF65-F5344CB8AC3E}">
        <p14:creationId xmlns:p14="http://schemas.microsoft.com/office/powerpoint/2010/main" val="37809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Concept of poverty</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Tree>
    <p:extLst>
      <p:ext uri="{BB962C8B-B14F-4D97-AF65-F5344CB8AC3E}">
        <p14:creationId xmlns:p14="http://schemas.microsoft.com/office/powerpoint/2010/main" val="4893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69" y="365126"/>
            <a:ext cx="10515600" cy="759668"/>
          </a:xfrm>
        </p:spPr>
        <p:txBody>
          <a:bodyPr>
            <a:normAutofit/>
          </a:bodyPr>
          <a:lstStyle/>
          <a:p>
            <a:r>
              <a:rPr lang="en-US" sz="2800" b="1" dirty="0" smtClean="0"/>
              <a:t>Some i</a:t>
            </a:r>
            <a:r>
              <a:rPr lang="en-US" sz="2800" b="1" dirty="0" smtClean="0"/>
              <a:t>mportant terminologies to further conceptualize of poverty </a:t>
            </a:r>
            <a:endParaRPr lang="en-US" sz="2800" b="1" dirty="0"/>
          </a:p>
        </p:txBody>
      </p:sp>
      <p:sp>
        <p:nvSpPr>
          <p:cNvPr id="3" name="Content Placeholder 2"/>
          <p:cNvSpPr>
            <a:spLocks noGrp="1"/>
          </p:cNvSpPr>
          <p:nvPr>
            <p:ph idx="1"/>
          </p:nvPr>
        </p:nvSpPr>
        <p:spPr>
          <a:xfrm>
            <a:off x="158469" y="1124794"/>
            <a:ext cx="10515600" cy="5052169"/>
          </a:xfrm>
        </p:spPr>
        <p:txBody>
          <a:bodyPr>
            <a:normAutofit/>
          </a:bodyPr>
          <a:lstStyle/>
          <a:p>
            <a:r>
              <a:rPr lang="en-US" dirty="0" smtClean="0"/>
              <a:t>Shelter </a:t>
            </a:r>
            <a:r>
              <a:rPr lang="en-US" dirty="0"/>
              <a:t>poverty, food poverty, asset poverty, time-poverty or health poverty refer to lack of that specific </a:t>
            </a:r>
            <a:r>
              <a:rPr lang="en-US" dirty="0" smtClean="0"/>
              <a:t>good</a:t>
            </a:r>
            <a:endParaRPr lang="en-US" dirty="0"/>
          </a:p>
          <a:p>
            <a:r>
              <a:rPr lang="en-US" dirty="0" smtClean="0"/>
              <a:t>The</a:t>
            </a:r>
            <a:r>
              <a:rPr lang="en-US" dirty="0"/>
              <a:t> </a:t>
            </a:r>
            <a:r>
              <a:rPr lang="en-US" i="1" dirty="0"/>
              <a:t>transiently poor</a:t>
            </a:r>
            <a:r>
              <a:rPr lang="en-US" dirty="0"/>
              <a:t> move in and out of </a:t>
            </a:r>
            <a:r>
              <a:rPr lang="en-US" dirty="0" smtClean="0"/>
              <a:t>poverty</a:t>
            </a:r>
            <a:endParaRPr lang="en-US" dirty="0"/>
          </a:p>
          <a:p>
            <a:r>
              <a:rPr lang="en-US" dirty="0"/>
              <a:t>The </a:t>
            </a:r>
            <a:r>
              <a:rPr lang="en-US" i="1" dirty="0"/>
              <a:t>chronically poor</a:t>
            </a:r>
            <a:r>
              <a:rPr lang="en-US" dirty="0"/>
              <a:t> are poor for years at a time or even their whole </a:t>
            </a:r>
            <a:r>
              <a:rPr lang="en-US" dirty="0" smtClean="0"/>
              <a:t>lives </a:t>
            </a:r>
            <a:r>
              <a:rPr lang="en-US" i="1" dirty="0" smtClean="0"/>
              <a:t>Vulnerability </a:t>
            </a:r>
            <a:r>
              <a:rPr lang="en-US" i="1" dirty="0"/>
              <a:t>to poverty</a:t>
            </a:r>
            <a:r>
              <a:rPr lang="en-US" dirty="0"/>
              <a:t> is the probability or risk of being in poverty or falling into poverty in the </a:t>
            </a:r>
            <a:r>
              <a:rPr lang="en-US" dirty="0" smtClean="0"/>
              <a:t>future</a:t>
            </a:r>
            <a:endParaRPr lang="en-US" dirty="0"/>
          </a:p>
        </p:txBody>
      </p:sp>
    </p:spTree>
    <p:extLst>
      <p:ext uri="{BB962C8B-B14F-4D97-AF65-F5344CB8AC3E}">
        <p14:creationId xmlns:p14="http://schemas.microsoft.com/office/powerpoint/2010/main" val="325982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16" y="300390"/>
            <a:ext cx="10515600" cy="792036"/>
          </a:xfrm>
        </p:spPr>
        <p:txBody>
          <a:bodyPr>
            <a:normAutofit/>
          </a:bodyPr>
          <a:lstStyle/>
          <a:p>
            <a:r>
              <a:rPr lang="en-US" sz="2800" b="1" dirty="0" smtClean="0"/>
              <a:t>Poverty as capability deprivation</a:t>
            </a:r>
            <a:endParaRPr lang="en-US" sz="2800" b="1" dirty="0"/>
          </a:p>
        </p:txBody>
      </p:sp>
      <p:sp>
        <p:nvSpPr>
          <p:cNvPr id="3" name="Content Placeholder 2"/>
          <p:cNvSpPr>
            <a:spLocks noGrp="1"/>
          </p:cNvSpPr>
          <p:nvPr>
            <p:ph idx="1"/>
          </p:nvPr>
        </p:nvSpPr>
        <p:spPr>
          <a:xfrm>
            <a:off x="109916" y="1157162"/>
            <a:ext cx="10515600" cy="5019801"/>
          </a:xfrm>
        </p:spPr>
        <p:txBody>
          <a:bodyPr>
            <a:normAutofit/>
          </a:bodyPr>
          <a:lstStyle/>
          <a:p>
            <a:r>
              <a:rPr lang="en-US" dirty="0" smtClean="0"/>
              <a:t>As </a:t>
            </a:r>
            <a:r>
              <a:rPr lang="en-US" dirty="0"/>
              <a:t>articulated by </a:t>
            </a:r>
            <a:r>
              <a:rPr lang="en-US" b="1" dirty="0"/>
              <a:t>Amartya </a:t>
            </a:r>
            <a:r>
              <a:rPr lang="en-US" b="1" dirty="0" err="1"/>
              <a:t>Sen</a:t>
            </a:r>
            <a:r>
              <a:rPr lang="en-US" b="1" dirty="0"/>
              <a:t> (1987)</a:t>
            </a:r>
            <a:r>
              <a:rPr lang="en-US" dirty="0"/>
              <a:t>, looks at well-being arising through people’s ability to function in society. Poverty arises when people lack key capabilities and so have ‘inadequate income or education, or poor health, or insecurity, or low self-confidence, or a sense of powerlessness, or the absence of rights such as freedom of speech’ (</a:t>
            </a:r>
            <a:r>
              <a:rPr lang="en-US" b="1" dirty="0"/>
              <a:t>Haughton &amp; </a:t>
            </a:r>
            <a:r>
              <a:rPr lang="en-US" b="1" dirty="0" err="1"/>
              <a:t>Khandker</a:t>
            </a:r>
            <a:r>
              <a:rPr lang="en-US" b="1" dirty="0"/>
              <a:t>, 2009, p. 2-3</a:t>
            </a:r>
            <a:r>
              <a:rPr lang="en-US" dirty="0"/>
              <a:t>). </a:t>
            </a:r>
            <a:endParaRPr lang="en-US" dirty="0" smtClean="0"/>
          </a:p>
          <a:p>
            <a:r>
              <a:rPr lang="en-US" dirty="0" smtClean="0"/>
              <a:t>Viewed </a:t>
            </a:r>
            <a:r>
              <a:rPr lang="en-US" dirty="0"/>
              <a:t>in this way, poverty is a multidimensional phenomenon and less </a:t>
            </a:r>
            <a:r>
              <a:rPr lang="en-US" dirty="0" smtClean="0"/>
              <a:t>agreeable </a:t>
            </a:r>
            <a:r>
              <a:rPr lang="en-US" dirty="0"/>
              <a:t>to simple solutions. For instance, while higher average incomes will certainly help reduce poverty, these may need to be accompanied by measures to empower the poor, or insure them against risks, or to address specific weaknesses such as inadequate availability of schools or a corrupt health service.</a:t>
            </a:r>
          </a:p>
        </p:txBody>
      </p:sp>
    </p:spTree>
    <p:extLst>
      <p:ext uri="{BB962C8B-B14F-4D97-AF65-F5344CB8AC3E}">
        <p14:creationId xmlns:p14="http://schemas.microsoft.com/office/powerpoint/2010/main" val="1019038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76" y="332758"/>
            <a:ext cx="10515600" cy="703024"/>
          </a:xfrm>
        </p:spPr>
        <p:txBody>
          <a:bodyPr>
            <a:normAutofit/>
          </a:bodyPr>
          <a:lstStyle/>
          <a:p>
            <a:r>
              <a:rPr lang="en-US" sz="2800" b="1" dirty="0" smtClean="0"/>
              <a:t>Poverty as a culture</a:t>
            </a:r>
            <a:endParaRPr lang="en-US" sz="2800" b="1" dirty="0"/>
          </a:p>
        </p:txBody>
      </p:sp>
      <p:sp>
        <p:nvSpPr>
          <p:cNvPr id="3" name="Content Placeholder 2"/>
          <p:cNvSpPr>
            <a:spLocks noGrp="1"/>
          </p:cNvSpPr>
          <p:nvPr>
            <p:ph idx="1"/>
          </p:nvPr>
        </p:nvSpPr>
        <p:spPr>
          <a:xfrm>
            <a:off x="150376" y="1035782"/>
            <a:ext cx="10515600" cy="5141181"/>
          </a:xfrm>
        </p:spPr>
        <p:txBody>
          <a:bodyPr>
            <a:normAutofit lnSpcReduction="10000"/>
          </a:bodyPr>
          <a:lstStyle/>
          <a:p>
            <a:r>
              <a:rPr lang="en-US" dirty="0" smtClean="0"/>
              <a:t>American anthropologists, Oscar Lewis developed the </a:t>
            </a:r>
            <a:r>
              <a:rPr lang="en-US" i="1" dirty="0" smtClean="0"/>
              <a:t>Theory of culture of poverty (</a:t>
            </a:r>
            <a:r>
              <a:rPr lang="en-US" i="1" dirty="0"/>
              <a:t>Five Families: Mexican Case Studies in the Culture of </a:t>
            </a:r>
            <a:r>
              <a:rPr lang="en-US" i="1" dirty="0" smtClean="0"/>
              <a:t>Poverty, </a:t>
            </a:r>
            <a:r>
              <a:rPr lang="en-US" i="1" dirty="0" smtClean="0"/>
              <a:t>1959)</a:t>
            </a:r>
          </a:p>
          <a:p>
            <a:r>
              <a:rPr lang="en-US" dirty="0" smtClean="0"/>
              <a:t>He stated that being in poverty tends to create a way of living that becomes a culture of its own or subculture</a:t>
            </a:r>
          </a:p>
          <a:p>
            <a:r>
              <a:rPr lang="en-US" dirty="0" smtClean="0"/>
              <a:t>He tired to capture the way of behaving and thinking of poor in comparison to middle class people</a:t>
            </a:r>
          </a:p>
          <a:p>
            <a:r>
              <a:rPr lang="en-US" dirty="0" smtClean="0"/>
              <a:t>This culture is “learned, shared and transmitted as a behavior of a social group</a:t>
            </a:r>
          </a:p>
          <a:p>
            <a:r>
              <a:rPr lang="en-US" dirty="0"/>
              <a:t>Culture of poverty proposed that approximately 20% of poor people are trapped in cycles of self-perpetuating behavior that caused poverty. </a:t>
            </a:r>
            <a:endParaRPr lang="en-US" dirty="0" smtClean="0"/>
          </a:p>
        </p:txBody>
      </p:sp>
    </p:spTree>
    <p:extLst>
      <p:ext uri="{BB962C8B-B14F-4D97-AF65-F5344CB8AC3E}">
        <p14:creationId xmlns:p14="http://schemas.microsoft.com/office/powerpoint/2010/main" val="795409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85" y="227561"/>
            <a:ext cx="10515600" cy="589735"/>
          </a:xfrm>
        </p:spPr>
        <p:txBody>
          <a:bodyPr>
            <a:normAutofit/>
          </a:bodyPr>
          <a:lstStyle/>
          <a:p>
            <a:r>
              <a:rPr lang="en-US" sz="2800" b="1" dirty="0" smtClean="0"/>
              <a:t>Culture of poverty contains</a:t>
            </a:r>
            <a:endParaRPr lang="en-US" sz="2800" b="1" dirty="0"/>
          </a:p>
        </p:txBody>
      </p:sp>
      <p:sp>
        <p:nvSpPr>
          <p:cNvPr id="3" name="Content Placeholder 2"/>
          <p:cNvSpPr>
            <a:spLocks noGrp="1"/>
          </p:cNvSpPr>
          <p:nvPr>
            <p:ph idx="1"/>
          </p:nvPr>
        </p:nvSpPr>
        <p:spPr>
          <a:xfrm>
            <a:off x="142285" y="954860"/>
            <a:ext cx="10515600" cy="5222103"/>
          </a:xfrm>
        </p:spPr>
        <p:txBody>
          <a:bodyPr>
            <a:normAutofit/>
          </a:bodyPr>
          <a:lstStyle/>
          <a:p>
            <a:r>
              <a:rPr lang="en-US" dirty="0"/>
              <a:t>More specifically, 70 behavioral traits or characteristics are identified with those who have a culture of poverty. These characteristics include</a:t>
            </a:r>
          </a:p>
          <a:p>
            <a:pPr lvl="1"/>
            <a:r>
              <a:rPr lang="en-US" dirty="0"/>
              <a:t>weak ego </a:t>
            </a:r>
            <a:r>
              <a:rPr lang="en-US" dirty="0" smtClean="0"/>
              <a:t>structure</a:t>
            </a:r>
          </a:p>
          <a:p>
            <a:pPr lvl="1"/>
            <a:r>
              <a:rPr lang="en-US" dirty="0" smtClean="0"/>
              <a:t>strong </a:t>
            </a:r>
            <a:r>
              <a:rPr lang="en-US" dirty="0"/>
              <a:t>present-time </a:t>
            </a:r>
            <a:r>
              <a:rPr lang="en-US" dirty="0" smtClean="0"/>
              <a:t>orientation</a:t>
            </a:r>
          </a:p>
          <a:p>
            <a:pPr lvl="1"/>
            <a:r>
              <a:rPr lang="en-US" dirty="0" smtClean="0"/>
              <a:t>confusion </a:t>
            </a:r>
            <a:r>
              <a:rPr lang="en-US" dirty="0"/>
              <a:t>of sexual </a:t>
            </a:r>
            <a:r>
              <a:rPr lang="en-US" dirty="0" smtClean="0"/>
              <a:t>identification</a:t>
            </a:r>
          </a:p>
          <a:p>
            <a:pPr lvl="1"/>
            <a:r>
              <a:rPr lang="en-US" dirty="0" smtClean="0"/>
              <a:t>Strong feeling of m</a:t>
            </a:r>
            <a:r>
              <a:rPr lang="en-US" dirty="0" smtClean="0"/>
              <a:t>arginality, helplessness, dependency, inferiority</a:t>
            </a:r>
            <a:endParaRPr lang="en-US" dirty="0" smtClean="0"/>
          </a:p>
          <a:p>
            <a:pPr marL="0" indent="0">
              <a:buNone/>
            </a:pPr>
            <a:r>
              <a:rPr lang="en-US" dirty="0" smtClean="0"/>
              <a:t>(Oscar Lewis, 1958</a:t>
            </a:r>
            <a:r>
              <a:rPr lang="en-US" dirty="0" smtClean="0"/>
              <a:t>)</a:t>
            </a:r>
          </a:p>
          <a:p>
            <a:pPr marL="0" indent="0">
              <a:buNone/>
            </a:pPr>
            <a:r>
              <a:rPr lang="en-US" dirty="0" smtClean="0"/>
              <a:t>Lewis received many criticisms</a:t>
            </a:r>
            <a:endParaRPr lang="en-US" dirty="0"/>
          </a:p>
        </p:txBody>
      </p:sp>
    </p:spTree>
    <p:extLst>
      <p:ext uri="{BB962C8B-B14F-4D97-AF65-F5344CB8AC3E}">
        <p14:creationId xmlns:p14="http://schemas.microsoft.com/office/powerpoint/2010/main" val="2832440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a:t>
            </a:r>
            <a:r>
              <a:rPr lang="en-US" dirty="0" smtClean="0"/>
              <a:t>cycle </a:t>
            </a:r>
            <a:r>
              <a:rPr lang="en-US" dirty="0" smtClean="0"/>
              <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4098" name="Picture 2" descr="Pin on What I think about poverty: issues &amp;amp; explan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792" y="1353208"/>
            <a:ext cx="8594782" cy="5053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414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your consideration</a:t>
            </a:r>
            <a:endParaRPr lang="en-US" dirty="0"/>
          </a:p>
        </p:txBody>
      </p:sp>
      <p:sp>
        <p:nvSpPr>
          <p:cNvPr id="3" name="Content Placeholder 2"/>
          <p:cNvSpPr>
            <a:spLocks noGrp="1"/>
          </p:cNvSpPr>
          <p:nvPr>
            <p:ph idx="1"/>
          </p:nvPr>
        </p:nvSpPr>
        <p:spPr/>
        <p:txBody>
          <a:bodyPr/>
          <a:lstStyle/>
          <a:p>
            <a:r>
              <a:rPr lang="en-US" dirty="0" smtClean="0"/>
              <a:t>Do you think that poverty can be prevented by giving the poor money/subsidies </a:t>
            </a:r>
          </a:p>
          <a:p>
            <a:r>
              <a:rPr lang="en-US" dirty="0" smtClean="0"/>
              <a:t>Talk to few poor people/families (3-5) and try to capture </a:t>
            </a:r>
          </a:p>
          <a:p>
            <a:pPr lvl="1"/>
            <a:endParaRPr lang="en-US" dirty="0" smtClean="0"/>
          </a:p>
          <a:p>
            <a:pPr lvl="1"/>
            <a:r>
              <a:rPr lang="en-US" dirty="0" smtClean="0"/>
              <a:t>Characteristics of their poverty</a:t>
            </a:r>
          </a:p>
          <a:p>
            <a:pPr lvl="1"/>
            <a:r>
              <a:rPr lang="en-US" dirty="0" smtClean="0"/>
              <a:t>Their perspectives on their poverty</a:t>
            </a:r>
          </a:p>
          <a:p>
            <a:pPr lvl="1"/>
            <a:r>
              <a:rPr lang="en-US" dirty="0" smtClean="0"/>
              <a:t>Reasons</a:t>
            </a:r>
          </a:p>
          <a:p>
            <a:pPr lvl="1"/>
            <a:r>
              <a:rPr lang="en-US" dirty="0" smtClean="0"/>
              <a:t>Suggestions to overcome </a:t>
            </a:r>
          </a:p>
          <a:p>
            <a:pPr marL="914400" lvl="2" indent="0">
              <a:buNone/>
            </a:pPr>
            <a:endParaRPr lang="en-US" dirty="0" smtClean="0"/>
          </a:p>
          <a:p>
            <a:endParaRPr lang="en-US" dirty="0"/>
          </a:p>
        </p:txBody>
      </p:sp>
    </p:spTree>
    <p:extLst>
      <p:ext uri="{BB962C8B-B14F-4D97-AF65-F5344CB8AC3E}">
        <p14:creationId xmlns:p14="http://schemas.microsoft.com/office/powerpoint/2010/main" val="3716990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Haughton, J., &amp; </a:t>
            </a:r>
            <a:r>
              <a:rPr lang="en-US" dirty="0" err="1"/>
              <a:t>Khandker</a:t>
            </a:r>
            <a:r>
              <a:rPr lang="en-US" dirty="0"/>
              <a:t>, S. R. (2009). </a:t>
            </a:r>
            <a:r>
              <a:rPr lang="en-US" b="1" i="1" dirty="0"/>
              <a:t>Handbook on poverty and inequality</a:t>
            </a:r>
            <a:r>
              <a:rPr lang="en-US" dirty="0"/>
              <a:t>. Washington, DC: World Bank</a:t>
            </a:r>
          </a:p>
        </p:txBody>
      </p:sp>
    </p:spTree>
    <p:extLst>
      <p:ext uri="{BB962C8B-B14F-4D97-AF65-F5344CB8AC3E}">
        <p14:creationId xmlns:p14="http://schemas.microsoft.com/office/powerpoint/2010/main" val="425258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77" y="454137"/>
            <a:ext cx="10515600" cy="1325563"/>
          </a:xfrm>
        </p:spPr>
        <p:txBody>
          <a:bodyPr>
            <a:normAutofit/>
          </a:bodyPr>
          <a:lstStyle/>
          <a:p>
            <a:r>
              <a:rPr lang="en-US" sz="2800" dirty="0" smtClean="0"/>
              <a:t>Learning objectives </a:t>
            </a:r>
            <a:endParaRPr lang="en-US" sz="2800" dirty="0"/>
          </a:p>
        </p:txBody>
      </p:sp>
      <p:sp>
        <p:nvSpPr>
          <p:cNvPr id="3" name="Content Placeholder 2"/>
          <p:cNvSpPr>
            <a:spLocks noGrp="1"/>
          </p:cNvSpPr>
          <p:nvPr>
            <p:ph idx="1"/>
          </p:nvPr>
        </p:nvSpPr>
        <p:spPr>
          <a:xfrm>
            <a:off x="150377" y="1898453"/>
            <a:ext cx="10515600" cy="4351338"/>
          </a:xfrm>
        </p:spPr>
        <p:txBody>
          <a:bodyPr/>
          <a:lstStyle/>
          <a:p>
            <a:r>
              <a:rPr lang="en-US" dirty="0" smtClean="0"/>
              <a:t>To describe/define the concept of poverty </a:t>
            </a:r>
          </a:p>
          <a:p>
            <a:r>
              <a:rPr lang="en-US" dirty="0" smtClean="0"/>
              <a:t>To explain the characteristics of poverty and its dynamic nature</a:t>
            </a:r>
          </a:p>
          <a:p>
            <a:r>
              <a:rPr lang="en-US" dirty="0" smtClean="0"/>
              <a:t>To use some sociological approaches to describe poverty</a:t>
            </a:r>
            <a:endParaRPr lang="en-US" dirty="0"/>
          </a:p>
        </p:txBody>
      </p:sp>
    </p:spTree>
    <p:extLst>
      <p:ext uri="{BB962C8B-B14F-4D97-AF65-F5344CB8AC3E}">
        <p14:creationId xmlns:p14="http://schemas.microsoft.com/office/powerpoint/2010/main" val="4274193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32" y="365126"/>
            <a:ext cx="10515600" cy="694932"/>
          </a:xfrm>
        </p:spPr>
        <p:txBody>
          <a:bodyPr>
            <a:normAutofit/>
          </a:bodyPr>
          <a:lstStyle/>
          <a:p>
            <a:r>
              <a:rPr lang="en-US" sz="2800" b="1" dirty="0"/>
              <a:t>Definition of poverty</a:t>
            </a:r>
            <a:endParaRPr lang="en-US" sz="2800" dirty="0"/>
          </a:p>
        </p:txBody>
      </p:sp>
      <p:sp>
        <p:nvSpPr>
          <p:cNvPr id="3" name="Content Placeholder 2"/>
          <p:cNvSpPr>
            <a:spLocks noGrp="1"/>
          </p:cNvSpPr>
          <p:nvPr>
            <p:ph idx="1"/>
          </p:nvPr>
        </p:nvSpPr>
        <p:spPr>
          <a:xfrm>
            <a:off x="93732" y="1238081"/>
            <a:ext cx="10515600" cy="4963158"/>
          </a:xfrm>
        </p:spPr>
        <p:txBody>
          <a:bodyPr>
            <a:normAutofit fontScale="92500" lnSpcReduction="20000"/>
          </a:bodyPr>
          <a:lstStyle/>
          <a:p>
            <a:r>
              <a:rPr lang="en-US" dirty="0" smtClean="0"/>
              <a:t>In general, poverty is seen as economic </a:t>
            </a:r>
            <a:r>
              <a:rPr lang="en-US" dirty="0"/>
              <a:t>deprivations experienced by poor people in their daily </a:t>
            </a:r>
            <a:r>
              <a:rPr lang="en-US" dirty="0" smtClean="0"/>
              <a:t>lives</a:t>
            </a:r>
          </a:p>
          <a:p>
            <a:r>
              <a:rPr lang="en-US" dirty="0"/>
              <a:t>Poverty is defined by the World Bank as a ‘pronounced </a:t>
            </a:r>
            <a:r>
              <a:rPr lang="en-US" b="1" dirty="0"/>
              <a:t>deprivation in well-being’</a:t>
            </a:r>
            <a:r>
              <a:rPr lang="en-US" dirty="0"/>
              <a:t>. It can be defined narrowly or more broadly, depending on how well-being is understood.</a:t>
            </a:r>
          </a:p>
          <a:p>
            <a:r>
              <a:rPr lang="en-US" dirty="0"/>
              <a:t>Narrow definitions of well-being are typically linked to commodities, i.e. whether households or individuals have enough resources to meet their needs. </a:t>
            </a:r>
          </a:p>
          <a:p>
            <a:r>
              <a:rPr lang="en-US" dirty="0"/>
              <a:t>In this case poverty is seen largely in monetary terms in relation to household’s income or consumption. Income and consumption are generally defined at household level and do not take account of intra-household variations which obscures individual </a:t>
            </a:r>
            <a:r>
              <a:rPr lang="en-US" dirty="0" smtClean="0"/>
              <a:t>poverty</a:t>
            </a:r>
            <a:r>
              <a:rPr lang="en-US" dirty="0"/>
              <a:t>.</a:t>
            </a:r>
          </a:p>
          <a:p>
            <a:r>
              <a:rPr lang="en-US" dirty="0"/>
              <a:t>Broader definitions of well-being include items such as physical and mental health, close relationships, agency and participation, social connections, competence and self-worth, and values and meaning</a:t>
            </a:r>
          </a:p>
          <a:p>
            <a:endParaRPr lang="en-US" dirty="0"/>
          </a:p>
        </p:txBody>
      </p:sp>
    </p:spTree>
    <p:extLst>
      <p:ext uri="{BB962C8B-B14F-4D97-AF65-F5344CB8AC3E}">
        <p14:creationId xmlns:p14="http://schemas.microsoft.com/office/powerpoint/2010/main" val="206493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824" y="73813"/>
            <a:ext cx="10515600" cy="824404"/>
          </a:xfrm>
        </p:spPr>
        <p:txBody>
          <a:bodyPr>
            <a:normAutofit/>
          </a:bodyPr>
          <a:lstStyle/>
          <a:p>
            <a:r>
              <a:rPr lang="en-US" sz="2800" b="1" dirty="0" smtClean="0"/>
              <a:t>Absolute </a:t>
            </a:r>
            <a:r>
              <a:rPr lang="en-US" sz="2800" b="1" dirty="0" err="1" smtClean="0"/>
              <a:t>Vs</a:t>
            </a:r>
            <a:r>
              <a:rPr lang="en-US" sz="2800" b="1" dirty="0" smtClean="0"/>
              <a:t> Relative poverty</a:t>
            </a:r>
            <a:endParaRPr lang="en-US" sz="2800" b="1" dirty="0"/>
          </a:p>
        </p:txBody>
      </p:sp>
      <p:sp>
        <p:nvSpPr>
          <p:cNvPr id="3" name="Content Placeholder 2"/>
          <p:cNvSpPr>
            <a:spLocks noGrp="1"/>
          </p:cNvSpPr>
          <p:nvPr>
            <p:ph idx="1"/>
          </p:nvPr>
        </p:nvSpPr>
        <p:spPr>
          <a:xfrm>
            <a:off x="101824" y="1003412"/>
            <a:ext cx="10515600" cy="5068354"/>
          </a:xfrm>
        </p:spPr>
        <p:txBody>
          <a:bodyPr/>
          <a:lstStyle/>
          <a:p>
            <a:r>
              <a:rPr lang="en-US" dirty="0"/>
              <a:t>Absolute poverty is poverty below an official line </a:t>
            </a:r>
            <a:r>
              <a:rPr lang="en-US" dirty="0" smtClean="0"/>
              <a:t>(poverty line) set </a:t>
            </a:r>
            <a:r>
              <a:rPr lang="en-US" dirty="0"/>
              <a:t>at the ‘absolute standard of what households should be able to count on in order to meet their basic needs</a:t>
            </a:r>
            <a:r>
              <a:rPr lang="en-US" dirty="0" smtClean="0"/>
              <a:t>’. </a:t>
            </a:r>
          </a:p>
          <a:p>
            <a:r>
              <a:rPr lang="en-US" dirty="0" smtClean="0"/>
              <a:t>The </a:t>
            </a:r>
            <a:r>
              <a:rPr lang="en-US" dirty="0"/>
              <a:t>most commonly used global comparative poverty lines were USD 1.25 (updated in October 2015 to USD 1.90) and USD 2.00 (updated to USD 3.10) a day</a:t>
            </a:r>
            <a:r>
              <a:rPr lang="en-US" dirty="0" smtClean="0"/>
              <a:t>.</a:t>
            </a:r>
            <a:r>
              <a:rPr lang="en-US" dirty="0"/>
              <a:t> </a:t>
            </a:r>
            <a:endParaRPr lang="en-US" dirty="0" smtClean="0"/>
          </a:p>
        </p:txBody>
      </p:sp>
    </p:spTree>
    <p:extLst>
      <p:ext uri="{BB962C8B-B14F-4D97-AF65-F5344CB8AC3E}">
        <p14:creationId xmlns:p14="http://schemas.microsoft.com/office/powerpoint/2010/main" val="411320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11" y="292297"/>
            <a:ext cx="10515600" cy="792036"/>
          </a:xfrm>
        </p:spPr>
        <p:txBody>
          <a:bodyPr>
            <a:normAutofit/>
          </a:bodyPr>
          <a:lstStyle/>
          <a:p>
            <a:r>
              <a:rPr lang="en-US" sz="2800" b="1" dirty="0" smtClean="0"/>
              <a:t>Monthly ceiling in Czech Republic</a:t>
            </a:r>
            <a:endParaRPr lang="en-US" sz="2800" b="1" dirty="0"/>
          </a:p>
        </p:txBody>
      </p:sp>
      <p:sp>
        <p:nvSpPr>
          <p:cNvPr id="3" name="Content Placeholder 2"/>
          <p:cNvSpPr>
            <a:spLocks noGrp="1"/>
          </p:cNvSpPr>
          <p:nvPr>
            <p:ph idx="1"/>
          </p:nvPr>
        </p:nvSpPr>
        <p:spPr>
          <a:xfrm>
            <a:off x="149811" y="1084333"/>
            <a:ext cx="10515600" cy="5019801"/>
          </a:xfrm>
        </p:spPr>
        <p:txBody>
          <a:bodyPr/>
          <a:lstStyle/>
          <a:p>
            <a:endParaRPr lang="en-US" dirty="0"/>
          </a:p>
        </p:txBody>
      </p:sp>
      <p:pic>
        <p:nvPicPr>
          <p:cNvPr id="4" name="Picture 3"/>
          <p:cNvPicPr>
            <a:picLocks noChangeAspect="1"/>
          </p:cNvPicPr>
          <p:nvPr/>
        </p:nvPicPr>
        <p:blipFill>
          <a:blip r:embed="rId2"/>
          <a:stretch>
            <a:fillRect/>
          </a:stretch>
        </p:blipFill>
        <p:spPr>
          <a:xfrm>
            <a:off x="149811" y="2057567"/>
            <a:ext cx="9365401" cy="4046567"/>
          </a:xfrm>
          <a:prstGeom prst="rect">
            <a:avLst/>
          </a:prstGeom>
        </p:spPr>
      </p:pic>
    </p:spTree>
    <p:extLst>
      <p:ext uri="{BB962C8B-B14F-4D97-AF65-F5344CB8AC3E}">
        <p14:creationId xmlns:p14="http://schemas.microsoft.com/office/powerpoint/2010/main" val="2343003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53" y="284205"/>
            <a:ext cx="10515600" cy="662563"/>
          </a:xfrm>
        </p:spPr>
        <p:txBody>
          <a:bodyPr>
            <a:normAutofit/>
          </a:bodyPr>
          <a:lstStyle/>
          <a:p>
            <a:r>
              <a:rPr lang="en-US" sz="2800" dirty="0"/>
              <a:t>Relative poverty</a:t>
            </a:r>
          </a:p>
        </p:txBody>
      </p:sp>
      <p:sp>
        <p:nvSpPr>
          <p:cNvPr id="3" name="Content Placeholder 2"/>
          <p:cNvSpPr>
            <a:spLocks noGrp="1"/>
          </p:cNvSpPr>
          <p:nvPr>
            <p:ph idx="1"/>
          </p:nvPr>
        </p:nvSpPr>
        <p:spPr>
          <a:xfrm>
            <a:off x="174653" y="1132885"/>
            <a:ext cx="10515600" cy="5003618"/>
          </a:xfrm>
        </p:spPr>
        <p:txBody>
          <a:bodyPr/>
          <a:lstStyle/>
          <a:p>
            <a:r>
              <a:rPr lang="en-US" dirty="0"/>
              <a:t>Relative poverty is defined in relation to other people in that society at the same time. </a:t>
            </a:r>
            <a:endParaRPr lang="en-US" dirty="0" smtClean="0"/>
          </a:p>
          <a:p>
            <a:r>
              <a:rPr lang="en-US" dirty="0" smtClean="0"/>
              <a:t>Poverty </a:t>
            </a:r>
            <a:r>
              <a:rPr lang="en-US" dirty="0"/>
              <a:t>is often defined this way in high-income countries to acknowledge that people are part of a society and to take into account broader quality of life issues (</a:t>
            </a:r>
            <a:r>
              <a:rPr lang="en-US" b="1" dirty="0" err="1"/>
              <a:t>Hulme</a:t>
            </a:r>
            <a:r>
              <a:rPr lang="en-US" b="1" dirty="0"/>
              <a:t>, 2010</a:t>
            </a:r>
            <a:r>
              <a:rPr lang="en-US" dirty="0"/>
              <a:t>).</a:t>
            </a:r>
            <a:endParaRPr lang="en-US" dirty="0"/>
          </a:p>
        </p:txBody>
      </p:sp>
    </p:spTree>
    <p:extLst>
      <p:ext uri="{BB962C8B-B14F-4D97-AF65-F5344CB8AC3E}">
        <p14:creationId xmlns:p14="http://schemas.microsoft.com/office/powerpoint/2010/main" val="251047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01" y="259929"/>
            <a:ext cx="10515600" cy="1325563"/>
          </a:xfrm>
        </p:spPr>
        <p:txBody>
          <a:bodyPr>
            <a:normAutofit/>
          </a:bodyPr>
          <a:lstStyle/>
          <a:p>
            <a:r>
              <a:rPr lang="en-US" sz="2800" b="1" dirty="0"/>
              <a:t>Poverty as a multidimensional phenomenon</a:t>
            </a:r>
          </a:p>
        </p:txBody>
      </p:sp>
      <p:sp>
        <p:nvSpPr>
          <p:cNvPr id="3" name="Content Placeholder 2"/>
          <p:cNvSpPr>
            <a:spLocks noGrp="1"/>
          </p:cNvSpPr>
          <p:nvPr>
            <p:ph idx="1"/>
          </p:nvPr>
        </p:nvSpPr>
        <p:spPr>
          <a:xfrm>
            <a:off x="126101" y="1690688"/>
            <a:ext cx="10515600" cy="4351338"/>
          </a:xfrm>
        </p:spPr>
        <p:txBody>
          <a:bodyPr/>
          <a:lstStyle/>
          <a:p>
            <a:r>
              <a:rPr lang="en-US" dirty="0"/>
              <a:t>United Nations Definition of Poverty “Fundamentally, poverty is a denial of choices and opportunities, a violation of human dignity. It means lack of basic capacity to participate effectively in society. It means not having enough to feed and cloth[e] a family, not having a school or clinic to go to, not having the land on which to grow one’s food or a job to earn one’s living, not having access to credit. It means insecurity, powerlessness and exclusion of individuals, households and communities. It means susceptibility to violence, and it often implies living on marginal or fragile environments, without access to clean water or sanitation.”</a:t>
            </a:r>
          </a:p>
          <a:p>
            <a:endParaRPr lang="en-US" dirty="0"/>
          </a:p>
        </p:txBody>
      </p:sp>
    </p:spTree>
    <p:extLst>
      <p:ext uri="{BB962C8B-B14F-4D97-AF65-F5344CB8AC3E}">
        <p14:creationId xmlns:p14="http://schemas.microsoft.com/office/powerpoint/2010/main" val="1992464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96" y="41445"/>
            <a:ext cx="10515600" cy="921507"/>
          </a:xfrm>
        </p:spPr>
        <p:txBody>
          <a:bodyPr>
            <a:normAutofit/>
          </a:bodyPr>
          <a:lstStyle/>
          <a:p>
            <a:r>
              <a:rPr lang="en-US" sz="2800" b="1" dirty="0" smtClean="0"/>
              <a:t>Three dimensions of poverty</a:t>
            </a:r>
            <a:endParaRPr lang="en-US" sz="2800" b="1" dirty="0"/>
          </a:p>
        </p:txBody>
      </p:sp>
      <p:sp>
        <p:nvSpPr>
          <p:cNvPr id="3" name="Content Placeholder 2"/>
          <p:cNvSpPr>
            <a:spLocks noGrp="1"/>
          </p:cNvSpPr>
          <p:nvPr>
            <p:ph idx="1"/>
          </p:nvPr>
        </p:nvSpPr>
        <p:spPr/>
        <p:txBody>
          <a:bodyPr/>
          <a:lstStyle/>
          <a:p>
            <a:endParaRPr lang="en-US" dirty="0"/>
          </a:p>
        </p:txBody>
      </p:sp>
      <p:pic>
        <p:nvPicPr>
          <p:cNvPr id="1026" name="Picture 2" descr="Figure 3: Dimensions and indicators of the Multidimensional Poverty Inde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442" y="1175973"/>
            <a:ext cx="7727893" cy="500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3287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6050"/>
            <a:ext cx="10515600" cy="5820913"/>
          </a:xfrm>
        </p:spPr>
        <p:txBody>
          <a:bodyPr>
            <a:normAutofit fontScale="85000" lnSpcReduction="10000"/>
          </a:bodyPr>
          <a:lstStyle/>
          <a:p>
            <a:r>
              <a:rPr lang="en-US" i="1" dirty="0"/>
              <a:t>Health</a:t>
            </a:r>
            <a:r>
              <a:rPr lang="en-US" dirty="0"/>
              <a:t> </a:t>
            </a:r>
            <a:endParaRPr lang="en-US" dirty="0" smtClean="0"/>
          </a:p>
          <a:p>
            <a:pPr lvl="1"/>
            <a:r>
              <a:rPr lang="en-US" dirty="0" smtClean="0"/>
              <a:t>Nutrition: deprived if any adult or child for whom there is nutritional information is malnourished</a:t>
            </a:r>
          </a:p>
          <a:p>
            <a:pPr lvl="1"/>
            <a:r>
              <a:rPr lang="en-US" dirty="0" smtClean="0"/>
              <a:t>Child </a:t>
            </a:r>
            <a:r>
              <a:rPr lang="en-US" dirty="0"/>
              <a:t>mortality: deprived if any child has died in the family</a:t>
            </a:r>
          </a:p>
          <a:p>
            <a:r>
              <a:rPr lang="en-US" i="1" dirty="0" smtClean="0"/>
              <a:t>Education</a:t>
            </a:r>
            <a:endParaRPr lang="en-US" dirty="0"/>
          </a:p>
          <a:p>
            <a:pPr lvl="1"/>
            <a:r>
              <a:rPr lang="en-US" dirty="0"/>
              <a:t>Years of schooling: deprived if no household member has completed five years of schooling</a:t>
            </a:r>
          </a:p>
          <a:p>
            <a:pPr lvl="1"/>
            <a:r>
              <a:rPr lang="en-US" dirty="0"/>
              <a:t>Child enrolment: deprived if any school-aged child is not attending school in years 1 to 8</a:t>
            </a:r>
          </a:p>
          <a:p>
            <a:r>
              <a:rPr lang="en-US" i="1" dirty="0"/>
              <a:t>Standard of </a:t>
            </a:r>
            <a:r>
              <a:rPr lang="en-US" i="1" dirty="0" smtClean="0"/>
              <a:t>Living</a:t>
            </a:r>
            <a:endParaRPr lang="en-US" dirty="0"/>
          </a:p>
          <a:p>
            <a:pPr lvl="1"/>
            <a:r>
              <a:rPr lang="en-US" dirty="0"/>
              <a:t>Cooking fuel: deprived if they cook with wood, charcoal or dung</a:t>
            </a:r>
          </a:p>
          <a:p>
            <a:pPr lvl="1"/>
            <a:r>
              <a:rPr lang="en-US" dirty="0"/>
              <a:t>Sanitation: deprived if they do not have an improved toilet or if their toilet is shared</a:t>
            </a:r>
          </a:p>
          <a:p>
            <a:pPr lvl="1"/>
            <a:r>
              <a:rPr lang="en-US" dirty="0"/>
              <a:t>Drinking water: deprived if the household does not have access to clean drinking water or clean water is more than 30 minutes walk from home</a:t>
            </a:r>
          </a:p>
          <a:p>
            <a:pPr lvl="1"/>
            <a:r>
              <a:rPr lang="en-US" dirty="0"/>
              <a:t>Electricity: deprived if the household has no electricity</a:t>
            </a:r>
          </a:p>
          <a:p>
            <a:pPr lvl="1"/>
            <a:r>
              <a:rPr lang="en-US" dirty="0"/>
              <a:t>Flooring: deprived if the household has dirt, sand or dung floor</a:t>
            </a:r>
          </a:p>
          <a:p>
            <a:pPr lvl="1"/>
            <a:r>
              <a:rPr lang="en-US" dirty="0"/>
              <a:t>Assets: deprived if the household does not own more than one of: radio, TV, telephone, bike, or motorbike, and do not own a car or tractor (</a:t>
            </a:r>
            <a:r>
              <a:rPr lang="en-US" b="1" dirty="0" err="1"/>
              <a:t>Alkire</a:t>
            </a:r>
            <a:r>
              <a:rPr lang="en-US" b="1" dirty="0"/>
              <a:t> and Santos, 2010, p. 2</a:t>
            </a:r>
            <a:r>
              <a:rPr lang="en-US" dirty="0"/>
              <a:t>).</a:t>
            </a:r>
          </a:p>
          <a:p>
            <a:pPr marL="0" indent="0">
              <a:buNone/>
            </a:pPr>
            <a:r>
              <a:rPr lang="en-US" dirty="0"/>
              <a:t> </a:t>
            </a:r>
          </a:p>
        </p:txBody>
      </p:sp>
    </p:spTree>
    <p:extLst>
      <p:ext uri="{BB962C8B-B14F-4D97-AF65-F5344CB8AC3E}">
        <p14:creationId xmlns:p14="http://schemas.microsoft.com/office/powerpoint/2010/main" val="63544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694</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Concept of poverty</vt:lpstr>
      <vt:lpstr>Learning objectives </vt:lpstr>
      <vt:lpstr>Definition of poverty</vt:lpstr>
      <vt:lpstr>Absolute Vs Relative poverty</vt:lpstr>
      <vt:lpstr>Monthly ceiling in Czech Republic</vt:lpstr>
      <vt:lpstr>Relative poverty</vt:lpstr>
      <vt:lpstr>Poverty as a multidimensional phenomenon</vt:lpstr>
      <vt:lpstr>Three dimensions of poverty</vt:lpstr>
      <vt:lpstr>PowerPoint Presentation</vt:lpstr>
      <vt:lpstr>Some important terminologies to further conceptualize of poverty </vt:lpstr>
      <vt:lpstr>Poverty as capability deprivation</vt:lpstr>
      <vt:lpstr>Poverty as a culture</vt:lpstr>
      <vt:lpstr>Culture of poverty contains</vt:lpstr>
      <vt:lpstr>Poverty cycle  </vt:lpstr>
      <vt:lpstr>For your consideration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poverty</dc:title>
  <dc:creator>ASUS</dc:creator>
  <cp:lastModifiedBy>ASUS</cp:lastModifiedBy>
  <cp:revision>31</cp:revision>
  <dcterms:created xsi:type="dcterms:W3CDTF">2022-02-22T06:38:06Z</dcterms:created>
  <dcterms:modified xsi:type="dcterms:W3CDTF">2022-02-23T14:48:54Z</dcterms:modified>
</cp:coreProperties>
</file>