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21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4B4C-A866-4A65-9644-9F5E156B852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59E-4B8B-47E7-9BD7-4C18AB3AE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784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4B4C-A866-4A65-9644-9F5E156B852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59E-4B8B-47E7-9BD7-4C18AB3AE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46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4B4C-A866-4A65-9644-9F5E156B852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59E-4B8B-47E7-9BD7-4C18AB3AE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54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4B4C-A866-4A65-9644-9F5E156B852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59E-4B8B-47E7-9BD7-4C18AB3AE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790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4B4C-A866-4A65-9644-9F5E156B852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59E-4B8B-47E7-9BD7-4C18AB3AE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4B4C-A866-4A65-9644-9F5E156B852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59E-4B8B-47E7-9BD7-4C18AB3AE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3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4B4C-A866-4A65-9644-9F5E156B852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59E-4B8B-47E7-9BD7-4C18AB3AE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742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4B4C-A866-4A65-9644-9F5E156B852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59E-4B8B-47E7-9BD7-4C18AB3AE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06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4B4C-A866-4A65-9644-9F5E156B852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59E-4B8B-47E7-9BD7-4C18AB3AE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4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4B4C-A866-4A65-9644-9F5E156B852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59E-4B8B-47E7-9BD7-4C18AB3AE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85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4B4C-A866-4A65-9644-9F5E156B852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59E-4B8B-47E7-9BD7-4C18AB3AE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6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14B4C-A866-4A65-9644-9F5E156B8526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AF59E-4B8B-47E7-9BD7-4C18AB3AE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4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Strategies </a:t>
            </a:r>
            <a:r>
              <a:rPr lang="en-US" dirty="0"/>
              <a:t>of poverty alleviation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031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Top-down </a:t>
            </a:r>
            <a:r>
              <a:rPr lang="en-US" sz="2800" b="1" dirty="0" err="1" smtClean="0"/>
              <a:t>vs</a:t>
            </a:r>
            <a:r>
              <a:rPr lang="en-US" sz="2800" b="1" dirty="0" smtClean="0"/>
              <a:t> Bottom-up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Top-down approach</a:t>
            </a:r>
          </a:p>
          <a:p>
            <a:pPr lvl="1"/>
            <a:r>
              <a:rPr lang="en-US" dirty="0"/>
              <a:t>Poverty </a:t>
            </a:r>
            <a:r>
              <a:rPr lang="en-US" dirty="0" smtClean="0"/>
              <a:t>is</a:t>
            </a:r>
            <a:r>
              <a:rPr lang="en-US" dirty="0" smtClean="0"/>
              <a:t> </a:t>
            </a:r>
            <a:r>
              <a:rPr lang="en-US" dirty="0"/>
              <a:t>recognized/defined by </a:t>
            </a:r>
            <a:r>
              <a:rPr lang="en-US" dirty="0" smtClean="0"/>
              <a:t>experts</a:t>
            </a:r>
            <a:endParaRPr lang="en-US" dirty="0"/>
          </a:p>
          <a:p>
            <a:pPr lvl="1"/>
            <a:r>
              <a:rPr lang="en-US" dirty="0"/>
              <a:t>Alleviation </a:t>
            </a:r>
            <a:r>
              <a:rPr lang="en-US" dirty="0" err="1"/>
              <a:t>programmes</a:t>
            </a:r>
            <a:r>
              <a:rPr lang="en-US" dirty="0"/>
              <a:t> were designed by </a:t>
            </a:r>
            <a:r>
              <a:rPr lang="en-US" dirty="0" smtClean="0"/>
              <a:t>these experts</a:t>
            </a:r>
            <a:endParaRPr lang="en-US" dirty="0"/>
          </a:p>
          <a:p>
            <a:r>
              <a:rPr lang="en-US" sz="2400" dirty="0" smtClean="0"/>
              <a:t>Bottom-up</a:t>
            </a:r>
          </a:p>
          <a:p>
            <a:r>
              <a:rPr lang="en-US" sz="2400" dirty="0" smtClean="0"/>
              <a:t>Poor keep the </a:t>
            </a:r>
            <a:r>
              <a:rPr lang="en-US" sz="2400" dirty="0" smtClean="0"/>
              <a:t>top/center</a:t>
            </a:r>
          </a:p>
          <a:p>
            <a:endParaRPr lang="en-US" sz="2400" dirty="0"/>
          </a:p>
          <a:p>
            <a:r>
              <a:rPr lang="en-US" sz="2400" dirty="0" smtClean="0"/>
              <a:t>Poverty alleviation strategies have been shaped by </a:t>
            </a:r>
          </a:p>
          <a:p>
            <a:pPr marL="0" indent="0">
              <a:buNone/>
            </a:pPr>
            <a:r>
              <a:rPr lang="en-US" sz="2400" dirty="0" smtClean="0"/>
              <a:t>these major two paradigms</a:t>
            </a:r>
            <a:endParaRPr lang="en-US" sz="2400" dirty="0"/>
          </a:p>
        </p:txBody>
      </p:sp>
      <p:pic>
        <p:nvPicPr>
          <p:cNvPr id="1026" name="Picture 2" descr="undefin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6889" y="2654061"/>
            <a:ext cx="2265532" cy="3522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02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Poverty Alleviation </a:t>
            </a:r>
            <a:r>
              <a:rPr lang="en-US" dirty="0" smtClean="0"/>
              <a:t>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Poverty alleviation strategies may be </a:t>
            </a:r>
            <a:r>
              <a:rPr lang="en-US" dirty="0" smtClean="0"/>
              <a:t>categorized </a:t>
            </a:r>
            <a:r>
              <a:rPr lang="en-US" dirty="0"/>
              <a:t>into four </a:t>
            </a:r>
            <a:r>
              <a:rPr lang="en-US" dirty="0" smtClean="0"/>
              <a:t>types (by UNDP)</a:t>
            </a:r>
            <a:endParaRPr lang="en-US" dirty="0" smtClean="0"/>
          </a:p>
          <a:p>
            <a:pPr lvl="1"/>
            <a:r>
              <a:rPr lang="en-US" dirty="0" smtClean="0"/>
              <a:t> Community organizations </a:t>
            </a:r>
            <a:r>
              <a:rPr lang="en-US" dirty="0"/>
              <a:t>based </a:t>
            </a:r>
            <a:r>
              <a:rPr lang="en-US" dirty="0" smtClean="0"/>
              <a:t>micro-financing</a:t>
            </a:r>
          </a:p>
          <a:p>
            <a:pPr lvl="1"/>
            <a:r>
              <a:rPr lang="en-US" dirty="0" smtClean="0"/>
              <a:t> Capability </a:t>
            </a:r>
            <a:r>
              <a:rPr lang="en-US" dirty="0"/>
              <a:t>and social </a:t>
            </a:r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 Market-based</a:t>
            </a:r>
          </a:p>
          <a:p>
            <a:pPr lvl="1"/>
            <a:r>
              <a:rPr lang="en-US" dirty="0" smtClean="0"/>
              <a:t>Good governance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874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0849"/>
            <a:ext cx="10515600" cy="1325563"/>
          </a:xfrm>
        </p:spPr>
        <p:txBody>
          <a:bodyPr>
            <a:normAutofit/>
          </a:bodyPr>
          <a:lstStyle/>
          <a:p>
            <a:pPr lvl="1"/>
            <a:r>
              <a:rPr lang="en-US" sz="2800" dirty="0" smtClean="0"/>
              <a:t>Community organizations based micro-financing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797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Micro-finance is </a:t>
            </a:r>
            <a:r>
              <a:rPr lang="en-US" sz="2400" dirty="0"/>
              <a:t>a predominant poverty alleviation </a:t>
            </a:r>
            <a:r>
              <a:rPr lang="en-US" sz="2400" dirty="0" smtClean="0"/>
              <a:t>strategy</a:t>
            </a:r>
            <a:endParaRPr lang="en-US" sz="2400" dirty="0" smtClean="0"/>
          </a:p>
          <a:p>
            <a:r>
              <a:rPr lang="en-US" sz="2400" dirty="0" smtClean="0"/>
              <a:t>Having </a:t>
            </a:r>
            <a:r>
              <a:rPr lang="en-US" sz="2400" dirty="0"/>
              <a:t>spread rapidly and widely over the last few decades, it is currently operational across several developing countries in Africa, Asia, and Latin </a:t>
            </a:r>
            <a:r>
              <a:rPr lang="en-US" sz="2400" dirty="0" smtClean="0"/>
              <a:t>America</a:t>
            </a:r>
          </a:p>
          <a:p>
            <a:r>
              <a:rPr lang="en-US" sz="2400" dirty="0" smtClean="0"/>
              <a:t>Many </a:t>
            </a:r>
            <a:r>
              <a:rPr lang="en-US" sz="2400" dirty="0"/>
              <a:t>researchers and policy-makers believe that access to micro-finance in developing </a:t>
            </a:r>
            <a:r>
              <a:rPr lang="en-US" sz="2400" dirty="0" smtClean="0"/>
              <a:t>countries, </a:t>
            </a:r>
            <a:endParaRPr lang="en-US" sz="2400" dirty="0" smtClean="0"/>
          </a:p>
          <a:p>
            <a:pPr lvl="1"/>
            <a:r>
              <a:rPr lang="en-US" dirty="0" smtClean="0"/>
              <a:t>empowers </a:t>
            </a:r>
            <a:r>
              <a:rPr lang="en-US" dirty="0"/>
              <a:t>the poor (especially </a:t>
            </a:r>
            <a:r>
              <a:rPr lang="en-US" dirty="0" smtClean="0"/>
              <a:t>women)</a:t>
            </a:r>
          </a:p>
          <a:p>
            <a:pPr lvl="1"/>
            <a:r>
              <a:rPr lang="en-US" dirty="0" smtClean="0"/>
              <a:t>supporting </a:t>
            </a:r>
            <a:r>
              <a:rPr lang="en-US" dirty="0"/>
              <a:t>income-generating </a:t>
            </a:r>
            <a:r>
              <a:rPr lang="en-US" dirty="0" smtClean="0"/>
              <a:t>activities</a:t>
            </a:r>
          </a:p>
          <a:p>
            <a:pPr lvl="1"/>
            <a:r>
              <a:rPr lang="en-US" dirty="0" smtClean="0"/>
              <a:t>encouraging </a:t>
            </a:r>
            <a:r>
              <a:rPr lang="en-US" dirty="0"/>
              <a:t>the entrepreneurial </a:t>
            </a:r>
            <a:r>
              <a:rPr lang="en-US" dirty="0" smtClean="0"/>
              <a:t>spirit</a:t>
            </a:r>
          </a:p>
          <a:p>
            <a:pPr lvl="1"/>
            <a:r>
              <a:rPr lang="en-US" dirty="0" smtClean="0"/>
              <a:t>reducing vulnerability </a:t>
            </a:r>
          </a:p>
        </p:txBody>
      </p:sp>
    </p:spTree>
    <p:extLst>
      <p:ext uri="{BB962C8B-B14F-4D97-AF65-F5344CB8AC3E}">
        <p14:creationId xmlns:p14="http://schemas.microsoft.com/office/powerpoint/2010/main" val="231616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4471"/>
          </a:xfrm>
        </p:spPr>
        <p:txBody>
          <a:bodyPr>
            <a:normAutofit/>
          </a:bodyPr>
          <a:lstStyle/>
          <a:p>
            <a:pPr lvl="1"/>
            <a:r>
              <a:rPr lang="en-US" sz="2800" dirty="0" smtClean="0"/>
              <a:t>Capability and social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4" y="1302817"/>
            <a:ext cx="10515600" cy="4777041"/>
          </a:xfrm>
        </p:spPr>
        <p:txBody>
          <a:bodyPr>
            <a:noAutofit/>
          </a:bodyPr>
          <a:lstStyle/>
          <a:p>
            <a:r>
              <a:rPr lang="en-US" sz="2400" dirty="0" smtClean="0"/>
              <a:t>Capability approach </a:t>
            </a:r>
            <a:r>
              <a:rPr lang="en-US" sz="2400" dirty="0"/>
              <a:t>is intended to enhance people’s well-being and freedom of </a:t>
            </a:r>
            <a:r>
              <a:rPr lang="en-US" sz="2400" dirty="0" smtClean="0"/>
              <a:t>choices</a:t>
            </a:r>
          </a:p>
          <a:p>
            <a:r>
              <a:rPr lang="en-US" sz="2400" dirty="0" smtClean="0"/>
              <a:t>According </a:t>
            </a:r>
            <a:r>
              <a:rPr lang="en-US" sz="2400" dirty="0"/>
              <a:t>to </a:t>
            </a:r>
            <a:r>
              <a:rPr lang="en-US" sz="2400" dirty="0" err="1"/>
              <a:t>Sen</a:t>
            </a:r>
            <a:r>
              <a:rPr lang="en-US" sz="2400" dirty="0"/>
              <a:t>, development should focus on </a:t>
            </a:r>
            <a:r>
              <a:rPr lang="en-US" sz="2400" dirty="0" smtClean="0"/>
              <a:t>maximizing </a:t>
            </a:r>
            <a:r>
              <a:rPr lang="en-US" sz="2400" dirty="0"/>
              <a:t>the individual’s ability to ensure more freedom of </a:t>
            </a:r>
            <a:r>
              <a:rPr lang="en-US" sz="2400" dirty="0" smtClean="0"/>
              <a:t>choices</a:t>
            </a:r>
          </a:p>
          <a:p>
            <a:r>
              <a:rPr lang="en-US" sz="2400" dirty="0" smtClean="0"/>
              <a:t>Improving capabilities of the poor is critical for improving their living conditions</a:t>
            </a:r>
          </a:p>
          <a:p>
            <a:r>
              <a:rPr lang="en-US" sz="2400" dirty="0" smtClean="0"/>
              <a:t>Improving </a:t>
            </a:r>
            <a:r>
              <a:rPr lang="en-US" sz="2400" dirty="0"/>
              <a:t>individuals’ capabilities also helps in the pooling of resources while allowing the poor to engage in activities that benefit them </a:t>
            </a:r>
            <a:r>
              <a:rPr lang="en-US" sz="2400" dirty="0" smtClean="0"/>
              <a:t>economically</a:t>
            </a:r>
          </a:p>
          <a:p>
            <a:r>
              <a:rPr lang="en-US" sz="2400" dirty="0" smtClean="0"/>
              <a:t>Social </a:t>
            </a:r>
            <a:r>
              <a:rPr lang="en-US" sz="2400" dirty="0"/>
              <a:t>inclusion of vulnerable communities through the removal of social barriers is as significant as financial inclusion in poverty reduction strategies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9417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17533"/>
            <a:ext cx="10515600" cy="4351338"/>
          </a:xfrm>
        </p:spPr>
        <p:txBody>
          <a:bodyPr/>
          <a:lstStyle/>
          <a:p>
            <a:r>
              <a:rPr lang="en-US" dirty="0" smtClean="0"/>
              <a:t>Social security is a set of public actions designed to reduce levels of vulnerability, risk, and deprivation</a:t>
            </a:r>
          </a:p>
          <a:p>
            <a:r>
              <a:rPr lang="en-US" dirty="0" smtClean="0"/>
              <a:t>It is an important instrument for addressing the issues of inequality and vulnerability </a:t>
            </a:r>
          </a:p>
          <a:p>
            <a:r>
              <a:rPr lang="en-US" dirty="0" smtClean="0"/>
              <a:t>It also induces gender parity owing to the equal sovereignty enjoyed by both men and women in the context of economic, social, and political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109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 smtClean="0"/>
              <a:t>Market-based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</a:t>
            </a:r>
            <a:r>
              <a:rPr lang="en-US" sz="2400" dirty="0" smtClean="0"/>
              <a:t>conomic </a:t>
            </a:r>
            <a:r>
              <a:rPr lang="en-US" sz="2400" dirty="0"/>
              <a:t>growth </a:t>
            </a:r>
            <a:r>
              <a:rPr lang="en-US" sz="2400" dirty="0" smtClean="0"/>
              <a:t>will create opportunities to poor</a:t>
            </a:r>
          </a:p>
          <a:p>
            <a:r>
              <a:rPr lang="en-US" sz="2400" dirty="0" smtClean="0"/>
              <a:t>Economic </a:t>
            </a:r>
            <a:r>
              <a:rPr lang="en-US" sz="2400" dirty="0" smtClean="0"/>
              <a:t>growth is more important giving essential </a:t>
            </a:r>
            <a:r>
              <a:rPr lang="en-US" sz="2400" dirty="0"/>
              <a:t>social services directed towards the poor while creating financial and social safety nets 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Public </a:t>
            </a:r>
            <a:r>
              <a:rPr lang="en-US" sz="2400" dirty="0"/>
              <a:t>spending on social protection, including social insurance schemes and social assistance payments, </a:t>
            </a:r>
            <a:r>
              <a:rPr lang="en-US" sz="2400" dirty="0" smtClean="0"/>
              <a:t>will depend on economic </a:t>
            </a:r>
            <a:r>
              <a:rPr lang="en-US" sz="2400" dirty="0" smtClean="0"/>
              <a:t>development</a:t>
            </a:r>
          </a:p>
          <a:p>
            <a:r>
              <a:rPr lang="en-US" sz="2400" dirty="0" smtClean="0"/>
              <a:t>Promote </a:t>
            </a:r>
            <a:r>
              <a:rPr lang="en-US" sz="2400" dirty="0"/>
              <a:t>market-oriented behavior in the poor</a:t>
            </a:r>
          </a:p>
          <a:p>
            <a:r>
              <a:rPr lang="en-US" sz="2400" dirty="0"/>
              <a:t>This approach </a:t>
            </a:r>
            <a:r>
              <a:rPr lang="en-US" sz="2400" dirty="0" smtClean="0"/>
              <a:t>believes </a:t>
            </a:r>
            <a:r>
              <a:rPr lang="en-US" sz="2400" dirty="0"/>
              <a:t>that participation in markets provides substantial benefits and that making the market more inclusive for the poor will “enhance their economic empowerment and human development” (Mendoza and </a:t>
            </a:r>
            <a:r>
              <a:rPr lang="en-US" sz="2400" dirty="0" err="1"/>
              <a:t>Thelen</a:t>
            </a:r>
            <a:r>
              <a:rPr lang="en-US" sz="2400" dirty="0"/>
              <a:t> 2008, 427).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91485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 smtClean="0"/>
              <a:t>Good </a:t>
            </a:r>
            <a:r>
              <a:rPr lang="en-US" sz="2800" dirty="0" smtClean="0"/>
              <a:t>governance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008" y="1809441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/>
              <a:t>Good governance relevant to poverty alleviation has gained top priority in development agendas over the past few </a:t>
            </a:r>
            <a:r>
              <a:rPr lang="en-US" sz="2400" dirty="0" smtClean="0"/>
              <a:t>decades</a:t>
            </a:r>
          </a:p>
          <a:p>
            <a:r>
              <a:rPr lang="en-US" sz="2400" dirty="0" smtClean="0"/>
              <a:t>developing </a:t>
            </a:r>
            <a:r>
              <a:rPr lang="en-US" sz="2400" dirty="0"/>
              <a:t>countries have to deal with enormous challenges related to social services and </a:t>
            </a:r>
            <a:r>
              <a:rPr lang="en-US" sz="2400" dirty="0" smtClean="0"/>
              <a:t>security due to the weak and political and administrative systems</a:t>
            </a:r>
          </a:p>
          <a:p>
            <a:r>
              <a:rPr lang="en-US" sz="2400" dirty="0" smtClean="0"/>
              <a:t>High level of corruption culture damages the efficiency, effectiveness and transparency of delivering social services  </a:t>
            </a:r>
          </a:p>
          <a:p>
            <a:r>
              <a:rPr lang="en-US" sz="2400" dirty="0" smtClean="0"/>
              <a:t> Thus, in </a:t>
            </a:r>
            <a:r>
              <a:rPr lang="en-US" sz="2400" dirty="0"/>
              <a:t>order to receive financial aid from multinational donor agencies, a good governance approach towards poverty reduction has become a prerequisite for developing </a:t>
            </a:r>
            <a:r>
              <a:rPr lang="en-US" sz="2400" dirty="0" smtClean="0"/>
              <a:t>countries</a:t>
            </a:r>
          </a:p>
          <a:p>
            <a:r>
              <a:rPr lang="en-US" sz="2400" dirty="0" smtClean="0"/>
              <a:t>This </a:t>
            </a:r>
            <a:r>
              <a:rPr lang="en-US" sz="2400" dirty="0"/>
              <a:t>calls for strengthening a participatory, transparent, and accountable form of governance if poverty has to be reduced while improving the lives of the poor and </a:t>
            </a:r>
            <a:r>
              <a:rPr lang="en-US" sz="2400" dirty="0" smtClean="0"/>
              <a:t>vulnerable</a:t>
            </a:r>
          </a:p>
        </p:txBody>
      </p:sp>
    </p:spTree>
    <p:extLst>
      <p:ext uri="{BB962C8B-B14F-4D97-AF65-F5344CB8AC3E}">
        <p14:creationId xmlns:p14="http://schemas.microsoft.com/office/powerpoint/2010/main" val="3277017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Case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254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498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Strategies of poverty alleviation</vt:lpstr>
      <vt:lpstr>Top-down vs Bottom-up</vt:lpstr>
      <vt:lpstr>Poverty Alleviation strategies</vt:lpstr>
      <vt:lpstr>Community organizations based micro-financing</vt:lpstr>
      <vt:lpstr>Capability and social security</vt:lpstr>
      <vt:lpstr>Cont…</vt:lpstr>
      <vt:lpstr>Market-based</vt:lpstr>
      <vt:lpstr>Good governance</vt:lpstr>
      <vt:lpstr>Activity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Strategies of poverty alleviation</dc:title>
  <dc:creator>ASUS</dc:creator>
  <cp:lastModifiedBy>ASUS</cp:lastModifiedBy>
  <cp:revision>18</cp:revision>
  <dcterms:created xsi:type="dcterms:W3CDTF">2022-03-02T12:10:12Z</dcterms:created>
  <dcterms:modified xsi:type="dcterms:W3CDTF">2022-03-02T16:59:46Z</dcterms:modified>
</cp:coreProperties>
</file>