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1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C9F6F2-5E57-4AC5-9E60-117006BA0071}"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977120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C9F6F2-5E57-4AC5-9E60-117006BA0071}"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412398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C9F6F2-5E57-4AC5-9E60-117006BA0071}"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27216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C9F6F2-5E57-4AC5-9E60-117006BA0071}"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34154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C9F6F2-5E57-4AC5-9E60-117006BA0071}" type="datetimeFigureOut">
              <a:rPr lang="en-US" smtClean="0"/>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99089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C9F6F2-5E57-4AC5-9E60-117006BA0071}"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2238491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C9F6F2-5E57-4AC5-9E60-117006BA0071}" type="datetimeFigureOut">
              <a:rPr lang="en-US" smtClean="0"/>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73243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C9F6F2-5E57-4AC5-9E60-117006BA0071}" type="datetimeFigureOut">
              <a:rPr lang="en-US" smtClean="0"/>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9761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9F6F2-5E57-4AC5-9E60-117006BA0071}" type="datetimeFigureOut">
              <a:rPr lang="en-US" smtClean="0"/>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193010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9F6F2-5E57-4AC5-9E60-117006BA0071}"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25463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9F6F2-5E57-4AC5-9E60-117006BA0071}" type="datetimeFigureOut">
              <a:rPr lang="en-US" smtClean="0"/>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D7EA-AF5A-4539-B4C5-869AF3C68CC8}" type="slidenum">
              <a:rPr lang="en-US" smtClean="0"/>
              <a:t>‹#›</a:t>
            </a:fld>
            <a:endParaRPr lang="en-US"/>
          </a:p>
        </p:txBody>
      </p:sp>
    </p:spTree>
    <p:extLst>
      <p:ext uri="{BB962C8B-B14F-4D97-AF65-F5344CB8AC3E}">
        <p14:creationId xmlns:p14="http://schemas.microsoft.com/office/powerpoint/2010/main" val="37095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9F6F2-5E57-4AC5-9E60-117006BA0071}" type="datetimeFigureOut">
              <a:rPr lang="en-US" smtClean="0"/>
              <a:t>3/30/2022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9D7EA-AF5A-4539-B4C5-869AF3C68CC8}" type="slidenum">
              <a:rPr lang="en-US" smtClean="0"/>
              <a:t>‹#›</a:t>
            </a:fld>
            <a:endParaRPr lang="en-US"/>
          </a:p>
        </p:txBody>
      </p:sp>
    </p:spTree>
    <p:extLst>
      <p:ext uri="{BB962C8B-B14F-4D97-AF65-F5344CB8AC3E}">
        <p14:creationId xmlns:p14="http://schemas.microsoft.com/office/powerpoint/2010/main" val="3162802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94260"/>
          </a:xfrm>
        </p:spPr>
        <p:txBody>
          <a:bodyPr>
            <a:normAutofit/>
          </a:bodyPr>
          <a:lstStyle/>
          <a:p>
            <a:r>
              <a:rPr lang="en-US" sz="2800" b="1" dirty="0" smtClean="0"/>
              <a:t>Microfinance as a Poverty Reduction Tool</a:t>
            </a:r>
            <a:endParaRPr lang="en-US" sz="2800" b="1" dirty="0"/>
          </a:p>
        </p:txBody>
      </p:sp>
      <p:sp>
        <p:nvSpPr>
          <p:cNvPr id="3" name="Subtitle 2"/>
          <p:cNvSpPr>
            <a:spLocks noGrp="1"/>
          </p:cNvSpPr>
          <p:nvPr>
            <p:ph type="subTitle" idx="1"/>
          </p:nvPr>
        </p:nvSpPr>
        <p:spPr/>
        <p:txBody>
          <a:bodyPr/>
          <a:lstStyle/>
          <a:p>
            <a:r>
              <a:rPr lang="en-US" dirty="0" smtClean="0"/>
              <a:t>Lecture 7</a:t>
            </a:r>
            <a:endParaRPr lang="en-US" dirty="0"/>
          </a:p>
        </p:txBody>
      </p:sp>
    </p:spTree>
    <p:extLst>
      <p:ext uri="{BB962C8B-B14F-4D97-AF65-F5344CB8AC3E}">
        <p14:creationId xmlns:p14="http://schemas.microsoft.com/office/powerpoint/2010/main" val="242834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400" dirty="0" smtClean="0"/>
              <a:t>Professor Mohammad </a:t>
            </a:r>
            <a:r>
              <a:rPr lang="en-US" sz="2400" dirty="0" err="1" smtClean="0"/>
              <a:t>Yunus</a:t>
            </a:r>
            <a:r>
              <a:rPr lang="en-US" sz="2400" dirty="0" smtClean="0"/>
              <a:t>, the founder of </a:t>
            </a:r>
            <a:r>
              <a:rPr lang="en-US" sz="2400" dirty="0" err="1" smtClean="0"/>
              <a:t>Grameen</a:t>
            </a:r>
            <a:r>
              <a:rPr lang="en-US" sz="2400" dirty="0" smtClean="0"/>
              <a:t> Bank in Bangladesh and the originator of the concept of microfinance, believes that 5% of </a:t>
            </a:r>
            <a:r>
              <a:rPr lang="en-US" sz="2400" dirty="0" err="1" smtClean="0"/>
              <a:t>Grameen</a:t>
            </a:r>
            <a:r>
              <a:rPr lang="en-US" sz="2400" dirty="0" smtClean="0"/>
              <a:t> Bank’s clients exit poverty each year. However, there are surprisingly few credible estimates of the extent to which microcredit actually reduces poverty</a:t>
            </a:r>
          </a:p>
          <a:p>
            <a:r>
              <a:rPr lang="en-US" sz="2400" dirty="0" smtClean="0"/>
              <a:t>Entrepreneurship is the fundamental basis of the microfinance approach to poverty alleviation. </a:t>
            </a:r>
          </a:p>
          <a:p>
            <a:r>
              <a:rPr lang="en-US" sz="2400" dirty="0" smtClean="0"/>
              <a:t>As </a:t>
            </a:r>
            <a:r>
              <a:rPr lang="en-US" sz="2400" dirty="0" err="1" smtClean="0"/>
              <a:t>Bruton</a:t>
            </a:r>
            <a:r>
              <a:rPr lang="en-US" sz="2400" dirty="0" smtClean="0"/>
              <a:t> et al. (2013: 688) state, ‘market-based solutions such as entrepreneurship offer the best opportunity to create substantial and significantly positive change within poverty settings’. </a:t>
            </a:r>
            <a:endParaRPr lang="en-US" sz="2400" dirty="0"/>
          </a:p>
        </p:txBody>
      </p:sp>
    </p:spTree>
    <p:extLst>
      <p:ext uri="{BB962C8B-B14F-4D97-AF65-F5344CB8AC3E}">
        <p14:creationId xmlns:p14="http://schemas.microsoft.com/office/powerpoint/2010/main" val="3371761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3551"/>
          </a:xfrm>
        </p:spPr>
        <p:txBody>
          <a:bodyPr>
            <a:normAutofit/>
          </a:bodyPr>
          <a:lstStyle/>
          <a:p>
            <a:r>
              <a:rPr lang="en-US" sz="2400" dirty="0" smtClean="0"/>
              <a:t>Definitions of Microfinance</a:t>
            </a:r>
            <a:endParaRPr lang="en-US" sz="2400" dirty="0"/>
          </a:p>
        </p:txBody>
      </p:sp>
      <p:sp>
        <p:nvSpPr>
          <p:cNvPr id="3" name="Content Placeholder 2"/>
          <p:cNvSpPr>
            <a:spLocks noGrp="1"/>
          </p:cNvSpPr>
          <p:nvPr>
            <p:ph idx="1"/>
          </p:nvPr>
        </p:nvSpPr>
        <p:spPr>
          <a:xfrm>
            <a:off x="838200" y="1019596"/>
            <a:ext cx="10515600" cy="5157367"/>
          </a:xfrm>
        </p:spPr>
        <p:txBody>
          <a:bodyPr>
            <a:normAutofit fontScale="92500"/>
          </a:bodyPr>
          <a:lstStyle/>
          <a:p>
            <a:r>
              <a:rPr lang="en-US" sz="2400" dirty="0"/>
              <a:t>The Journal of Microfinance describes it as what “is arguably the most innovative strategy to address the problems of global poverty” (Woodworth and </a:t>
            </a:r>
            <a:r>
              <a:rPr lang="en-US" sz="2400" dirty="0" err="1"/>
              <a:t>Woller</a:t>
            </a:r>
            <a:r>
              <a:rPr lang="en-US" sz="2400" dirty="0"/>
              <a:t>, 1999). The General Secretary of the United Nations, Kofi Annan, stated in 2002 that microcredit is a critical anti-poverty tool and a wise investment in human capital (Annan, 2002</a:t>
            </a:r>
            <a:r>
              <a:rPr lang="en-US" sz="2400" dirty="0" smtClean="0"/>
              <a:t>).</a:t>
            </a:r>
          </a:p>
          <a:p>
            <a:r>
              <a:rPr lang="en-US" sz="2400" dirty="0"/>
              <a:t>“Microfinance has evolved as an economic development approach intended to benefit low-income women and men. It refers to the provision of financial services to low – income clients, including the self employed” (</a:t>
            </a:r>
            <a:r>
              <a:rPr lang="en-US" sz="2400" dirty="0" err="1"/>
              <a:t>Ledgerwood</a:t>
            </a:r>
            <a:r>
              <a:rPr lang="en-US" sz="2400" dirty="0"/>
              <a:t>, 2000</a:t>
            </a:r>
            <a:r>
              <a:rPr lang="en-US" sz="2400" dirty="0" smtClean="0"/>
              <a:t>).</a:t>
            </a:r>
          </a:p>
          <a:p>
            <a:r>
              <a:rPr lang="en-US" sz="2400" dirty="0"/>
              <a:t>The word “microcredit” was not existent before the seventies. But now it has turn out to be a buzz-word among the development practitioners. It is normally characterized as making small loans available directly to small-scale entrepreneurs to enable them either to establish or to expand micro-enterprises and small businesses. Microcredit is normally applied to target groups that would otherwise not qualify for loans from formal institutions. This includes the majority of those living below the poverty line (Commonwealth Secretariat, 2001).</a:t>
            </a:r>
          </a:p>
        </p:txBody>
      </p:sp>
    </p:spTree>
    <p:extLst>
      <p:ext uri="{BB962C8B-B14F-4D97-AF65-F5344CB8AC3E}">
        <p14:creationId xmlns:p14="http://schemas.microsoft.com/office/powerpoint/2010/main" val="1800115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1116"/>
          </a:xfrm>
        </p:spPr>
        <p:txBody>
          <a:bodyPr>
            <a:normAutofit/>
          </a:bodyPr>
          <a:lstStyle/>
          <a:p>
            <a:r>
              <a:rPr lang="en-US" sz="2800" b="1" dirty="0" smtClean="0"/>
              <a:t>Characteristics of microfinance</a:t>
            </a:r>
            <a:endParaRPr lang="en-US" sz="2800" b="1" dirty="0"/>
          </a:p>
        </p:txBody>
      </p:sp>
      <p:sp>
        <p:nvSpPr>
          <p:cNvPr id="3" name="Content Placeholder 2"/>
          <p:cNvSpPr>
            <a:spLocks noGrp="1"/>
          </p:cNvSpPr>
          <p:nvPr>
            <p:ph idx="1"/>
          </p:nvPr>
        </p:nvSpPr>
        <p:spPr>
          <a:xfrm>
            <a:off x="838200" y="1100516"/>
            <a:ext cx="10515600" cy="5445941"/>
          </a:xfrm>
        </p:spPr>
        <p:txBody>
          <a:bodyPr>
            <a:normAutofit fontScale="77500" lnSpcReduction="20000"/>
          </a:bodyPr>
          <a:lstStyle/>
          <a:p>
            <a:r>
              <a:rPr lang="en-US" dirty="0"/>
              <a:t>Small amounts of loans and </a:t>
            </a:r>
            <a:r>
              <a:rPr lang="en-US" dirty="0" smtClean="0"/>
              <a:t>savings</a:t>
            </a:r>
            <a:endParaRPr lang="en-US" dirty="0"/>
          </a:p>
          <a:p>
            <a:r>
              <a:rPr lang="en-US" dirty="0"/>
              <a:t>Short- terms loan </a:t>
            </a:r>
          </a:p>
          <a:p>
            <a:r>
              <a:rPr lang="en-US" dirty="0"/>
              <a:t>Payment schedules attribute frequent installments (or frequent deposits</a:t>
            </a:r>
            <a:r>
              <a:rPr lang="en-US" dirty="0" smtClean="0"/>
              <a:t>)</a:t>
            </a:r>
            <a:endParaRPr lang="en-US" dirty="0"/>
          </a:p>
          <a:p>
            <a:r>
              <a:rPr lang="en-US" dirty="0"/>
              <a:t>Installments made up of both principal and interest, which is amortized over the course of time.</a:t>
            </a:r>
          </a:p>
          <a:p>
            <a:r>
              <a:rPr lang="en-US" dirty="0"/>
              <a:t>Higher interest rates on credit </a:t>
            </a:r>
            <a:endParaRPr lang="en-US" dirty="0" smtClean="0"/>
          </a:p>
          <a:p>
            <a:r>
              <a:rPr lang="en-US" dirty="0" smtClean="0"/>
              <a:t>Easy </a:t>
            </a:r>
            <a:r>
              <a:rPr lang="en-US" dirty="0"/>
              <a:t>entrance to the microfinance intermediary saves the time and money of the client and permits the intermediary to have a better idea about the clients’ financial and social status.</a:t>
            </a:r>
          </a:p>
          <a:p>
            <a:r>
              <a:rPr lang="en-US" dirty="0"/>
              <a:t>Application procedures are simple.</a:t>
            </a:r>
          </a:p>
          <a:p>
            <a:r>
              <a:rPr lang="en-US" dirty="0"/>
              <a:t>Short processing periods (between the completion of the application and the disbursements of the loan).</a:t>
            </a:r>
          </a:p>
          <a:p>
            <a:r>
              <a:rPr lang="en-US" dirty="0"/>
              <a:t>The clients who pay on time become eligible for repeat loans with higher amounts.</a:t>
            </a:r>
          </a:p>
          <a:p>
            <a:r>
              <a:rPr lang="en-US" dirty="0"/>
              <a:t>The use of tapered interest rates (decreasing interest rates over several loan cycles) as an incentive to repay on time. Larger loans are less costly to the MFI, so some lenders provide large size loans on relatively lower rates.</a:t>
            </a:r>
          </a:p>
          <a:p>
            <a:r>
              <a:rPr lang="en-US" dirty="0"/>
              <a:t>No collateral is required contrary to formal banking practices. </a:t>
            </a:r>
          </a:p>
        </p:txBody>
      </p:sp>
    </p:spTree>
    <p:extLst>
      <p:ext uri="{BB962C8B-B14F-4D97-AF65-F5344CB8AC3E}">
        <p14:creationId xmlns:p14="http://schemas.microsoft.com/office/powerpoint/2010/main" val="242691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3551"/>
          </a:xfrm>
        </p:spPr>
        <p:txBody>
          <a:bodyPr>
            <a:normAutofit/>
          </a:bodyPr>
          <a:lstStyle/>
          <a:p>
            <a:r>
              <a:rPr lang="en-US" sz="2800" dirty="0"/>
              <a:t>T</a:t>
            </a:r>
            <a:r>
              <a:rPr lang="en-US" sz="2800" dirty="0" smtClean="0"/>
              <a:t>he impacts of microfinance</a:t>
            </a:r>
            <a:endParaRPr lang="en-US" sz="2800" dirty="0"/>
          </a:p>
        </p:txBody>
      </p:sp>
      <p:sp>
        <p:nvSpPr>
          <p:cNvPr id="3" name="Content Placeholder 2"/>
          <p:cNvSpPr>
            <a:spLocks noGrp="1"/>
          </p:cNvSpPr>
          <p:nvPr>
            <p:ph idx="1"/>
          </p:nvPr>
        </p:nvSpPr>
        <p:spPr>
          <a:xfrm>
            <a:off x="0" y="1027689"/>
            <a:ext cx="10515600" cy="5133090"/>
          </a:xfrm>
        </p:spPr>
        <p:txBody>
          <a:bodyPr>
            <a:normAutofit/>
          </a:bodyPr>
          <a:lstStyle/>
          <a:p>
            <a:r>
              <a:rPr lang="en-US" sz="2400" dirty="0" smtClean="0"/>
              <a:t>David </a:t>
            </a:r>
            <a:r>
              <a:rPr lang="en-US" sz="2400" dirty="0" err="1" smtClean="0"/>
              <a:t>Hulme</a:t>
            </a:r>
            <a:r>
              <a:rPr lang="en-US" sz="2400" dirty="0" smtClean="0"/>
              <a:t> and Paul Mosley (1996). Poor households do not benefit from microfinance; it is only non-poor borrowers (with incomes above poverty lines) who can do well with microfinance and enjoy sizable positive impacts </a:t>
            </a:r>
          </a:p>
          <a:p>
            <a:r>
              <a:rPr lang="en-US" sz="2400" dirty="0" smtClean="0"/>
              <a:t>More troubling is the finding that a vast majority of those with starting incomes below the poverty line actually ended up with less incremental income after getting micro-loans, as compared to a control group which did not get such loans</a:t>
            </a:r>
          </a:p>
          <a:p>
            <a:r>
              <a:rPr lang="en-US" sz="2400" dirty="0"/>
              <a:t>C</a:t>
            </a:r>
            <a:r>
              <a:rPr lang="en-US" sz="2400" dirty="0" smtClean="0"/>
              <a:t>redit is only one factor in the generation of income or output. There are other complementary factors, crucial for making credit more productive. Among them, the most important is recipient’s entrepreneurial skills. </a:t>
            </a:r>
          </a:p>
          <a:p>
            <a:r>
              <a:rPr lang="en-US" sz="2400" dirty="0" smtClean="0"/>
              <a:t>Banerjee et al (2007) say, most poor people do not have the basic education or experience to understand and manage even low level business activities. They are mostly risk-averse, often fearful of losing whatever little they have, and struggling to survive</a:t>
            </a:r>
            <a:endParaRPr lang="en-US" sz="2400" dirty="0"/>
          </a:p>
        </p:txBody>
      </p:sp>
    </p:spTree>
    <p:extLst>
      <p:ext uri="{BB962C8B-B14F-4D97-AF65-F5344CB8AC3E}">
        <p14:creationId xmlns:p14="http://schemas.microsoft.com/office/powerpoint/2010/main" val="293747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smtClean="0"/>
              <a:t>Aneel</a:t>
            </a:r>
            <a:r>
              <a:rPr lang="en-US" dirty="0" smtClean="0"/>
              <a:t> </a:t>
            </a:r>
            <a:r>
              <a:rPr lang="en-US" dirty="0" err="1" smtClean="0"/>
              <a:t>Karnani</a:t>
            </a:r>
            <a:r>
              <a:rPr lang="en-US" dirty="0" smtClean="0"/>
              <a:t> (2007: 37) summarizes this point as follows: “Most people do not have the skills, vision, creativity, and persistence to be entrepreneurial.</a:t>
            </a:r>
          </a:p>
          <a:p>
            <a:r>
              <a:rPr lang="en-US" dirty="0" smtClean="0"/>
              <a:t>According to Vijay Mahajan (2005), a social entrepreneur “Microcredit is a necessary but not a sufficient condition for micro-enterprise promotion. Other inputs are required, such as</a:t>
            </a:r>
          </a:p>
          <a:p>
            <a:pPr lvl="1"/>
            <a:r>
              <a:rPr lang="en-US" dirty="0" smtClean="0"/>
              <a:t>identification of livelihood opportunities</a:t>
            </a:r>
          </a:p>
          <a:p>
            <a:pPr lvl="1"/>
            <a:r>
              <a:rPr lang="en-US" dirty="0" smtClean="0"/>
              <a:t>selection and motivation of the micro-entrepreneurs</a:t>
            </a:r>
          </a:p>
          <a:p>
            <a:pPr lvl="1"/>
            <a:r>
              <a:rPr lang="en-US" dirty="0" smtClean="0"/>
              <a:t>business and technical training</a:t>
            </a:r>
          </a:p>
          <a:p>
            <a:pPr lvl="1"/>
            <a:r>
              <a:rPr lang="en-US" dirty="0" smtClean="0"/>
              <a:t>establishing of market linkages for inputs and outputs</a:t>
            </a:r>
          </a:p>
          <a:p>
            <a:pPr lvl="1"/>
            <a:r>
              <a:rPr lang="en-US" dirty="0" smtClean="0"/>
              <a:t>common infrastructure and some times regulatory approvals. </a:t>
            </a:r>
          </a:p>
          <a:p>
            <a:pPr lvl="1"/>
            <a:r>
              <a:rPr lang="en-US" dirty="0" smtClean="0"/>
              <a:t>In the absence of these, micro-credit by itself, works only for a limited familiar set of activities – small farming, livestock rearing and petty trading, and even those where market linkages are in place.”  </a:t>
            </a:r>
            <a:endParaRPr lang="en-US" dirty="0"/>
          </a:p>
        </p:txBody>
      </p:sp>
    </p:spTree>
    <p:extLst>
      <p:ext uri="{BB962C8B-B14F-4D97-AF65-F5344CB8AC3E}">
        <p14:creationId xmlns:p14="http://schemas.microsoft.com/office/powerpoint/2010/main" val="292149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 to microfinance</a:t>
            </a:r>
            <a:endParaRPr lang="en-US" dirty="0"/>
          </a:p>
        </p:txBody>
      </p:sp>
      <p:sp>
        <p:nvSpPr>
          <p:cNvPr id="3" name="Content Placeholder 2"/>
          <p:cNvSpPr>
            <a:spLocks noGrp="1"/>
          </p:cNvSpPr>
          <p:nvPr>
            <p:ph idx="1"/>
          </p:nvPr>
        </p:nvSpPr>
        <p:spPr>
          <a:xfrm>
            <a:off x="296033" y="2343515"/>
            <a:ext cx="10515600" cy="4351338"/>
          </a:xfrm>
        </p:spPr>
        <p:txBody>
          <a:bodyPr/>
          <a:lstStyle/>
          <a:p>
            <a:r>
              <a:rPr lang="en-US" dirty="0"/>
              <a:t>M</a:t>
            </a:r>
            <a:r>
              <a:rPr lang="en-US" dirty="0" smtClean="0"/>
              <a:t>icrofinance led to increasing levels of indebtedness among already impoverished communities and exacerbated economic, social and environmental vulnerabilities</a:t>
            </a:r>
          </a:p>
          <a:p>
            <a:r>
              <a:rPr lang="en-US" dirty="0" smtClean="0"/>
              <a:t>Inability to repay loans eroded the assets of the communities and led to poor health outcomes while undermining household relations and social capital</a:t>
            </a:r>
          </a:p>
          <a:p>
            <a:r>
              <a:rPr lang="en-US" dirty="0" smtClean="0"/>
              <a:t>People mostly use credit for consumption purposes not investments</a:t>
            </a:r>
          </a:p>
          <a:p>
            <a:endParaRPr lang="en-US" dirty="0"/>
          </a:p>
        </p:txBody>
      </p:sp>
    </p:spTree>
    <p:extLst>
      <p:ext uri="{BB962C8B-B14F-4D97-AF65-F5344CB8AC3E}">
        <p14:creationId xmlns:p14="http://schemas.microsoft.com/office/powerpoint/2010/main" val="3921099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823</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Microfinance as a Poverty Reduction Tool</vt:lpstr>
      <vt:lpstr>Introduction</vt:lpstr>
      <vt:lpstr>Definitions of Microfinance</vt:lpstr>
      <vt:lpstr>Characteristics of microfinance</vt:lpstr>
      <vt:lpstr>The impacts of microfinance</vt:lpstr>
      <vt:lpstr>PowerPoint Presentation</vt:lpstr>
      <vt:lpstr>Criticisms to microfinance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Microfinance as a Poverty Reduction Tool</dc:title>
  <dc:creator>ASUS</dc:creator>
  <cp:lastModifiedBy>ASUS</cp:lastModifiedBy>
  <cp:revision>12</cp:revision>
  <dcterms:created xsi:type="dcterms:W3CDTF">2022-03-30T03:18:14Z</dcterms:created>
  <dcterms:modified xsi:type="dcterms:W3CDTF">2022-03-30T11:03:38Z</dcterms:modified>
</cp:coreProperties>
</file>