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7"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21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AD23E5-AB01-4BC5-9253-8BACD29C05B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161131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23E5-AB01-4BC5-9253-8BACD29C05B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73401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23E5-AB01-4BC5-9253-8BACD29C05B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36861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D23E5-AB01-4BC5-9253-8BACD29C05B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363631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AD23E5-AB01-4BC5-9253-8BACD29C05B1}"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66325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AD23E5-AB01-4BC5-9253-8BACD29C05B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381809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AD23E5-AB01-4BC5-9253-8BACD29C05B1}"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689461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AD23E5-AB01-4BC5-9253-8BACD29C05B1}" type="datetimeFigureOut">
              <a:rPr lang="en-US" smtClean="0"/>
              <a:t>4/20/2022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225222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D23E5-AB01-4BC5-9253-8BACD29C05B1}" type="datetimeFigureOut">
              <a:rPr lang="en-US" smtClean="0"/>
              <a:t>4/20/2022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379081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D23E5-AB01-4BC5-9253-8BACD29C05B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259637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D23E5-AB01-4BC5-9253-8BACD29C05B1}" type="datetimeFigureOut">
              <a:rPr lang="en-US" smtClean="0"/>
              <a:t>4/20/2022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2E4B1-6C19-4054-9CBE-5EFA958D795C}" type="slidenum">
              <a:rPr lang="en-US" smtClean="0"/>
              <a:t>‹#›</a:t>
            </a:fld>
            <a:endParaRPr lang="en-US"/>
          </a:p>
        </p:txBody>
      </p:sp>
    </p:spTree>
    <p:extLst>
      <p:ext uri="{BB962C8B-B14F-4D97-AF65-F5344CB8AC3E}">
        <p14:creationId xmlns:p14="http://schemas.microsoft.com/office/powerpoint/2010/main" val="396025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D23E5-AB01-4BC5-9253-8BACD29C05B1}" type="datetimeFigureOut">
              <a:rPr lang="en-US" smtClean="0"/>
              <a:t>4/20/2022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2E4B1-6C19-4054-9CBE-5EFA958D795C}" type="slidenum">
              <a:rPr lang="en-US" smtClean="0"/>
              <a:t>‹#›</a:t>
            </a:fld>
            <a:endParaRPr lang="en-US"/>
          </a:p>
        </p:txBody>
      </p:sp>
    </p:spTree>
    <p:extLst>
      <p:ext uri="{BB962C8B-B14F-4D97-AF65-F5344CB8AC3E}">
        <p14:creationId xmlns:p14="http://schemas.microsoft.com/office/powerpoint/2010/main" val="242289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nlXKcpgPP6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b="1" dirty="0" smtClean="0"/>
              <a:t>Social Capital and Social Entrepreneurship</a:t>
            </a:r>
            <a:endParaRPr lang="en-US" sz="2800" b="1" dirty="0"/>
          </a:p>
        </p:txBody>
      </p:sp>
      <p:sp>
        <p:nvSpPr>
          <p:cNvPr id="3" name="Subtitle 2"/>
          <p:cNvSpPr>
            <a:spLocks noGrp="1"/>
          </p:cNvSpPr>
          <p:nvPr>
            <p:ph type="subTitle" idx="1"/>
          </p:nvPr>
        </p:nvSpPr>
        <p:spPr/>
        <p:txBody>
          <a:bodyPr/>
          <a:lstStyle/>
          <a:p>
            <a:r>
              <a:rPr lang="en-US" dirty="0" smtClean="0"/>
              <a:t>Lecture 9</a:t>
            </a:r>
            <a:endParaRPr lang="en-US" dirty="0"/>
          </a:p>
        </p:txBody>
      </p:sp>
    </p:spTree>
    <p:extLst>
      <p:ext uri="{BB962C8B-B14F-4D97-AF65-F5344CB8AC3E}">
        <p14:creationId xmlns:p14="http://schemas.microsoft.com/office/powerpoint/2010/main" val="2783575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122167"/>
            <a:ext cx="9597601" cy="6980167"/>
          </a:xfrm>
          <a:prstGeom prst="rect">
            <a:avLst/>
          </a:prstGeom>
        </p:spPr>
      </p:pic>
    </p:spTree>
    <p:extLst>
      <p:ext uri="{BB962C8B-B14F-4D97-AF65-F5344CB8AC3E}">
        <p14:creationId xmlns:p14="http://schemas.microsoft.com/office/powerpoint/2010/main" val="1600313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15 Social Entrepreneurs and Their Crazy Ideas (Rainer </a:t>
            </a:r>
            <a:r>
              <a:rPr lang="en-US" dirty="0" err="1" smtClean="0">
                <a:hlinkClick r:id="rId2"/>
              </a:rPr>
              <a:t>Höll</a:t>
            </a:r>
            <a:r>
              <a:rPr lang="en-US" dirty="0" smtClean="0">
                <a:hlinkClick r:id="rId2"/>
              </a:rPr>
              <a:t>, </a:t>
            </a:r>
            <a:r>
              <a:rPr lang="en-US" dirty="0" err="1" smtClean="0">
                <a:hlinkClick r:id="rId2"/>
              </a:rPr>
              <a:t>Ashoka</a:t>
            </a:r>
            <a:r>
              <a:rPr lang="en-US" dirty="0" smtClean="0">
                <a:hlinkClick r:id="rId2"/>
              </a:rPr>
              <a:t> DE) | </a:t>
            </a:r>
            <a:r>
              <a:rPr lang="en-US" dirty="0" err="1" smtClean="0">
                <a:hlinkClick r:id="rId2"/>
              </a:rPr>
              <a:t>DLDsummer</a:t>
            </a:r>
            <a:r>
              <a:rPr lang="en-US" dirty="0" smtClean="0">
                <a:hlinkClick r:id="rId2"/>
              </a:rPr>
              <a:t> 16 - YouTube</a:t>
            </a:r>
            <a:endParaRPr lang="en-US" dirty="0"/>
          </a:p>
        </p:txBody>
      </p:sp>
    </p:spTree>
    <p:extLst>
      <p:ext uri="{BB962C8B-B14F-4D97-AF65-F5344CB8AC3E}">
        <p14:creationId xmlns:p14="http://schemas.microsoft.com/office/powerpoint/2010/main" val="2508558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Introduction </a:t>
            </a:r>
            <a:endParaRPr lang="en-US" sz="2800" b="1" dirty="0"/>
          </a:p>
        </p:txBody>
      </p:sp>
      <p:sp>
        <p:nvSpPr>
          <p:cNvPr id="3" name="Content Placeholder 2"/>
          <p:cNvSpPr>
            <a:spLocks noGrp="1"/>
          </p:cNvSpPr>
          <p:nvPr>
            <p:ph idx="1"/>
          </p:nvPr>
        </p:nvSpPr>
        <p:spPr>
          <a:xfrm>
            <a:off x="109917" y="1690688"/>
            <a:ext cx="10515600" cy="4351338"/>
          </a:xfrm>
        </p:spPr>
        <p:txBody>
          <a:bodyPr>
            <a:normAutofit/>
          </a:bodyPr>
          <a:lstStyle/>
          <a:p>
            <a:r>
              <a:rPr lang="en-US" dirty="0" smtClean="0"/>
              <a:t>Sociologists and economists recognize the dependency between social networking/social capital and wealth, which means that the bigger the social capital, the bigger the chances to have access to bigger funds</a:t>
            </a:r>
          </a:p>
          <a:p>
            <a:r>
              <a:rPr lang="en-US" dirty="0" smtClean="0"/>
              <a:t>focus here is the importance of social relations in economic development and poverty reduction</a:t>
            </a:r>
          </a:p>
          <a:p>
            <a:r>
              <a:rPr lang="en-US" dirty="0" smtClean="0"/>
              <a:t>two important questions </a:t>
            </a:r>
          </a:p>
          <a:p>
            <a:pPr lvl="1"/>
            <a:r>
              <a:rPr lang="en-US" dirty="0" smtClean="0"/>
              <a:t>Why social capital is so important for social entrepreneurs</a:t>
            </a:r>
          </a:p>
          <a:p>
            <a:pPr lvl="1"/>
            <a:r>
              <a:rPr lang="en-US" dirty="0" smtClean="0"/>
              <a:t>Can social capital be effectively used in poverty alleviation </a:t>
            </a:r>
          </a:p>
        </p:txBody>
      </p:sp>
    </p:spTree>
    <p:extLst>
      <p:ext uri="{BB962C8B-B14F-4D97-AF65-F5344CB8AC3E}">
        <p14:creationId xmlns:p14="http://schemas.microsoft.com/office/powerpoint/2010/main" val="311155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4404"/>
          </a:xfrm>
        </p:spPr>
        <p:txBody>
          <a:bodyPr>
            <a:normAutofit/>
          </a:bodyPr>
          <a:lstStyle/>
          <a:p>
            <a:r>
              <a:rPr lang="en-US" sz="2800" b="1" dirty="0" smtClean="0"/>
              <a:t>Theoretical background</a:t>
            </a:r>
            <a:endParaRPr lang="en-US" sz="2800" b="1" dirty="0"/>
          </a:p>
        </p:txBody>
      </p:sp>
      <p:sp>
        <p:nvSpPr>
          <p:cNvPr id="3" name="Content Placeholder 2"/>
          <p:cNvSpPr>
            <a:spLocks noGrp="1"/>
          </p:cNvSpPr>
          <p:nvPr>
            <p:ph idx="1"/>
          </p:nvPr>
        </p:nvSpPr>
        <p:spPr>
          <a:xfrm>
            <a:off x="231297" y="1060057"/>
            <a:ext cx="10515600" cy="5060262"/>
          </a:xfrm>
        </p:spPr>
        <p:txBody>
          <a:bodyPr>
            <a:normAutofit/>
          </a:bodyPr>
          <a:lstStyle/>
          <a:p>
            <a:r>
              <a:rPr lang="en-US" sz="2400" dirty="0" smtClean="0"/>
              <a:t>These include social capability, social exclusion, social capital and civic engagement </a:t>
            </a:r>
          </a:p>
          <a:p>
            <a:r>
              <a:rPr lang="en-US" sz="2400" dirty="0" smtClean="0"/>
              <a:t>The term social capability was </a:t>
            </a:r>
            <a:r>
              <a:rPr lang="en-US" sz="2400" dirty="0" smtClean="0"/>
              <a:t>coined by </a:t>
            </a:r>
            <a:r>
              <a:rPr lang="en-US" sz="2400" dirty="0" err="1" smtClean="0"/>
              <a:t>Amartya</a:t>
            </a:r>
            <a:r>
              <a:rPr lang="en-US" sz="2400" dirty="0" smtClean="0"/>
              <a:t> </a:t>
            </a:r>
            <a:r>
              <a:rPr lang="en-US" sz="2400" dirty="0" err="1" smtClean="0"/>
              <a:t>Sen</a:t>
            </a:r>
            <a:r>
              <a:rPr lang="en-US" sz="2400" dirty="0" smtClean="0"/>
              <a:t> to mean the aggregate version of human capability, which includes basic human necessities such as food, shelter, health, education</a:t>
            </a:r>
          </a:p>
          <a:p>
            <a:r>
              <a:rPr lang="en-US" sz="2400" dirty="0" smtClean="0"/>
              <a:t>Their absence leads to human deprivation </a:t>
            </a:r>
          </a:p>
          <a:p>
            <a:r>
              <a:rPr lang="en-US" sz="2400" dirty="0" err="1" smtClean="0"/>
              <a:t>Sen</a:t>
            </a:r>
            <a:r>
              <a:rPr lang="en-US" sz="2400" dirty="0" smtClean="0"/>
              <a:t> has framed his work on human capability and deprivation around the importance of broad ‘freedoms’, such as freedom of the press, freedom of individual expression, freedom to participate in public discussion, a fair judiciary, in effect, social justice. </a:t>
            </a:r>
          </a:p>
          <a:p>
            <a:r>
              <a:rPr lang="en-US" sz="2400" dirty="0" smtClean="0"/>
              <a:t>But his great contribution to poverty reduction strategies has been focusing attention on individual capabilities and deprivation, and on human development indicators (</a:t>
            </a:r>
            <a:r>
              <a:rPr lang="en-US" sz="2400" dirty="0" err="1" smtClean="0"/>
              <a:t>Sen</a:t>
            </a:r>
            <a:r>
              <a:rPr lang="en-US" sz="2400" dirty="0" smtClean="0"/>
              <a:t> 1992, 1997).</a:t>
            </a:r>
            <a:endParaRPr lang="en-US" sz="2400" dirty="0"/>
          </a:p>
        </p:txBody>
      </p:sp>
    </p:spTree>
    <p:extLst>
      <p:ext uri="{BB962C8B-B14F-4D97-AF65-F5344CB8AC3E}">
        <p14:creationId xmlns:p14="http://schemas.microsoft.com/office/powerpoint/2010/main" val="1746927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8469" y="1857993"/>
            <a:ext cx="10515600" cy="4351338"/>
          </a:xfrm>
        </p:spPr>
        <p:txBody>
          <a:bodyPr>
            <a:normAutofit/>
          </a:bodyPr>
          <a:lstStyle/>
          <a:p>
            <a:r>
              <a:rPr lang="en-US" sz="2400" dirty="0" smtClean="0"/>
              <a:t>Social capability “is the ability to take part in the life of the community, to participate in social activities, to have a sense of belonging in the larger groups…” (</a:t>
            </a:r>
            <a:r>
              <a:rPr lang="en-US" sz="2400" dirty="0" err="1" smtClean="0"/>
              <a:t>Sen</a:t>
            </a:r>
            <a:r>
              <a:rPr lang="en-US" sz="2400" dirty="0" smtClean="0"/>
              <a:t>, 1997).</a:t>
            </a:r>
          </a:p>
          <a:p>
            <a:r>
              <a:rPr lang="en-US" sz="2400" dirty="0" smtClean="0"/>
              <a:t>Social exclusion refers to the societal and institutional processes that exclude certain groups from full participation in the social, economic, cultural and political life of societies. </a:t>
            </a:r>
          </a:p>
          <a:p>
            <a:r>
              <a:rPr lang="en-US" sz="2400" dirty="0" smtClean="0"/>
              <a:t>The concept goes beyond the focus on income deprivation as a cause for marginalization of individuals or social groups (Gore and </a:t>
            </a:r>
            <a:r>
              <a:rPr lang="en-US" sz="2400" dirty="0" err="1" smtClean="0"/>
              <a:t>Figueiredo</a:t>
            </a:r>
            <a:r>
              <a:rPr lang="en-US" sz="2400" dirty="0" smtClean="0"/>
              <a:t>, 1997), since people can be poor without being socially excluded or excluded without being poor. </a:t>
            </a:r>
            <a:endParaRPr lang="en-US" sz="2400" dirty="0"/>
          </a:p>
        </p:txBody>
      </p:sp>
    </p:spTree>
    <p:extLst>
      <p:ext uri="{BB962C8B-B14F-4D97-AF65-F5344CB8AC3E}">
        <p14:creationId xmlns:p14="http://schemas.microsoft.com/office/powerpoint/2010/main" val="362955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capital</a:t>
            </a:r>
            <a:endParaRPr lang="en-US" dirty="0"/>
          </a:p>
        </p:txBody>
      </p:sp>
      <p:sp>
        <p:nvSpPr>
          <p:cNvPr id="3" name="Content Placeholder 2"/>
          <p:cNvSpPr>
            <a:spLocks noGrp="1"/>
          </p:cNvSpPr>
          <p:nvPr>
            <p:ph idx="1"/>
          </p:nvPr>
        </p:nvSpPr>
        <p:spPr>
          <a:xfrm>
            <a:off x="182745" y="1623325"/>
            <a:ext cx="10515600" cy="4351338"/>
          </a:xfrm>
        </p:spPr>
        <p:txBody>
          <a:bodyPr>
            <a:normAutofit fontScale="85000" lnSpcReduction="10000"/>
          </a:bodyPr>
          <a:lstStyle/>
          <a:p>
            <a:r>
              <a:rPr lang="en-US" dirty="0" smtClean="0"/>
              <a:t>To possess social capital, a person must be related to others, and it is these others, not himself, who are the actual source of his or her advantage” (</a:t>
            </a:r>
            <a:r>
              <a:rPr lang="en-US" dirty="0" err="1" smtClean="0"/>
              <a:t>Portes</a:t>
            </a:r>
            <a:r>
              <a:rPr lang="en-US" dirty="0" smtClean="0"/>
              <a:t>, 1998). </a:t>
            </a:r>
          </a:p>
          <a:p>
            <a:r>
              <a:rPr lang="en-US" dirty="0" smtClean="0"/>
              <a:t>“As an attribute of the social structure in which a person is embedded, social capital is not the private property of any of the persons who benefit from it” (Coleman, 1990). It exists only when it is shared. “Social capital is embedded in social structure and has public good characteristics” (Narayan, 1997).</a:t>
            </a:r>
          </a:p>
          <a:p>
            <a:r>
              <a:rPr lang="en-US" dirty="0" smtClean="0"/>
              <a:t>Social capital is made up of institutions, networks, social norms, values and relationships among and between different groups in a society that impact on the levels of trust and cooperation in social interactions. </a:t>
            </a:r>
          </a:p>
          <a:p>
            <a:r>
              <a:rPr lang="en-US" dirty="0" smtClean="0"/>
              <a:t>Bridging and linking social capital can eliminate poorness from communities (</a:t>
            </a:r>
            <a:r>
              <a:rPr lang="en-US" dirty="0" err="1" smtClean="0"/>
              <a:t>Szreter</a:t>
            </a:r>
            <a:r>
              <a:rPr lang="en-US" dirty="0" smtClean="0"/>
              <a:t> &amp; </a:t>
            </a:r>
            <a:r>
              <a:rPr lang="en-US" dirty="0" err="1" smtClean="0"/>
              <a:t>Woolcook</a:t>
            </a:r>
            <a:r>
              <a:rPr lang="en-US" dirty="0" smtClean="0"/>
              <a:t> 2004), being strong social empowerment instruments (</a:t>
            </a:r>
            <a:r>
              <a:rPr lang="en-US" dirty="0" err="1" smtClean="0"/>
              <a:t>Woolcook</a:t>
            </a:r>
            <a:r>
              <a:rPr lang="en-US" dirty="0" smtClean="0"/>
              <a:t> 2001)</a:t>
            </a:r>
            <a:endParaRPr lang="en-US" dirty="0"/>
          </a:p>
        </p:txBody>
      </p:sp>
    </p:spTree>
    <p:extLst>
      <p:ext uri="{BB962C8B-B14F-4D97-AF65-F5344CB8AC3E}">
        <p14:creationId xmlns:p14="http://schemas.microsoft.com/office/powerpoint/2010/main" val="197219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Reciprocal relationship</a:t>
            </a:r>
            <a:endParaRPr lang="en-US" dirty="0"/>
          </a:p>
        </p:txBody>
      </p:sp>
      <p:sp>
        <p:nvSpPr>
          <p:cNvPr id="3" name="Content Placeholder 2"/>
          <p:cNvSpPr>
            <a:spLocks noGrp="1"/>
          </p:cNvSpPr>
          <p:nvPr>
            <p:ph idx="1"/>
          </p:nvPr>
        </p:nvSpPr>
        <p:spPr>
          <a:xfrm>
            <a:off x="190838" y="1777073"/>
            <a:ext cx="10515600" cy="4351338"/>
          </a:xfrm>
        </p:spPr>
        <p:txBody>
          <a:bodyPr/>
          <a:lstStyle/>
          <a:p>
            <a:r>
              <a:rPr lang="en-US" dirty="0" smtClean="0"/>
              <a:t>successful social entrepreneurs are civically engaged. Their enterprises rely on building credibility and relationships, both within target communities and among wider networks. </a:t>
            </a:r>
          </a:p>
          <a:p>
            <a:r>
              <a:rPr lang="en-US" dirty="0" smtClean="0"/>
              <a:t>There is an inter-dependent relationship between social entrepreneurs and the well-being of the target communities. </a:t>
            </a:r>
          </a:p>
          <a:p>
            <a:r>
              <a:rPr lang="en-US" dirty="0" smtClean="0"/>
              <a:t>In order to successfully operate and gain the trust of the community, the social entrepreneur works to strengthen social cohesion and relationships.</a:t>
            </a:r>
            <a:endParaRPr lang="en-US" dirty="0"/>
          </a:p>
        </p:txBody>
      </p:sp>
    </p:spTree>
    <p:extLst>
      <p:ext uri="{BB962C8B-B14F-4D97-AF65-F5344CB8AC3E}">
        <p14:creationId xmlns:p14="http://schemas.microsoft.com/office/powerpoint/2010/main" val="9981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social entrepreneur side</a:t>
            </a:r>
            <a:endParaRPr lang="en-US" dirty="0"/>
          </a:p>
        </p:txBody>
      </p:sp>
      <p:sp>
        <p:nvSpPr>
          <p:cNvPr id="3" name="Content Placeholder 2"/>
          <p:cNvSpPr>
            <a:spLocks noGrp="1"/>
          </p:cNvSpPr>
          <p:nvPr>
            <p:ph idx="1"/>
          </p:nvPr>
        </p:nvSpPr>
        <p:spPr>
          <a:xfrm>
            <a:off x="239389" y="1690688"/>
            <a:ext cx="10515600" cy="4351338"/>
          </a:xfrm>
        </p:spPr>
        <p:txBody>
          <a:bodyPr>
            <a:normAutofit fontScale="85000" lnSpcReduction="20000"/>
          </a:bodyPr>
          <a:lstStyle/>
          <a:p>
            <a:r>
              <a:rPr lang="en-US" dirty="0" smtClean="0"/>
              <a:t>Success of SE depends on how their actions could contribute to their community, let alone the capacity to identify and address social needs. </a:t>
            </a:r>
          </a:p>
          <a:p>
            <a:r>
              <a:rPr lang="en-US" u="sng" dirty="0" err="1" smtClean="0"/>
              <a:t>Programmes</a:t>
            </a:r>
            <a:r>
              <a:rPr lang="en-US" u="sng" dirty="0" smtClean="0"/>
              <a:t> aimed at building social entrepreneurship among beneficiaries must therefore take into account and </a:t>
            </a:r>
            <a:r>
              <a:rPr lang="en-US" u="sng" dirty="0" smtClean="0">
                <a:solidFill>
                  <a:srgbClr val="00B0F0"/>
                </a:solidFill>
              </a:rPr>
              <a:t>address existing social capital deficits </a:t>
            </a:r>
            <a:r>
              <a:rPr lang="en-US" u="sng" dirty="0" smtClean="0"/>
              <a:t>within the community</a:t>
            </a:r>
          </a:p>
          <a:p>
            <a:r>
              <a:rPr lang="en-US" dirty="0" smtClean="0"/>
              <a:t>At its core, social capital can be understood as “the relationships, networks and institutions within a community, society or nation that enable cooperation and participation.” When the intersections between families or kinship groupings, economic status, social status and religious or ethnic identify are strong, social capital contributes to social cohesion and inclusiveness. </a:t>
            </a:r>
          </a:p>
          <a:p>
            <a:r>
              <a:rPr lang="en-US" dirty="0" smtClean="0"/>
              <a:t>However, when these relationships and bonds exist only within each grouping, this points to low levels of social capital. </a:t>
            </a:r>
          </a:p>
          <a:p>
            <a:r>
              <a:rPr lang="en-US" dirty="0" smtClean="0"/>
              <a:t>Therefore bridging or linking social capital can play a very important role here</a:t>
            </a:r>
            <a:endParaRPr lang="en-US" dirty="0"/>
          </a:p>
        </p:txBody>
      </p:sp>
    </p:spTree>
    <p:extLst>
      <p:ext uri="{BB962C8B-B14F-4D97-AF65-F5344CB8AC3E}">
        <p14:creationId xmlns:p14="http://schemas.microsoft.com/office/powerpoint/2010/main" val="21797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929" y="1825625"/>
            <a:ext cx="10515600" cy="4351338"/>
          </a:xfrm>
        </p:spPr>
        <p:txBody>
          <a:bodyPr>
            <a:normAutofit/>
          </a:bodyPr>
          <a:lstStyle/>
          <a:p>
            <a:r>
              <a:rPr lang="en-US" sz="2400" dirty="0" smtClean="0"/>
              <a:t>In healthy communities, we find </a:t>
            </a:r>
            <a:r>
              <a:rPr lang="en-US" sz="2400" u="sng" dirty="0" smtClean="0"/>
              <a:t>higher rates of civic engagement </a:t>
            </a:r>
            <a:r>
              <a:rPr lang="en-US" sz="2400" dirty="0" smtClean="0"/>
              <a:t>– participation in activities that contribute to improving community life. Another important indicator of developed social capital is the degree of </a:t>
            </a:r>
            <a:r>
              <a:rPr lang="en-US" sz="2400" u="sng" dirty="0" smtClean="0"/>
              <a:t>trust and shared values </a:t>
            </a:r>
            <a:r>
              <a:rPr lang="en-US" sz="2400" dirty="0" smtClean="0"/>
              <a:t>that support cooperation and socially beneficial activities. </a:t>
            </a:r>
          </a:p>
          <a:p>
            <a:r>
              <a:rPr lang="en-US" sz="2400" dirty="0" smtClean="0"/>
              <a:t>On the other hand, widespread distrust among members of a community, lack of cooperation and low levels of civic engagement are indicators of </a:t>
            </a:r>
            <a:r>
              <a:rPr lang="en-US" sz="2400" u="sng" dirty="0" smtClean="0"/>
              <a:t>a social capital deficit</a:t>
            </a:r>
            <a:r>
              <a:rPr lang="en-US" sz="2400" dirty="0" smtClean="0"/>
              <a:t>. This deficit can leave communities particularly vulnerable to breakdown of social bonds in times of economic or personal insecurity.</a:t>
            </a:r>
          </a:p>
          <a:p>
            <a:r>
              <a:rPr lang="en-US" sz="2400" dirty="0" smtClean="0"/>
              <a:t>Increasing social capital and building more inclusive and cohesive communities is necessary to create an enabling environment for all economic activities, and especially social entrepreneurship. At the same time, the development of social entrepreneurship increases social capital within the community.</a:t>
            </a:r>
          </a:p>
          <a:p>
            <a:endParaRPr lang="en-US" sz="2400" dirty="0"/>
          </a:p>
        </p:txBody>
      </p:sp>
    </p:spTree>
    <p:extLst>
      <p:ext uri="{BB962C8B-B14F-4D97-AF65-F5344CB8AC3E}">
        <p14:creationId xmlns:p14="http://schemas.microsoft.com/office/powerpoint/2010/main" val="422776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community point of view</a:t>
            </a:r>
            <a:endParaRPr lang="en-US" dirty="0"/>
          </a:p>
        </p:txBody>
      </p:sp>
      <p:sp>
        <p:nvSpPr>
          <p:cNvPr id="3" name="Content Placeholder 2"/>
          <p:cNvSpPr>
            <a:spLocks noGrp="1"/>
          </p:cNvSpPr>
          <p:nvPr>
            <p:ph idx="1"/>
          </p:nvPr>
        </p:nvSpPr>
        <p:spPr>
          <a:xfrm>
            <a:off x="223205" y="1777072"/>
            <a:ext cx="10515600" cy="4351338"/>
          </a:xfrm>
        </p:spPr>
        <p:txBody>
          <a:bodyPr/>
          <a:lstStyle/>
          <a:p>
            <a:r>
              <a:rPr lang="en-US" dirty="0" smtClean="0"/>
              <a:t>It increase the risk taking ability</a:t>
            </a:r>
          </a:p>
          <a:p>
            <a:r>
              <a:rPr lang="en-US" dirty="0" smtClean="0"/>
              <a:t>Get a solution for individual or community issue</a:t>
            </a:r>
          </a:p>
          <a:p>
            <a:r>
              <a:rPr lang="en-US" dirty="0" smtClean="0"/>
              <a:t>Within management, the concept of social capital is also used to describe how economic actors draw resources from their social networks</a:t>
            </a:r>
          </a:p>
          <a:p>
            <a:r>
              <a:rPr lang="en-US" dirty="0" smtClean="0"/>
              <a:t>Used in this sense, social capital constitutes the value an individual can derive from social relations</a:t>
            </a:r>
          </a:p>
          <a:p>
            <a:r>
              <a:rPr lang="en-US" dirty="0" smtClean="0"/>
              <a:t>Create a democratically active community</a:t>
            </a:r>
          </a:p>
          <a:p>
            <a:endParaRPr lang="en-US" dirty="0"/>
          </a:p>
        </p:txBody>
      </p:sp>
    </p:spTree>
    <p:extLst>
      <p:ext uri="{BB962C8B-B14F-4D97-AF65-F5344CB8AC3E}">
        <p14:creationId xmlns:p14="http://schemas.microsoft.com/office/powerpoint/2010/main" val="1481186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913</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Social Capital and Social Entrepreneurship</vt:lpstr>
      <vt:lpstr>Introduction </vt:lpstr>
      <vt:lpstr>Theoretical background</vt:lpstr>
      <vt:lpstr>PowerPoint Presentation</vt:lpstr>
      <vt:lpstr>Social capital</vt:lpstr>
      <vt:lpstr>Reciprocal relationship</vt:lpstr>
      <vt:lpstr>From social entrepreneur side</vt:lpstr>
      <vt:lpstr>PowerPoint Presentation</vt:lpstr>
      <vt:lpstr>From community point of view</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16</cp:revision>
  <dcterms:created xsi:type="dcterms:W3CDTF">2022-04-20T06:45:45Z</dcterms:created>
  <dcterms:modified xsi:type="dcterms:W3CDTF">2022-04-20T13:59:04Z</dcterms:modified>
</cp:coreProperties>
</file>