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58" r:id="rId4"/>
    <p:sldId id="280" r:id="rId5"/>
    <p:sldId id="285" r:id="rId6"/>
    <p:sldId id="294" r:id="rId7"/>
    <p:sldId id="262" r:id="rId8"/>
    <p:sldId id="302" r:id="rId9"/>
    <p:sldId id="295" r:id="rId10"/>
    <p:sldId id="296" r:id="rId11"/>
    <p:sldId id="263" r:id="rId12"/>
    <p:sldId id="293" r:id="rId13"/>
    <p:sldId id="298" r:id="rId14"/>
    <p:sldId id="297" r:id="rId15"/>
    <p:sldId id="299" r:id="rId16"/>
    <p:sldId id="301" r:id="rId17"/>
    <p:sldId id="300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2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/>
              <a:t>2/25/22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/>
              <a:t>2/25/22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/>
              <a:t>2/25/22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/>
              <a:t>2/25/22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/>
              <a:t>2/25/22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/>
              <a:t>2/25/22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/>
              <a:t>2/25/22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/>
              <a:t>2/25/22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/>
              <a:t>2/25/22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/>
              <a:t>2/25/22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/>
              <a:t>2/25/22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/>
              <a:t>2/25/22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76896" y="2810499"/>
            <a:ext cx="5518066" cy="2268559"/>
          </a:xfrm>
        </p:spPr>
        <p:txBody>
          <a:bodyPr>
            <a:normAutofit/>
          </a:bodyPr>
          <a:lstStyle/>
          <a:p>
            <a:r>
              <a:rPr lang="en-US" dirty="0"/>
              <a:t>Personality Profiles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01546" y="490073"/>
            <a:ext cx="5357600" cy="1160213"/>
          </a:xfrm>
        </p:spPr>
        <p:txBody>
          <a:bodyPr>
            <a:normAutofit/>
          </a:bodyPr>
          <a:lstStyle/>
          <a:p>
            <a:r>
              <a:rPr lang="en-US" sz="2400" dirty="0"/>
              <a:t>Department of Media Production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9903" y="5955957"/>
            <a:ext cx="2928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Henry Loeser PhD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668" y="1133372"/>
            <a:ext cx="1600878" cy="1033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48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3599" y="781872"/>
            <a:ext cx="7958331" cy="1077229"/>
          </a:xfrm>
        </p:spPr>
        <p:txBody>
          <a:bodyPr>
            <a:normAutofit/>
          </a:bodyPr>
          <a:lstStyle/>
          <a:p>
            <a:r>
              <a:rPr lang="en-US" sz="2400" dirty="0"/>
              <a:t>Department of Media Production</a:t>
            </a:r>
            <a:br>
              <a:rPr lang="en-US" sz="2800" i="1" dirty="0"/>
            </a:br>
            <a:endParaRPr lang="en-US" sz="2400" dirty="0"/>
          </a:p>
        </p:txBody>
      </p:sp>
      <p:pic>
        <p:nvPicPr>
          <p:cNvPr id="8" name="Content Placeholder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8EC75C9A-D727-3447-A8C9-9AAAF08B04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8820" y="2016262"/>
            <a:ext cx="9054059" cy="4725851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4788" y="624711"/>
            <a:ext cx="1628003" cy="1051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200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3599" y="781872"/>
            <a:ext cx="7958331" cy="1077229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Department of Media Production</a:t>
            </a:r>
            <a:br>
              <a:rPr lang="en-US" sz="2800" i="1" dirty="0"/>
            </a:br>
            <a:br>
              <a:rPr lang="en-US" sz="2800" i="1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3467" y="2373980"/>
            <a:ext cx="7796540" cy="3997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Neuro-linguistic Programming</a:t>
            </a:r>
            <a:endParaRPr lang="en-US" sz="3200" dirty="0"/>
          </a:p>
          <a:p>
            <a:r>
              <a:rPr lang="en-GB" sz="2400" dirty="0"/>
              <a:t>a psychological approach that involves analyzing strategies used by successful individuals and applying them to reach a personal goal. </a:t>
            </a:r>
          </a:p>
          <a:p>
            <a:r>
              <a:rPr lang="en-GB" sz="2400" dirty="0"/>
              <a:t>It relates thoughts, language, and patterns of behavior learned through experience to specific outcomes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4788" y="624711"/>
            <a:ext cx="1628003" cy="1051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3635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3599" y="781872"/>
            <a:ext cx="7958331" cy="1077229"/>
          </a:xfrm>
        </p:spPr>
        <p:txBody>
          <a:bodyPr>
            <a:normAutofit/>
          </a:bodyPr>
          <a:lstStyle/>
          <a:p>
            <a:r>
              <a:rPr lang="en-US" sz="2400" dirty="0"/>
              <a:t>Department of Media Production</a:t>
            </a:r>
            <a:br>
              <a:rPr lang="en-US" sz="2800" i="1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9667" y="2078300"/>
            <a:ext cx="7796540" cy="3997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NLP categories</a:t>
            </a:r>
          </a:p>
          <a:p>
            <a:r>
              <a:rPr lang="en-GB" sz="2800" dirty="0"/>
              <a:t>Visual</a:t>
            </a:r>
          </a:p>
          <a:p>
            <a:r>
              <a:rPr lang="en-GB" sz="2800" dirty="0"/>
              <a:t>Auditory</a:t>
            </a:r>
          </a:p>
          <a:p>
            <a:r>
              <a:rPr lang="en-GB" sz="2800" dirty="0"/>
              <a:t>Kinestetic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4788" y="624711"/>
            <a:ext cx="1628003" cy="1051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049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3599" y="781872"/>
            <a:ext cx="7958331" cy="1077229"/>
          </a:xfrm>
        </p:spPr>
        <p:txBody>
          <a:bodyPr>
            <a:normAutofit/>
          </a:bodyPr>
          <a:lstStyle/>
          <a:p>
            <a:r>
              <a:rPr lang="en-US" sz="2400" dirty="0"/>
              <a:t>Department of Media Production</a:t>
            </a:r>
            <a:br>
              <a:rPr lang="en-US" sz="2800" i="1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7757" y="1833217"/>
            <a:ext cx="7796540" cy="3997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b="1" dirty="0"/>
              <a:t>Merrill-Wilson 4 Quadrants</a:t>
            </a:r>
            <a:endParaRPr lang="en-US" sz="3200" b="1" dirty="0"/>
          </a:p>
          <a:p>
            <a:r>
              <a:rPr lang="en-GB" sz="2800" dirty="0"/>
              <a:t>Simple to understand</a:t>
            </a:r>
          </a:p>
          <a:p>
            <a:r>
              <a:rPr lang="en-GB" sz="2800" dirty="0"/>
              <a:t>Easy and quick to identify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4788" y="624711"/>
            <a:ext cx="1628003" cy="1051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7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3599" y="781872"/>
            <a:ext cx="7958331" cy="1077229"/>
          </a:xfrm>
        </p:spPr>
        <p:txBody>
          <a:bodyPr>
            <a:normAutofit/>
          </a:bodyPr>
          <a:lstStyle/>
          <a:p>
            <a:r>
              <a:rPr lang="en-US" sz="2400" dirty="0"/>
              <a:t>Department of Media Production</a:t>
            </a:r>
            <a:br>
              <a:rPr lang="en-US" sz="2800" i="1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2324" y="2744095"/>
            <a:ext cx="7796540" cy="3997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4788" y="624711"/>
            <a:ext cx="1628003" cy="1051345"/>
          </a:xfrm>
          <a:prstGeom prst="rect">
            <a:avLst/>
          </a:prstGeom>
        </p:spPr>
      </p:pic>
      <p:pic>
        <p:nvPicPr>
          <p:cNvPr id="1026" name="Picture 2" descr="Image result for personality profiles quadrant driver expressive analytical">
            <a:extLst>
              <a:ext uri="{FF2B5EF4-FFF2-40B4-BE49-F238E27FC236}">
                <a16:creationId xmlns:a16="http://schemas.microsoft.com/office/drawing/2014/main" id="{1636FA06-EA84-7C45-8A3A-835D7E1280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8739" y="1859101"/>
            <a:ext cx="6190937" cy="4882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78708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3599" y="781872"/>
            <a:ext cx="7958331" cy="1077229"/>
          </a:xfrm>
        </p:spPr>
        <p:txBody>
          <a:bodyPr>
            <a:normAutofit/>
          </a:bodyPr>
          <a:lstStyle/>
          <a:p>
            <a:r>
              <a:rPr lang="en-US" sz="2400" dirty="0"/>
              <a:t>Department of Media Production</a:t>
            </a:r>
            <a:br>
              <a:rPr lang="en-US" sz="2800" i="1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7895" y="2235461"/>
            <a:ext cx="7796540" cy="3997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Building rapport:</a:t>
            </a:r>
          </a:p>
          <a:p>
            <a:pPr marL="0" indent="0">
              <a:buNone/>
            </a:pPr>
            <a:r>
              <a:rPr lang="en-US" sz="2800" dirty="0"/>
              <a:t>-identify</a:t>
            </a:r>
          </a:p>
          <a:p>
            <a:pPr marL="0" indent="0">
              <a:buNone/>
            </a:pPr>
            <a:r>
              <a:rPr lang="en-US" sz="2800" dirty="0"/>
              <a:t>-mirror</a:t>
            </a:r>
          </a:p>
          <a:p>
            <a:pPr marL="0" indent="0">
              <a:buNone/>
            </a:pPr>
            <a:r>
              <a:rPr lang="en-US" sz="2800" dirty="0"/>
              <a:t>-pace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4788" y="624711"/>
            <a:ext cx="1628003" cy="1051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5444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dirty="0"/>
              <a:t>Department of Media Production</a:t>
            </a:r>
            <a:br>
              <a:rPr lang="en-US" sz="2800" i="1" dirty="0"/>
            </a:br>
            <a:br>
              <a:rPr lang="en-US" sz="2800" i="1" dirty="0"/>
            </a:br>
            <a:br>
              <a:rPr lang="en-US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3599" y="2311608"/>
            <a:ext cx="7796540" cy="3997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Aim</a:t>
            </a:r>
          </a:p>
          <a:p>
            <a:pPr>
              <a:buFont typeface="Arial" charset="0"/>
              <a:buChar char="•"/>
            </a:pPr>
            <a:r>
              <a:rPr lang="en-US" sz="2800" dirty="0"/>
              <a:t>Equip graduates with the business knowledge and skills necessary to become a media professional in a challenging and ever-changing industry</a:t>
            </a:r>
          </a:p>
          <a:p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578" y="717859"/>
            <a:ext cx="1606379" cy="103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774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1107" y="2971798"/>
            <a:ext cx="5518066" cy="2268559"/>
          </a:xfrm>
        </p:spPr>
        <p:txBody>
          <a:bodyPr>
            <a:normAutofit/>
          </a:bodyPr>
          <a:lstStyle/>
          <a:p>
            <a:r>
              <a:rPr lang="en-US" dirty="0"/>
              <a:t>Personality Profiles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19260" y="-139729"/>
            <a:ext cx="5357600" cy="1160213"/>
          </a:xfrm>
        </p:spPr>
        <p:txBody>
          <a:bodyPr>
            <a:normAutofit/>
          </a:bodyPr>
          <a:lstStyle/>
          <a:p>
            <a:r>
              <a:rPr lang="en-US" sz="2400" dirty="0"/>
              <a:t>Department of Media Production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9903" y="5955957"/>
            <a:ext cx="2928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Henry Loeser PhD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668" y="1133372"/>
            <a:ext cx="1600878" cy="1033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243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Department of Media Production</a:t>
            </a:r>
            <a:br>
              <a:rPr lang="en-US" sz="2800" i="1" dirty="0"/>
            </a:br>
            <a:r>
              <a:rPr lang="en-US" sz="40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3599" y="3020810"/>
            <a:ext cx="7796540" cy="3997828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/>
              <a:t>Fusion</a:t>
            </a:r>
          </a:p>
          <a:p>
            <a:r>
              <a:rPr lang="en-US" sz="2800" dirty="0"/>
              <a:t>Education, Research, Professional practice</a:t>
            </a:r>
          </a:p>
          <a:p>
            <a:r>
              <a:rPr lang="en-US" sz="2800" dirty="0"/>
              <a:t>Inspire learning, advance knowledge and enrich society.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6507" y="721249"/>
            <a:ext cx="1594023" cy="1029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56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5492" y="653612"/>
            <a:ext cx="7958331" cy="1077229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Department of Media Production</a:t>
            </a:r>
            <a:br>
              <a:rPr lang="en-US" sz="2400" dirty="0"/>
            </a:br>
            <a:br>
              <a:rPr lang="en-US" sz="2800" i="1" dirty="0"/>
            </a:br>
            <a:br>
              <a:rPr lang="en-US" dirty="0"/>
            </a:br>
            <a:br>
              <a:rPr lang="en-US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0561" y="2180718"/>
            <a:ext cx="7796540" cy="3997828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/>
              <a:t>Description</a:t>
            </a:r>
          </a:p>
          <a:p>
            <a:r>
              <a:rPr lang="en-US" sz="2800" dirty="0"/>
              <a:t>The value of rapport in successful collaboration </a:t>
            </a:r>
          </a:p>
          <a:p>
            <a:r>
              <a:rPr lang="en-US" sz="2800" dirty="0"/>
              <a:t>The role of personality profiles in the professional experiences of media industry workers.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960" y="626465"/>
            <a:ext cx="1613064" cy="1041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33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dirty="0"/>
              <a:t>Department of Media Production</a:t>
            </a:r>
            <a:br>
              <a:rPr lang="en-US" sz="2800" i="1" dirty="0"/>
            </a:br>
            <a:br>
              <a:rPr lang="en-US" sz="2800" i="1" dirty="0"/>
            </a:br>
            <a:br>
              <a:rPr lang="en-US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3599" y="2311608"/>
            <a:ext cx="7796540" cy="3997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Aim</a:t>
            </a:r>
          </a:p>
          <a:p>
            <a:pPr>
              <a:buFont typeface="Arial" charset="0"/>
              <a:buChar char="•"/>
            </a:pPr>
            <a:r>
              <a:rPr lang="en-US" sz="2800" dirty="0"/>
              <a:t>Equip graduates with the business knowledge and skills necessary to become a media professional in a challenging and ever-changing industry</a:t>
            </a:r>
          </a:p>
          <a:p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578" y="717859"/>
            <a:ext cx="1606379" cy="103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415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dirty="0"/>
              <a:t>Department of Media Production</a:t>
            </a:r>
            <a:br>
              <a:rPr lang="en-US" sz="2800" i="1" dirty="0"/>
            </a:br>
            <a:br>
              <a:rPr lang="en-US" sz="2800" i="1" dirty="0"/>
            </a:br>
            <a:br>
              <a:rPr lang="en-US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2703" y="1430086"/>
            <a:ext cx="7796540" cy="399782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3200" b="1" dirty="0"/>
              <a:t>Disclaimer:</a:t>
            </a:r>
            <a:endParaRPr lang="en-US" sz="3200" dirty="0"/>
          </a:p>
          <a:p>
            <a:r>
              <a:rPr lang="en-GB" sz="2800" dirty="0"/>
              <a:t>“The concepts and techniques you are about to see are not considered academically rigorous.”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578" y="717859"/>
            <a:ext cx="1606379" cy="103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079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dirty="0"/>
              <a:t>Department of Media Production</a:t>
            </a:r>
            <a:br>
              <a:rPr lang="en-US" sz="2800" i="1" dirty="0"/>
            </a:br>
            <a:br>
              <a:rPr lang="en-US" sz="2800" i="1" dirty="0"/>
            </a:br>
            <a:br>
              <a:rPr lang="en-US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1808" y="1430086"/>
            <a:ext cx="7796540" cy="399782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3200" b="1" dirty="0"/>
              <a:t>Rapport</a:t>
            </a:r>
            <a:endParaRPr lang="en-US" sz="3200" dirty="0"/>
          </a:p>
          <a:p>
            <a:r>
              <a:rPr lang="en-GB" sz="2800" dirty="0"/>
              <a:t>“A close and harmonious relationship in which the people or groups concerned understand each other's feelings or ideas and communicate well.”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578" y="717859"/>
            <a:ext cx="1606379" cy="103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486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635061"/>
            <a:ext cx="7958331" cy="1077229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Department of Media Production</a:t>
            </a:r>
            <a:br>
              <a:rPr lang="en-US" sz="2800" i="1" dirty="0"/>
            </a:br>
            <a:br>
              <a:rPr lang="en-US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3599" y="1895984"/>
            <a:ext cx="7796540" cy="44852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Communication </a:t>
            </a:r>
            <a:endParaRPr lang="en-GB" sz="2400" dirty="0"/>
          </a:p>
          <a:p>
            <a:r>
              <a:rPr lang="en-GB" sz="2400" dirty="0"/>
              <a:t>Active listening</a:t>
            </a:r>
          </a:p>
          <a:p>
            <a:r>
              <a:rPr lang="en-GB" sz="2400" dirty="0"/>
              <a:t>Adapting your style to your audience. ... </a:t>
            </a:r>
          </a:p>
          <a:p>
            <a:r>
              <a:rPr lang="en-GB" sz="2400" dirty="0"/>
              <a:t>Volume and clarity </a:t>
            </a:r>
          </a:p>
          <a:p>
            <a:r>
              <a:rPr lang="en-GB" sz="2400" dirty="0"/>
              <a:t>Friendliness, Confidence</a:t>
            </a:r>
          </a:p>
          <a:p>
            <a:r>
              <a:rPr lang="en-GB" sz="2400" dirty="0"/>
              <a:t>Giving and receiving feedback</a:t>
            </a:r>
          </a:p>
          <a:p>
            <a:r>
              <a:rPr lang="en-GB" sz="2400" dirty="0"/>
              <a:t>Empathy, Respect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3673" y="560224"/>
            <a:ext cx="1600831" cy="1033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79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3599" y="781872"/>
            <a:ext cx="7958331" cy="1077229"/>
          </a:xfrm>
        </p:spPr>
        <p:txBody>
          <a:bodyPr>
            <a:normAutofit/>
          </a:bodyPr>
          <a:lstStyle/>
          <a:p>
            <a:r>
              <a:rPr lang="en-US" sz="2400" dirty="0"/>
              <a:t>Department of Media Production</a:t>
            </a:r>
            <a:br>
              <a:rPr lang="en-US" sz="2800" i="1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7315" y="2078300"/>
            <a:ext cx="7796540" cy="3997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Personality Profile Systems</a:t>
            </a:r>
          </a:p>
          <a:p>
            <a:r>
              <a:rPr lang="en-GB" sz="2800" dirty="0"/>
              <a:t>Meyers - Briggs</a:t>
            </a:r>
          </a:p>
          <a:p>
            <a:r>
              <a:rPr lang="en-GB" sz="2800" dirty="0"/>
              <a:t>Neuro-Linguistic Programming (NLP)</a:t>
            </a:r>
          </a:p>
          <a:p>
            <a:r>
              <a:rPr lang="en-GB" sz="2800" dirty="0"/>
              <a:t>Merrill - Wilson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4788" y="624711"/>
            <a:ext cx="1628003" cy="1051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911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3599" y="781872"/>
            <a:ext cx="7958331" cy="1077229"/>
          </a:xfrm>
        </p:spPr>
        <p:txBody>
          <a:bodyPr>
            <a:normAutofit/>
          </a:bodyPr>
          <a:lstStyle/>
          <a:p>
            <a:r>
              <a:rPr lang="en-US" sz="2400" dirty="0"/>
              <a:t>Department of Media Production</a:t>
            </a:r>
            <a:br>
              <a:rPr lang="en-US" sz="2800" i="1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7315" y="2078300"/>
            <a:ext cx="7796540" cy="3997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Meyers-Briggs</a:t>
            </a:r>
          </a:p>
          <a:p>
            <a:r>
              <a:rPr lang="en-GB" sz="2800" dirty="0"/>
              <a:t>Introversion/Extraversion</a:t>
            </a:r>
          </a:p>
          <a:p>
            <a:r>
              <a:rPr lang="en-GB" sz="2800" dirty="0"/>
              <a:t>Sensing/Intuition </a:t>
            </a:r>
          </a:p>
          <a:p>
            <a:r>
              <a:rPr lang="en-GB" sz="2800" dirty="0"/>
              <a:t>Thinking/Feeling </a:t>
            </a:r>
          </a:p>
          <a:p>
            <a:r>
              <a:rPr lang="en-GB" sz="2800" dirty="0"/>
              <a:t>Judging/Perception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4788" y="624711"/>
            <a:ext cx="1628003" cy="1051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5609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596</TotalTime>
  <Words>344</Words>
  <Application>Microsoft Macintosh PowerPoint</Application>
  <PresentationFormat>Widescreen</PresentationFormat>
  <Paragraphs>70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MS Shell Dlg 2</vt:lpstr>
      <vt:lpstr>Wingdings</vt:lpstr>
      <vt:lpstr>Wingdings 3</vt:lpstr>
      <vt:lpstr>Madison</vt:lpstr>
      <vt:lpstr>Personality Profiles</vt:lpstr>
      <vt:lpstr>Department of Media Production  </vt:lpstr>
      <vt:lpstr>Department of Media Production    </vt:lpstr>
      <vt:lpstr>Department of Media Production   </vt:lpstr>
      <vt:lpstr>Department of Media Production   </vt:lpstr>
      <vt:lpstr>Department of Media Production   </vt:lpstr>
      <vt:lpstr>Department of Media Production  </vt:lpstr>
      <vt:lpstr>Department of Media Production </vt:lpstr>
      <vt:lpstr>Department of Media Production </vt:lpstr>
      <vt:lpstr>Department of Media Production </vt:lpstr>
      <vt:lpstr>Department of Media Production  </vt:lpstr>
      <vt:lpstr>Department of Media Production </vt:lpstr>
      <vt:lpstr>Department of Media Production </vt:lpstr>
      <vt:lpstr>Department of Media Production </vt:lpstr>
      <vt:lpstr>Department of Media Production </vt:lpstr>
      <vt:lpstr>Department of Media Production   </vt:lpstr>
      <vt:lpstr>Personality Profiles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 in the Media Industries</dc:title>
  <dc:creator>David Humpolík</dc:creator>
  <cp:lastModifiedBy>Henry Loeser</cp:lastModifiedBy>
  <cp:revision>71</cp:revision>
  <dcterms:created xsi:type="dcterms:W3CDTF">2019-07-27T14:35:37Z</dcterms:created>
  <dcterms:modified xsi:type="dcterms:W3CDTF">2022-02-25T14:08:02Z</dcterms:modified>
</cp:coreProperties>
</file>