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65" r:id="rId2"/>
    <p:sldId id="324" r:id="rId3"/>
    <p:sldId id="270" r:id="rId4"/>
    <p:sldId id="274" r:id="rId5"/>
    <p:sldId id="386" r:id="rId6"/>
    <p:sldId id="295" r:id="rId7"/>
    <p:sldId id="372" r:id="rId8"/>
    <p:sldId id="373" r:id="rId9"/>
    <p:sldId id="374" r:id="rId10"/>
    <p:sldId id="375" r:id="rId11"/>
    <p:sldId id="376" r:id="rId12"/>
    <p:sldId id="381" r:id="rId13"/>
    <p:sldId id="382" r:id="rId14"/>
    <p:sldId id="383" r:id="rId15"/>
    <p:sldId id="384" r:id="rId16"/>
    <p:sldId id="377" r:id="rId17"/>
    <p:sldId id="378" r:id="rId18"/>
    <p:sldId id="379" r:id="rId19"/>
    <p:sldId id="380" r:id="rId20"/>
    <p:sldId id="38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5920"/>
    <p:restoredTop sz="94663"/>
  </p:normalViewPr>
  <p:slideViewPr>
    <p:cSldViewPr snapToGrid="0" snapToObjects="1">
      <p:cViewPr varScale="1">
        <p:scale>
          <a:sx n="88" d="100"/>
          <a:sy n="88" d="100"/>
        </p:scale>
        <p:origin x="208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73C5-76EB-F045-82FC-2FE0A91FB883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7A2F2249-9B0A-D347-8803-E089380DBDD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364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73C5-76EB-F045-82FC-2FE0A91FB883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2249-9B0A-D347-8803-E089380DB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0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73C5-76EB-F045-82FC-2FE0A91FB883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2249-9B0A-D347-8803-E089380DB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2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73C5-76EB-F045-82FC-2FE0A91FB883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2249-9B0A-D347-8803-E089380DBDD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21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73C5-76EB-F045-82FC-2FE0A91FB883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2249-9B0A-D347-8803-E089380DB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26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73C5-76EB-F045-82FC-2FE0A91FB883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2249-9B0A-D347-8803-E089380DBDD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23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73C5-76EB-F045-82FC-2FE0A91FB883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2249-9B0A-D347-8803-E089380DB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583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73C5-76EB-F045-82FC-2FE0A91FB883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2249-9B0A-D347-8803-E089380DBDD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14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73C5-76EB-F045-82FC-2FE0A91FB883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2249-9B0A-D347-8803-E089380DB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01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73C5-76EB-F045-82FC-2FE0A91FB883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2249-9B0A-D347-8803-E089380DB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529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73C5-76EB-F045-82FC-2FE0A91FB883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2249-9B0A-D347-8803-E089380DB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29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E5ED73C5-76EB-F045-82FC-2FE0A91FB883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F2249-9B0A-D347-8803-E089380DBDDC}" type="slidenum">
              <a:rPr lang="en-US" smtClean="0"/>
              <a:t>‹#›</a:t>
            </a:fld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978203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fool.com/the-blueprint/ebooks-marketin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Marketing for your Enterprise</a:t>
            </a:r>
            <a:br>
              <a:rPr lang="en-US" sz="4400" dirty="0"/>
            </a:br>
            <a:br>
              <a:rPr lang="en-US" sz="4400" dirty="0"/>
            </a:b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3017" y="1133372"/>
            <a:ext cx="5357600" cy="1160213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/>
              <a:t>Entrepreneurship for the Creative Industries</a:t>
            </a:r>
          </a:p>
          <a:p>
            <a:pPr algn="ctr"/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370841" y="5493795"/>
            <a:ext cx="2928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Henry Loeser PhD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668" y="1133372"/>
            <a:ext cx="1600878" cy="1033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878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4000" dirty="0"/>
            </a:br>
            <a:r>
              <a:rPr lang="en-US" sz="4000" dirty="0"/>
              <a:t>Marketing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599" y="2188040"/>
            <a:ext cx="7796540" cy="3997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i="1" dirty="0"/>
              <a:t>Delivery</a:t>
            </a:r>
            <a:r>
              <a:rPr lang="en-US" sz="2800" dirty="0"/>
              <a:t> </a:t>
            </a:r>
          </a:p>
          <a:p>
            <a:r>
              <a:rPr lang="en-GB" sz="2400" b="1" dirty="0"/>
              <a:t>Email marketing</a:t>
            </a:r>
          </a:p>
          <a:p>
            <a:r>
              <a:rPr lang="en-GB" sz="2400" dirty="0"/>
              <a:t>develop relationships for brand building with current and prospective customers</a:t>
            </a:r>
            <a:endParaRPr lang="en-GB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930" y="668162"/>
            <a:ext cx="1578576" cy="1019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639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4000" dirty="0"/>
            </a:br>
            <a:r>
              <a:rPr lang="en-US" sz="4000" dirty="0"/>
              <a:t>Marketing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599" y="2188040"/>
            <a:ext cx="7796540" cy="3997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i="1" dirty="0"/>
              <a:t>Delivery</a:t>
            </a:r>
            <a:r>
              <a:rPr lang="en-US" sz="2800" dirty="0"/>
              <a:t> </a:t>
            </a:r>
          </a:p>
          <a:p>
            <a:r>
              <a:rPr lang="en-GB" sz="2400" b="1" dirty="0"/>
              <a:t>Content marketing</a:t>
            </a:r>
          </a:p>
          <a:p>
            <a:r>
              <a:rPr lang="en-GB" sz="2400" dirty="0"/>
              <a:t>consistently developing and distributing valuable content — blog posts, videos, infographics, </a:t>
            </a:r>
            <a:r>
              <a:rPr lang="en-GB" sz="2400" dirty="0">
                <a:hlinkClick r:id="rId2"/>
              </a:rPr>
              <a:t>ebooks</a:t>
            </a:r>
            <a:r>
              <a:rPr lang="en-GB" sz="2400" dirty="0"/>
              <a:t>, case studies, interviews, white papers, etc.</a:t>
            </a:r>
            <a:endParaRPr lang="en-GB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930" y="668162"/>
            <a:ext cx="1578576" cy="1019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679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4000" dirty="0"/>
            </a:br>
            <a:r>
              <a:rPr lang="en-US" sz="4000" dirty="0"/>
              <a:t>Marketing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599" y="2188040"/>
            <a:ext cx="7796540" cy="3997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i="1" dirty="0"/>
              <a:t>Delivery</a:t>
            </a:r>
            <a:r>
              <a:rPr lang="en-US" sz="2800" dirty="0"/>
              <a:t> </a:t>
            </a:r>
          </a:p>
          <a:p>
            <a:r>
              <a:rPr lang="en-GB" sz="2400" b="1" dirty="0"/>
              <a:t>Search engine optimization (SEO)</a:t>
            </a:r>
          </a:p>
          <a:p>
            <a:r>
              <a:rPr lang="en-GB" sz="2400" dirty="0"/>
              <a:t>making your website rank high in the search engine results pages (SERPs) for a certain term or keyword</a:t>
            </a:r>
            <a:endParaRPr lang="en-GB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930" y="668162"/>
            <a:ext cx="1578576" cy="1019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078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4000" dirty="0"/>
            </a:br>
            <a:r>
              <a:rPr lang="en-US" sz="4000" dirty="0"/>
              <a:t>Marketing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599" y="2188040"/>
            <a:ext cx="7796540" cy="3997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i="1" dirty="0"/>
              <a:t>Delivery</a:t>
            </a:r>
            <a:r>
              <a:rPr lang="en-US" sz="2800" dirty="0"/>
              <a:t> </a:t>
            </a:r>
          </a:p>
          <a:p>
            <a:r>
              <a:rPr lang="en-GB" sz="2400" b="1" dirty="0"/>
              <a:t>Social media marketing</a:t>
            </a:r>
          </a:p>
          <a:p>
            <a:r>
              <a:rPr lang="en-GB" sz="2400" dirty="0"/>
              <a:t>Facebook, Twitter, LinkedIn, Instagram, YouTube, Snapchat, and Pinterest to build your brand, grow your following, establish relationships, and generate sales</a:t>
            </a:r>
            <a:endParaRPr lang="en-GB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930" y="668162"/>
            <a:ext cx="1578576" cy="1019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144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4000" dirty="0"/>
            </a:br>
            <a:r>
              <a:rPr lang="en-US" sz="4000" dirty="0"/>
              <a:t>Marketing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599" y="2188040"/>
            <a:ext cx="7796540" cy="3997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i="1" dirty="0"/>
              <a:t>Delivery</a:t>
            </a:r>
            <a:r>
              <a:rPr lang="en-US" sz="2800" dirty="0"/>
              <a:t> </a:t>
            </a:r>
          </a:p>
          <a:p>
            <a:r>
              <a:rPr lang="en-GB" sz="2400" b="1" dirty="0"/>
              <a:t>Word of mouth marketing</a:t>
            </a:r>
          </a:p>
          <a:p>
            <a:r>
              <a:rPr lang="en-GB" sz="2400" dirty="0"/>
              <a:t>happy customers can positively affect other buyers’ intention to buy.</a:t>
            </a:r>
            <a:endParaRPr lang="en-GB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930" y="668162"/>
            <a:ext cx="1578576" cy="1019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5447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4000" dirty="0"/>
            </a:br>
            <a:r>
              <a:rPr lang="en-US" sz="4000" dirty="0"/>
              <a:t>Marketing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599" y="2188040"/>
            <a:ext cx="7796540" cy="3997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i="1" dirty="0"/>
              <a:t>Delivery</a:t>
            </a:r>
            <a:r>
              <a:rPr lang="en-US" sz="2800" dirty="0"/>
              <a:t> </a:t>
            </a:r>
          </a:p>
          <a:p>
            <a:r>
              <a:rPr lang="en-GB" sz="2400" b="1" dirty="0"/>
              <a:t>Influencer marketing</a:t>
            </a:r>
          </a:p>
          <a:p>
            <a:r>
              <a:rPr lang="en-GB" sz="2400" dirty="0"/>
              <a:t>people with a dedicated social media following — to mention or endorse your product</a:t>
            </a:r>
            <a:endParaRPr lang="en-GB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930" y="668162"/>
            <a:ext cx="1578576" cy="1019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392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4000" dirty="0"/>
            </a:br>
            <a:r>
              <a:rPr lang="en-US" sz="4000" dirty="0"/>
              <a:t>The Media Enterprise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599" y="2188040"/>
            <a:ext cx="7796540" cy="3997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i="1" dirty="0"/>
              <a:t>Delivery</a:t>
            </a:r>
            <a:r>
              <a:rPr lang="en-US" sz="2800" dirty="0"/>
              <a:t> </a:t>
            </a:r>
          </a:p>
          <a:p>
            <a:r>
              <a:rPr lang="en-GB" sz="2400" b="1" dirty="0"/>
              <a:t>Offline advertising</a:t>
            </a:r>
          </a:p>
          <a:p>
            <a:r>
              <a:rPr lang="en-GB" sz="2400" b="1" dirty="0"/>
              <a:t>Radio, TV, print, outdoor, direct mail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930" y="668162"/>
            <a:ext cx="1578576" cy="1019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3450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4000" dirty="0"/>
            </a:br>
            <a:r>
              <a:rPr lang="en-US" sz="4000" dirty="0"/>
              <a:t>The Media Enterprise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599" y="2188040"/>
            <a:ext cx="7796540" cy="3997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i="1" dirty="0"/>
              <a:t>Delivery</a:t>
            </a:r>
            <a:r>
              <a:rPr lang="en-US" sz="2800" dirty="0"/>
              <a:t> </a:t>
            </a:r>
          </a:p>
          <a:p>
            <a:r>
              <a:rPr lang="en-GB" sz="2400" b="1" dirty="0"/>
              <a:t>Online advertising</a:t>
            </a:r>
          </a:p>
          <a:p>
            <a:r>
              <a:rPr lang="en-GB" sz="2400" b="1" dirty="0"/>
              <a:t>Display, search, native, paid social, affiliate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930" y="668162"/>
            <a:ext cx="1578576" cy="1019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4849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4000" dirty="0"/>
            </a:br>
            <a:r>
              <a:rPr lang="en-US" sz="4000" dirty="0"/>
              <a:t>The Media Enterprise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599" y="2188040"/>
            <a:ext cx="7796540" cy="3997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i="1" dirty="0"/>
              <a:t>Delivery</a:t>
            </a:r>
            <a:r>
              <a:rPr lang="en-US" sz="2800" dirty="0"/>
              <a:t> </a:t>
            </a:r>
          </a:p>
          <a:p>
            <a:r>
              <a:rPr lang="en-GB" sz="2400" b="1" dirty="0"/>
              <a:t>Community building</a:t>
            </a:r>
          </a:p>
          <a:p>
            <a:r>
              <a:rPr lang="en-GB" sz="2400" dirty="0"/>
              <a:t>a group of people — ideally, your customers and target audiences — who come together because of their attachment to a product or brand.</a:t>
            </a:r>
            <a:endParaRPr lang="en-GB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930" y="668162"/>
            <a:ext cx="1578576" cy="1019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6355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4000" dirty="0"/>
            </a:br>
            <a:r>
              <a:rPr lang="en-US" sz="4000" dirty="0"/>
              <a:t>The Media Enterprise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599" y="2188040"/>
            <a:ext cx="7796540" cy="3997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i="1" dirty="0"/>
              <a:t>Evaluation</a:t>
            </a:r>
            <a:r>
              <a:rPr lang="en-US" sz="2800" dirty="0"/>
              <a:t> </a:t>
            </a:r>
          </a:p>
          <a:p>
            <a:r>
              <a:rPr lang="en-US" sz="2400" dirty="0"/>
              <a:t>Metrics, analytics, execution, ROI,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930" y="668162"/>
            <a:ext cx="1578576" cy="1019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892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i="1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sz="4000" dirty="0"/>
              <a:t>Marketing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1808" y="2717199"/>
            <a:ext cx="7796540" cy="3997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Definition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Positioning your product / service in the marketplace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410" y="641225"/>
            <a:ext cx="1600377" cy="1033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2219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Marketing for your Enterprise</a:t>
            </a:r>
            <a:br>
              <a:rPr lang="en-US" sz="4400" dirty="0"/>
            </a:br>
            <a:br>
              <a:rPr lang="en-US" sz="4400" dirty="0"/>
            </a:b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3017" y="1133372"/>
            <a:ext cx="5357600" cy="1160213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/>
              <a:t>Entrepreneurship for the Creative Industries</a:t>
            </a:r>
          </a:p>
          <a:p>
            <a:pPr algn="ctr"/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370841" y="5493795"/>
            <a:ext cx="2928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Henry Loeser PhD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668" y="1133372"/>
            <a:ext cx="1600878" cy="1033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008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sz="4000" dirty="0"/>
              <a:t>Marketing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599" y="2188040"/>
            <a:ext cx="7796540" cy="3997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i="1" dirty="0"/>
              <a:t>Marketing</a:t>
            </a:r>
            <a:r>
              <a:rPr lang="en-US" sz="2800" dirty="0"/>
              <a:t> </a:t>
            </a:r>
          </a:p>
          <a:p>
            <a:r>
              <a:rPr lang="en-US" sz="2400" dirty="0"/>
              <a:t>Mission, strategy, planning, research, analysis, tactics, branding, targeting segmenting, messaging, delivering, evaluating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930" y="668162"/>
            <a:ext cx="1578576" cy="1019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56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D887D-D207-AC4E-992B-0EB994FD5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842ED-5DEB-1047-9B4E-9BA168050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sz="2800" dirty="0"/>
              <a:t>Strategy – </a:t>
            </a:r>
            <a:r>
              <a:rPr lang="en-US" sz="2400" dirty="0"/>
              <a:t>Objectives, Plan, </a:t>
            </a:r>
          </a:p>
          <a:p>
            <a:r>
              <a:rPr lang="en-US" sz="2800" dirty="0"/>
              <a:t>Research – </a:t>
            </a:r>
            <a:r>
              <a:rPr lang="en-US" sz="2400" dirty="0"/>
              <a:t>markets, sellers, buyers, segmenting, targeting</a:t>
            </a:r>
            <a:r>
              <a:rPr lang="en-US" sz="2800" dirty="0"/>
              <a:t> </a:t>
            </a:r>
          </a:p>
          <a:p>
            <a:r>
              <a:rPr lang="en-US" sz="2800" dirty="0"/>
              <a:t>Message – </a:t>
            </a:r>
            <a:r>
              <a:rPr lang="en-US" sz="2400" dirty="0"/>
              <a:t>Brand, Value Proposition</a:t>
            </a:r>
          </a:p>
          <a:p>
            <a:r>
              <a:rPr lang="en-US" sz="2800" dirty="0"/>
              <a:t>Delivery – </a:t>
            </a:r>
            <a:r>
              <a:rPr lang="en-US" sz="2400" dirty="0"/>
              <a:t>Targets, Channels, Engagements </a:t>
            </a:r>
          </a:p>
          <a:p>
            <a:r>
              <a:rPr lang="en-US" sz="2800" dirty="0"/>
              <a:t>Evaluation – </a:t>
            </a:r>
            <a:r>
              <a:rPr lang="en-US" sz="2400" dirty="0"/>
              <a:t>Metrics, Execution, ROI</a:t>
            </a:r>
          </a:p>
        </p:txBody>
      </p:sp>
    </p:spTree>
    <p:extLst>
      <p:ext uri="{BB962C8B-B14F-4D97-AF65-F5344CB8AC3E}">
        <p14:creationId xmlns:p14="http://schemas.microsoft.com/office/powerpoint/2010/main" val="415555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4000" dirty="0"/>
            </a:br>
            <a:r>
              <a:rPr lang="en-US" sz="4000" dirty="0"/>
              <a:t>Marketing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599" y="2188040"/>
            <a:ext cx="7796540" cy="3997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i="1" dirty="0"/>
              <a:t>Mission &amp; Strategy</a:t>
            </a:r>
            <a:r>
              <a:rPr lang="en-US" sz="2800" dirty="0"/>
              <a:t> </a:t>
            </a:r>
          </a:p>
          <a:p>
            <a:r>
              <a:rPr lang="en-US" sz="2400" dirty="0"/>
              <a:t>Goals, objectives, plan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930" y="668162"/>
            <a:ext cx="1578576" cy="1019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291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4000" dirty="0"/>
            </a:br>
            <a:r>
              <a:rPr lang="en-US" sz="4000" dirty="0"/>
              <a:t>Marketing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599" y="2188040"/>
            <a:ext cx="7796540" cy="3997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i="1" dirty="0"/>
              <a:t>Research</a:t>
            </a:r>
            <a:r>
              <a:rPr lang="en-US" sz="2800" dirty="0"/>
              <a:t> </a:t>
            </a:r>
          </a:p>
          <a:p>
            <a:r>
              <a:rPr lang="en-US" sz="2400" dirty="0"/>
              <a:t>Objectives, strategy, data collection, analysis, conclusions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930" y="668162"/>
            <a:ext cx="1578576" cy="1019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255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4000" dirty="0"/>
            </a:br>
            <a:r>
              <a:rPr lang="en-US" sz="4000" dirty="0"/>
              <a:t>Marketing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599" y="2188040"/>
            <a:ext cx="7796540" cy="3997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i="1" dirty="0"/>
              <a:t>Research</a:t>
            </a:r>
            <a:r>
              <a:rPr lang="en-US" sz="2800" dirty="0"/>
              <a:t> </a:t>
            </a:r>
          </a:p>
          <a:p>
            <a:r>
              <a:rPr lang="en-US" sz="2400" dirty="0"/>
              <a:t>Markets, sellers, buyers, segmenting, targeting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930" y="668162"/>
            <a:ext cx="1578576" cy="1019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867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4000" dirty="0"/>
            </a:br>
            <a:r>
              <a:rPr lang="en-US" sz="4000" dirty="0"/>
              <a:t>Marketing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599" y="2188040"/>
            <a:ext cx="7796540" cy="3997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i="1" dirty="0"/>
              <a:t>Message</a:t>
            </a:r>
            <a:r>
              <a:rPr lang="en-US" sz="2800" dirty="0"/>
              <a:t> </a:t>
            </a:r>
          </a:p>
          <a:p>
            <a:r>
              <a:rPr lang="en-US" sz="2400" dirty="0"/>
              <a:t>Brand, value proposition, design, formatting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930" y="668162"/>
            <a:ext cx="1578576" cy="1019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778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4000" dirty="0"/>
            </a:br>
            <a:r>
              <a:rPr lang="en-US" sz="4000" dirty="0"/>
              <a:t>Marketing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599" y="2188040"/>
            <a:ext cx="7796540" cy="3997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i="1" dirty="0"/>
              <a:t>Delivery</a:t>
            </a:r>
            <a:r>
              <a:rPr lang="en-US" sz="2800" dirty="0"/>
              <a:t> </a:t>
            </a:r>
          </a:p>
          <a:p>
            <a:r>
              <a:rPr lang="en-US" sz="2400" dirty="0"/>
              <a:t>Objectives, strategy, channels, formats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930" y="668162"/>
            <a:ext cx="1578576" cy="1019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2766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{8C3B4E13-56E8-EF4D-B264-02FD629AA55D}tf16401378</Template>
  <TotalTime>376</TotalTime>
  <Words>392</Words>
  <Application>Microsoft Macintosh PowerPoint</Application>
  <PresentationFormat>Widescreen</PresentationFormat>
  <Paragraphs>74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MS Shell Dlg 2</vt:lpstr>
      <vt:lpstr>Wingdings</vt:lpstr>
      <vt:lpstr>Wingdings 3</vt:lpstr>
      <vt:lpstr>Madison</vt:lpstr>
      <vt:lpstr>Marketing for your Enterprise  </vt:lpstr>
      <vt:lpstr>   Marketing </vt:lpstr>
      <vt:lpstr>  Marketing</vt:lpstr>
      <vt:lpstr>Marketing</vt:lpstr>
      <vt:lpstr> Marketing </vt:lpstr>
      <vt:lpstr> Marketing </vt:lpstr>
      <vt:lpstr> Marketing</vt:lpstr>
      <vt:lpstr> Marketing</vt:lpstr>
      <vt:lpstr> Marketing</vt:lpstr>
      <vt:lpstr> Marketing</vt:lpstr>
      <vt:lpstr> Marketing</vt:lpstr>
      <vt:lpstr> Marketing</vt:lpstr>
      <vt:lpstr> Marketing</vt:lpstr>
      <vt:lpstr> Marketing</vt:lpstr>
      <vt:lpstr> Marketing</vt:lpstr>
      <vt:lpstr> The Media Enterprise</vt:lpstr>
      <vt:lpstr> The Media Enterprise</vt:lpstr>
      <vt:lpstr> The Media Enterprise</vt:lpstr>
      <vt:lpstr> The Media Enterprise</vt:lpstr>
      <vt:lpstr>Marketing for your Enterprise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Henry Loeser</dc:creator>
  <cp:lastModifiedBy>Henry Loeser</cp:lastModifiedBy>
  <cp:revision>38</cp:revision>
  <dcterms:created xsi:type="dcterms:W3CDTF">2020-10-06T12:12:43Z</dcterms:created>
  <dcterms:modified xsi:type="dcterms:W3CDTF">2021-11-16T15:01:35Z</dcterms:modified>
</cp:coreProperties>
</file>