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65" r:id="rId2"/>
    <p:sldId id="324" r:id="rId3"/>
    <p:sldId id="300" r:id="rId4"/>
    <p:sldId id="347" r:id="rId5"/>
    <p:sldId id="308" r:id="rId6"/>
    <p:sldId id="360" r:id="rId7"/>
    <p:sldId id="361" r:id="rId8"/>
    <p:sldId id="294" r:id="rId9"/>
    <p:sldId id="270" r:id="rId10"/>
    <p:sldId id="274" r:id="rId11"/>
    <p:sldId id="295" r:id="rId12"/>
    <p:sldId id="367" r:id="rId13"/>
    <p:sldId id="363" r:id="rId14"/>
    <p:sldId id="271" r:id="rId15"/>
    <p:sldId id="368" r:id="rId16"/>
    <p:sldId id="293" r:id="rId17"/>
    <p:sldId id="265" r:id="rId18"/>
    <p:sldId id="3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920"/>
    <p:restoredTop sz="94663"/>
  </p:normalViewPr>
  <p:slideViewPr>
    <p:cSldViewPr snapToGrid="0" snapToObjects="1">
      <p:cViewPr varScale="1">
        <p:scale>
          <a:sx n="88" d="100"/>
          <a:sy n="88" d="100"/>
        </p:scale>
        <p:origin x="208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36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0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2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21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26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23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3/8/22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8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3/8/22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14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3/8/22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0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2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3C5-76EB-F045-82FC-2FE0A91FB883}" type="datetimeFigureOut">
              <a:rPr lang="en-US" smtClean="0"/>
              <a:t>3/8/22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2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5ED73C5-76EB-F045-82FC-2FE0A91FB883}" type="datetimeFigureOut">
              <a:rPr lang="en-US" smtClean="0"/>
              <a:t>3/8/22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F2249-9B0A-D347-8803-E089380DBDDC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78203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2920998"/>
            <a:ext cx="5518066" cy="2268559"/>
          </a:xfrm>
        </p:spPr>
        <p:txBody>
          <a:bodyPr>
            <a:normAutofit/>
          </a:bodyPr>
          <a:lstStyle/>
          <a:p>
            <a:r>
              <a:rPr lang="en-US" sz="4800" dirty="0"/>
              <a:t>The Enterprise </a:t>
            </a:r>
            <a:br>
              <a:rPr lang="en-US" sz="4400" dirty="0"/>
            </a:br>
            <a:br>
              <a:rPr lang="en-US" sz="4400" dirty="0"/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3017" y="1133372"/>
            <a:ext cx="5357600" cy="1160213"/>
          </a:xfrm>
        </p:spPr>
        <p:txBody>
          <a:bodyPr>
            <a:normAutofit/>
          </a:bodyPr>
          <a:lstStyle/>
          <a:p>
            <a:r>
              <a:rPr lang="en-US" sz="3600" dirty="0"/>
              <a:t>Work in Media Industries</a:t>
            </a:r>
          </a:p>
          <a:p>
            <a:pPr algn="ctr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70841" y="5493795"/>
            <a:ext cx="2928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Henry Loeser PhD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668" y="1133372"/>
            <a:ext cx="1600878" cy="103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878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D887D-D207-AC4E-992B-0EB994FD5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842ED-5DEB-1047-9B4E-9BA168050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Strategy – </a:t>
            </a:r>
            <a:r>
              <a:rPr lang="en-US" sz="2400" dirty="0"/>
              <a:t>Objectives, Plan, </a:t>
            </a:r>
          </a:p>
          <a:p>
            <a:r>
              <a:rPr lang="en-US" sz="2800" dirty="0"/>
              <a:t>Research – </a:t>
            </a:r>
            <a:r>
              <a:rPr lang="en-US" sz="2400" dirty="0"/>
              <a:t>markets, sellers, buyers, segmenting, targeting</a:t>
            </a:r>
            <a:r>
              <a:rPr lang="en-US" sz="2800" dirty="0"/>
              <a:t> </a:t>
            </a:r>
          </a:p>
          <a:p>
            <a:r>
              <a:rPr lang="en-US" sz="2800" dirty="0"/>
              <a:t>Message – </a:t>
            </a:r>
            <a:r>
              <a:rPr lang="en-US" sz="2400" dirty="0"/>
              <a:t>Brand, Value Proposition</a:t>
            </a:r>
          </a:p>
          <a:p>
            <a:r>
              <a:rPr lang="en-US" sz="2800" dirty="0"/>
              <a:t>Delivery – </a:t>
            </a:r>
            <a:r>
              <a:rPr lang="en-US" sz="2400" dirty="0"/>
              <a:t>Targets, Channels, Engagements </a:t>
            </a:r>
          </a:p>
          <a:p>
            <a:r>
              <a:rPr lang="en-US" sz="2800" dirty="0"/>
              <a:t>Evaluation – </a:t>
            </a:r>
            <a:r>
              <a:rPr lang="en-US" sz="2400" dirty="0"/>
              <a:t>Metrics, Execution, ROI</a:t>
            </a:r>
          </a:p>
        </p:txBody>
      </p:sp>
    </p:spTree>
    <p:extLst>
      <p:ext uri="{BB962C8B-B14F-4D97-AF65-F5344CB8AC3E}">
        <p14:creationId xmlns:p14="http://schemas.microsoft.com/office/powerpoint/2010/main" val="415555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4000" dirty="0"/>
              <a:t>The Media Enterprise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Programming / Production</a:t>
            </a:r>
            <a:r>
              <a:rPr lang="en-US" sz="2800" dirty="0"/>
              <a:t> </a:t>
            </a:r>
          </a:p>
          <a:p>
            <a:r>
              <a:rPr lang="en-US" sz="2400" dirty="0"/>
              <a:t>strategy, research, development, planning, organizing, budgeting, producing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255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D887D-D207-AC4E-992B-0EB994FD5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&amp; Delivery Plan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F612E42-0976-5C49-9B42-4189B8A51B5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90057" y="2713221"/>
          <a:ext cx="7871507" cy="2896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721">
                  <a:extLst>
                    <a:ext uri="{9D8B030D-6E8A-4147-A177-3AD203B41FA5}">
                      <a16:colId xmlns:a16="http://schemas.microsoft.com/office/drawing/2014/main" val="3122543451"/>
                    </a:ext>
                  </a:extLst>
                </a:gridCol>
                <a:gridCol w="1200381">
                  <a:extLst>
                    <a:ext uri="{9D8B030D-6E8A-4147-A177-3AD203B41FA5}">
                      <a16:colId xmlns:a16="http://schemas.microsoft.com/office/drawing/2014/main" val="4191246941"/>
                    </a:ext>
                  </a:extLst>
                </a:gridCol>
                <a:gridCol w="1235481">
                  <a:extLst>
                    <a:ext uri="{9D8B030D-6E8A-4147-A177-3AD203B41FA5}">
                      <a16:colId xmlns:a16="http://schemas.microsoft.com/office/drawing/2014/main" val="4154655106"/>
                    </a:ext>
                  </a:extLst>
                </a:gridCol>
                <a:gridCol w="1207401">
                  <a:extLst>
                    <a:ext uri="{9D8B030D-6E8A-4147-A177-3AD203B41FA5}">
                      <a16:colId xmlns:a16="http://schemas.microsoft.com/office/drawing/2014/main" val="74669589"/>
                    </a:ext>
                  </a:extLst>
                </a:gridCol>
                <a:gridCol w="1200381">
                  <a:extLst>
                    <a:ext uri="{9D8B030D-6E8A-4147-A177-3AD203B41FA5}">
                      <a16:colId xmlns:a16="http://schemas.microsoft.com/office/drawing/2014/main" val="3070828711"/>
                    </a:ext>
                  </a:extLst>
                </a:gridCol>
                <a:gridCol w="1216761">
                  <a:extLst>
                    <a:ext uri="{9D8B030D-6E8A-4147-A177-3AD203B41FA5}">
                      <a16:colId xmlns:a16="http://schemas.microsoft.com/office/drawing/2014/main" val="2092730729"/>
                    </a:ext>
                  </a:extLst>
                </a:gridCol>
                <a:gridCol w="1200381">
                  <a:extLst>
                    <a:ext uri="{9D8B030D-6E8A-4147-A177-3AD203B41FA5}">
                      <a16:colId xmlns:a16="http://schemas.microsoft.com/office/drawing/2014/main" val="826449928"/>
                    </a:ext>
                  </a:extLst>
                </a:gridCol>
              </a:tblGrid>
              <a:tr h="658172">
                <a:tc>
                  <a:txBody>
                    <a:bodyPr/>
                    <a:lstStyle/>
                    <a:p>
                      <a:pPr algn="ctr" fontAlgn="ctr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dirty="0">
                          <a:effectLst/>
                        </a:rPr>
                        <a:t>What?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dirty="0">
                          <a:effectLst/>
                        </a:rPr>
                        <a:t>Who?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dirty="0">
                          <a:effectLst/>
                        </a:rPr>
                        <a:t>How?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dirty="0">
                          <a:effectLst/>
                        </a:rPr>
                        <a:t>Where?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dirty="0">
                          <a:effectLst/>
                        </a:rPr>
                        <a:t>Output  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dirty="0">
                          <a:effectLst/>
                        </a:rPr>
                        <a:t>Outcome expected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6903" marR="6903" marT="6903" marB="0" anchor="ctr"/>
                </a:tc>
                <a:extLst>
                  <a:ext uri="{0D108BD9-81ED-4DB2-BD59-A6C34878D82A}">
                    <a16:rowId xmlns:a16="http://schemas.microsoft.com/office/drawing/2014/main" val="2232513021"/>
                  </a:ext>
                </a:extLst>
              </a:tr>
              <a:tr h="74340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Year 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extLst>
                  <a:ext uri="{0D108BD9-81ED-4DB2-BD59-A6C34878D82A}">
                    <a16:rowId xmlns:a16="http://schemas.microsoft.com/office/drawing/2014/main" val="3596092129"/>
                  </a:ext>
                </a:extLst>
              </a:tr>
              <a:tr h="77096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Year 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extLst>
                  <a:ext uri="{0D108BD9-81ED-4DB2-BD59-A6C34878D82A}">
                    <a16:rowId xmlns:a16="http://schemas.microsoft.com/office/drawing/2014/main" val="3535413950"/>
                  </a:ext>
                </a:extLst>
              </a:tr>
              <a:tr h="72352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Year 3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3" marR="6903" marT="6903" marB="0" anchor="ctr"/>
                </a:tc>
                <a:extLst>
                  <a:ext uri="{0D108BD9-81ED-4DB2-BD59-A6C34878D82A}">
                    <a16:rowId xmlns:a16="http://schemas.microsoft.com/office/drawing/2014/main" val="3228552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132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The Enterprise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052116"/>
            <a:ext cx="7796540" cy="39978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3600" dirty="0"/>
              <a:t>Revenue Models</a:t>
            </a:r>
          </a:p>
          <a:p>
            <a:r>
              <a:rPr lang="en-US" sz="2400" dirty="0"/>
              <a:t>Advertising</a:t>
            </a:r>
          </a:p>
          <a:p>
            <a:r>
              <a:rPr lang="en-US" sz="2400" dirty="0"/>
              <a:t>Subscription</a:t>
            </a:r>
          </a:p>
          <a:p>
            <a:r>
              <a:rPr lang="en-US" sz="2400" dirty="0"/>
              <a:t>Enterprise</a:t>
            </a:r>
          </a:p>
          <a:p>
            <a:r>
              <a:rPr lang="en-US" sz="2400" dirty="0"/>
              <a:t>Community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410" y="641225"/>
            <a:ext cx="1600377" cy="103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73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The Media Enterprise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Revenue</a:t>
            </a:r>
          </a:p>
          <a:p>
            <a:r>
              <a:rPr lang="en-US" sz="2400" dirty="0"/>
              <a:t>strategy, tactics, markets, channels, research, forecasting, reporting, traffic, client relations, sales management (people, systems, materials), the sales process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572" y="641225"/>
            <a:ext cx="1541505" cy="9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527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D887D-D207-AC4E-992B-0EB994FD5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1301" y="1707546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dirty="0"/>
              <a:t>Revenue projection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0572FBB1-738E-1C4F-BA7E-9C2997F3C912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6869113" y="357188"/>
          <a:ext cx="3788894" cy="595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3429000" imgH="5956300" progId="Excel.Sheet.12">
                  <p:embed/>
                </p:oleObj>
              </mc:Choice>
              <mc:Fallback>
                <p:oleObj name="Worksheet" r:id="rId3" imgW="3429000" imgH="5956300" progId="Excel.Sheet.12">
                  <p:embed/>
                  <p:pic>
                    <p:nvPicPr>
                      <p:cNvPr id="13" name="Content Placeholder 12">
                        <a:extLst>
                          <a:ext uri="{FF2B5EF4-FFF2-40B4-BE49-F238E27FC236}">
                            <a16:creationId xmlns:a16="http://schemas.microsoft.com/office/drawing/2014/main" id="{0572FBB1-738E-1C4F-BA7E-9C2997F3C9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69113" y="357188"/>
                        <a:ext cx="3788894" cy="595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0194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sz="4000" dirty="0"/>
              <a:t>The Media Enterprise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Administration</a:t>
            </a:r>
            <a:r>
              <a:rPr lang="en-US" sz="2800" dirty="0"/>
              <a:t> </a:t>
            </a:r>
          </a:p>
          <a:p>
            <a:r>
              <a:rPr lang="en-US" sz="2400" dirty="0"/>
              <a:t>finance, A/P, A/R, payroll, tracking, reporting, traffic, HR, insurance, taxes, investor relations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900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F2339-B1FE-9342-ADDA-3A6826B5B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476" y="1359842"/>
            <a:ext cx="3429124" cy="1789757"/>
          </a:xfrm>
        </p:spPr>
        <p:txBody>
          <a:bodyPr vert="horz" lIns="274320" tIns="182880" rIns="274320" bIns="182880" rtlCol="0" anchor="ctr" anchorCtr="1">
            <a:noAutofit/>
          </a:bodyPr>
          <a:lstStyle/>
          <a:p>
            <a:r>
              <a:rPr lang="en-US" sz="3600" dirty="0"/>
              <a:t>Profit / Loss projection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B002789D-EAFE-714A-B788-1E04EFE1394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6886575" y="116411"/>
          <a:ext cx="3996284" cy="6587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3" imgW="3708400" imgH="6946900" progId="Excel.Sheet.12">
                  <p:embed/>
                </p:oleObj>
              </mc:Choice>
              <mc:Fallback>
                <p:oleObj name="Worksheet" r:id="rId3" imgW="3708400" imgH="6946900" progId="Excel.Sheet.12">
                  <p:embed/>
                  <p:pic>
                    <p:nvPicPr>
                      <p:cNvPr id="13" name="Content Placeholder 12">
                        <a:extLst>
                          <a:ext uri="{FF2B5EF4-FFF2-40B4-BE49-F238E27FC236}">
                            <a16:creationId xmlns:a16="http://schemas.microsoft.com/office/drawing/2014/main" id="{B002789D-EAFE-714A-B788-1E04EFE139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86575" y="116411"/>
                        <a:ext cx="3996284" cy="65876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114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2920998"/>
            <a:ext cx="5518066" cy="2268559"/>
          </a:xfrm>
        </p:spPr>
        <p:txBody>
          <a:bodyPr>
            <a:normAutofit/>
          </a:bodyPr>
          <a:lstStyle/>
          <a:p>
            <a:r>
              <a:rPr lang="en-US" sz="4800" dirty="0"/>
              <a:t>The Enterprise </a:t>
            </a:r>
            <a:br>
              <a:rPr lang="en-US" sz="4400" dirty="0"/>
            </a:br>
            <a:br>
              <a:rPr lang="en-US" sz="4400" dirty="0"/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3017" y="1133372"/>
            <a:ext cx="5357600" cy="1160213"/>
          </a:xfrm>
        </p:spPr>
        <p:txBody>
          <a:bodyPr>
            <a:normAutofit/>
          </a:bodyPr>
          <a:lstStyle/>
          <a:p>
            <a:r>
              <a:rPr lang="en-US" sz="3600" dirty="0"/>
              <a:t>Work in Media Industries</a:t>
            </a:r>
          </a:p>
          <a:p>
            <a:pPr algn="ctr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70841" y="5493795"/>
            <a:ext cx="2928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Henry Loeser PhD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668" y="1133372"/>
            <a:ext cx="1600878" cy="103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688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The Enterprise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1808" y="2717199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Definition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An organization of systems (and people) to produce/deliver a product or service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410" y="641225"/>
            <a:ext cx="1600377" cy="103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221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2702" y="80749"/>
            <a:ext cx="7958331" cy="1077229"/>
          </a:xfrm>
        </p:spPr>
        <p:txBody>
          <a:bodyPr>
            <a:normAutofit fontScale="90000"/>
          </a:bodyPr>
          <a:lstStyle/>
          <a:p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The Enterprise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8" y="1718454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3600" dirty="0"/>
              <a:t>Media Enterprise Models</a:t>
            </a:r>
          </a:p>
          <a:p>
            <a:r>
              <a:rPr lang="en-US" sz="2400" dirty="0"/>
              <a:t>Production / Distribution / Exhibition</a:t>
            </a:r>
          </a:p>
          <a:p>
            <a:r>
              <a:rPr lang="en-US" sz="2400" dirty="0"/>
              <a:t>Commercial / Non-Commercial</a:t>
            </a:r>
          </a:p>
          <a:p>
            <a:r>
              <a:rPr lang="en-US" sz="2400" dirty="0"/>
              <a:t>Public / Private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410" y="641225"/>
            <a:ext cx="1600377" cy="103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283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The Enterprise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052116"/>
            <a:ext cx="7796540" cy="39978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3600" dirty="0"/>
              <a:t>Revenue Models</a:t>
            </a:r>
          </a:p>
          <a:p>
            <a:r>
              <a:rPr lang="en-US" sz="2400" dirty="0"/>
              <a:t>Advertising</a:t>
            </a:r>
          </a:p>
          <a:p>
            <a:r>
              <a:rPr lang="en-US" sz="2400" dirty="0"/>
              <a:t>Subscription</a:t>
            </a:r>
          </a:p>
          <a:p>
            <a:r>
              <a:rPr lang="en-US" sz="2400" dirty="0"/>
              <a:t>Enterprise</a:t>
            </a:r>
          </a:p>
          <a:p>
            <a:r>
              <a:rPr lang="en-US" sz="2400" dirty="0"/>
              <a:t>Community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410" y="641225"/>
            <a:ext cx="1600377" cy="103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2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7" y="449493"/>
            <a:ext cx="7958331" cy="1077229"/>
          </a:xfrm>
        </p:spPr>
        <p:txBody>
          <a:bodyPr>
            <a:normAutofit fontScale="90000"/>
          </a:bodyPr>
          <a:lstStyle/>
          <a:p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The Enterprise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702" y="2218947"/>
            <a:ext cx="7796540" cy="39978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3600" dirty="0"/>
              <a:t>Frameworks for Success</a:t>
            </a:r>
          </a:p>
          <a:p>
            <a:r>
              <a:rPr lang="en-US" sz="2400" dirty="0"/>
              <a:t>Legal / Regulatory</a:t>
            </a:r>
          </a:p>
          <a:p>
            <a:r>
              <a:rPr lang="en-US" sz="2400" dirty="0"/>
              <a:t>Economic</a:t>
            </a:r>
          </a:p>
          <a:p>
            <a:r>
              <a:rPr lang="en-US" sz="2400" dirty="0"/>
              <a:t>Technical</a:t>
            </a:r>
          </a:p>
          <a:p>
            <a:r>
              <a:rPr lang="en-US" sz="2400" dirty="0"/>
              <a:t>Social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410" y="641225"/>
            <a:ext cx="1600377" cy="103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791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The Enterprise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1808" y="2717199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Departmental Units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various departments that perform critical functions for the organization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410" y="641225"/>
            <a:ext cx="1600377" cy="103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303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sz="4000" dirty="0"/>
              <a:t>The Media Enterprise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703" y="2237468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en-US" sz="3000" b="1" i="1" dirty="0"/>
              <a:t>Ownership &amp; Management</a:t>
            </a:r>
          </a:p>
          <a:p>
            <a:r>
              <a:rPr lang="en-US" sz="2400" dirty="0"/>
              <a:t>ownership structure, financing, governance, regulation, fiduciary responsibility, planning, strategy, leadership, innovation, ethics, diversity, outreach, team building, conflict resolution, social responsibility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29" y="714811"/>
            <a:ext cx="1544595" cy="99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362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600" i="1" dirty="0"/>
            </a:br>
            <a:br>
              <a:rPr lang="en-US" dirty="0"/>
            </a:br>
            <a:r>
              <a:rPr lang="en-US" sz="4000" dirty="0"/>
              <a:t>The Media Enterprise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Technics / Operations</a:t>
            </a:r>
            <a:r>
              <a:rPr lang="en-US" sz="2800" dirty="0"/>
              <a:t> </a:t>
            </a:r>
          </a:p>
          <a:p>
            <a:r>
              <a:rPr lang="en-US" sz="2400" dirty="0"/>
              <a:t>hardware, software, networks, IT, AV, estates, budgeting, research, innovation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288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sz="4000" dirty="0"/>
              <a:t>The Media Enterprise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18804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Marketing</a:t>
            </a:r>
            <a:r>
              <a:rPr lang="en-US" sz="2800" dirty="0"/>
              <a:t> </a:t>
            </a:r>
          </a:p>
          <a:p>
            <a:r>
              <a:rPr lang="en-US" sz="2400" dirty="0"/>
              <a:t>research, analysis, planning, branding, targeting, segmenting, messaging, delivering, evaluating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930" y="668162"/>
            <a:ext cx="1578576" cy="1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568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{8C3B4E13-56E8-EF4D-B264-02FD629AA55D}tf16401378</Template>
  <TotalTime>346</TotalTime>
  <Words>369</Words>
  <Application>Microsoft Macintosh PowerPoint</Application>
  <PresentationFormat>Widescreen</PresentationFormat>
  <Paragraphs>77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Gill Sans MT</vt:lpstr>
      <vt:lpstr>MS Shell Dlg 2</vt:lpstr>
      <vt:lpstr>Wingdings</vt:lpstr>
      <vt:lpstr>Wingdings 3</vt:lpstr>
      <vt:lpstr>Madison</vt:lpstr>
      <vt:lpstr>Worksheet</vt:lpstr>
      <vt:lpstr>The Enterprise   </vt:lpstr>
      <vt:lpstr>   The Enterprise </vt:lpstr>
      <vt:lpstr>   The Enterprise </vt:lpstr>
      <vt:lpstr>   The Enterprise </vt:lpstr>
      <vt:lpstr>   The Enterprise </vt:lpstr>
      <vt:lpstr>   The Enterprise </vt:lpstr>
      <vt:lpstr>  The Media Enterprise</vt:lpstr>
      <vt:lpstr>  The Media Enterprise</vt:lpstr>
      <vt:lpstr>  The Media Enterprise</vt:lpstr>
      <vt:lpstr>Marketing Plan</vt:lpstr>
      <vt:lpstr> The Media Enterprise</vt:lpstr>
      <vt:lpstr>Production &amp; Delivery Plan</vt:lpstr>
      <vt:lpstr>   The Enterprise </vt:lpstr>
      <vt:lpstr>    The Media Enterprise</vt:lpstr>
      <vt:lpstr>Revenue projection</vt:lpstr>
      <vt:lpstr>  The Media Enterprise</vt:lpstr>
      <vt:lpstr>Profit / Loss projection</vt:lpstr>
      <vt:lpstr>The Enterprise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Loeser</dc:creator>
  <cp:lastModifiedBy>Henry Loeser</cp:lastModifiedBy>
  <cp:revision>38</cp:revision>
  <dcterms:created xsi:type="dcterms:W3CDTF">2020-10-06T12:12:43Z</dcterms:created>
  <dcterms:modified xsi:type="dcterms:W3CDTF">2022-03-08T18:47:09Z</dcterms:modified>
</cp:coreProperties>
</file>