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8" r:id="rId3"/>
    <p:sldId id="262" r:id="rId4"/>
    <p:sldId id="258" r:id="rId5"/>
    <p:sldId id="257" r:id="rId6"/>
    <p:sldId id="259" r:id="rId7"/>
    <p:sldId id="260" r:id="rId8"/>
    <p:sldId id="264" r:id="rId9"/>
    <p:sldId id="274" r:id="rId10"/>
    <p:sldId id="270" r:id="rId11"/>
    <p:sldId id="271" r:id="rId12"/>
    <p:sldId id="265" r:id="rId13"/>
    <p:sldId id="266" r:id="rId14"/>
    <p:sldId id="267" r:id="rId15"/>
    <p:sldId id="272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/>
    <p:restoredTop sz="94650"/>
  </p:normalViewPr>
  <p:slideViewPr>
    <p:cSldViewPr snapToGrid="0" snapToObjects="1">
      <p:cViewPr varScale="1">
        <p:scale>
          <a:sx n="88" d="100"/>
          <a:sy n="88" d="100"/>
        </p:scale>
        <p:origin x="192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74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7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0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43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6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58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4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7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3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1B2F98D-5A19-9549-98AB-6067B8DD7467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4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6956-34E2-C44B-A107-BF61B200D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2257"/>
            <a:ext cx="9144000" cy="783772"/>
          </a:xfrm>
        </p:spPr>
        <p:txBody>
          <a:bodyPr>
            <a:noAutofit/>
          </a:bodyPr>
          <a:lstStyle/>
          <a:p>
            <a:pPr algn="r"/>
            <a:r>
              <a:rPr lang="en-US" sz="2800" dirty="0"/>
              <a:t>Entrepreneurship for the Creative Industries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D2472C-80B4-884F-B0EF-5DCF6F998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47433"/>
            <a:ext cx="9144000" cy="1655762"/>
          </a:xfrm>
        </p:spPr>
        <p:txBody>
          <a:bodyPr>
            <a:normAutofit/>
          </a:bodyPr>
          <a:lstStyle/>
          <a:p>
            <a:r>
              <a:rPr lang="en-US" sz="6600" dirty="0"/>
              <a:t>Business Plan</a:t>
            </a:r>
            <a:endParaRPr lang="en-US" sz="66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pic>
        <p:nvPicPr>
          <p:cNvPr id="6" name="Picture 5" descr="A group of people&#10;&#10;Description automatically generated with low confidence">
            <a:extLst>
              <a:ext uri="{FF2B5EF4-FFF2-40B4-BE49-F238E27FC236}">
                <a16:creationId xmlns:a16="http://schemas.microsoft.com/office/drawing/2014/main" id="{ADF4E47C-7AA0-3B42-9BB1-798FA5621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439816"/>
            <a:ext cx="120142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085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887D-D207-AC4E-992B-0EB994FD5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&amp; Delivery 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F612E42-0976-5C49-9B42-4189B8A5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219684"/>
              </p:ext>
            </p:extLst>
          </p:nvPr>
        </p:nvGraphicFramePr>
        <p:xfrm>
          <a:off x="2090057" y="2713221"/>
          <a:ext cx="7871507" cy="2896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21">
                  <a:extLst>
                    <a:ext uri="{9D8B030D-6E8A-4147-A177-3AD203B41FA5}">
                      <a16:colId xmlns:a16="http://schemas.microsoft.com/office/drawing/2014/main" val="3122543451"/>
                    </a:ext>
                  </a:extLst>
                </a:gridCol>
                <a:gridCol w="1200381">
                  <a:extLst>
                    <a:ext uri="{9D8B030D-6E8A-4147-A177-3AD203B41FA5}">
                      <a16:colId xmlns:a16="http://schemas.microsoft.com/office/drawing/2014/main" val="4191246941"/>
                    </a:ext>
                  </a:extLst>
                </a:gridCol>
                <a:gridCol w="1235481">
                  <a:extLst>
                    <a:ext uri="{9D8B030D-6E8A-4147-A177-3AD203B41FA5}">
                      <a16:colId xmlns:a16="http://schemas.microsoft.com/office/drawing/2014/main" val="4154655106"/>
                    </a:ext>
                  </a:extLst>
                </a:gridCol>
                <a:gridCol w="1207401">
                  <a:extLst>
                    <a:ext uri="{9D8B030D-6E8A-4147-A177-3AD203B41FA5}">
                      <a16:colId xmlns:a16="http://schemas.microsoft.com/office/drawing/2014/main" val="74669589"/>
                    </a:ext>
                  </a:extLst>
                </a:gridCol>
                <a:gridCol w="1200381">
                  <a:extLst>
                    <a:ext uri="{9D8B030D-6E8A-4147-A177-3AD203B41FA5}">
                      <a16:colId xmlns:a16="http://schemas.microsoft.com/office/drawing/2014/main" val="3070828711"/>
                    </a:ext>
                  </a:extLst>
                </a:gridCol>
                <a:gridCol w="1216761">
                  <a:extLst>
                    <a:ext uri="{9D8B030D-6E8A-4147-A177-3AD203B41FA5}">
                      <a16:colId xmlns:a16="http://schemas.microsoft.com/office/drawing/2014/main" val="2092730729"/>
                    </a:ext>
                  </a:extLst>
                </a:gridCol>
                <a:gridCol w="1200381">
                  <a:extLst>
                    <a:ext uri="{9D8B030D-6E8A-4147-A177-3AD203B41FA5}">
                      <a16:colId xmlns:a16="http://schemas.microsoft.com/office/drawing/2014/main" val="826449928"/>
                    </a:ext>
                  </a:extLst>
                </a:gridCol>
              </a:tblGrid>
              <a:tr h="658172">
                <a:tc>
                  <a:txBody>
                    <a:bodyPr/>
                    <a:lstStyle/>
                    <a:p>
                      <a:pPr algn="ct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What?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Who?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How?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Where?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Output  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Revenue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extLst>
                  <a:ext uri="{0D108BD9-81ED-4DB2-BD59-A6C34878D82A}">
                    <a16:rowId xmlns:a16="http://schemas.microsoft.com/office/drawing/2014/main" val="2232513021"/>
                  </a:ext>
                </a:extLst>
              </a:tr>
              <a:tr h="74340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Year 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extLst>
                  <a:ext uri="{0D108BD9-81ED-4DB2-BD59-A6C34878D82A}">
                    <a16:rowId xmlns:a16="http://schemas.microsoft.com/office/drawing/2014/main" val="3596092129"/>
                  </a:ext>
                </a:extLst>
              </a:tr>
              <a:tr h="77096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Year 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extLst>
                  <a:ext uri="{0D108BD9-81ED-4DB2-BD59-A6C34878D82A}">
                    <a16:rowId xmlns:a16="http://schemas.microsoft.com/office/drawing/2014/main" val="3535413950"/>
                  </a:ext>
                </a:extLst>
              </a:tr>
              <a:tr h="7235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Year 3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extLst>
                  <a:ext uri="{0D108BD9-81ED-4DB2-BD59-A6C34878D82A}">
                    <a16:rowId xmlns:a16="http://schemas.microsoft.com/office/drawing/2014/main" val="3228552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132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5D887D-D207-AC4E-992B-0EB994FD5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dirty="0"/>
              <a:t>Revenue projection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0572FBB1-738E-1C4F-BA7E-9C2997F3C912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897171"/>
              </p:ext>
            </p:extLst>
          </p:nvPr>
        </p:nvGraphicFramePr>
        <p:xfrm>
          <a:off x="6869113" y="357188"/>
          <a:ext cx="3788894" cy="595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Worksheet" r:id="rId3" imgW="3429000" imgH="5956300" progId="Excel.Sheet.12">
                  <p:embed/>
                </p:oleObj>
              </mc:Choice>
              <mc:Fallback>
                <p:oleObj name="Worksheet" r:id="rId3" imgW="3429000" imgH="5956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69113" y="357188"/>
                        <a:ext cx="3788894" cy="595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0194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5F2339-B1FE-9342-ADDA-3A6826B5B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dirty="0"/>
              <a:t>Profit / Loss projection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B002789D-EAFE-714A-B788-1E04EFE1394F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132277"/>
              </p:ext>
            </p:extLst>
          </p:nvPr>
        </p:nvGraphicFramePr>
        <p:xfrm>
          <a:off x="6886575" y="116411"/>
          <a:ext cx="3996284" cy="6587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3" imgW="3708400" imgH="6946900" progId="Excel.Sheet.12">
                  <p:embed/>
                </p:oleObj>
              </mc:Choice>
              <mc:Fallback>
                <p:oleObj name="Worksheet" r:id="rId3" imgW="3708400" imgH="69469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86575" y="116411"/>
                        <a:ext cx="3996284" cy="65876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11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C17EB-48C8-3841-AC02-9F320346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E3799-70FC-9D4F-ABF0-4DD4E8131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Cover your losses until profits come?</a:t>
            </a:r>
          </a:p>
          <a:p>
            <a:r>
              <a:rPr lang="en-US" sz="2800" dirty="0"/>
              <a:t>Funding for stage 2 expansion?</a:t>
            </a:r>
          </a:p>
          <a:p>
            <a:r>
              <a:rPr lang="en-US" sz="2800" dirty="0"/>
              <a:t>Explanation and details match the P&amp;L</a:t>
            </a:r>
          </a:p>
        </p:txBody>
      </p:sp>
    </p:spTree>
    <p:extLst>
      <p:ext uri="{BB962C8B-B14F-4D97-AF65-F5344CB8AC3E}">
        <p14:creationId xmlns:p14="http://schemas.microsoft.com/office/powerpoint/2010/main" val="779386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54815-8751-AC40-AB2A-CDA6BBC48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Investor’s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04A27-A733-AE42-8020-8D4834267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800" dirty="0"/>
              <a:t>Loan with interest? 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400" dirty="0"/>
              <a:t>- Timeline for repayment</a:t>
            </a:r>
          </a:p>
          <a:p>
            <a:r>
              <a:rPr lang="en-US" sz="2800" dirty="0"/>
              <a:t>Ownership share? </a:t>
            </a:r>
          </a:p>
          <a:p>
            <a:pPr marL="0" indent="0">
              <a:buNone/>
            </a:pPr>
            <a:r>
              <a:rPr lang="en-US" sz="2400" dirty="0"/>
              <a:t>     -Timeline for exit</a:t>
            </a:r>
          </a:p>
          <a:p>
            <a:pPr marL="0" indent="0">
              <a:buNone/>
            </a:pPr>
            <a:r>
              <a:rPr lang="en-US" sz="2800" dirty="0"/>
              <a:t>- Other?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983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0C828-1853-AC4A-96A3-2E3B86D1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5ADD-21D8-E949-8C56-6A797B5BC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2800" dirty="0"/>
              <a:t>What?</a:t>
            </a:r>
          </a:p>
          <a:p>
            <a:r>
              <a:rPr lang="en-US" sz="2800" dirty="0"/>
              <a:t>Why?</a:t>
            </a:r>
          </a:p>
          <a:p>
            <a:r>
              <a:rPr lang="en-US" sz="2800" dirty="0"/>
              <a:t>Who?</a:t>
            </a:r>
          </a:p>
          <a:p>
            <a:r>
              <a:rPr lang="en-US" sz="2800" dirty="0"/>
              <a:t>How?</a:t>
            </a:r>
          </a:p>
          <a:p>
            <a:r>
              <a:rPr lang="en-US" sz="2800" dirty="0"/>
              <a:t>How much?</a:t>
            </a:r>
          </a:p>
          <a:p>
            <a:r>
              <a:rPr lang="en-US" sz="2800" dirty="0"/>
              <a:t>What’s the return on investment?</a:t>
            </a:r>
          </a:p>
        </p:txBody>
      </p:sp>
    </p:spTree>
    <p:extLst>
      <p:ext uri="{BB962C8B-B14F-4D97-AF65-F5344CB8AC3E}">
        <p14:creationId xmlns:p14="http://schemas.microsoft.com/office/powerpoint/2010/main" val="3249490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6956-34E2-C44B-A107-BF61B200D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2257"/>
            <a:ext cx="9144000" cy="783772"/>
          </a:xfrm>
        </p:spPr>
        <p:txBody>
          <a:bodyPr>
            <a:noAutofit/>
          </a:bodyPr>
          <a:lstStyle/>
          <a:p>
            <a:pPr algn="r"/>
            <a:r>
              <a:rPr lang="en-US" sz="2800" dirty="0"/>
              <a:t>Entrepreneurship for the Creative Industries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D2472C-80B4-884F-B0EF-5DCF6F998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47433"/>
            <a:ext cx="9144000" cy="1655762"/>
          </a:xfrm>
        </p:spPr>
        <p:txBody>
          <a:bodyPr>
            <a:normAutofit/>
          </a:bodyPr>
          <a:lstStyle/>
          <a:p>
            <a:r>
              <a:rPr lang="en-US" sz="6600" dirty="0"/>
              <a:t>Business Plan</a:t>
            </a:r>
            <a:endParaRPr lang="en-US" sz="66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pic>
        <p:nvPicPr>
          <p:cNvPr id="6" name="Picture 5" descr="A group of people&#10;&#10;Description automatically generated with low confidence">
            <a:extLst>
              <a:ext uri="{FF2B5EF4-FFF2-40B4-BE49-F238E27FC236}">
                <a16:creationId xmlns:a16="http://schemas.microsoft.com/office/drawing/2014/main" id="{ADF4E47C-7AA0-3B42-9BB1-798FA5621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439816"/>
            <a:ext cx="120142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85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0C828-1853-AC4A-96A3-2E3B86D1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5ADD-21D8-E949-8C56-6A797B5BC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800" dirty="0"/>
              <a:t>Briefly tell the whole story in 100 words</a:t>
            </a:r>
          </a:p>
          <a:p>
            <a:r>
              <a:rPr lang="en-US" sz="2200" dirty="0"/>
              <a:t>Why?</a:t>
            </a:r>
          </a:p>
          <a:p>
            <a:r>
              <a:rPr lang="en-US" sz="2200" dirty="0"/>
              <a:t>Who?</a:t>
            </a:r>
          </a:p>
          <a:p>
            <a:r>
              <a:rPr lang="en-US" sz="2200" dirty="0"/>
              <a:t>How?</a:t>
            </a:r>
          </a:p>
          <a:p>
            <a:r>
              <a:rPr lang="en-US" sz="2200" dirty="0"/>
              <a:t>How much do you need?</a:t>
            </a:r>
          </a:p>
          <a:p>
            <a:r>
              <a:rPr lang="en-US" sz="2200" dirty="0"/>
              <a:t>What’s the return on investment?</a:t>
            </a:r>
          </a:p>
        </p:txBody>
      </p:sp>
    </p:spTree>
    <p:extLst>
      <p:ext uri="{BB962C8B-B14F-4D97-AF65-F5344CB8AC3E}">
        <p14:creationId xmlns:p14="http://schemas.microsoft.com/office/powerpoint/2010/main" val="410546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EA643-BD77-D749-AB92-C36A7075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B9162-CDF2-2344-B3D4-0BB3C85EB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What business do you propose?</a:t>
            </a:r>
          </a:p>
          <a:p>
            <a:r>
              <a:rPr lang="en-US" sz="2800" dirty="0"/>
              <a:t> Why?</a:t>
            </a:r>
          </a:p>
        </p:txBody>
      </p:sp>
    </p:spTree>
    <p:extLst>
      <p:ext uri="{BB962C8B-B14F-4D97-AF65-F5344CB8AC3E}">
        <p14:creationId xmlns:p14="http://schemas.microsoft.com/office/powerpoint/2010/main" val="3429569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7ED0F-376A-2E4A-8825-9B85A9F3F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/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98219-475C-3241-AC9F-3E17AF82A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800" dirty="0"/>
              <a:t>What market? </a:t>
            </a:r>
          </a:p>
          <a:p>
            <a:pPr marL="0" indent="0">
              <a:buNone/>
            </a:pPr>
            <a:r>
              <a:rPr lang="en-US" sz="2000" dirty="0"/>
              <a:t>     -Segments?</a:t>
            </a:r>
          </a:p>
          <a:p>
            <a:r>
              <a:rPr lang="en-US" sz="2800" dirty="0"/>
              <a:t>Who are the players? </a:t>
            </a:r>
          </a:p>
          <a:p>
            <a:pPr marL="0" indent="0">
              <a:buNone/>
            </a:pPr>
            <a:r>
              <a:rPr lang="en-US" sz="2000" dirty="0"/>
              <a:t>     -Sellers?</a:t>
            </a:r>
          </a:p>
          <a:p>
            <a:pPr marL="0" indent="0">
              <a:buNone/>
            </a:pPr>
            <a:r>
              <a:rPr lang="en-US" sz="2000" dirty="0"/>
              <a:t>     -Buyers?</a:t>
            </a:r>
          </a:p>
        </p:txBody>
      </p:sp>
    </p:spTree>
    <p:extLst>
      <p:ext uri="{BB962C8B-B14F-4D97-AF65-F5344CB8AC3E}">
        <p14:creationId xmlns:p14="http://schemas.microsoft.com/office/powerpoint/2010/main" val="154571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9D48-2911-B94D-97E0-4FE533121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proposition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C44D3-5C7F-1A49-8C7E-E2AC24C37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What’s your advantage?</a:t>
            </a:r>
          </a:p>
          <a:p>
            <a:r>
              <a:rPr lang="en-US" sz="2800" dirty="0"/>
              <a:t>Why should a customer buy from you?</a:t>
            </a:r>
          </a:p>
        </p:txBody>
      </p:sp>
    </p:spTree>
    <p:extLst>
      <p:ext uri="{BB962C8B-B14F-4D97-AF65-F5344CB8AC3E}">
        <p14:creationId xmlns:p14="http://schemas.microsoft.com/office/powerpoint/2010/main" val="258482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065C-AB09-A342-B327-995C4421A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FDA0A-996F-7548-91F6-7A25ECBAC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Where’s the money?</a:t>
            </a:r>
          </a:p>
          <a:p>
            <a:pPr marL="0" indent="0">
              <a:buNone/>
            </a:pPr>
            <a:r>
              <a:rPr lang="en-US" sz="2400" dirty="0"/>
              <a:t>    -Channels</a:t>
            </a:r>
          </a:p>
          <a:p>
            <a:r>
              <a:rPr lang="en-US" sz="2800" dirty="0"/>
              <a:t>How does it flow?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2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91FE-4FAB-C844-9A54-CC456A1C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8366-2EDB-3848-B84A-E393B1B99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Who are you?</a:t>
            </a:r>
          </a:p>
          <a:p>
            <a:pPr marL="0" indent="0">
              <a:buNone/>
            </a:pPr>
            <a:r>
              <a:rPr lang="en-US" sz="2400" dirty="0"/>
              <a:t>    Team / Roles</a:t>
            </a:r>
          </a:p>
          <a:p>
            <a:r>
              <a:rPr lang="en-US" sz="2800" dirty="0"/>
              <a:t>Knowledge, Skills, Experience</a:t>
            </a:r>
          </a:p>
          <a:p>
            <a:r>
              <a:rPr lang="en-US" sz="2800" dirty="0"/>
              <a:t>Why should I trust you?</a:t>
            </a:r>
          </a:p>
        </p:txBody>
      </p:sp>
    </p:spTree>
    <p:extLst>
      <p:ext uri="{BB962C8B-B14F-4D97-AF65-F5344CB8AC3E}">
        <p14:creationId xmlns:p14="http://schemas.microsoft.com/office/powerpoint/2010/main" val="118654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887D-D207-AC4E-992B-0EB994FD5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842ED-5DEB-1047-9B4E-9BA16805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Your legal structure</a:t>
            </a:r>
          </a:p>
          <a:p>
            <a:r>
              <a:rPr lang="en-US" sz="2800" dirty="0"/>
              <a:t>Your management structure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94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887D-D207-AC4E-992B-0EB994FD5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842ED-5DEB-1047-9B4E-9BA16805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800" dirty="0"/>
              <a:t>Strategy – </a:t>
            </a:r>
            <a:r>
              <a:rPr lang="en-US" sz="2400" dirty="0"/>
              <a:t>Objectives, Plan, </a:t>
            </a:r>
          </a:p>
          <a:p>
            <a:r>
              <a:rPr lang="en-US" sz="2800" dirty="0"/>
              <a:t>Research – </a:t>
            </a:r>
            <a:r>
              <a:rPr lang="en-US" sz="2400" dirty="0"/>
              <a:t>markets, sellers, buyers, segmenting, targeting</a:t>
            </a:r>
            <a:r>
              <a:rPr lang="en-US" sz="2800" dirty="0"/>
              <a:t> </a:t>
            </a:r>
          </a:p>
          <a:p>
            <a:r>
              <a:rPr lang="en-US" sz="2800" dirty="0"/>
              <a:t>Message – </a:t>
            </a:r>
            <a:r>
              <a:rPr lang="en-US" sz="2400" dirty="0"/>
              <a:t>Brand, Value Proposition</a:t>
            </a:r>
          </a:p>
          <a:p>
            <a:r>
              <a:rPr lang="en-US" sz="2800" dirty="0"/>
              <a:t>Delivery – </a:t>
            </a:r>
            <a:r>
              <a:rPr lang="en-US" sz="2400" dirty="0"/>
              <a:t>Targets, Channels, Engagements </a:t>
            </a:r>
          </a:p>
          <a:p>
            <a:r>
              <a:rPr lang="en-US" sz="2800" dirty="0"/>
              <a:t>Evaluation – </a:t>
            </a:r>
            <a:r>
              <a:rPr lang="en-US" sz="2400" dirty="0"/>
              <a:t>Metrics, Execution, ROI</a:t>
            </a:r>
          </a:p>
        </p:txBody>
      </p:sp>
    </p:spTree>
    <p:extLst>
      <p:ext uri="{BB962C8B-B14F-4D97-AF65-F5344CB8AC3E}">
        <p14:creationId xmlns:p14="http://schemas.microsoft.com/office/powerpoint/2010/main" val="41555544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1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261</Words>
  <Application>Microsoft Macintosh PowerPoint</Application>
  <PresentationFormat>Widescreen</PresentationFormat>
  <Paragraphs>84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Parcel</vt:lpstr>
      <vt:lpstr>Worksheet</vt:lpstr>
      <vt:lpstr>Entrepreneurship for the Creative Industries</vt:lpstr>
      <vt:lpstr>Executive Summary</vt:lpstr>
      <vt:lpstr>The Idea</vt:lpstr>
      <vt:lpstr>Market / Competition</vt:lpstr>
      <vt:lpstr>Value proposition</vt:lpstr>
      <vt:lpstr>Revenue Model</vt:lpstr>
      <vt:lpstr>Identity</vt:lpstr>
      <vt:lpstr>Business model</vt:lpstr>
      <vt:lpstr>Marketing Plan</vt:lpstr>
      <vt:lpstr>Production &amp; Delivery Plan</vt:lpstr>
      <vt:lpstr>Revenue projection</vt:lpstr>
      <vt:lpstr>Profit / Loss projection</vt:lpstr>
      <vt:lpstr>Funding Request</vt:lpstr>
      <vt:lpstr>Investor’s Return</vt:lpstr>
      <vt:lpstr>Executive Summary</vt:lpstr>
      <vt:lpstr>Entrepreneurship for the Creative Industries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for the Creative Industries</dc:title>
  <dc:creator>Henry Loeser</dc:creator>
  <cp:lastModifiedBy>Henry Loeser</cp:lastModifiedBy>
  <cp:revision>18</cp:revision>
  <dcterms:created xsi:type="dcterms:W3CDTF">2020-11-24T16:38:40Z</dcterms:created>
  <dcterms:modified xsi:type="dcterms:W3CDTF">2021-11-24T11:56:56Z</dcterms:modified>
</cp:coreProperties>
</file>