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89" r:id="rId6"/>
    <p:sldId id="308" r:id="rId7"/>
    <p:sldId id="367" r:id="rId8"/>
    <p:sldId id="368" r:id="rId9"/>
    <p:sldId id="371" r:id="rId10"/>
    <p:sldId id="369" r:id="rId11"/>
    <p:sldId id="370" r:id="rId12"/>
    <p:sldId id="402" r:id="rId13"/>
    <p:sldId id="403" r:id="rId14"/>
    <p:sldId id="404" r:id="rId15"/>
    <p:sldId id="259" r:id="rId16"/>
    <p:sldId id="260" r:id="rId17"/>
    <p:sldId id="418" r:id="rId18"/>
    <p:sldId id="417" r:id="rId19"/>
    <p:sldId id="419" r:id="rId20"/>
    <p:sldId id="384" r:id="rId21"/>
    <p:sldId id="383" r:id="rId22"/>
    <p:sldId id="385" r:id="rId23"/>
    <p:sldId id="407" r:id="rId24"/>
    <p:sldId id="405" r:id="rId25"/>
    <p:sldId id="406" r:id="rId26"/>
    <p:sldId id="408" r:id="rId27"/>
    <p:sldId id="409" r:id="rId28"/>
    <p:sldId id="410" r:id="rId29"/>
    <p:sldId id="411" r:id="rId30"/>
    <p:sldId id="412" r:id="rId31"/>
    <p:sldId id="414" r:id="rId32"/>
    <p:sldId id="413" r:id="rId33"/>
    <p:sldId id="415" r:id="rId34"/>
    <p:sldId id="416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754" autoAdjust="0"/>
  </p:normalViewPr>
  <p:slideViewPr>
    <p:cSldViewPr snapToGrid="0">
      <p:cViewPr varScale="1">
        <p:scale>
          <a:sx n="78" d="100"/>
          <a:sy n="78" d="100"/>
        </p:scale>
        <p:origin x="12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97ADC-34AD-4945-8734-7742F0B8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25ACD-A902-4A90-9134-E89CA9B9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9F64D-0C0A-40B2-BE0C-475C147D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F54A-24A3-4279-A4CC-58F5AB043024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8C168-B6B3-40D6-94A6-D293846B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454C6B-BA2A-47F1-BDFF-476E7C66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0F4-243B-40B2-87D8-20F112CCB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Motivace a média /</a:t>
            </a:r>
            <a:br>
              <a:rPr lang="pl-PL" dirty="0"/>
            </a:br>
            <a:r>
              <a:rPr lang="pl-PL" dirty="0"/>
              <a:t>Emoce a média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3F9DF5-6F9E-4107-8DCF-DAD72D728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91DF45-8B48-4861-B2A6-910FBABC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35E940-6CB8-4F43-9F7D-7103B508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7916"/>
            <a:ext cx="9995348" cy="4445998"/>
          </a:xfrm>
        </p:spPr>
        <p:txBody>
          <a:bodyPr/>
          <a:lstStyle/>
          <a:p>
            <a:r>
              <a:rPr lang="cs-CZ" sz="1800" dirty="0"/>
              <a:t>Henry S. Murray: primární potřeby (biologické, tj. jíst, pít, dýchat, sex, vyhýbání se bolesti a nepříjemnému); sekundární potřeby (tj. úspěch, moc a dominance, sounáležitost, intimita/hravost) </a:t>
            </a:r>
          </a:p>
          <a:p>
            <a:r>
              <a:rPr lang="en-GB" sz="1800" dirty="0"/>
              <a:t>David McClelland</a:t>
            </a:r>
            <a:r>
              <a:rPr lang="cs-CZ" sz="1800" dirty="0"/>
              <a:t>: potřeba úspěchu, potřeba afiliace, potřeba moci</a:t>
            </a:r>
            <a:endParaRPr lang="en-GB" sz="1800" dirty="0"/>
          </a:p>
          <a:p>
            <a:r>
              <a:rPr lang="cs-CZ" sz="1800" dirty="0"/>
              <a:t>za jedinečnou osobností každého člověka je různá kombinace sekundárních potřeb. Stálá struktura motivace (=osobnost) tendence jedince odpovídat na podměty v určitých (relativně stabilních) vzorcích</a:t>
            </a:r>
            <a:endParaRPr lang="en-GB" sz="1800" dirty="0"/>
          </a:p>
          <a:p>
            <a:r>
              <a:rPr lang="cs-CZ" sz="1800" dirty="0"/>
              <a:t>Ne vždy jsme si vědomi proč se chováme jak se chováme</a:t>
            </a:r>
          </a:p>
          <a:p>
            <a:r>
              <a:rPr lang="cs-CZ" sz="1800" dirty="0"/>
              <a:t>Uvědomované (explicitní) motivy jsou v čase proměnlivé, jsou nepřesné a mají malou prediktivní hodnotu</a:t>
            </a:r>
          </a:p>
          <a:p>
            <a:r>
              <a:rPr lang="cs-CZ" sz="1800" dirty="0"/>
              <a:t>Implicitní motivy je ale obtížné zkoumat, ve výzkumu médií taková tradice téměř neexistovala, situace se (pomalu) mění se vstupem behaviorálních dat z digitálních médií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10FD7E-C0FE-4814-8C8D-32000B7A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Picture 2" descr="http://files.umwblogs.org/blogs.dir/4603/files/2010/10/tatpic21.jpg">
            <a:extLst>
              <a:ext uri="{FF2B5EF4-FFF2-40B4-BE49-F238E27FC236}">
                <a16:creationId xmlns:a16="http://schemas.microsoft.com/office/drawing/2014/main" id="{BA3709FA-B7CA-4E0B-828C-621AFBA4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703553"/>
            <a:ext cx="2642992" cy="27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ta:image/jpeg;base64,/9j/4AAQSkZJRgABAQAAAQABAAD/2wCEAAoHCBYWFRgWFhYYGBgaGhwcGhwcHBohIRocHCEcIRkhHB4cIS4nHCUrIR0aJjgmKy8xNTU1ISQ7QDs0Py40NTEBDAwMEA8QGBERGDQhGCExMTQ0NDQ0NDE0NDExNDQ0NDQ0NDQ0NDQ0NDQ0NDE0NDQ0NDQ/ND8/NDQ/MT80Pz80NP/AABEIAOEA4AMBIgACEQEDEQH/xAAcAAABBQEBAQAAAAAAAAAAAAAGAAMEBQcCAQj/xABDEAACAQIDBAcFBQYFBAMBAAABAhEAAwQhMQUSQVEGImFxgZHwEzKhscFCUnLR4QcjM2KS8RQVU1TSJDSTwmOishb/xAAXAQEBAQEAAAAAAAAAAAAAAAAAAQID/8QAGhEBAQEBAQEBAAAAAAAAAAAAAAERMSFBAv/aAAwDAQACEQMRAD8A2SlSofu3sRvsFDbu8wGmk5a9lcVEFKqlFvEZvB5V2Euf6h8hTRZ0qrbZbe3d9iQATp9aGukvSpcOxtKXe4BJggKnEbxjMxwHnQG9KsewvSTGXbhVb7gGTA3chw4VxielGKRihxDsRkSpXXyg1cGyUqEujG1TftIWxAa5ALqIDL3g+UgRU5ukNlG3WuEkGDkSAeIJGWU1Bf0qiJf3gGUyCJBGetJrh5/SmiXSqCbx5mqzbuNdbLsrFWCMQRwIE8e6mghpVnOF6QX2WfaMchyynOolzpDiPauPbtuiI01gdnfVGo0qzO50kvgfxG4waM9g4pnw9t2YsWWSTx8qUXNKo++edIOedTRIpUxvHn9aRc86aH6VR2uEc65W4edNEqlUU3TzoS6ZbVvWivs7jJImBHbQG1KqXZeNZ7KMWJJUEnmeNXVQKoN94J7zU6qe9JZhlEn5k86B0XPXdXavnwqInP121E2ttFcPae6+cDIZHeY+6NOdBE6WdJlwy7ibrX2GQOe4p+0foOPdWcXS8O9zrPczknMkmSTy7sqkbMsnE3nu3TP2mjiSYAHIDTuFRdt3VLgINBw8da3IIy3N0QNTEn8uVWWytks67ziF4Hv1+FQsM6A+5vniWJA5ZD6zRJszb9rQ291gpA3DKtGgO9p50FZtECzcD2CU3RBIyk/a76kbMvI6qhgEtG8TkARJP0qv2heLk9XdOUxpzqDvkAjPhPbPoUBzhtsXMEd1137ZJiDpmZz+lF+zNqW76B0aRoRxU8QRwNY/dxj+yVN87szB0mi/oG9sXb4RwAypuoTnInegnWD86lgOSc/Qqr22ha245o//AOTVk4nP9aq9rOdxu4+QBrIBMFc6inWUXwMZ1C2i/wC8POFnyNO7Oc7i5/Z+XKaZ2g49pnl1R/7edbDaMSIzPn8K1Poi04S1+GKyrf8AWtah0Ob/AKS33VKL2aW9XJqp2tt+xh1JdwWGiLBYnlHDxrIuprwms9P7QnLbqYaSclBcyTw0WKY2j0nx4Xf3bKCc1XrHxz+VXKNGLetNa5Da/X9KA9jdPw7BMSgSct9T1Qf5lOYHaCaOxzBHZHKpg6oL/aCOqhyz3h686M49fPOhbpxbm3bPAMZ7opOix6PGcPa7LYonGlDOwEK4dBoQsf3FE1B7VRiV6x7z86t6zjpBtUq7hgW/eMoExABIGlUFsT+k1nX7QdpF7y2FMpbALdrtz7lj+o0Q7N2kyBS67qOwCnKBOmfo1nGPctduFveNxz5sasgm7Kx/sw0CS/Cq29LOZkSZz7akYe5ulY5yYj0K8xuVwz2fACK0JhsIW3A+6BAAjXx0HiaiX7BRoBnz+tXezuiV26m+xCE5gak8eBEVF2pc3XZHUhx8T3esqgi4nEBhIBBj9OFcbOwr3rgRftTnyA1pprJOcQOfIcKNehuySJuEaiB3HWO8/IUvgHb+wLqhlIMAyrcCO3kapbVx0cMhIdTIPIg/pW1NbAiQPWlZZ0pwm5iXIyUtOXMxNJdGp7OxQu2kuCOuit4xn8ZqLtb3G7j28Krug1tlwab09ZmZexZgfInxqy2t/Dbub4g8qz9GdYJCEQg1DxxO+Pwx5T51LwL9UeOWR41H2k/XXOddK0Iu/rWo9BnnCp3t86yxznWndAnnDD8Tc+ZqXgc6c7VaxhjuNuvcYIpnMAyWI7YETwkVnGOw1sAfvZKqJUCeAyHbrrV1+0naqXLiWkbeNvfLkHIM271ZGpAGfKe+hCzcgzy/tVk8DzsRnBEyRwn0aadyxliSdKm4a6HT2bAbwM23nnqhJ4Hh21E79aoaate6DYo3MIm9PVlJmZCnLuyyrJbtsTr3nWtE/ZrjENp7IPXVi+6RqpjMc8zBqfrgN6qOkKBkUtopJPcBP0q4of6Xvu4Z+2F0PEx+dYgf2Je37KMBAaTz40TjShXo5bIsIG13Z88xRVQe0E3cOfb3g6Jus5KyZkSSZHDWjahzFWybjzmJPzqit2ns72yKgKhQUaIgAAaZVmu3MPuYl0IAO8CQDIzAOXnWvoANO/X86A+nOwHW42JQF0YS8aoRAmORABnvqygZwihjB4DsrraFhlIaDGQ7jwE91Q0u9afWdH+ztmG5hgHUFXAPwyPYRVoI9iYlbttXWYIE9/EGo23ujaYko+SuhGf3xMlW/Oqzo5Zu4Vzbcb1ps1cfZP8ANx8aL0eRln4T2VngocP0ctBd1knOYzgchI1FXdu1AAWABlGWQFO7nb5ZaV4QAJaFHM5dpzoOFTt9cazjpzZUMHA6znMn+UR3CjG50swoYorliNSqll7c+NC/SdPa2N9MwG3gR92Y07s6sBF0V2ml3DooID20VWXlAga8wAcqsNoIShA+vLsoI6Cj/qWjT2RnXMgrR1i3hDnw51L0Zbg43T3nnzpraSZrPI5VIwTxvg8HYfGm9qiN3tJzrQgbwOXyq9w20bqYVLNliHuuyZHOM5jlqM6H2YfWi3oLs0M7X3GnVtgjgdWjtiJ76UWmx+iNpEAdQ7/aLadw7KnY/oxZe3uIioRmpUDXtjWavIinEHP5VnRjG1tlvYcqwIHqM6Zt3lkb43gNYMGPHWtkx+BS6u66gj86zfpP0bGHBdWO5IgH5VqUUeNKb3UBC5ROp5ns/SpfRjaQw2IS84JQ7yGOR1PbBgxUI2UABkuYmACqieBY5+XnTeNusxG8FAUboVdAB8ySdeNUbjgNo276b9pw68xwOsEHMHTI1B23hhct7h0LCe6Z40FfswxMXrtufeQMB+AgfJ6N9t4gW7TOdFz88h9KxmUO4JsssoogGlC+xbwe0GXQ5+YB+tE66Cg6qgb3nkxDNme+r+gfbGDv/wCJ37TgJMXEk9YST3TFBcYfUkmczHdVd0gx4w9h3Klw0IFmBLZcshxqbZQZHjyOR5muNp4Rb1p0bQjXWDwOXKoMasgBwTpMEUfYDpGmGwwDLvEdVEEZ88+AE/GgbaNlkco4hkbdbvBqdatMUa4BMLlx3STxHKt0FGG6cGethjBP2GPHTUVMw3TNN6DZdEMZkT8tM6EtjqhhnDOVMFBEMDxksN2INNY6yQ0IN3eaFSd49mdMgPsZ0k6vUYFzoToOZ7YoPuW0clna7fbViDlPecgOwdkUWt0fQ4XcWFbc9+JMxnnymhptj3rXvLvL9+2eP8yjOpB1ZtNZRbqoio2iFiXIOuRGcD61YWcQl23cTMLuCeQmcvME03gcC7Hrhws8RmR45+debd3LVlkRQpc5xHjmPWdUcdALJ9o7cljvJIj5GjLaKyjdx5VT9DcC9vDzcUoztMGJ3RksjhxNTNrYoKjAaxWb0Zsp678t9vKTXW0mlUHb3cKj2Dm5y94617jLkx8O6K2PMNbz32VmRTDkAkDI6kad/KtDwmJX2Vq6hU7luDuDJreQcAc0IBjXIjjTWzdhK+AWyZUsu8xGpc55xqBlkeAqNs3Yr4d1dVzBIuAMYuBspCkdUjkPyrOgrW+G0z4+BiKcVxVS6+zgDSMu4VIw2PDEAZzyNZFhPrXSqDpbaV8M6nlI7DqDVyT4VVdIDNpswO81YMmxFwgQMu7iKaQwcwPGnMZEkDh9Kl4TF2tL1nfygMjlCT/NqCdM8vGtjx9rOAothbUEENb3lYnjLzJ5xPKi+x0hOJ2fdS403re7JgdZd8brcuw/rQNibisxKJuL9lZLQNNTmf1rmzcIYQc9D3HhHKmDXOhtxThlC8IB7wBy7qMxpWHJirloMLbsgOoU8fGtuw5lV/CPkKxYHaF8Xf8A3j5MQGIJ3TAz5iiiqHEjdZyB9o+Mn86BlkDCfLPyrtXBO6YmJjSQPQpoJuiGefLvMRTVhCpJZy/BZAG6OIy101qAQ6f7HYv7dFkbgDxJIIGRy4Rl4VSdGMduvuk66cu41p1tJMkk5Rn2mgTptZtJiVFtQjMm+5HEyd3LQHL41qX4Lg7NS6SwAQnM7sgzPHh8KYu7Mt2TvmS0EAkzrpFQthbY3B1z2yPGBUq1euXb3tQJt2wW3fvsAYA7eNAZYQ/ugDwEa8qrC7L7ytA+1w5/KqnAdLl6yuhQQSJMzzGnfUG3tu7dugSFtlx1cpI4yddKYC841SkgjTnOtAO1MV7S8SNN4KBlAzzmibaeE3h1HKccs5oWvWtxlk/bE5ciJpBpV5t0SeH0oS2rdLSeZ/vVziMat23v22DKePbyYcD2VR4fDveO6gM8J+vZSAJa4Vd106x48iadwdv2lxEM9ZgNBxNaDgugFsFmvXHdiSYWFAkzqQST5U8vQuxadbqNclCCFLKQToOE1dgt8I+6oEU/ciJPCotjFWy5tb6i4BO4cmjgQDqO0VSYjpG+89u6gtgDJw28DGoBjInKBWQ/tvCPfXdQ7oA0zG92EwY4cDQjhcPb3jbvoFvJmBvQLg4bjyIPfrWi4X3AeJAPnQx0s6P+0BuIxXiUGhPMDgc6so4TaSIitavu8wBbfrCeRYjeXvLEdhqPi8c963Jyynd4gjge7POo2y8A9sozurLEiRDCBofzzqLtTGrbV933nkCIynXu1qgVuNma4Fd3Fg5iDXG9NUehvXdVls3Bll9odA26B25EmeQmo+E2ZdfRCF1LMCFA4mTr3Cu0xbqoRQIHOTmZ5UFn/h8zKnjxP51t+GHUX8I+Qr59fGuPu8dAT9a+gcL7ifhX5Cs0P0M7Tuw5UNGZJg55nL60TUA7Uuk3rknR2HkYHwqCS9zn+pqWgnTL18KpPaNK6H5j8/hVmuLQGMyeOUaeNBNQehlWVdJsSz4m5czIFwop/BC5eU+NaZZxW+0AGOOegqh6T7HQYQuoAKuHMDixIbzmfCrAM7LRXdZ0J1Pbl86IX2umHhN1gM5InKdc+NB+FJRhwBgg/GiTfXEKSRuuIDDgaohY5EZt+0rMhkEEERMaE693CucPcCGWUZaDe08FmnMVuoCGsEnmTlx/LSoVn2rsAgAkwAqz4ZgxQO47E3Ljq3ugCVAOcU+kuHLZC2rNnP3SBn3kVe4bYq4e0124d544mc84oVx+PCjcGrkFzyX7Iz5nPyoJfR/FMj7o91zBnQzO75H61peyMEltAVgls2bnPLkKy/BkIwcCULCcvdI49xk5VpOwMUrJCmRqO4/rUouhUfGDq+I+dPz61qPjbRdCEIDDNeAkcD31kCO0MKly46l/Z4hDvW30lOABy3hlEV5h8WrXPZYoKH95HHu3I1HeD+mlTsbbs4hSl8bjpnqFdTzVhqDnnmDVbhtl4dJCqHJIO8/WiMxGUDw7K0CG7jEAmRH5VQY/arv1ba+Pypz/AAzMCs9WfXdXQtKikkwAJJn86gpxbZVZ3bTUk5Cde41TNs97/XV13ZykyABM6cdBGVR+kW2faMUQwgOZH2j+X1qjIHGtyC52njpR7ZKOxYEFNEUZRvESdB6yqkR2VgymGBkHtFevTuCtb7qucTn+EZn4UGlYC8LqWS5kukkaCYBPz0qsubAshiNyIniYPLQ11adleyOTlAMoAKIIHdFTMe+6m8dUaI7Dl3axWRVrsm2p9xCO1Z4cj21rlgdRfwj5VkX+ODdYSJ4f37a12x7i/hHyqUO1nm2Wi+8ZHfbPxNaHWZdJb0XnH87ceEmqOXuaZxHbT+DZndo+0TGfn4DnVZYCg9YiZ4TPZRXgMKEEx1iM+wDgPhQO4a2EEa8yeJ0pY/CG5YuoMyytu6agdX4xTgHr+9ONikR0QsA9wHdBBkwJbTw+FQZXg7gBKXAQMx2qdK6vo9nrKd5PsuucdhHKiTpTs1kc3VWUaS0Z7hznTgdZ51T4SwD7rkE6jh5cfGtCbs/pDbcBboHfqPA8Ksk25h0JKLJ0kTy8qE8dssyWQCZzAIFVzSuq+dMBDtPpE1wgMIUaIDr3mMhQviZZyx4nTl40+jgTnUZznVBdsRSgDMN5HGsZCR1gw5fnV7sXEW7N4blxTbeQU3hKMdCs6jKKHejWK6gUz1THrwirXaWy0aLidRpBMaEgyPGoNBJrpCePzqvt4rftI4y3lBidMs58amI3VnhE/CsAQ6YJvWxcXJlfJhqAZkHmNKotk49w6gkbpMHqjUjLhRNtMA4c9oBA7SR9aD3sOrkAkEHT9OdagvMRtJtFMHwy+HdVLtq+wQlmmdJ+dO3r24CWA3vhM8e2qB2uYm4ttBvOxgchwJPICrAQfs72Grs+IuKGVZRARIZiOuYORhTHieVTtudAFaXwzbrFp3HPVg8FIEiO2aMNl4BbFlLSaIsTzJzY95JJqYB600rOjKsZ0EuW7JuvcQ7olkQHJZz6xjTXThTezcMiI7RmUAnU9bLI/lyrVrwzg6D3vDhVLtbZlvdUhFUEid0RmMxl4GrooHt9QETK3Jy7Mj8qnY3Dhgyk5ONO3Ua9tMq0LpqT5Fj9Km3nyU9k+WVAH4VZneUggGRHHl8q2mx7i/hHyrO79xYLCAeOWvhWi2PdX8I+VShysJ6V33OLxEsYW64GcZbxit2rA+l//eYgf/K/zNWB3olba7iFJZiqdcyScx7vHnn4VqCDn2dlCXQvZzW0O8oG9BORnunszosBHr120o9LZj+9eOu8ZORiARqI0ikSJA9ZCn0UEePfpWRHweODM1t4FxPeEajg69h+GlDXSTZXspvIp3D76jPdP3hyHrjRDj8EXh7cC8nuEyA0/ZbsOnZT+BxK3rYaMjIZW1Vp3WRu0GRVGY3NokmVWPqKl4LFWmaLiJmImB8RT/SzYf8Ah330B9m5IGp3G4jxziq3BqkFmMwJGWp4DzrQ9xNtVO7ZAZifff8A9ZgZc6krgQU3HcMxHDQHmDTBUtpwmM+XPOp2GWRJMRqPWtBA2JbNu6yHWJB4GDr8aKr7gqFnrEyO8UN33VXBDDUDKdGyPwz7wKtva9ZD/MPEClBDgMRCPaGqAMPwtkfI5+NXGNublljp1Y84A+dCRxG7iN/7IQo/4W1PhAPhRNtz+AQJzKAeLrWaGrNkFQDyB4HTMUE7Tf8AeuQRO8eGXKjh9O099AibJu4jENaXqlT13zhBOR7SeA491WCuw+Cu4y7uWzCj3nM7qDw1J4Dj8a0PYPR+1hskSSBm595m0zPLXIZZ1P2Vsi1h0CW1gDU8WPEseJNTwKloa3OfypxBXvrKkT6NQeImXDPwzOtcX7YdSrDI+PcRTteRQBm3d3DkB9G90ieHZwqmx+20NjqP1zkIBynU9mX0oi6dbO30S6XMW5G5wYvGZII0jSgVkid3d4fZ08ya1A1s4su8N73tRxPjW64X3F/CPkKwRi0yS0+A+lb3hfcT8K/IUoerD9p4UvtG+NQLzk/1GPjFbhWU4bDhsdi25XmHkzUgIsCm4gB4Cpe9UdOXCnOPoVkdqJbw+ffTiXCPHw1pu2Jn13U6PXhQPA+vhUa1YCOzDIXCN4DTfUQG8RAPcKQcj4fnTguTqMu7nQNbVwC309m5IUwZGuRnkeVZpj7LWLhtuQSMzGhGe7+cd1affxCorOdFUsY5AcqoNo7BS7bZym5dudZiTLK8CRPEA5ZcK1AHJiBoOYpw38y09h8agXLZQlWBDAkQfXZXquRlw5VodPZMkzM9lT7eKJVfvTmZ0iaiYW2WO6BPEVJu4YoCOYB456T9KgucI5aSQYdSDkez6USJjVuYZIILLcRHHEMjDXvAB8aqcBh4APZEZ1UYbfXE3EQFt5rblRJPVMZAdrAVAdMDkBqfGp+Dwq2wQAJY7zkasx1PyHcKawGFIG+/vEafd/WphNZHL+p/SvFbl6864YdteDKg7ZudIH4fSuR6zpT60oOgfWlIn131wXHP660muDWfQoK/pL/27HkVPkwrOMekMfDuz5Ud9LMVu2ABqzgDhkASfp50A41y50z9R31qBgoAZMccv0ArcsL7ifhX5CsLeQfCt0wnuJ+FfkKUPVnFi1u4jEni1+55bxH0rR6Btyb17X+I/j1jNQOo/dTyuKioqqN52CCRmcp9ZZU5fLZBF11Z5EDKYESfhQSrJ6s+fDSu0fhz0qqGNLEjKRkVBOuURNT1ZWHaPgRpQevcmRxHDv0r222XruFRNq4ZnQshKXLeYPBgBoeYqLsLaIdQ0QSd115MNfCgnXkD5NJCspjhIkiRxEwYPECpKPyj+55U1fXrfiWurXL9aAW6U7KLMLqD8f0Prsoat4RiYgj1wNan7MVCv4BNd0T3fHv7asoDLNsgDMAeP5U/fCtuZ5zn5H4TFWWNw6LmVn6VSXl3SHU5LE93H4VQS4V+qo06uf07qbH7vF4e6NHJtMexx1e/rRTVlgGEZkyT8DTivvC2Y926h/pcHwqA48aRNck0prI5dq4Uz6ivNT6FdGgTH1FICkPXhXk+jQIgdny0pt2nKvbj+u+mkaASe00AL0jxpfEOD7qdVeQAgse8mPIcqHL94kmCYn41Ix2MLuz8HZm7QGOU+GVVvtCST8O+th7fresH7ifhX5CsBD9g0rfsH/DT8C/IVKH6DDb/AH9wcnc/1MaM6ERKvcLam5c/pDNu/CKgj4nCIzqxQMyg7pMmJyy4VIvtCq0DUT3HL6ivLSEmfQqSbG8hU/aG73T30AztW6LF4OFOcA592fbl8qvFRXVXXXLMaxr+VREVb1td8Kzoxt3ByOnhopFSNlndBQa2+rBzkD3Z8ONA7ibu4gLMAeB0mdR5UJbLt3LeKcbjC3ckq8EqYkiGGXMUQ9J7YfDuPulWj8J/WqLAdKPYsbdxDJIMqZHIdXhVgKFvZieHHsFdsQD6HbXmGu27yBlOvnOhqNj8KVzSWHEcR4cagmPcAFQ8Tj1AOfrTSqJto6gHMkieVQ7oOQDSRmxNXBI2hj5nLIcRzqH7ElOwg5aa12cOzwBBnPLPzqz/AMrYCQw00Migbs3gQjERIAbxFe+3UApxBBHnlTPsWT3lyVpnhny5QSa9wfXckaa9mWZ8aDQUNeXNK4R8gefOub2IiANT5dtZHYFKuEcH1Fdig89Z1yzD+1J2jPly7KihyTJ+NA+27rl8qbxB6jT90/AE0k8vjUbat3dsXX5W3PjumKDI7bjdzGcfpXauOXxPCo4w8DOfhXir310D7XQOAFb9g/cT8K/IV88sa+hcF/DT8C/IVmiRQdjpa8yjLrmfMzRjQZYQK15iczduxn/OwECoJ+9AAFOpOhz/ADNQ1Oev0qxAHrsqCnxeEG9dCQjum8GGUsMvHRa6wp31FyN1wN1hzK6qY7af2wjBN9BL2+sBPvD7S+P5VES4zpv2AQze+p6rTxybKcvGqK3/ADpQxS/KE8HEcdO0U5c6PYa/D7hBgQyMQNcstK7xG1ln2d5E/DcXd15E5HwqZhLCKhNrqLmd1TvAeHCgj4HYlmwZTfniS5JMcIPV+FWyHP8APs7qYt3A+S6iJz88j3U/aSPeyPlrQVG3NjBhvoM9WURBHExz+dC1pzJGg0y9eorSQfUTr3UE9LMKLbrcTIO0Gfd3uGf2ZjzqyiDvsgXdJHOOPfT13a76bwXuGp+nhVXfvsDuOGUgmQQQab31nI5H1FUEmD2kHhX17tdSdKV/FWkUra6zOMwmZ7p0FV2AwZcgggLxYkD4TUu4bWHRyzLIESNST/eoLnont1b6MjGLlskbs5sgPVbtj3T2jtq53ZMnU+hQt0M2B7IHEXVi5cB3Vj+Ghzz5E5eA76K3ePX0qUcv31SY/bNyy28oFy2PeXQrGpVvmCDU7E3eGnwoS6QY8ibaRmNctDkaQEeG6T4e7ALFDGjiP/sJHnVrbIYAgypGRGYIOhBHChPo90Z3ou3h1ciqZdbkXHLs40YDLs+HdSj2PXwoI/aIH37UN1SGG72grJjuIE9lGx9eFZX0rxrviXaZRGKKv3dyQfMyZ7eyn5Fe8cD8aaj6/pXDNXe/615VseFeB1r6CwX8NPwL8hXz77Sc6+g8F/DT8C/IVmh+gIu3trw1HtX4fzGj2of+XWpJ3FljJPMnWoBH25RwY1yP0+dWlq8Dl6zq6bZ1o5FFNdJs+2NEAoKje3gQRIIPbrVN/miqxtyEviQquYW4Jyg6SRMUZrhEGiimMVsmxcINy0jkabygx50AwmMvNIfDEADVmtxl4/Sq+/tJQQzW0BGRhwYjnu0bXNj2GUK1tSo0BkjyNMjo7hf9va/pFUBf+LtvmGAbsOeffnUm1i20W72gHP50Wf8A87hf9vb/AKRXQ2Fhv9C3/SKCgtbRgdeJHFctOYmqfpDeD4e8zjqi3Cz96ep3ZxR4Nk2P9JP6RTeJ2Lh7gAexbcDMBkUiecGgFej9hb+Ete2QOdyOtBMAkK2eYlQD40sT0Sw7e6GXsDf8poxt4G0vuog7gBTvsF+6PKoM/HQ9Bo79kx9KWzeioR9+4Q5UgqIyEaEz7xnThlWgCwv3R5UvYL90eVPRRkU3eXn8aIPYJ91fIV4cOn3F8hQZ/trHC2OBYyAJFN9HNhl29veE5yimM+RI5cu6jy5sjDsZNi0TzKKfpUoWF03V8hVFMw7q4Cc6vPZL90eQpexX7q+QqYBHbu2Ew1ssSN8iLaSDLc45DiazUHeB7dSePE1td/YmGdiz4ayzHVmtoSfEiaS7Dww0w1gd1tP+NWDBLiFTXIzrfm2Lhjrh7J77aflXP+RYX/bWP/Fb/wCNXRgZr6GwX8NPwL8hUb/I8N/trH/jT/jU9RGQ0rNo6pUqVAqVKlVCpUqVAqVKlQKlSpUCpUqVAqVKlUCpUqVUKlSpVAqVKlVCpUqVAqVKlUCpUqVB5SpUqD//2Q==">
            <a:extLst>
              <a:ext uri="{FF2B5EF4-FFF2-40B4-BE49-F238E27FC236}">
                <a16:creationId xmlns:a16="http://schemas.microsoft.com/office/drawing/2014/main" id="{2C29DD7B-228A-4673-9E2D-9ACBE0FD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02" y="1587433"/>
            <a:ext cx="2831557" cy="28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E698300-ADE8-4AFB-B900-AB916AAF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28" y="1641061"/>
            <a:ext cx="2398901" cy="28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4D2489-1028-4E9F-A07A-0BD59A88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32" y="1587433"/>
            <a:ext cx="2299126" cy="28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9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357F84-B507-473F-A611-AAE95C9F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45" y="0"/>
            <a:ext cx="12293545" cy="53746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E9492E-7F5C-4FBF-A9C6-719A0964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6335"/>
            <a:ext cx="5943942" cy="42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DA4185C-2268-45CD-B250-C60B543D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84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F0030B-A512-497F-8900-BB87E0262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58" y="861471"/>
            <a:ext cx="5943942" cy="42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48B50-59F6-42A9-862A-BF910AFB5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6A3D35-C925-4C8B-A2E7-014DA3561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64478"/>
            <a:ext cx="10425063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2D58DCC-A923-4527-9E9F-3F8E754B9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48" y="3529779"/>
            <a:ext cx="2982758" cy="32200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234336-5DA9-464B-ADD1-79168789D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A2417F0-995A-4EEF-AE74-FB056CA5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cs-CZ" dirty="0" err="1"/>
              <a:t>ebedeterminační</a:t>
            </a:r>
            <a:r>
              <a:rPr lang="cs-CZ" dirty="0"/>
              <a:t> teorie</a:t>
            </a:r>
            <a:endParaRPr lang="en-GB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9553075A-A69D-4D4D-A6A0-D8409B919BFA}"/>
              </a:ext>
            </a:extLst>
          </p:cNvPr>
          <p:cNvSpPr txBox="1">
            <a:spLocks/>
          </p:cNvSpPr>
          <p:nvPr/>
        </p:nvSpPr>
        <p:spPr>
          <a:xfrm>
            <a:off x="414000" y="1806581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/>
              <a:t>Edward Deci </a:t>
            </a:r>
            <a:r>
              <a:rPr lang="cs-CZ" sz="2000" dirty="0"/>
              <a:t>&amp;</a:t>
            </a:r>
            <a:r>
              <a:rPr lang="en-GB" sz="2000" dirty="0"/>
              <a:t> Richard Ryan</a:t>
            </a:r>
            <a:endParaRPr lang="cs-CZ" sz="2000" dirty="0"/>
          </a:p>
          <a:p>
            <a:r>
              <a:rPr lang="cs-CZ" sz="2000" dirty="0"/>
              <a:t>Vrozené potřeby, které se spouštějí i bez vnějších vlivů. Lidské chování je </a:t>
            </a:r>
            <a:r>
              <a:rPr lang="cs-CZ" sz="2000" dirty="0" err="1"/>
              <a:t>sebedeterminováno</a:t>
            </a:r>
            <a:r>
              <a:rPr lang="cs-CZ" sz="2000" dirty="0"/>
              <a:t> – uspokojení přichází samo i když není vnější „odměna“</a:t>
            </a:r>
          </a:p>
          <a:p>
            <a:r>
              <a:rPr lang="cs-CZ" sz="2000" dirty="0"/>
              <a:t>Tři základní potřeby – autonomie, kompetence, vztahování</a:t>
            </a:r>
          </a:p>
          <a:p>
            <a:pPr marL="72000" indent="0">
              <a:buNone/>
            </a:pPr>
            <a:endParaRPr lang="en-GB" sz="1800" dirty="0"/>
          </a:p>
          <a:p>
            <a:endParaRPr lang="cs-CZ" sz="1800" kern="0" dirty="0"/>
          </a:p>
          <a:p>
            <a:endParaRPr lang="cs-CZ" sz="1800" kern="0" dirty="0"/>
          </a:p>
          <a:p>
            <a:endParaRPr lang="cs-CZ" sz="1800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6595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A2E721-B8D1-40E8-ABE5-73B732CA3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hře se cítím kompetentní.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hraní si připadám schopný a efektivní.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 herní dovednosti odpovídají obtížnosti hry.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Hra mi nabízí zajímavé možnosti a volby.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Hra mi umožňuje dělat zajímavé věci.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hře zažívám hodně svobody.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Vztahy navázané v rámci hry považuji za naplňující.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Vztahy utvořené v rámci hry jsou pro mě důležité.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Ostatní hráči mi nejsou příliš blízcí.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Naučit se hru ovládat bylo snadné.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Herní mechaniky jsou intuitivní.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 chci ve hře něco udělat, snadno si vzpomenu, jak se to dělá.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 hraju, cítím se, jako bych byl/a v jiném čase a na jiném místě.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Objevování herního světa je jako cestování po tom skutečném.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 se pohybuju ve hře, cítím se, jako bych tam skutečně byl/a.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Události ve hře se mě emočně nedotýkají.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Hra mě dokáže emočně vtáhnout.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Pocity ve hře prožívám stejně silně jako ve skutečnosti.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 hraju, cítím se, jako bych byl/a součástí příběhu já sám/a.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Cítím se skutečně hrdý/á, když ve hře něčeho dosáhnu.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herní postavy a události jsem reagoval/a, jako by byly skutečné.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F2CF0F-2917-49F4-9B70-C475C113B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9346CA8-ABE2-4A00-B59A-093D542F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PENS: </a:t>
            </a:r>
            <a:r>
              <a:rPr lang="cs-CZ" sz="2000" dirty="0" err="1"/>
              <a:t>player</a:t>
            </a:r>
            <a:r>
              <a:rPr lang="cs-CZ" sz="2000" dirty="0"/>
              <a:t> </a:t>
            </a:r>
            <a:r>
              <a:rPr lang="cs-CZ" sz="2000" dirty="0" err="1"/>
              <a:t>experience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need</a:t>
            </a:r>
            <a:r>
              <a:rPr lang="cs-CZ" sz="2000" dirty="0"/>
              <a:t> </a:t>
            </a:r>
            <a:r>
              <a:rPr lang="cs-CZ" sz="2000" dirty="0" err="1"/>
              <a:t>satisfaction</a:t>
            </a:r>
            <a:br>
              <a:rPr lang="cs-CZ" dirty="0"/>
            </a:br>
            <a:r>
              <a:rPr lang="en-GB" sz="1000" dirty="0"/>
              <a:t>Ryan, R. M., Rigby, C. S., &amp; Przybylski, A. (2006). The motivational pull of video games: A self-determination theory approach. </a:t>
            </a:r>
            <a:r>
              <a:rPr lang="en-GB" sz="1000" i="1" dirty="0"/>
              <a:t>Motivation and emotion</a:t>
            </a:r>
            <a:r>
              <a:rPr lang="en-GB" sz="1000" dirty="0"/>
              <a:t>, </a:t>
            </a:r>
            <a:r>
              <a:rPr lang="en-GB" sz="1000" i="1" dirty="0"/>
              <a:t>30</a:t>
            </a:r>
            <a:r>
              <a:rPr lang="en-GB" sz="1000" dirty="0"/>
              <a:t>(4), 344-360.</a:t>
            </a:r>
            <a:br>
              <a:rPr lang="en-GB" sz="1000" dirty="0"/>
            </a:b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0942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1D44A-FF55-40F7-85AB-3310C19E6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D0C68-FA1F-456B-9601-BDAE5482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Hédonické potřeby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8657CE-B1CA-4CDE-B150-B9C2F60D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Teorie kognitivní disonance </a:t>
            </a:r>
            <a:r>
              <a:rPr lang="cs-CZ" sz="1800" dirty="0"/>
              <a:t>(Leo </a:t>
            </a:r>
            <a:r>
              <a:rPr lang="cs-CZ" sz="1800" dirty="0" err="1"/>
              <a:t>Festinger</a:t>
            </a:r>
            <a:r>
              <a:rPr lang="cs-CZ" sz="1800" dirty="0"/>
              <a:t>)</a:t>
            </a:r>
          </a:p>
          <a:p>
            <a:r>
              <a:rPr lang="cs-CZ" sz="1800" dirty="0"/>
              <a:t>Podněty, které jsou v nesouladu s postoji či chováním jedince, jsou prožívány negativně a jedinec se snaží tohoto nesouladu zbavit – např. vyhýbat se těm podnětům a preferovat ty v souladu</a:t>
            </a:r>
          </a:p>
          <a:p>
            <a:r>
              <a:rPr lang="cs-CZ" sz="1800" b="1" dirty="0" err="1"/>
              <a:t>Mood</a:t>
            </a:r>
            <a:r>
              <a:rPr lang="cs-CZ" sz="1800" b="1" dirty="0"/>
              <a:t> management </a:t>
            </a:r>
            <a:r>
              <a:rPr lang="cs-CZ" sz="1800" b="1" dirty="0" err="1"/>
              <a:t>theory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Dolf</a:t>
            </a:r>
            <a:r>
              <a:rPr lang="cs-CZ" sz="1800" dirty="0"/>
              <a:t> </a:t>
            </a:r>
            <a:r>
              <a:rPr lang="cs-CZ" sz="1800" dirty="0" err="1"/>
              <a:t>Zillmann</a:t>
            </a:r>
            <a:r>
              <a:rPr lang="cs-CZ" sz="1800" dirty="0"/>
              <a:t>)</a:t>
            </a:r>
          </a:p>
          <a:p>
            <a:r>
              <a:rPr lang="cs-CZ" sz="1800" dirty="0"/>
              <a:t>Optimalizace nálady jako hlavní motiv používání médií</a:t>
            </a:r>
          </a:p>
          <a:p>
            <a:r>
              <a:rPr lang="cs-CZ" sz="1800" dirty="0"/>
              <a:t>Nastolení příjemného a utlumení nepříjemného</a:t>
            </a:r>
          </a:p>
          <a:p>
            <a:r>
              <a:rPr lang="cs-CZ" sz="1800" dirty="0"/>
              <a:t>Např. vzrušující obsahy na překonání nudy či frustrace, relaxující obsahy na uklidnění, veselé na zbavení se smutku</a:t>
            </a:r>
          </a:p>
          <a:p>
            <a:r>
              <a:rPr lang="cs-CZ" sz="1800" dirty="0"/>
              <a:t>Kritika – predikce občas selhává, výběr médií je občas vzhledem k náladě paradoxní (sad film paradox), občas je preference ne-hédonických obsahů a efektů</a:t>
            </a:r>
          </a:p>
          <a:p>
            <a:r>
              <a:rPr lang="cs-CZ" sz="1800" dirty="0"/>
              <a:t>Hédonická potřeba je sama ovlivňována osobnostními charakteristikami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9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417A6A-B44E-4D5C-9787-EE8ADEDC8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B37B23-D889-434F-953E-CDB20C02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Hédonické vs eudaimonické potřeby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B34313-B907-4281-8832-6B8F8FE4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Hédonické potřeby (v rámci klasické </a:t>
            </a:r>
            <a:r>
              <a:rPr lang="cs-CZ" sz="2000" dirty="0" err="1"/>
              <a:t>mood</a:t>
            </a:r>
            <a:r>
              <a:rPr lang="cs-CZ" sz="2000" dirty="0"/>
              <a:t> management </a:t>
            </a:r>
            <a:r>
              <a:rPr lang="cs-CZ" sz="2000" dirty="0" err="1"/>
              <a:t>theory</a:t>
            </a:r>
            <a:r>
              <a:rPr lang="cs-CZ" sz="2000" dirty="0"/>
              <a:t>): cítit se dobře / necítit se špatně</a:t>
            </a:r>
          </a:p>
          <a:p>
            <a:r>
              <a:rPr lang="cs-CZ" sz="2000" dirty="0" err="1"/>
              <a:t>Eudaimonia</a:t>
            </a:r>
            <a:r>
              <a:rPr lang="cs-CZ" sz="2000" dirty="0"/>
              <a:t> – odkazuje na vyšší potřeby, smysl života, empatii, morálku, introspekci apod.</a:t>
            </a:r>
          </a:p>
          <a:p>
            <a:r>
              <a:rPr lang="cs-CZ" sz="2000" b="1" dirty="0"/>
              <a:t>Viz </a:t>
            </a:r>
            <a:r>
              <a:rPr lang="cs-CZ" sz="2000" b="1" dirty="0" err="1"/>
              <a:t>sebedeterminační</a:t>
            </a:r>
            <a:r>
              <a:rPr lang="cs-CZ" sz="2000" b="1" dirty="0"/>
              <a:t> teorie</a:t>
            </a:r>
            <a:r>
              <a:rPr lang="cs-CZ" sz="2000" dirty="0"/>
              <a:t>: Lidé mají vrozenou potřebu k postupnému „růstu“ a naplňování vyšších potřeb tj. např. pocitů kompetence, autonomie, vztahování se k dalším lidem a „něčemu vyššímu“</a:t>
            </a:r>
          </a:p>
          <a:p>
            <a:r>
              <a:rPr lang="cs-CZ" sz="2000" dirty="0"/>
              <a:t>V médiích např. ambivalentní hrdina, smutný konec, smrt hrdiny,…</a:t>
            </a:r>
          </a:p>
          <a:p>
            <a:r>
              <a:rPr lang="cs-CZ" sz="2000" i="1" dirty="0" err="1"/>
              <a:t>Enjoyment</a:t>
            </a:r>
            <a:r>
              <a:rPr lang="cs-CZ" sz="2000" dirty="0"/>
              <a:t> (</a:t>
            </a:r>
            <a:r>
              <a:rPr lang="cs-CZ" sz="2000" dirty="0" err="1"/>
              <a:t>hedonické</a:t>
            </a:r>
            <a:r>
              <a:rPr lang="cs-CZ" sz="2000" dirty="0"/>
              <a:t> potřeby) vs </a:t>
            </a:r>
            <a:r>
              <a:rPr lang="cs-CZ" sz="2000" i="1" dirty="0" err="1"/>
              <a:t>Appreciation</a:t>
            </a:r>
            <a:r>
              <a:rPr lang="cs-CZ" sz="2000" dirty="0"/>
              <a:t> (eudaimonické potřeby) </a:t>
            </a:r>
          </a:p>
          <a:p>
            <a:r>
              <a:rPr lang="cs-CZ" sz="2000" dirty="0"/>
              <a:t>I eudaimonické potřeby jsou dále predikovány osobnostními charakteristikami – např. mírou empatie č obecně mírou machiavelismu, narcisismu, psychopatie (temná triáda)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744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03A65A-C74C-468D-8D4F-F00F469C9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7AD259-88A2-4229-90B8-464C0BCD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Naplňování hédonických potřeba má spíše momentální účinek a momentální dopad na </a:t>
            </a:r>
            <a:r>
              <a:rPr lang="cs-CZ" sz="1800" dirty="0" err="1"/>
              <a:t>well-being</a:t>
            </a:r>
            <a:r>
              <a:rPr lang="cs-CZ" sz="1800" dirty="0"/>
              <a:t> (subjektivní – hédonický </a:t>
            </a:r>
            <a:r>
              <a:rPr lang="cs-CZ" sz="1800" dirty="0" err="1"/>
              <a:t>well-being</a:t>
            </a:r>
            <a:r>
              <a:rPr lang="cs-CZ" sz="1800" dirty="0"/>
              <a:t>)</a:t>
            </a:r>
          </a:p>
          <a:p>
            <a:r>
              <a:rPr lang="cs-CZ" sz="1800" dirty="0"/>
              <a:t>Naplňování eudaimonických potřeb má dlouhodobější vliv zejména na vnímanou celkovou kvalitu života a smysl života, lepší interpersonální vztahy, menší pocit osamění (psychologický – eudaimonický </a:t>
            </a:r>
            <a:r>
              <a:rPr lang="cs-CZ" sz="1800" dirty="0" err="1"/>
              <a:t>well-being</a:t>
            </a:r>
            <a:r>
              <a:rPr lang="cs-CZ" sz="1800" dirty="0"/>
              <a:t>)</a:t>
            </a:r>
          </a:p>
          <a:p>
            <a:pPr marL="72000" indent="0">
              <a:buNone/>
            </a:pPr>
            <a:endParaRPr lang="en-GB" sz="1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BD7265-D718-4B10-9ECA-25146045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Hédonické vs eudaimonické potřeby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0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Historická expozice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2400" dirty="0"/>
              <a:t>Výzkum mediálních účinků se snažil osvětlit dopad používání médií na jedince a společnost – např. teorie injekční jehly</a:t>
            </a:r>
          </a:p>
          <a:p>
            <a:r>
              <a:rPr lang="cs-CZ" sz="2400" dirty="0"/>
              <a:t>Mechanistická perspektiva – účinky jsou přímé, recipient je pasivní</a:t>
            </a:r>
          </a:p>
          <a:p>
            <a:r>
              <a:rPr lang="cs-CZ" sz="2400" dirty="0"/>
              <a:t>Zaměření na okamžité, krátkodobé, a tedy snadno měřitelné účinky</a:t>
            </a:r>
          </a:p>
          <a:p>
            <a:r>
              <a:rPr lang="cs-CZ" sz="2400" dirty="0"/>
              <a:t>Předpoklad silných účinků – v praxi se ale nepotvrzoval:</a:t>
            </a:r>
          </a:p>
          <a:p>
            <a:r>
              <a:rPr lang="cs-CZ" sz="2400" dirty="0"/>
              <a:t>Média sama o sobě pravděpodobně nemají dostatečnou sílu k vyvolání účinků</a:t>
            </a:r>
          </a:p>
          <a:p>
            <a:r>
              <a:rPr lang="cs-CZ" sz="2400" dirty="0"/>
              <a:t>Média jsou pouze jedním z mnoha faktorů v psychické a sociální realitě</a:t>
            </a:r>
          </a:p>
          <a:p>
            <a:r>
              <a:rPr lang="cs-CZ" sz="2400" dirty="0"/>
              <a:t>Mnohost důvodů proč a k čemu média používáme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16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D63495-FF7A-4A20-8224-949DC3927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B9F1C0-27FC-4893-BFDD-B9E4ACAA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Emoce, afekt, nálada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BEA2BC-DB25-496B-A375-EBD7C6F0F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Emoce – relativně krátké, na objekt zaměřené stavy, které se projevují komplexně na více úrovních  - fyziologicky, behaviorálně, psychologicky, dají s vztáhnout na objekt či událost, obsahují hodnocení situace – určují význam (nejen příjemné/nepříjemné, ale zejména významné/nevýznamné) a mají návaznost na motivaci (hybná funkce)</a:t>
            </a:r>
          </a:p>
          <a:p>
            <a:r>
              <a:rPr lang="cs-CZ" sz="1800" dirty="0"/>
              <a:t>Afekt – aktivace/relaxace, příjemný/nepříjemný, pozitivní/negativní. Oproti emocím není zaměření na konkrétní objekt a není jasná časová omezenost. Někdy ve významu silná bouřlivá emoce</a:t>
            </a:r>
          </a:p>
          <a:p>
            <a:r>
              <a:rPr lang="cs-CZ" sz="1800" dirty="0"/>
              <a:t>Nálada - déletrvající afektivní stav</a:t>
            </a:r>
          </a:p>
          <a:p>
            <a:endParaRPr lang="cs-CZ" sz="1800" dirty="0"/>
          </a:p>
          <a:p>
            <a:r>
              <a:rPr lang="cs-CZ" sz="1800" dirty="0"/>
              <a:t>V mediálním výzkumu se tyto pojmy překrývají, tradičně se ale zaměřoval spíše na afekty a nálady než na konkrétní emoce vyvolané konkrétními mediálními obsahy. Např. komplex hédonických a eudaimonických přístupů je spíše o náladě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518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463B95-FDAB-43BD-9C30-B588E641E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D6E05E-4979-475F-ADB9-7F84DD5E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v tradičním výzkumu médií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4F6D6B-4512-45AE-AD05-EB22E21AD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Sociologizující diskurz upřednostňoval výzkum „zpráv“ a jejich racionální zpracování. Emoce byly vnímané jako „podřadné téma“ (</a:t>
            </a:r>
            <a:r>
              <a:rPr lang="en-GB" sz="2000" dirty="0"/>
              <a:t>nap</a:t>
            </a:r>
            <a:r>
              <a:rPr lang="cs-CZ" sz="2000" dirty="0"/>
              <a:t>ř. u zpráv - masmédia mají informovat o světě a ne „bavit“ – emoční reakce i realistických zpráv byly ignorovány a jsou částečně stále) nenáležející do oblasti seriózních médií</a:t>
            </a:r>
          </a:p>
          <a:p>
            <a:r>
              <a:rPr lang="cs-CZ" sz="2000" dirty="0"/>
              <a:t>Historicky se akcentovala jen hédonická linka  - média pro zábavu, únik od problémů – viz </a:t>
            </a:r>
            <a:r>
              <a:rPr lang="cs-CZ" sz="2000" i="1" dirty="0" err="1"/>
              <a:t>mood</a:t>
            </a:r>
            <a:r>
              <a:rPr lang="cs-CZ" sz="2000" i="1" dirty="0"/>
              <a:t> management </a:t>
            </a:r>
            <a:r>
              <a:rPr lang="cs-CZ" sz="2000" i="1" dirty="0" err="1"/>
              <a:t>theory</a:t>
            </a:r>
            <a:r>
              <a:rPr lang="cs-CZ" sz="2000" i="1" dirty="0"/>
              <a:t> = </a:t>
            </a:r>
            <a:r>
              <a:rPr lang="cs-CZ" sz="2000" dirty="0"/>
              <a:t>používání médií jako prostředek nastolení příjemného a odstranění nepříjemného</a:t>
            </a:r>
          </a:p>
          <a:p>
            <a:r>
              <a:rPr lang="cs-CZ" sz="2000" dirty="0"/>
              <a:t>Historicky zaměření na děti a jejich reakce – například jejich agrese/zlost/asociálnost, </a:t>
            </a:r>
            <a:r>
              <a:rPr lang="cs-CZ" sz="2000" dirty="0" err="1"/>
              <a:t>strachové</a:t>
            </a:r>
            <a:r>
              <a:rPr lang="cs-CZ" sz="2000" dirty="0"/>
              <a:t> a úzkostné reakce – zkoumáno ale jen jako výsledek použití média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11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0DA4B2-F399-4315-8C76-0B996F681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93DF95-BF08-4776-AA98-DD2C1254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v tradičním výzkumu médií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45021E-515E-4D5C-8A72-1F7BC533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Kultivační teorie (George </a:t>
            </a:r>
            <a:r>
              <a:rPr lang="cs-CZ" sz="2000" dirty="0" err="1"/>
              <a:t>Gerbner</a:t>
            </a:r>
            <a:r>
              <a:rPr lang="cs-CZ" sz="2000" dirty="0"/>
              <a:t>) – mediální realita, pokud působí dlouhodobě (</a:t>
            </a:r>
            <a:r>
              <a:rPr lang="cs-CZ" sz="2000" i="1" dirty="0"/>
              <a:t>drip-drip-drip</a:t>
            </a:r>
            <a:r>
              <a:rPr lang="cs-CZ" sz="2000" dirty="0"/>
              <a:t>), se stává důvěryhodnou a skutečnou (lidé začnou pokládat mediální realitu za skutečnou a další fázi se podle toho mohou začít i chovat). Teorie je postavená na kognitivním zpracování (interpretaci reality, postojích, důvěře,…)</a:t>
            </a:r>
          </a:p>
          <a:p>
            <a:r>
              <a:rPr lang="cs-CZ" sz="2000" dirty="0"/>
              <a:t>Teorie sociálního učení (Albert Bandura) – pozorováním jiných (např. mediálních figur), jejich chování a jak je odměňováno/trestáno nás učí naše vlastní chování –hodnotíme a zvažujeme s kým se identifikujeme apod.</a:t>
            </a:r>
          </a:p>
          <a:p>
            <a:r>
              <a:rPr lang="cs-CZ" sz="2000" dirty="0"/>
              <a:t>Obě teorie ale mají hypoteticky emoční složku, které ale nebyla věnována pozornost</a:t>
            </a:r>
          </a:p>
          <a:p>
            <a:r>
              <a:rPr lang="cs-CZ" sz="2000" dirty="0"/>
              <a:t>Např. vystavování se emočně laděným lživým zprávám vede k uchování těchto zpráv v paměti (včetně jejich valence)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43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D110C-F7E7-4A5D-8EED-AA7D6C447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C99DA5-E34E-4EB7-9FC0-2A41945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B292C3-E68A-450B-8FCF-5843CDFC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Není dichotomie emoce vs kognice</a:t>
            </a:r>
          </a:p>
          <a:p>
            <a:r>
              <a:rPr lang="cs-CZ" sz="1800" dirty="0"/>
              <a:t>Emoce jsou ohodnocením situace tj. jak ji máme vnímat, jak je důležitá, zda si ji máme pamatovat (</a:t>
            </a:r>
            <a:r>
              <a:rPr lang="cs-CZ" sz="1800" i="1" dirty="0" err="1"/>
              <a:t>appraisal</a:t>
            </a:r>
            <a:r>
              <a:rPr lang="cs-CZ" sz="1800" i="1" dirty="0"/>
              <a:t> </a:t>
            </a:r>
            <a:r>
              <a:rPr lang="cs-CZ" sz="1800" i="1" dirty="0" err="1"/>
              <a:t>theory</a:t>
            </a:r>
            <a:r>
              <a:rPr lang="cs-CZ" sz="1800" dirty="0"/>
              <a:t>) – vznikají z ohodnocení situace a hodnocení přenášejí na následnou interpretaci situace</a:t>
            </a:r>
          </a:p>
          <a:p>
            <a:r>
              <a:rPr lang="cs-CZ" sz="1800" dirty="0"/>
              <a:t>Emoce jsou zásadní pro organizaci kognice - </a:t>
            </a:r>
            <a:r>
              <a:rPr lang="cs-CZ" sz="1800" i="1" dirty="0"/>
              <a:t>limited </a:t>
            </a:r>
            <a:r>
              <a:rPr lang="cs-CZ" sz="1800" i="1" dirty="0" err="1"/>
              <a:t>capacity</a:t>
            </a:r>
            <a:r>
              <a:rPr lang="cs-CZ" sz="1800" i="1" dirty="0"/>
              <a:t> model - </a:t>
            </a:r>
            <a:r>
              <a:rPr lang="cs-CZ" sz="1800" dirty="0"/>
              <a:t> máme omezenou kapacitu kognitivních procesů tj. pozornost, zpracování, uložení, vybavení</a:t>
            </a:r>
            <a:r>
              <a:rPr lang="en-GB" sz="1800" dirty="0"/>
              <a:t> </a:t>
            </a:r>
            <a:endParaRPr lang="cs-CZ" sz="1800" dirty="0"/>
          </a:p>
          <a:p>
            <a:r>
              <a:rPr lang="cs-CZ" sz="1800" dirty="0"/>
              <a:t>Emoce čteme z ostatních (role zrcadlových neuronů) a preferujeme je – působí na nás i když nejsou naše (tj. jsou nakažlivé), nejsou lidské, jsou symbolické či jsou dokonce u neživých a vytvořených věcí a i když to to víme (například roboti, počítačové programy, avataři,…)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047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048AD6-A929-406D-B119-FA180C9C3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04F828-9AB5-4DE0-B56C-A499ACE9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jako organizátor kognice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DB0D9E-8A15-447B-8F75-280669A0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Směřují pozornost – tendence vnímat emoce jako to podstatné. Kladné emoce rozšiřují ale zpovrchňují pozornost, negativní emoce naopak zužují. </a:t>
            </a:r>
          </a:p>
          <a:p>
            <a:r>
              <a:rPr lang="cs-CZ" sz="1800" dirty="0"/>
              <a:t>Zásadně ovlivňují paměť (paměť jako součást emočního systému). Např: pokud má zpráva emoční ladění, snadněji a déle se uchová v paměti. Pokud ale zpráva následuje po nesouvisející emoční situaci, zapamatování je horší. Emočně laděná zpráva zvyšuje pravděpodobnost špatného vybavení (</a:t>
            </a:r>
            <a:r>
              <a:rPr lang="cs-CZ" sz="1800" dirty="0" err="1"/>
              <a:t>recall</a:t>
            </a:r>
            <a:r>
              <a:rPr lang="cs-CZ" sz="1800" dirty="0"/>
              <a:t> </a:t>
            </a:r>
            <a:r>
              <a:rPr lang="cs-CZ" sz="1800" dirty="0" err="1"/>
              <a:t>bias</a:t>
            </a:r>
            <a:r>
              <a:rPr lang="cs-CZ" sz="1800" dirty="0"/>
              <a:t> – emoce určila CO se mělo zapamatovat). Silný efekt strachu a vzteku (proto jsou primárním nástrojem trollů a šíření </a:t>
            </a:r>
            <a:r>
              <a:rPr lang="cs-CZ" sz="1800" dirty="0" err="1"/>
              <a:t>fakenews</a:t>
            </a:r>
            <a:r>
              <a:rPr lang="cs-CZ" sz="1800" dirty="0"/>
              <a:t>).</a:t>
            </a:r>
          </a:p>
          <a:p>
            <a:r>
              <a:rPr lang="cs-CZ" sz="1800" dirty="0"/>
              <a:t>Čím emotivnější jsou lidé během konzumace médií tím více jsou </a:t>
            </a:r>
            <a:r>
              <a:rPr lang="cs-CZ" sz="1800" dirty="0" err="1"/>
              <a:t>mediované</a:t>
            </a:r>
            <a:r>
              <a:rPr lang="cs-CZ" sz="1800" dirty="0"/>
              <a:t> zprávy důvěryhodnější –    </a:t>
            </a:r>
            <a:r>
              <a:rPr lang="cs-CZ" sz="1800" i="1" dirty="0"/>
              <a:t>I </a:t>
            </a:r>
            <a:r>
              <a:rPr lang="cs-CZ" sz="1800" i="1" dirty="0" err="1"/>
              <a:t>feel</a:t>
            </a:r>
            <a:r>
              <a:rPr lang="cs-CZ" sz="1800" i="1" dirty="0"/>
              <a:t>, </a:t>
            </a:r>
            <a:r>
              <a:rPr lang="cs-CZ" sz="1800" i="1" dirty="0" err="1"/>
              <a:t>must</a:t>
            </a:r>
            <a:r>
              <a:rPr lang="cs-CZ" sz="1800" i="1" dirty="0"/>
              <a:t> </a:t>
            </a:r>
            <a:r>
              <a:rPr lang="cs-CZ" sz="1800" i="1" dirty="0" err="1"/>
              <a:t>be</a:t>
            </a:r>
            <a:r>
              <a:rPr lang="cs-CZ" sz="1800" i="1" dirty="0"/>
              <a:t> </a:t>
            </a:r>
            <a:r>
              <a:rPr lang="cs-CZ" sz="1800" i="1" dirty="0" err="1"/>
              <a:t>real</a:t>
            </a:r>
            <a:r>
              <a:rPr lang="cs-CZ" sz="1800" i="1" dirty="0"/>
              <a:t>. </a:t>
            </a:r>
            <a:r>
              <a:rPr lang="cs-CZ" sz="1800" dirty="0"/>
              <a:t>Poukazují na něco zásadního. Např. </a:t>
            </a:r>
            <a:r>
              <a:rPr lang="cs-CZ" sz="1800" dirty="0" err="1"/>
              <a:t>fMRI</a:t>
            </a:r>
            <a:r>
              <a:rPr lang="cs-CZ" sz="1800" dirty="0"/>
              <a:t> výzkumy poukázaly na jednotu a nevědomé procesování emočních zpráv ať byly skutečné nebo vědomě lživé – a to zejména pokud byly tzv. nižší a negativní emoce (strach, nebezpečí, zlost - role amygdaly/limbického systému)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4885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497FAD-4308-44CF-BE97-79E3FB74A01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0" y="1691487"/>
            <a:ext cx="5218413" cy="389671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 zpráv je minimálně stejně důležité emoční ladění jako obsah zprávy samotný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Bulvarizace, role ilustračních záběrů a obrázků – mediální obsahy stál více závisejí na vizualizace, která je primárně emotivní. Je možná cesta zpět?</a:t>
            </a: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22D4FC-C910-45E4-AE87-0AAD5138E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pic>
        <p:nvPicPr>
          <p:cNvPr id="7" name="Obrázek 6" descr="Obsah obrázku text, osoba, pózování, noviny&#10;&#10;Popis byl vytvořen automaticky">
            <a:extLst>
              <a:ext uri="{FF2B5EF4-FFF2-40B4-BE49-F238E27FC236}">
                <a16:creationId xmlns:a16="http://schemas.microsoft.com/office/drawing/2014/main" id="{758316EC-623A-411C-843C-4086B825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5" y="967665"/>
            <a:ext cx="6232486" cy="5344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79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7FDBA8-1D19-4AB3-A942-51CED01428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C64068-3398-4F2A-83E4-26C00792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transféru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9C879B-19B5-401E-9DF1-1A8EC71A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Dolf</a:t>
            </a:r>
            <a:r>
              <a:rPr lang="cs-CZ" sz="1800" dirty="0"/>
              <a:t> </a:t>
            </a:r>
            <a:r>
              <a:rPr lang="cs-CZ" sz="1800" dirty="0" err="1"/>
              <a:t>Zillmann</a:t>
            </a:r>
            <a:endParaRPr lang="cs-CZ" sz="1800" dirty="0"/>
          </a:p>
          <a:p>
            <a:r>
              <a:rPr lang="cs-CZ" sz="1800" dirty="0"/>
              <a:t>Fyziologické reakce (zejména skrze sympatikus – autonomní nervová soustava, např. zrychlení srdečního tepu, mediátory adrenalin a noradrenalin)</a:t>
            </a:r>
          </a:p>
          <a:p>
            <a:r>
              <a:rPr lang="cs-CZ" sz="1800" dirty="0"/>
              <a:t>Vzrušení produkuje fyziologickou excitaci, která trvá po nějakou dobu, i po ukončení vlivu původního zdroje</a:t>
            </a:r>
          </a:p>
          <a:p>
            <a:r>
              <a:rPr lang="cs-CZ" sz="1800" dirty="0"/>
              <a:t>Toto vzrušení se přenáší a zintenzivňuje emoční procesy, které přicházejí později</a:t>
            </a:r>
          </a:p>
          <a:p>
            <a:r>
              <a:rPr lang="cs-CZ" sz="1800" dirty="0"/>
              <a:t>Fyziologická excitace je sama neutrální, valenci ji dává až následná emoce / </a:t>
            </a:r>
            <a:r>
              <a:rPr lang="cs-CZ" sz="1800" dirty="0" err="1"/>
              <a:t>transfér</a:t>
            </a:r>
            <a:r>
              <a:rPr lang="cs-CZ" sz="1800" dirty="0"/>
              <a:t> excitace může být paradoxní oproti původnímu zdroji</a:t>
            </a:r>
          </a:p>
          <a:p>
            <a:endParaRPr lang="cs-CZ" sz="2000" dirty="0"/>
          </a:p>
          <a:p>
            <a:pPr marL="7200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12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9EE8E6-DB32-4760-BFCB-2F129E250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A33C37-B945-4FC6-A038-89CA4669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transféru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5B0B08-C318-481D-8669-AB2DF630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Implikace – např. paradoxní motivy a efekty sledování thrillerů a hororů (např. u adolescentů); nový náhled na agresi jako mediální účinek (např. ekologická validita experimentálních studií), role dramatizace děje v následné katarzi,…</a:t>
            </a:r>
          </a:p>
          <a:p>
            <a:r>
              <a:rPr lang="cs-CZ" sz="2000" dirty="0"/>
              <a:t>Alternativní vysvětlení – excitace a základní afekty se procesují v limbickém systému (amygdala, hippocampus, hypothalamus) a může docházet k jejich překrývání (např. zlost a sexuální vzrušení) – zvláště, pokud máme opakovanou zkušenost jejich překryvu.</a:t>
            </a:r>
          </a:p>
          <a:p>
            <a:r>
              <a:rPr lang="cs-CZ" sz="2000" dirty="0"/>
              <a:t>Máme rádi silné emoce, i když jsou negativní – prožitek emocí jako hédonismus sám o sobě.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53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71E0A7-4357-4105-9A47-9805BA747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B96425-452F-4B1E-A89E-225D27B4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Strach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BBD3F6-DBCC-4B92-A8D6-7A5772F7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75535" cy="4139998"/>
          </a:xfrm>
        </p:spPr>
        <p:txBody>
          <a:bodyPr/>
          <a:lstStyle/>
          <a:p>
            <a:r>
              <a:rPr lang="cs-CZ" sz="2000" dirty="0"/>
              <a:t>Jako zdroj či následek pop médií – překvapivě minimum pozornosti vlivu reálných mediálních obsahů. Zájem díky událostem 9/11 a migrační krize – ale časté zaměňování strachu a vzteku (agrese). </a:t>
            </a:r>
          </a:p>
          <a:p>
            <a:r>
              <a:rPr lang="cs-CZ" sz="2000" dirty="0"/>
              <a:t>Jako forma přesvědčování – např. zdravotní kampaně. Pochybný účinek. Relevantní je identifikace osoby jako zamýšleného recipienta zprávy. Jinak mechanismus vytěsňování, popření, převod excitace na jinou emoci (např. smích), „nepochopení“ smyslu (šokující obrázek přehluší význam)</a:t>
            </a:r>
            <a:endParaRPr lang="en-GB" sz="20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1A5B2DC-8746-47F6-B4B1-9024FEF6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78" y="1445342"/>
            <a:ext cx="4757822" cy="44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2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5FB8B4-CD57-4238-9905-113683816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67D162-2EB8-4B03-9D5A-531D6532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rádi bojíme? </a:t>
            </a:r>
            <a:br>
              <a:rPr lang="cs-CZ" dirty="0"/>
            </a:br>
            <a:r>
              <a:rPr lang="en-GB" sz="1000" dirty="0"/>
              <a:t>Martin, G. N. (2019). (Why) do you like scary movies? A review of the empirical research on psychological responses to horror films. </a:t>
            </a:r>
            <a:r>
              <a:rPr lang="en-GB" sz="1000" i="1" dirty="0"/>
              <a:t>Frontiers in psychology</a:t>
            </a:r>
            <a:r>
              <a:rPr lang="en-GB" sz="1000" dirty="0"/>
              <a:t>, </a:t>
            </a:r>
            <a:r>
              <a:rPr lang="en-GB" sz="1000" i="1" dirty="0"/>
              <a:t>10</a:t>
            </a:r>
            <a:r>
              <a:rPr lang="en-GB" sz="1000" dirty="0"/>
              <a:t>, 2298.</a:t>
            </a:r>
            <a:br>
              <a:rPr lang="en-GB" sz="1000" dirty="0"/>
            </a:br>
            <a:endParaRPr lang="en-GB" sz="1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C094D9-4377-4C4C-B1C6-D4853843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Zillmann</a:t>
            </a:r>
            <a:r>
              <a:rPr lang="cs-CZ" sz="1800" dirty="0"/>
              <a:t> - </a:t>
            </a:r>
            <a:r>
              <a:rPr lang="cs-CZ" sz="1800" dirty="0" err="1"/>
              <a:t>Mood</a:t>
            </a:r>
            <a:r>
              <a:rPr lang="cs-CZ" sz="1800" dirty="0"/>
              <a:t> management &amp; </a:t>
            </a:r>
            <a:r>
              <a:rPr lang="cs-CZ" sz="1800" dirty="0" err="1"/>
              <a:t>excitation</a:t>
            </a:r>
            <a:r>
              <a:rPr lang="cs-CZ" sz="1800" dirty="0"/>
              <a:t> transfer – konec přinese příjemný pocit, že je „konec“ – katarze. Zdroj adolescentního a romantického </a:t>
            </a:r>
            <a:r>
              <a:rPr lang="cs-CZ" sz="1800" dirty="0" err="1"/>
              <a:t>bondingu</a:t>
            </a:r>
            <a:endParaRPr lang="cs-CZ" sz="1800" dirty="0"/>
          </a:p>
          <a:p>
            <a:r>
              <a:rPr lang="cs-CZ" sz="1800" dirty="0"/>
              <a:t>Role pohlaví – muži vyhledávají a užívají si více než ženy, ale ženy vykazují mnohem silnější reakce strachu, zhnusení apod.: užívání si média v situaci stereotypizace genderových rolí? Zdroj genderové socializace</a:t>
            </a:r>
          </a:p>
          <a:p>
            <a:r>
              <a:rPr lang="cs-CZ" sz="1800" dirty="0"/>
              <a:t>Role osobnostních charakteristik: lidé s vyšším vyhledáváním vzrušujícího (</a:t>
            </a:r>
            <a:r>
              <a:rPr lang="cs-CZ" sz="1800" dirty="0" err="1"/>
              <a:t>sensation</a:t>
            </a:r>
            <a:r>
              <a:rPr lang="cs-CZ" sz="1800" dirty="0"/>
              <a:t> </a:t>
            </a:r>
            <a:r>
              <a:rPr lang="cs-CZ" sz="1800" dirty="0" err="1"/>
              <a:t>seeking</a:t>
            </a:r>
            <a:r>
              <a:rPr lang="cs-CZ" sz="1800" dirty="0"/>
              <a:t>) a s nižší empatií preferují horory a thrillery. Ale lidé s vyšší empatií si je víc užívají (v pozitivním i negativním smyslu)</a:t>
            </a:r>
          </a:p>
          <a:p>
            <a:r>
              <a:rPr lang="cs-CZ" sz="1800" dirty="0"/>
              <a:t>Negativní účinky strašidelných mediálních obsahů – obecný účinek je poměrně malý a krátkodobý. Zpravidla obsahuje pocity úzkosti a poruchy spánku. Ale případové studie dětí, kdy byl účinek dlouhodobý a setrval do dospělosti. Děti jsou náchylné i na symbolický a nepřímý zdroj strachu (strašidelná atmosféra, hudba,…)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6703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F0732-D361-439E-B386-D452F15C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573106-3706-4AB0-837E-E868E57C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Model zvýšené náchylnosti k mediálním účinkům</a:t>
            </a:r>
            <a:endParaRPr lang="en-GB" dirty="0"/>
          </a:p>
        </p:txBody>
      </p:sp>
      <p:pic>
        <p:nvPicPr>
          <p:cNvPr id="6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1C18D85B-2742-4134-B618-BE6669F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2105552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6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3323A8-624F-4EDA-9FE6-48410A25BCB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/>
              <a:t>Role sociálního srovnávání (</a:t>
            </a:r>
            <a:r>
              <a:rPr lang="cs-CZ" sz="2200" err="1"/>
              <a:t>downward</a:t>
            </a:r>
            <a:r>
              <a:rPr lang="cs-CZ" sz="2200"/>
              <a:t> </a:t>
            </a:r>
            <a:r>
              <a:rPr lang="cs-CZ" sz="2200" err="1"/>
              <a:t>comparison</a:t>
            </a:r>
            <a:r>
              <a:rPr lang="cs-CZ" sz="2200"/>
              <a:t>) – že je na tom někdo hůř – typicky např. v různých reality show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/>
              <a:t>Může sloužit jako zdroj vylepšení vlastního sebehodnocení a dokonce i jako prostředek relaxace a revitalizace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/>
              <a:t>Souvislost s fenoménem víry ve spravedlivý svět – každý dostane co si zaslouží (zpravidla ve formě očerňování obětí že si „za to mohou samy“) – funkce snižování úzkosti (snaha vidět vyšší řád)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77B815-6254-4D02-905A-3490738B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C65351-A5D4-4516-81CD-F24DA20C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i="1" err="1"/>
              <a:t>Schadenfreunde</a:t>
            </a:r>
            <a:endParaRPr lang="en-GB" sz="2200" i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3AACD4-B92B-4091-8B2A-2B91C22BC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9" t="17083" r="13871" b="28889"/>
          <a:stretch/>
        </p:blipFill>
        <p:spPr>
          <a:xfrm>
            <a:off x="6403931" y="3643429"/>
            <a:ext cx="5788069" cy="304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9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9A4577-8D6B-4D11-9C90-F8EE8AFC4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BCADB9-F860-4222-B839-4F9B2C3A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28E5B9-A8B5-401C-9B95-45570413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Emoce jako motivační faktor výběru a používání médií (</a:t>
            </a:r>
            <a:r>
              <a:rPr lang="cs-CZ" sz="2000" dirty="0" err="1"/>
              <a:t>mood</a:t>
            </a:r>
            <a:r>
              <a:rPr lang="cs-CZ" sz="2000" dirty="0"/>
              <a:t> management, preference emočního matriálu, osobnostní faktory ovlivňující schopnost prožívat emoce)</a:t>
            </a:r>
          </a:p>
          <a:p>
            <a:r>
              <a:rPr lang="cs-CZ" sz="2000" dirty="0"/>
              <a:t>Emoce jako procesující faktor zpracování mediálních obsahů (Limited </a:t>
            </a:r>
            <a:r>
              <a:rPr lang="cs-CZ" sz="2000" dirty="0" err="1"/>
              <a:t>capacity</a:t>
            </a:r>
            <a:r>
              <a:rPr lang="cs-CZ" sz="2000" dirty="0"/>
              <a:t> model – máme omezenou kapacitu kognitivních procesů tj. pozornost, zpracování, uložení, vybavení</a:t>
            </a:r>
            <a:r>
              <a:rPr lang="en-GB" sz="2000" dirty="0"/>
              <a:t> –</a:t>
            </a:r>
            <a:r>
              <a:rPr lang="cs-CZ" sz="2000" dirty="0"/>
              <a:t> emoce organizují přidělování kognitivní kapacity)</a:t>
            </a:r>
          </a:p>
          <a:p>
            <a:r>
              <a:rPr lang="cs-CZ" sz="2000" dirty="0"/>
              <a:t>Emoce jako mediální účinek – konkrétní emoce jako strach, zlost, vzrušení,…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985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užití a uspokojení </a:t>
            </a:r>
            <a:br>
              <a:rPr lang="cs-CZ" dirty="0"/>
            </a:br>
            <a:r>
              <a:rPr lang="cs-CZ" dirty="0" err="1"/>
              <a:t>Uses</a:t>
            </a:r>
            <a:r>
              <a:rPr lang="cs-CZ" dirty="0"/>
              <a:t> &amp; </a:t>
            </a:r>
            <a:r>
              <a:rPr lang="cs-CZ" dirty="0" err="1"/>
              <a:t>Gratification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Katz</a:t>
            </a:r>
            <a:r>
              <a:rPr lang="cs-CZ" sz="2400" dirty="0"/>
              <a:t>, </a:t>
            </a:r>
            <a:r>
              <a:rPr lang="cs-CZ" sz="2400" dirty="0" err="1"/>
              <a:t>Blumler</a:t>
            </a:r>
            <a:r>
              <a:rPr lang="cs-CZ" sz="2400" dirty="0"/>
              <a:t>, </a:t>
            </a:r>
            <a:r>
              <a:rPr lang="cs-CZ" sz="2400" dirty="0" err="1"/>
              <a:t>Gurevitch</a:t>
            </a:r>
            <a:r>
              <a:rPr lang="cs-CZ" sz="2400" dirty="0"/>
              <a:t> (1974) </a:t>
            </a:r>
            <a:r>
              <a:rPr lang="cs-CZ" sz="2400" dirty="0" err="1"/>
              <a:t>Utilization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individual</a:t>
            </a:r>
            <a:r>
              <a:rPr lang="cs-CZ" sz="2400" dirty="0"/>
              <a:t>.</a:t>
            </a:r>
          </a:p>
          <a:p>
            <a:r>
              <a:rPr lang="cs-CZ" sz="2400" dirty="0"/>
              <a:t>UGT obrací vžitou optiku – místo otázky, </a:t>
            </a:r>
            <a:r>
              <a:rPr lang="cs-CZ" sz="2400" i="1" dirty="0"/>
              <a:t>co dělají média s lidmi</a:t>
            </a:r>
            <a:r>
              <a:rPr lang="cs-CZ" sz="2400" dirty="0"/>
              <a:t>, se ptá, </a:t>
            </a:r>
            <a:r>
              <a:rPr lang="cs-CZ" sz="2400" i="1" dirty="0"/>
              <a:t>co lidé dělají s médii</a:t>
            </a:r>
            <a:r>
              <a:rPr lang="en-GB" sz="2400" i="1" dirty="0"/>
              <a:t>:</a:t>
            </a:r>
            <a:endParaRPr lang="cs-CZ" sz="2400" i="1" dirty="0"/>
          </a:p>
          <a:p>
            <a:r>
              <a:rPr lang="cs-CZ" sz="2400" dirty="0"/>
              <a:t>vysvětlit, jak lidé používají média k uspokojení svých potřeb </a:t>
            </a:r>
          </a:p>
          <a:p>
            <a:r>
              <a:rPr lang="cs-CZ" sz="2400" dirty="0"/>
              <a:t>rozumět motivům k používání médii </a:t>
            </a:r>
          </a:p>
          <a:p>
            <a:r>
              <a:rPr lang="cs-CZ" sz="2400" dirty="0"/>
              <a:t>identifikovat následky, které vyplývají z těchto potřeb, motivů a chování</a:t>
            </a:r>
          </a:p>
        </p:txBody>
      </p:sp>
    </p:spTree>
    <p:extLst>
      <p:ext uri="{BB962C8B-B14F-4D97-AF65-F5344CB8AC3E}">
        <p14:creationId xmlns:p14="http://schemas.microsoft.com/office/powerpoint/2010/main" val="340529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základní předpoklady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Výběr a užití médií je účelné a motivované</a:t>
            </a:r>
          </a:p>
          <a:p>
            <a:r>
              <a:rPr lang="cs-CZ" sz="2200" dirty="0"/>
              <a:t>Lidé jsou aktivními uživateli médií. Ne pasivními recipienty účinků, které z médií vychází</a:t>
            </a:r>
          </a:p>
          <a:p>
            <a:r>
              <a:rPr lang="cs-CZ" sz="2200" dirty="0"/>
              <a:t>Média soutěží samy mezi sebou a s dalšími alternativami, které mohou uspokojovat naše potřeby</a:t>
            </a:r>
          </a:p>
          <a:p>
            <a:r>
              <a:rPr lang="cs-CZ" sz="2200" dirty="0"/>
              <a:t>Lidé (vztahy, osobnost,…) zpravidla diktují užití a účinky médií, ne obráceně</a:t>
            </a:r>
          </a:p>
          <a:p>
            <a:r>
              <a:rPr lang="cs-CZ" sz="2200" dirty="0"/>
              <a:t>Lidé jsou nejen schopni motivovaného výběru a užití médií, ale jsou schopni i toto reflektovat</a:t>
            </a:r>
          </a:p>
        </p:txBody>
      </p:sp>
    </p:spTree>
    <p:extLst>
      <p:ext uri="{BB962C8B-B14F-4D97-AF65-F5344CB8AC3E}">
        <p14:creationId xmlns:p14="http://schemas.microsoft.com/office/powerpoint/2010/main" val="11281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obecná typologie motivů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Informace – učení: </a:t>
            </a:r>
            <a:r>
              <a:rPr lang="cs-CZ" sz="1600" dirty="0"/>
              <a:t>nejen jako vedlejší účinek používání médií (viz kultivační teorie), ale jako vědomý zdroj informací o světě, sebevzdělávání, naplnění zvědavosti,… </a:t>
            </a:r>
          </a:p>
          <a:p>
            <a:r>
              <a:rPr lang="cs-CZ" sz="2000" dirty="0"/>
              <a:t>Identita: </a:t>
            </a:r>
            <a:r>
              <a:rPr lang="cs-CZ" sz="1600" dirty="0"/>
              <a:t>média jsou důležitým faktorem v sociální a osobní identitě, vytváření a utvrzování postojů,… </a:t>
            </a:r>
            <a:r>
              <a:rPr lang="cs-CZ" sz="1600" dirty="0" err="1"/>
              <a:t>Parasociální</a:t>
            </a:r>
            <a:r>
              <a:rPr lang="cs-CZ" sz="1600" dirty="0"/>
              <a:t> vztahy – vztahy vytvořené k </a:t>
            </a:r>
            <a:r>
              <a:rPr lang="cs-CZ" sz="1600" dirty="0" err="1"/>
              <a:t>mediovaným</a:t>
            </a:r>
            <a:r>
              <a:rPr lang="cs-CZ" sz="1600" dirty="0"/>
              <a:t> (fiktivním) postavám připomínají skutečné osobní vztahy </a:t>
            </a:r>
          </a:p>
          <a:p>
            <a:r>
              <a:rPr lang="cs-CZ" sz="2000" dirty="0"/>
              <a:t>Sociální interakce - vztahy: </a:t>
            </a:r>
            <a:r>
              <a:rPr lang="cs-CZ" sz="1600" dirty="0"/>
              <a:t>propojení s ostatními, nahrazení/doplnění/vylepšení vztahů s ostatními,…</a:t>
            </a:r>
          </a:p>
          <a:p>
            <a:r>
              <a:rPr lang="cs-CZ" sz="2000" dirty="0"/>
              <a:t>Regulace nálady: </a:t>
            </a:r>
            <a:r>
              <a:rPr lang="cs-CZ" sz="1600" dirty="0"/>
              <a:t>zábava, </a:t>
            </a:r>
            <a:r>
              <a:rPr lang="cs-CZ" sz="1600" dirty="0" err="1"/>
              <a:t>relax</a:t>
            </a:r>
            <a:r>
              <a:rPr lang="cs-CZ" sz="1600" dirty="0"/>
              <a:t>, zabití nudy, nabuzení, útěk před problémy… Preferenci k užití konkrétního média často určuje momentální nálada. </a:t>
            </a:r>
          </a:p>
          <a:p>
            <a:r>
              <a:rPr lang="cs-CZ" sz="2000" dirty="0"/>
              <a:t>Zvyk/návyk: </a:t>
            </a:r>
            <a:r>
              <a:rPr lang="cs-CZ" sz="1600" dirty="0"/>
              <a:t>používání určitého média jakožto naučené chování. Protože toto chování má přinášet uspokojení a protože u některých je toto chování velmi významné, nabízí se podobnost se závislostmi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718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Příklad: typologie motivace k hraní online her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0" y="1472460"/>
          <a:ext cx="12192000" cy="4429577"/>
        </p:xfrm>
        <a:graphic>
          <a:graphicData uri="http://schemas.openxmlformats.org/drawingml/2006/table">
            <a:tbl>
              <a:tblPr/>
              <a:tblGrid>
                <a:gridCol w="4058169">
                  <a:extLst>
                    <a:ext uri="{9D8B030D-6E8A-4147-A177-3AD203B41FA5}">
                      <a16:colId xmlns:a16="http://schemas.microsoft.com/office/drawing/2014/main" val="1989248186"/>
                    </a:ext>
                  </a:extLst>
                </a:gridCol>
                <a:gridCol w="4059629">
                  <a:extLst>
                    <a:ext uri="{9D8B030D-6E8A-4147-A177-3AD203B41FA5}">
                      <a16:colId xmlns:a16="http://schemas.microsoft.com/office/drawing/2014/main" val="2710104443"/>
                    </a:ext>
                  </a:extLst>
                </a:gridCol>
                <a:gridCol w="4074202">
                  <a:extLst>
                    <a:ext uri="{9D8B030D-6E8A-4147-A177-3AD203B41FA5}">
                      <a16:colId xmlns:a16="http://schemas.microsoft.com/office/drawing/2014/main" val="760696466"/>
                    </a:ext>
                  </a:extLst>
                </a:gridCol>
              </a:tblGrid>
              <a:tr h="481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Výkon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Socializace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Book Antiqua"/>
                          <a:ea typeface="Times New Roman"/>
                        </a:rPr>
                        <a:t>Vnoření </a:t>
                      </a:r>
                      <a:endParaRPr lang="cs-CZ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97175"/>
                  </a:ext>
                </a:extLst>
              </a:tr>
              <a:tr h="111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Rozvoj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 postup ve hře; hromadění bodů, předmětů; zkušenosti a úrovní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Seznamování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náhodné chatování a snaha spřátelit se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Objevování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prozkoumáváni světa, hromadění znalostí a objevování ztracených věcí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91028"/>
                  </a:ext>
                </a:extLst>
              </a:tr>
              <a:tr h="89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Mechanismy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zvyšování číselných charakteristik postavy a její optimalizace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Vztahy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sebeodhalování , hledání a poskytování pomoci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Role-</a:t>
                      </a:r>
                      <a:r>
                        <a:rPr lang="cs-CZ" sz="1800" b="1" dirty="0" err="1">
                          <a:latin typeface="Book Antiqua"/>
                          <a:ea typeface="Times New Roman"/>
                          <a:cs typeface="Arial"/>
                        </a:rPr>
                        <a:t>playing</a:t>
                      </a:r>
                      <a:endParaRPr lang="cs-CZ" sz="1800" b="1" dirty="0">
                        <a:latin typeface="Book Antiqua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role postavy a její historie, linie příběhu a fantasy styl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86350"/>
                  </a:ext>
                </a:extLst>
              </a:tr>
              <a:tr h="111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Soutěžení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provokování ostatních hráčů, uplatňování dominance nad nimi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Týmová práce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spolupráce, skupina a postup skupiny namísto jednotlivců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Postava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její vzhled, vybavení a vystupování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37746"/>
                  </a:ext>
                </a:extLst>
              </a:tr>
              <a:tr h="698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Book Antiqua"/>
                          <a:ea typeface="Times New Roman"/>
                          <a:cs typeface="Arial"/>
                        </a:rPr>
                        <a:t>Únik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Book Antiqua"/>
                          <a:ea typeface="Times New Roman"/>
                          <a:cs typeface="Arial"/>
                        </a:rPr>
                        <a:t> před skutečností a problémy reálného života, relaxace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85852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66000" y="6228000"/>
            <a:ext cx="9246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Yee, N. (2006). Motivations for play in online games. </a:t>
            </a:r>
            <a:r>
              <a:rPr lang="en-US" sz="1200" i="1" dirty="0" err="1"/>
              <a:t>CyberPsychology</a:t>
            </a:r>
            <a:r>
              <a:rPr lang="en-US" sz="1200" i="1" dirty="0"/>
              <a:t> &amp; behavior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(6), 772-775.</a:t>
            </a:r>
          </a:p>
        </p:txBody>
      </p:sp>
    </p:spTree>
    <p:extLst>
      <p:ext uri="{BB962C8B-B14F-4D97-AF65-F5344CB8AC3E}">
        <p14:creationId xmlns:p14="http://schemas.microsoft.com/office/powerpoint/2010/main" val="129955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UGT: kritika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Předpoklad, že lidé jsou racionální a uvědomělí uživatelé může být v řadě případů nerealistický</a:t>
            </a:r>
          </a:p>
          <a:p>
            <a:r>
              <a:rPr lang="cs-CZ" sz="2400" dirty="0"/>
              <a:t>Přehnaná metodologická závislost na sebeposouzení respondenta a na určitém metodologickém postupu (zpravidla dotazník)</a:t>
            </a:r>
          </a:p>
          <a:p>
            <a:r>
              <a:rPr lang="cs-CZ" sz="2400" dirty="0"/>
              <a:t>Explicitní motivy (které lidé vyjadřují) </a:t>
            </a:r>
            <a:r>
              <a:rPr lang="cs-CZ" sz="2400" dirty="0" err="1"/>
              <a:t>vs</a:t>
            </a:r>
            <a:r>
              <a:rPr lang="cs-CZ" sz="2400" dirty="0"/>
              <a:t> implicitní motivy (které skutečně vedou člověka k určitému chování, ale nejsou člověkem plně reflektované např. kvůli sociální žádoucnosti)</a:t>
            </a:r>
          </a:p>
          <a:p>
            <a:r>
              <a:rPr lang="cs-CZ" sz="2400" dirty="0"/>
              <a:t>Omezená </a:t>
            </a:r>
            <a:r>
              <a:rPr lang="cs-CZ" sz="2400" dirty="0" err="1"/>
              <a:t>zobecnitelnost</a:t>
            </a:r>
            <a:r>
              <a:rPr lang="cs-CZ" sz="2400" dirty="0"/>
              <a:t> a přenositelnost typologie motivů mezi různými medii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34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2BEDC8-F781-4C50-9D43-D6439D283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82D8-6140-42F0-8F2C-086548FF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0A3FE7-6EE8-4987-8F22-91C1FCA2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souhrn intrapsychických dynamických sil, které aktivují a organizují prožívání a chování s cílem změnit existující neuspokojivou situaci (vyhnout se nepříjemnému/dosáhnout příjemného)</a:t>
            </a:r>
          </a:p>
          <a:p>
            <a:r>
              <a:rPr lang="cs-CZ" sz="2000" dirty="0"/>
              <a:t>Chování je poháněno vnitřním stavem „nedostatku“ (</a:t>
            </a:r>
            <a:r>
              <a:rPr lang="cs-CZ" sz="2000" dirty="0" err="1"/>
              <a:t>disequilibrium</a:t>
            </a:r>
            <a:r>
              <a:rPr lang="cs-CZ" sz="2000" dirty="0"/>
              <a:t>). Jsme nespokojení a něco chceme (potřebujeme)</a:t>
            </a:r>
          </a:p>
          <a:p>
            <a:r>
              <a:rPr lang="cs-CZ" sz="2000" dirty="0"/>
              <a:t>motivace = potřeba = touha</a:t>
            </a:r>
          </a:p>
          <a:p>
            <a:r>
              <a:rPr lang="cs-CZ" sz="2000" dirty="0"/>
              <a:t>Na </a:t>
            </a:r>
            <a:r>
              <a:rPr lang="cs-CZ" sz="2000" dirty="0" err="1"/>
              <a:t>neurobilogické</a:t>
            </a:r>
            <a:r>
              <a:rPr lang="cs-CZ" sz="2000" dirty="0"/>
              <a:t> úrovni spojené s </a:t>
            </a:r>
            <a:r>
              <a:rPr lang="cs-CZ" sz="2000" dirty="0" err="1"/>
              <a:t>dopaminogerními</a:t>
            </a:r>
            <a:r>
              <a:rPr lang="cs-CZ" sz="2000" dirty="0"/>
              <a:t> drahami  - anticipace slasti („chtění“). Stejné zjištění z psychologické perspektivy – klasické (párování podnětů) a operantní podmiňování (odměňování a trestání)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2772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purl.org/dc/elements/1.1/"/>
    <ds:schemaRef ds:uri="317fa241-dc0d-4a19-bd23-9d6e79d0e5eb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3074</TotalTime>
  <Words>2756</Words>
  <Application>Microsoft Office PowerPoint</Application>
  <PresentationFormat>Širokoúhlá obrazovka</PresentationFormat>
  <Paragraphs>207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Book Antiqua</vt:lpstr>
      <vt:lpstr>Calibri</vt:lpstr>
      <vt:lpstr>Tahoma</vt:lpstr>
      <vt:lpstr>Times New Roman</vt:lpstr>
      <vt:lpstr>Wingdings</vt:lpstr>
      <vt:lpstr>Presentation_MU_EN</vt:lpstr>
      <vt:lpstr>Motivace a média / Emoce a média</vt:lpstr>
      <vt:lpstr>Historická expozice</vt:lpstr>
      <vt:lpstr>Model zvýšené náchylnosti k mediálním účinkům</vt:lpstr>
      <vt:lpstr>Teorie užití a uspokojení  Uses &amp; Gratification Theory</vt:lpstr>
      <vt:lpstr>UGT: základní předpoklady</vt:lpstr>
      <vt:lpstr>UGT: obecná typologie motivů</vt:lpstr>
      <vt:lpstr>Příklad: typologie motivace k hraní online her</vt:lpstr>
      <vt:lpstr>UGT: kritika</vt:lpstr>
      <vt:lpstr>Motivace</vt:lpstr>
      <vt:lpstr>Motivace</vt:lpstr>
      <vt:lpstr>Prezentace aplikace PowerPoint</vt:lpstr>
      <vt:lpstr>Prezentace aplikace PowerPoint</vt:lpstr>
      <vt:lpstr>Prezentace aplikace PowerPoint</vt:lpstr>
      <vt:lpstr>Prezentace aplikace PowerPoint</vt:lpstr>
      <vt:lpstr>Sebedeterminační teorie</vt:lpstr>
      <vt:lpstr>PENS: player experience of need satisfaction Ryan, R. M., Rigby, C. S., &amp; Przybylski, A. (2006). The motivational pull of video games: A self-determination theory approach. Motivation and emotion, 30(4), 344-360. </vt:lpstr>
      <vt:lpstr>Hédonické potřeby</vt:lpstr>
      <vt:lpstr>Hédonické vs eudaimonické potřeby</vt:lpstr>
      <vt:lpstr>Hédonické vs eudaimonické potřeby</vt:lpstr>
      <vt:lpstr>Emoce, afekt, nálada</vt:lpstr>
      <vt:lpstr>Emoce v tradičním výzkumu médií</vt:lpstr>
      <vt:lpstr>Emoce v tradičním výzkumu médií</vt:lpstr>
      <vt:lpstr>Emoce</vt:lpstr>
      <vt:lpstr>Emoce jako organizátor kognice</vt:lpstr>
      <vt:lpstr>Prezentace aplikace PowerPoint</vt:lpstr>
      <vt:lpstr>Teorie transféru excitace</vt:lpstr>
      <vt:lpstr>Teorie transféru excitace</vt:lpstr>
      <vt:lpstr>Strach</vt:lpstr>
      <vt:lpstr>Proč se rádi bojíme?  Martin, G. N. (2019). (Why) do you like scary movies? A review of the empirical research on psychological responses to horror films. Frontiers in psychology, 10, 2298. </vt:lpstr>
      <vt:lpstr>Schadenfreunde</vt:lpstr>
      <vt:lpstr>Shrnutí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190</cp:revision>
  <cp:lastPrinted>1601-01-01T00:00:00Z</cp:lastPrinted>
  <dcterms:created xsi:type="dcterms:W3CDTF">2019-04-11T21:46:02Z</dcterms:created>
  <dcterms:modified xsi:type="dcterms:W3CDTF">2022-03-03T16:37:43Z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