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704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5/9/2022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GiVzIr8Q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llywoodreporter.com/news/bearded-cross-dresser-conchita-wurst-70305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Diversity, Quality, &amp; Social Justice</a:t>
            </a:r>
          </a:p>
          <a:p>
            <a:r>
              <a:rPr lang="en-US" dirty="0"/>
              <a:t>Media and Cultural Industries</a:t>
            </a:r>
          </a:p>
          <a:p>
            <a:r>
              <a:rPr lang="en-US" dirty="0"/>
              <a:t>Week 12</a:t>
            </a:r>
            <a:r>
              <a:rPr lang="en-US"/>
              <a:t>/Conclusion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BF0A-B7D6-4E14-A262-8904D59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Texts, Cultural Industries and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AC7A-B983-41BB-A1F2-DE495F26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 = Complex, ambivalent </a:t>
            </a:r>
          </a:p>
          <a:p>
            <a:pPr lvl="1"/>
            <a:r>
              <a:rPr lang="en-US" dirty="0"/>
              <a:t>Optimists/</a:t>
            </a:r>
            <a:r>
              <a:rPr lang="en-US" dirty="0" err="1"/>
              <a:t>Pessimists_Armchair</a:t>
            </a:r>
            <a:r>
              <a:rPr lang="en-US" dirty="0"/>
              <a:t> Assessments</a:t>
            </a:r>
          </a:p>
          <a:p>
            <a:r>
              <a:rPr lang="en-US" dirty="0"/>
              <a:t>Choice, Diversity, Multiplicity</a:t>
            </a:r>
          </a:p>
          <a:p>
            <a:pPr lvl="1"/>
            <a:r>
              <a:rPr lang="en-US" dirty="0"/>
              <a:t>Homogeneity vs. Diversity</a:t>
            </a:r>
          </a:p>
          <a:p>
            <a:pPr lvl="2"/>
            <a:r>
              <a:rPr lang="en-US" dirty="0"/>
              <a:t>Programming and Power </a:t>
            </a:r>
          </a:p>
          <a:p>
            <a:pPr lvl="3"/>
            <a:r>
              <a:rPr lang="en-US" dirty="0"/>
              <a:t>Music (MTV) – </a:t>
            </a:r>
            <a:r>
              <a:rPr lang="en-US" dirty="0">
                <a:hlinkClick r:id="rId2"/>
              </a:rPr>
              <a:t>David</a:t>
            </a:r>
            <a:r>
              <a:rPr lang="en-US" dirty="0"/>
              <a:t> Bowie</a:t>
            </a:r>
          </a:p>
          <a:p>
            <a:pPr lvl="3"/>
            <a:r>
              <a:rPr lang="en-US" dirty="0"/>
              <a:t>TV</a:t>
            </a:r>
          </a:p>
          <a:p>
            <a:pPr lvl="3"/>
            <a:r>
              <a:rPr lang="en-US" dirty="0"/>
              <a:t>Press – Information vs. Entertainment (discourses and absences)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3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2A59-3BC0-4862-BD72-41A53124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8022-F32F-44E4-B5AB-BDC18F09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Advertising, Commercialization and the interests they foster/support</a:t>
            </a:r>
          </a:p>
          <a:p>
            <a:pPr lvl="1"/>
            <a:r>
              <a:rPr lang="en-US" dirty="0"/>
              <a:t>Promoting/inhibiting social justice</a:t>
            </a:r>
          </a:p>
          <a:p>
            <a:pPr lvl="1"/>
            <a:r>
              <a:rPr lang="en-US" dirty="0"/>
              <a:t>Media dependent on advertising – effects?</a:t>
            </a:r>
          </a:p>
          <a:p>
            <a:pPr lvl="2"/>
            <a:r>
              <a:rPr lang="en-US" dirty="0"/>
              <a:t>The Logics of Advertising (go deeper) </a:t>
            </a:r>
          </a:p>
          <a:p>
            <a:pPr lvl="2"/>
            <a:r>
              <a:rPr lang="en-US" dirty="0"/>
              <a:t>Capitalist Realism (</a:t>
            </a:r>
            <a:r>
              <a:rPr lang="en-US" dirty="0" err="1"/>
              <a:t>Schudson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Personal Branding; commitment to self instead of external collective</a:t>
            </a:r>
          </a:p>
          <a:p>
            <a:pPr lvl="2"/>
            <a:r>
              <a:rPr lang="en-US" dirty="0"/>
              <a:t>Cross media advertising synergies (what “bubbles up”) </a:t>
            </a:r>
          </a:p>
          <a:p>
            <a:r>
              <a:rPr lang="en-US" dirty="0"/>
              <a:t>Quality and Integrity of Culture (?)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6D11-7258-4A42-BAD5-E8506B56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Entertainment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6F996-7B10-4ABA-8FE9-D0B08D71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Incentives/Political Messages</a:t>
            </a:r>
          </a:p>
          <a:p>
            <a:pPr lvl="1"/>
            <a:r>
              <a:rPr lang="en-US" dirty="0"/>
              <a:t>Irony/Indifference as Political Response</a:t>
            </a:r>
          </a:p>
          <a:p>
            <a:pPr lvl="2"/>
            <a:r>
              <a:rPr lang="en-US" dirty="0"/>
              <a:t>The Simpsons and South Park = “Whatever” </a:t>
            </a:r>
          </a:p>
          <a:p>
            <a:r>
              <a:rPr lang="en-US" dirty="0"/>
              <a:t>Texts: Challenge AND Reproduce Societal Conceptions of Racism, Sexism, Xenophobia, etc.</a:t>
            </a:r>
          </a:p>
          <a:p>
            <a:endParaRPr lang="en-US" dirty="0"/>
          </a:p>
          <a:p>
            <a:r>
              <a:rPr lang="en-US" dirty="0"/>
              <a:t>Popular culture as Political (?)</a:t>
            </a:r>
          </a:p>
          <a:p>
            <a:pPr lvl="1"/>
            <a:r>
              <a:rPr lang="en-US" dirty="0"/>
              <a:t>Corporate freedom ends where corporate discomfort begins ($)</a:t>
            </a:r>
          </a:p>
        </p:txBody>
      </p:sp>
    </p:spTree>
    <p:extLst>
      <p:ext uri="{BB962C8B-B14F-4D97-AF65-F5344CB8AC3E}">
        <p14:creationId xmlns:p14="http://schemas.microsoft.com/office/powerpoint/2010/main" val="352834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8DFF-3C62-4AE2-AAA7-4C61CD03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91AB0-F3DF-49E8-BDE9-3DA0CD45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Collapse of Journalism (integrity, objectivism, challenge to authority)?</a:t>
            </a:r>
          </a:p>
          <a:p>
            <a:pPr lvl="1"/>
            <a:r>
              <a:rPr lang="en-US" dirty="0"/>
              <a:t>Citizen Journalism</a:t>
            </a:r>
          </a:p>
          <a:p>
            <a:pPr lvl="1"/>
            <a:r>
              <a:rPr lang="en-US" dirty="0"/>
              <a:t>Tabloid News “standards” (If it bleeds, it leads”; Sports Journalism)</a:t>
            </a:r>
          </a:p>
          <a:p>
            <a:pPr lvl="2"/>
            <a:r>
              <a:rPr lang="en-US" dirty="0"/>
              <a:t>Colin Kaepernick </a:t>
            </a:r>
          </a:p>
          <a:p>
            <a:pPr lvl="2"/>
            <a:r>
              <a:rPr lang="en-US" dirty="0"/>
              <a:t>Eurovision - </a:t>
            </a:r>
            <a:r>
              <a:rPr lang="en-US" dirty="0">
                <a:hlinkClick r:id="rId2"/>
              </a:rPr>
              <a:t>Conchita</a:t>
            </a:r>
            <a:endParaRPr lang="en-US" dirty="0"/>
          </a:p>
          <a:p>
            <a:pPr lvl="1"/>
            <a:r>
              <a:rPr lang="en-US" dirty="0"/>
              <a:t>Audience Fragmentation</a:t>
            </a:r>
          </a:p>
          <a:p>
            <a:r>
              <a:rPr lang="en-US" dirty="0"/>
              <a:t>The Public Interest? The Public Sphere?</a:t>
            </a:r>
          </a:p>
        </p:txBody>
      </p:sp>
    </p:spTree>
    <p:extLst>
      <p:ext uri="{BB962C8B-B14F-4D97-AF65-F5344CB8AC3E}">
        <p14:creationId xmlns:p14="http://schemas.microsoft.com/office/powerpoint/2010/main" val="71940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538D-135A-49D6-AC01-13A3A73F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7E5E-AFBC-4590-84C7-84F39D7E7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Demographics; niche audiences ($)</a:t>
            </a:r>
          </a:p>
          <a:p>
            <a:r>
              <a:rPr lang="en-US" dirty="0"/>
              <a:t>Shared Consumption (?)</a:t>
            </a:r>
          </a:p>
          <a:p>
            <a:r>
              <a:rPr lang="en-US" dirty="0"/>
              <a:t>Short Attention Spans/surfing</a:t>
            </a:r>
          </a:p>
          <a:p>
            <a:pPr lvl="1"/>
            <a:r>
              <a:rPr lang="en-US" dirty="0"/>
              <a:t>How to capture and retain attention; focus</a:t>
            </a:r>
          </a:p>
          <a:p>
            <a:r>
              <a:rPr lang="en-US" dirty="0"/>
              <a:t>Shock tactics; the “event” (spectacle)</a:t>
            </a:r>
          </a:p>
          <a:p>
            <a:r>
              <a:rPr lang="en-US" dirty="0"/>
              <a:t>Celebrity and Reality TV</a:t>
            </a:r>
          </a:p>
          <a:p>
            <a:pPr lvl="1"/>
            <a:r>
              <a:rPr lang="en-US" dirty="0"/>
              <a:t>Authenticity/Politics (?); Societal Impact</a:t>
            </a:r>
          </a:p>
        </p:txBody>
      </p:sp>
    </p:spTree>
    <p:extLst>
      <p:ext uri="{BB962C8B-B14F-4D97-AF65-F5344CB8AC3E}">
        <p14:creationId xmlns:p14="http://schemas.microsoft.com/office/powerpoint/2010/main" val="359434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0F84-67E0-4B8A-834A-8B0DA9D7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C0908-1D25-425C-82AB-6B9568DAA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to Maintain or Eye of the Beholder?</a:t>
            </a:r>
          </a:p>
          <a:p>
            <a:pPr lvl="1"/>
            <a:r>
              <a:rPr lang="en-US" dirty="0"/>
              <a:t>Books, Films, Music, Video Games</a:t>
            </a:r>
          </a:p>
          <a:p>
            <a:pPr lvl="1"/>
            <a:r>
              <a:rPr lang="en-US" dirty="0"/>
              <a:t>Old Arguments revisited.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9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B2ED-6D5A-45F8-8C30-CDDAB5B0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C052-CA15-4782-A1D9-6E82DA8E0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Diversity/Quality is an elusive concept</a:t>
            </a:r>
          </a:p>
          <a:p>
            <a:r>
              <a:rPr lang="en-US" dirty="0"/>
              <a:t>Tune in or Tune out?</a:t>
            </a:r>
          </a:p>
          <a:p>
            <a:r>
              <a:rPr lang="en-US" dirty="0"/>
              <a:t>Purpose of this chapter</a:t>
            </a:r>
          </a:p>
          <a:p>
            <a:endParaRPr lang="en-US" dirty="0"/>
          </a:p>
          <a:p>
            <a:r>
              <a:rPr lang="en-US" dirty="0"/>
              <a:t>Conclusions: A New Era in Cultural Production?</a:t>
            </a:r>
          </a:p>
          <a:p>
            <a:pPr marL="457200" lvl="1" indent="0">
              <a:buNone/>
            </a:pPr>
            <a:r>
              <a:rPr lang="en-US" dirty="0"/>
              <a:t>Change?</a:t>
            </a:r>
          </a:p>
          <a:p>
            <a:pPr marL="457200" lvl="1" indent="0">
              <a:buNone/>
            </a:pPr>
            <a:r>
              <a:rPr lang="en-US" dirty="0"/>
              <a:t>Commercialization and its impact</a:t>
            </a:r>
          </a:p>
          <a:p>
            <a:pPr marL="457200" lvl="1" indent="0">
              <a:buNone/>
            </a:pPr>
            <a:r>
              <a:rPr lang="en-US" dirty="0"/>
              <a:t>The implications for Cultural Workers</a:t>
            </a:r>
          </a:p>
        </p:txBody>
      </p:sp>
    </p:spTree>
    <p:extLst>
      <p:ext uri="{BB962C8B-B14F-4D97-AF65-F5344CB8AC3E}">
        <p14:creationId xmlns:p14="http://schemas.microsoft.com/office/powerpoint/2010/main" val="3663945515"/>
      </p:ext>
    </p:extLst>
  </p:cSld>
  <p:clrMapOvr>
    <a:masterClrMapping/>
  </p:clrMapOvr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415</TotalTime>
  <Words>329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Vertical Lexicon design template</vt:lpstr>
      <vt:lpstr>Texts</vt:lpstr>
      <vt:lpstr>Texts, Cultural Industries and Change</vt:lpstr>
      <vt:lpstr>Social Justice</vt:lpstr>
      <vt:lpstr>The Politics of Entertainment</vt:lpstr>
      <vt:lpstr>Journalism</vt:lpstr>
      <vt:lpstr>Fragmentation</vt:lpstr>
      <vt:lpstr>Quality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Charles Elavsky</dc:creator>
  <cp:lastModifiedBy>C. Michael Elavsky</cp:lastModifiedBy>
  <cp:revision>14</cp:revision>
  <dcterms:created xsi:type="dcterms:W3CDTF">2017-12-12T11:18:29Z</dcterms:created>
  <dcterms:modified xsi:type="dcterms:W3CDTF">2022-05-09T09:24:56Z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