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3"/>
  </p:notesMasterIdLst>
  <p:handoutMasterIdLst>
    <p:handoutMasterId r:id="rId14"/>
  </p:handoutMasterIdLst>
  <p:sldIdLst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0" autoAdjust="0"/>
    <p:restoredTop sz="94704" autoAdjust="0"/>
  </p:normalViewPr>
  <p:slideViewPr>
    <p:cSldViewPr snapToGrid="0">
      <p:cViewPr varScale="1">
        <p:scale>
          <a:sx n="67" d="100"/>
          <a:sy n="67" d="100"/>
        </p:scale>
        <p:origin x="6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9" d="100"/>
          <a:sy n="79" d="100"/>
        </p:scale>
        <p:origin x="234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DC2751-278C-4682-9C3F-0FF7B4FCFAE7}" type="datetimeFigureOut">
              <a:rPr lang="en-US" smtClean="0"/>
              <a:t>5/9/2022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286890-466E-41CD-A28A-B1EBDF22CA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6294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FF0845-D09E-4AF9-9623-EA7EA0297EF3}" type="datetimeFigureOut">
              <a:rPr lang="en-US" smtClean="0"/>
              <a:t>5/9/2022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7CD11A-EED3-40CE-98A3-28FEE84867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76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7CD11A-EED3-40CE-98A3-28FEE84867B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1602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inv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09693A-2307-4FDC-9539-08DC9083DDED}" type="datetime1">
              <a:rPr lang="en-US" smtClean="0"/>
              <a:t>5/9/2022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406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11EA7-B10E-4739-92FE-8993461CC0B7}" type="datetime1">
              <a:rPr lang="en-US" smtClean="0"/>
              <a:t>5/9/2022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542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91661"/>
            <a:ext cx="2628900" cy="49090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691661"/>
            <a:ext cx="7734300" cy="490903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DC13F-2D2A-49BA-966D-6530A12E7C15}" type="datetime1">
              <a:rPr lang="en-US" smtClean="0"/>
              <a:t>5/9/2022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50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0E1C1-C26F-4479-A8BD-144B4C139DA5}" type="datetime1">
              <a:rPr lang="en-US" smtClean="0"/>
              <a:t>5/9/2022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943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09738"/>
            <a:ext cx="10515600" cy="2862262"/>
          </a:xfrm>
        </p:spPr>
        <p:txBody>
          <a:bodyPr anchor="b"/>
          <a:lstStyle>
            <a:lvl1pPr>
              <a:lnSpc>
                <a:spcPct val="100000"/>
              </a:lnSpc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589463"/>
            <a:ext cx="10515600" cy="1500187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19E61-C2D6-49AB-83F2-8FC9FEFBDAFD}" type="datetime1">
              <a:rPr lang="en-US" smtClean="0"/>
              <a:t>5/9/2022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272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825625"/>
            <a:ext cx="4892040" cy="435133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baseline="0" noProof="0" dirty="0" smtClean="0">
                <a:solidFill>
                  <a:schemeClr val="bg1"/>
                </a:solidFill>
              </a:defRPr>
            </a:lvl1pPr>
            <a:lvl2pPr>
              <a:defRPr lang="en-US" baseline="0" noProof="0" dirty="0" smtClean="0">
                <a:solidFill>
                  <a:schemeClr val="bg1"/>
                </a:solidFill>
              </a:defRPr>
            </a:lvl2pPr>
            <a:lvl3pPr>
              <a:defRPr lang="en-US" baseline="0" noProof="0" dirty="0" smtClean="0">
                <a:solidFill>
                  <a:schemeClr val="bg1"/>
                </a:solidFill>
              </a:defRPr>
            </a:lvl3pPr>
            <a:lvl4pPr>
              <a:defRPr lang="en-US" baseline="0" noProof="0" dirty="0" smtClean="0">
                <a:solidFill>
                  <a:schemeClr val="bg1"/>
                </a:solidFill>
              </a:defRPr>
            </a:lvl4pPr>
            <a:lvl5pPr>
              <a:defRPr lang="en-US" baseline="0" noProof="0" dirty="0" smtClean="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E9E5DC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650524" y="1825625"/>
            <a:ext cx="4892040" cy="435133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US" noProof="0" dirty="0" smtClean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E9E5DC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BE74F-367A-4D3C-8AA7-FA60CCA05EAE}" type="datetime1">
              <a:rPr lang="en-US" smtClean="0"/>
              <a:t>5/9/2022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930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39150"/>
            <a:ext cx="10094976" cy="11521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28800"/>
            <a:ext cx="4892040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57200" y="2498723"/>
            <a:ext cx="4892040" cy="3101977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US" noProof="0" dirty="0" smtClean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E9E5DC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753" y="1828800"/>
            <a:ext cx="4892040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5656753" y="2498723"/>
            <a:ext cx="4892040" cy="3101977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US" noProof="0" dirty="0" smtClean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E9E5DC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E3F9C-6465-4987-8E4E-615CFD4753AA}" type="datetime1">
              <a:rPr lang="en-US" smtClean="0"/>
              <a:t>5/9/2022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661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9EFD6-3C20-43C6-9E75-1A9D48D9576F}" type="datetime1">
              <a:rPr lang="en-US" smtClean="0"/>
              <a:t>5/9/2022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3858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93D5A-A484-46EE-9DC8-9A16BFF8327E}" type="datetime1">
              <a:rPr lang="en-US" smtClean="0"/>
              <a:t>5/9/2022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605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599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800600" y="987425"/>
            <a:ext cx="5753100" cy="461327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US" noProof="0" dirty="0" smtClean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E9E5DC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254249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87BC8-78D1-4FEB-9D4F-E22E45CC04F7}" type="datetime1">
              <a:rPr lang="en-US" smtClean="0"/>
              <a:t>5/9/2022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721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599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4800600" y="987425"/>
            <a:ext cx="5753100" cy="46132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254249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68210-870C-4A62-9D1B-4B25162550AB}" type="datetime1">
              <a:rPr lang="en-US" smtClean="0"/>
              <a:t>5/9/2022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29C50-D6F1-4DB6-9B68-F4CD3996E9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576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39793"/>
            <a:ext cx="10096500" cy="11509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25625"/>
            <a:ext cx="10096500" cy="37780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00CABDA2-EB00-4A4D-86B7-63E286A484E5}" type="datetime1">
              <a:rPr lang="en-US" smtClean="0"/>
              <a:t>5/9/2022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E5B29C50-D6F1-4DB6-9B68-F4CD3996E9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484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ts val="4000"/>
        </a:lnSpc>
        <a:spcBef>
          <a:spcPct val="0"/>
        </a:spcBef>
        <a:buNone/>
        <a:defRPr sz="4000" b="1" kern="1200" cap="none" spc="0">
          <a:ln w="12700" cmpd="sng">
            <a:noFill/>
            <a:prstDash val="solid"/>
          </a:ln>
          <a:solidFill>
            <a:schemeClr val="accent4">
              <a:lumMod val="50000"/>
            </a:schemeClr>
          </a:solidFill>
          <a:effectLst>
            <a:outerShdw blurRad="38100" dist="38100" dir="2700000" algn="tl">
              <a:srgbClr val="000000">
                <a:alpha val="43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bg1"/>
        </a:buClr>
        <a:buSzPct val="70000"/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bg1"/>
        </a:buClr>
        <a:buSzPct val="70000"/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bg1"/>
        </a:buClr>
        <a:buSzPct val="70000"/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bg1"/>
        </a:buClr>
        <a:buSzPct val="70000"/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bg1"/>
        </a:buClr>
        <a:buSzPct val="70000"/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bg1"/>
        </a:buClr>
        <a:buSzPct val="70000"/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bg1"/>
        </a:buClr>
        <a:buSzPct val="70000"/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bg1"/>
        </a:buClr>
        <a:buSzPct val="70000"/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bg1"/>
        </a:buClr>
        <a:buSzPct val="70000"/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orient="horz" pos="2160" userDrawn="1">
          <p15:clr>
            <a:srgbClr val="F26B43"/>
          </p15:clr>
        </p15:guide>
        <p15:guide id="1" pos="3840" userDrawn="1">
          <p15:clr>
            <a:srgbClr val="F26B43"/>
          </p15:clr>
        </p15:guide>
        <p15:guide id="2" pos="288" userDrawn="1">
          <p15:clr>
            <a:srgbClr val="F26B43"/>
          </p15:clr>
        </p15:guide>
        <p15:guide id="3" pos="6648" userDrawn="1">
          <p15:clr>
            <a:srgbClr val="F26B43"/>
          </p15:clr>
        </p15:guide>
        <p15:guide id="4" orient="horz" pos="3528" userDrawn="1">
          <p15:clr>
            <a:srgbClr val="F26B43"/>
          </p15:clr>
        </p15:guide>
        <p15:guide id="5" orient="horz" pos="112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XZGiVzIr8Q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ollywoodreporter.com/news/bearded-cross-dresser-conchita-wurst-703056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Texts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Diversity, Quality, &amp; Social Justice</a:t>
            </a:r>
          </a:p>
          <a:p>
            <a:r>
              <a:rPr lang="en-US" dirty="0"/>
              <a:t>Media and Cultural Industries</a:t>
            </a:r>
          </a:p>
          <a:p>
            <a:r>
              <a:rPr lang="en-US" dirty="0"/>
              <a:t>Week 12</a:t>
            </a:r>
            <a:r>
              <a:rPr lang="en-US"/>
              <a:t>/Conclusion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0881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22BF0A-B7D6-4E14-A262-8904D59CF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Texts, Cultural Industries and 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62AC7A-B983-41BB-A1F2-DE495F2612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Products = Complex, ambivalent </a:t>
            </a:r>
          </a:p>
          <a:p>
            <a:pPr lvl="1"/>
            <a:r>
              <a:rPr lang="en-US" dirty="0"/>
              <a:t>Optimists/</a:t>
            </a:r>
            <a:r>
              <a:rPr lang="en-US" dirty="0" err="1"/>
              <a:t>Pessimists_Armchair</a:t>
            </a:r>
            <a:r>
              <a:rPr lang="en-US" dirty="0"/>
              <a:t> Assessments</a:t>
            </a:r>
          </a:p>
          <a:p>
            <a:r>
              <a:rPr lang="en-US" dirty="0"/>
              <a:t>Choice, Diversity, Multiplicity</a:t>
            </a:r>
          </a:p>
          <a:p>
            <a:pPr lvl="1"/>
            <a:r>
              <a:rPr lang="en-US" dirty="0"/>
              <a:t>Homogeneity vs. Diversity</a:t>
            </a:r>
          </a:p>
          <a:p>
            <a:pPr lvl="2"/>
            <a:r>
              <a:rPr lang="en-US" dirty="0"/>
              <a:t>Programming and Power </a:t>
            </a:r>
          </a:p>
          <a:p>
            <a:pPr lvl="3"/>
            <a:r>
              <a:rPr lang="en-US" dirty="0"/>
              <a:t>Music (MTV) – </a:t>
            </a:r>
            <a:r>
              <a:rPr lang="en-US" dirty="0">
                <a:hlinkClick r:id="rId2"/>
              </a:rPr>
              <a:t>David</a:t>
            </a:r>
            <a:r>
              <a:rPr lang="en-US" dirty="0"/>
              <a:t> Bowie</a:t>
            </a:r>
          </a:p>
          <a:p>
            <a:pPr lvl="3"/>
            <a:r>
              <a:rPr lang="en-US" dirty="0"/>
              <a:t>TV</a:t>
            </a:r>
          </a:p>
          <a:p>
            <a:pPr lvl="3"/>
            <a:r>
              <a:rPr lang="en-US" dirty="0"/>
              <a:t>Press – Information vs. Entertainment (discourses and absences)</a:t>
            </a:r>
          </a:p>
          <a:p>
            <a:pPr lvl="3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4539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72A59-3BC0-4862-BD72-41A53124D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Justice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ED8022-F32F-44E4-B5AB-BDC18F09F1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Advertising, Commercialization and the interests they foster/support</a:t>
            </a:r>
          </a:p>
          <a:p>
            <a:pPr lvl="1"/>
            <a:r>
              <a:rPr lang="en-US" dirty="0"/>
              <a:t>Promoting/inhibiting social justice</a:t>
            </a:r>
          </a:p>
          <a:p>
            <a:pPr lvl="1"/>
            <a:r>
              <a:rPr lang="en-US" dirty="0"/>
              <a:t>Media dependent on advertising – effects?</a:t>
            </a:r>
          </a:p>
          <a:p>
            <a:pPr lvl="2"/>
            <a:r>
              <a:rPr lang="en-US" dirty="0"/>
              <a:t>The Logics of Advertising (go deeper) </a:t>
            </a:r>
          </a:p>
          <a:p>
            <a:pPr lvl="2"/>
            <a:r>
              <a:rPr lang="en-US" dirty="0"/>
              <a:t>Capitalist Realism (</a:t>
            </a:r>
            <a:r>
              <a:rPr lang="en-US" dirty="0" err="1"/>
              <a:t>Schudson</a:t>
            </a:r>
            <a:r>
              <a:rPr lang="en-US" dirty="0"/>
              <a:t>)</a:t>
            </a:r>
          </a:p>
          <a:p>
            <a:pPr lvl="3"/>
            <a:r>
              <a:rPr lang="en-US" dirty="0"/>
              <a:t>Personal Branding; commitment to self instead of external collective</a:t>
            </a:r>
          </a:p>
          <a:p>
            <a:pPr lvl="2"/>
            <a:r>
              <a:rPr lang="en-US" dirty="0"/>
              <a:t>Cross media advertising synergies (what “bubbles up”) </a:t>
            </a:r>
          </a:p>
          <a:p>
            <a:r>
              <a:rPr lang="en-US" dirty="0"/>
              <a:t>Quality and Integrity of Culture (?)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58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B6D11-7258-4A42-BAD5-E8506B564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Politics of Entertainment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86F996-7B10-4ABA-8FE9-D0B08D7116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Economic Incentives/Political Messages</a:t>
            </a:r>
          </a:p>
          <a:p>
            <a:pPr lvl="1"/>
            <a:r>
              <a:rPr lang="en-US" dirty="0"/>
              <a:t>Irony/Indifference as Political Response</a:t>
            </a:r>
          </a:p>
          <a:p>
            <a:pPr lvl="2"/>
            <a:r>
              <a:rPr lang="en-US" dirty="0"/>
              <a:t>The Simpsons and South Park = “Whatever” </a:t>
            </a:r>
          </a:p>
          <a:p>
            <a:r>
              <a:rPr lang="en-US" dirty="0"/>
              <a:t>Texts: Challenge AND Reproduce Societal Conceptions of Racism, Sexism, Xenophobia, etc.</a:t>
            </a:r>
          </a:p>
          <a:p>
            <a:endParaRPr lang="en-US" dirty="0"/>
          </a:p>
          <a:p>
            <a:r>
              <a:rPr lang="en-US" dirty="0"/>
              <a:t>Popular culture as Political (?)</a:t>
            </a:r>
          </a:p>
          <a:p>
            <a:pPr lvl="1"/>
            <a:r>
              <a:rPr lang="en-US" dirty="0"/>
              <a:t>Corporate freedom ends where corporate discomfort begins ($)</a:t>
            </a:r>
          </a:p>
        </p:txBody>
      </p:sp>
    </p:spTree>
    <p:extLst>
      <p:ext uri="{BB962C8B-B14F-4D97-AF65-F5344CB8AC3E}">
        <p14:creationId xmlns:p14="http://schemas.microsoft.com/office/powerpoint/2010/main" val="3528345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F8DFF-3C62-4AE2-AAA7-4C61CD0342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Journalism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E91AB0-F3DF-49E8-BDE9-3DA0CD4529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Collapse of Journalism (integrity, objectivism, challenge to authority)?</a:t>
            </a:r>
          </a:p>
          <a:p>
            <a:pPr lvl="1"/>
            <a:r>
              <a:rPr lang="en-US" dirty="0"/>
              <a:t>Citizen Journalism</a:t>
            </a:r>
          </a:p>
          <a:p>
            <a:pPr lvl="1"/>
            <a:r>
              <a:rPr lang="en-US" dirty="0"/>
              <a:t>Tabloid News “standards” (If it bleeds, it leads”; Sports Journalism)</a:t>
            </a:r>
          </a:p>
          <a:p>
            <a:pPr lvl="2"/>
            <a:r>
              <a:rPr lang="en-US" dirty="0"/>
              <a:t>Colin Kaepernick </a:t>
            </a:r>
          </a:p>
          <a:p>
            <a:pPr lvl="2"/>
            <a:r>
              <a:rPr lang="en-US" dirty="0"/>
              <a:t>Eurovision - </a:t>
            </a:r>
            <a:r>
              <a:rPr lang="en-US" dirty="0">
                <a:hlinkClick r:id="rId2"/>
              </a:rPr>
              <a:t>Conchita</a:t>
            </a:r>
            <a:endParaRPr lang="en-US" dirty="0"/>
          </a:p>
          <a:p>
            <a:pPr lvl="1"/>
            <a:r>
              <a:rPr lang="en-US" dirty="0"/>
              <a:t>Audience Fragmentation</a:t>
            </a:r>
          </a:p>
          <a:p>
            <a:r>
              <a:rPr lang="en-US" dirty="0"/>
              <a:t>The Public Interest? The Public Sphere?</a:t>
            </a:r>
          </a:p>
        </p:txBody>
      </p:sp>
    </p:spTree>
    <p:extLst>
      <p:ext uri="{BB962C8B-B14F-4D97-AF65-F5344CB8AC3E}">
        <p14:creationId xmlns:p14="http://schemas.microsoft.com/office/powerpoint/2010/main" val="7194073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6538D-135A-49D6-AC01-13A3A73F3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Fragmentation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0E7E5E-AFBC-4590-84C7-84F39D7E77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Demographics; niche audiences ($)</a:t>
            </a:r>
          </a:p>
          <a:p>
            <a:r>
              <a:rPr lang="en-US" dirty="0"/>
              <a:t>Shared Consumption (?)</a:t>
            </a:r>
          </a:p>
          <a:p>
            <a:r>
              <a:rPr lang="en-US" dirty="0"/>
              <a:t>Short Attention Spans/surfing</a:t>
            </a:r>
          </a:p>
          <a:p>
            <a:pPr lvl="1"/>
            <a:r>
              <a:rPr lang="en-US" dirty="0"/>
              <a:t>How to capture and retain attention; focus</a:t>
            </a:r>
          </a:p>
          <a:p>
            <a:r>
              <a:rPr lang="en-US" dirty="0"/>
              <a:t>Shock tactics; the “event” (spectacle)</a:t>
            </a:r>
          </a:p>
          <a:p>
            <a:r>
              <a:rPr lang="en-US" dirty="0"/>
              <a:t>Celebrity and Reality TV</a:t>
            </a:r>
          </a:p>
          <a:p>
            <a:pPr lvl="1"/>
            <a:r>
              <a:rPr lang="en-US" dirty="0"/>
              <a:t>Authenticity/Politics (?); Societal Impact</a:t>
            </a:r>
          </a:p>
        </p:txBody>
      </p:sp>
    </p:spTree>
    <p:extLst>
      <p:ext uri="{BB962C8B-B14F-4D97-AF65-F5344CB8AC3E}">
        <p14:creationId xmlns:p14="http://schemas.microsoft.com/office/powerpoint/2010/main" val="35943485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E0F84-67E0-4B8A-834A-8B0DA9D7D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5C0908-1D25-425C-82AB-6B9568DAAD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Standards to Maintain or Eye of the Beholder?</a:t>
            </a:r>
          </a:p>
          <a:p>
            <a:pPr lvl="1"/>
            <a:r>
              <a:rPr lang="en-US" dirty="0"/>
              <a:t>Books, Films, Music, Video Games</a:t>
            </a:r>
          </a:p>
          <a:p>
            <a:pPr lvl="1"/>
            <a:r>
              <a:rPr lang="en-US" dirty="0"/>
              <a:t>Old Arguments revisited. 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38944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6B2ED-6D5A-45F8-8C30-CDDAB5B0B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FCC052-CA15-4782-A1D9-6E82DA8E08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Diversity/Quality is an elusive concept</a:t>
            </a:r>
          </a:p>
          <a:p>
            <a:r>
              <a:rPr lang="en-US" dirty="0"/>
              <a:t>Tune in or Tune out?</a:t>
            </a:r>
          </a:p>
          <a:p>
            <a:r>
              <a:rPr lang="en-US" dirty="0"/>
              <a:t>Purpose of this chapter</a:t>
            </a:r>
          </a:p>
          <a:p>
            <a:endParaRPr lang="en-US" dirty="0"/>
          </a:p>
          <a:p>
            <a:r>
              <a:rPr lang="en-US" dirty="0"/>
              <a:t>Conclusions: A New Era in Cultural Production?</a:t>
            </a:r>
          </a:p>
          <a:p>
            <a:pPr marL="457200" lvl="1" indent="0">
              <a:buNone/>
            </a:pPr>
            <a:r>
              <a:rPr lang="en-US" dirty="0"/>
              <a:t>Change?</a:t>
            </a:r>
          </a:p>
          <a:p>
            <a:pPr marL="457200" lvl="1" indent="0">
              <a:buNone/>
            </a:pPr>
            <a:r>
              <a:rPr lang="en-US" dirty="0"/>
              <a:t>Commercialization and its impact</a:t>
            </a:r>
          </a:p>
          <a:p>
            <a:pPr marL="457200" lvl="1" indent="0">
              <a:buNone/>
            </a:pPr>
            <a:r>
              <a:rPr lang="en-US" dirty="0"/>
              <a:t>The implications for Cultural Workers</a:t>
            </a:r>
          </a:p>
        </p:txBody>
      </p:sp>
    </p:spTree>
    <p:extLst>
      <p:ext uri="{BB962C8B-B14F-4D97-AF65-F5344CB8AC3E}">
        <p14:creationId xmlns:p14="http://schemas.microsoft.com/office/powerpoint/2010/main" val="3663945515"/>
      </p:ext>
    </p:extLst>
  </p:cSld>
  <p:clrMapOvr>
    <a:masterClrMapping/>
  </p:clrMapOvr>
</p:sld>
</file>

<file path=ppt/theme/theme1.xml><?xml version="1.0" encoding="utf-8"?>
<a:theme xmlns:a="http://schemas.openxmlformats.org/drawingml/2006/main" name="Vertical Lexicon design template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/>
        </a:defPPr>
      </a:lstStyle>
      <a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2"/>
        </a:lnRef>
        <a:fillRef idx="0">
          <a:schemeClr val="accent2"/>
        </a:fillRef>
        <a:effectRef idx="0">
          <a:schemeClr val="accent2"/>
        </a:effectRef>
        <a:fontRef idx="minor">
          <a:schemeClr val="tx1"/>
        </a:fontRef>
      </a:style>
    </a:lnDef>
    <a:txDef>
      <a:spPr>
        <a:noFill/>
        <a:ln>
          <a:solidFill>
            <a:schemeClr val="tx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Vertical lexicon design slides.potx" id="{49C7086D-B6BF-42C9-B2E9-7A6F5A963EAA}" vid="{839E83B1-FF0C-49E8-8563-59D864F05AE3}"/>
    </a:ext>
  </a:extLst>
</a:theme>
</file>

<file path=ppt/theme/theme2.xml><?xml version="1.0" encoding="utf-8"?>
<a:theme xmlns:a="http://schemas.openxmlformats.org/drawingml/2006/main" name="Office Theme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A1BD8E5-A18E-435C-B431-90A6B59F4B6F}">
  <ds:schemaRefs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purl.org/dc/terms/"/>
    <ds:schemaRef ds:uri="40262f94-9f35-4ac3-9a90-690165a166b7"/>
    <ds:schemaRef ds:uri="a4f35948-e619-41b3-aa29-22878b09cfd2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5EEE0F9-7BC9-4998-8617-7CC115AD97E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BEBB951-DE64-4CB8-9E1C-184A357AD7F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Vertical lexicon design slides</Template>
  <TotalTime>415</TotalTime>
  <Words>329</Words>
  <Application>Microsoft Office PowerPoint</Application>
  <PresentationFormat>Widescreen</PresentationFormat>
  <Paragraphs>60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Vertical Lexicon design template</vt:lpstr>
      <vt:lpstr>Texts</vt:lpstr>
      <vt:lpstr>Texts, Cultural Industries and Change</vt:lpstr>
      <vt:lpstr>Social Justice</vt:lpstr>
      <vt:lpstr>The Politics of Entertainment</vt:lpstr>
      <vt:lpstr>Journalism</vt:lpstr>
      <vt:lpstr>Fragmentation</vt:lpstr>
      <vt:lpstr>Quality</vt:lpstr>
      <vt:lpstr>Conclusions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Globalization</dc:title>
  <dc:creator>Charles Elavsky</dc:creator>
  <cp:lastModifiedBy>C. Michael Elavsky</cp:lastModifiedBy>
  <cp:revision>14</cp:revision>
  <dcterms:created xsi:type="dcterms:W3CDTF">2017-12-12T11:18:29Z</dcterms:created>
  <dcterms:modified xsi:type="dcterms:W3CDTF">2022-05-09T09:24:56Z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74067900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