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70" r:id="rId4"/>
    <p:sldId id="265" r:id="rId5"/>
    <p:sldId id="257" r:id="rId6"/>
    <p:sldId id="258" r:id="rId7"/>
    <p:sldId id="260" r:id="rId8"/>
    <p:sldId id="261" r:id="rId9"/>
    <p:sldId id="263" r:id="rId10"/>
    <p:sldId id="264" r:id="rId11"/>
    <p:sldId id="266" r:id="rId12"/>
    <p:sldId id="267" r:id="rId13"/>
    <p:sldId id="268" r:id="rId14"/>
    <p:sldId id="271" r:id="rId15"/>
    <p:sldId id="272" r:id="rId16"/>
    <p:sldId id="273" r:id="rId17"/>
    <p:sldId id="274" r:id="rId18"/>
    <p:sldId id="275" r:id="rId19"/>
    <p:sldId id="276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5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89213" y="304801"/>
            <a:ext cx="8915399" cy="2838450"/>
          </a:xfrm>
        </p:spPr>
        <p:txBody>
          <a:bodyPr/>
          <a:lstStyle/>
          <a:p>
            <a:r>
              <a:rPr lang="cs-CZ" dirty="0" smtClean="0"/>
              <a:t>LANGUAGE AND GENDER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89213" y="4591049"/>
            <a:ext cx="8915399" cy="1695451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pPr algn="just"/>
            <a:r>
              <a:rPr lang="cs-CZ" dirty="0" smtClean="0"/>
              <a:t>1</a:t>
            </a:r>
            <a:r>
              <a:rPr lang="en-US" dirty="0" smtClean="0"/>
              <a:t> </a:t>
            </a:r>
            <a:r>
              <a:rPr lang="cs-CZ" dirty="0" smtClean="0"/>
              <a:t>MARCH</a:t>
            </a:r>
            <a:r>
              <a:rPr lang="en-US" dirty="0" smtClean="0"/>
              <a:t>, 202</a:t>
            </a:r>
            <a:r>
              <a:rPr lang="cs-CZ" dirty="0" smtClean="0"/>
              <a:t>2</a:t>
            </a: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                                   	An Introduction to Sociolinguistics	</a:t>
            </a:r>
          </a:p>
          <a:p>
            <a:pPr algn="just"/>
            <a:r>
              <a:rPr lang="en-US" dirty="0" smtClean="0"/>
              <a:t>Robert Helán							Faculty of Social Studies </a:t>
            </a:r>
          </a:p>
          <a:p>
            <a:pPr algn="just"/>
            <a:r>
              <a:rPr lang="en-US" dirty="0"/>
              <a:t>	</a:t>
            </a:r>
            <a:r>
              <a:rPr lang="en-US" dirty="0" smtClean="0"/>
              <a:t>									Masaryk University in Brno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161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144646" cy="822305"/>
          </a:xfrm>
        </p:spPr>
        <p:txBody>
          <a:bodyPr/>
          <a:lstStyle/>
          <a:p>
            <a:r>
              <a:rPr lang="en-US" dirty="0" smtClean="0"/>
              <a:t>CONTEMPORARY VIEWS AND RESEARCH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46415"/>
            <a:ext cx="8915400" cy="521075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position of the cross-cultural miscommunication approach is hart to maintain</a:t>
            </a:r>
          </a:p>
          <a:p>
            <a:r>
              <a:rPr lang="en-US" sz="2000" dirty="0" smtClean="0"/>
              <a:t>Its main </a:t>
            </a:r>
            <a:r>
              <a:rPr lang="en-US" sz="2000" b="1" dirty="0" smtClean="0"/>
              <a:t>weakness</a:t>
            </a:r>
            <a:r>
              <a:rPr lang="en-US" sz="2000" dirty="0" smtClean="0"/>
              <a:t> is that it fails to recognize that the linguistic choices of men and women are tied to a larger social and economic framework</a:t>
            </a:r>
          </a:p>
          <a:p>
            <a:r>
              <a:rPr lang="en-US" sz="2000" b="1" dirty="0" smtClean="0"/>
              <a:t>Contemporary research</a:t>
            </a:r>
            <a:r>
              <a:rPr lang="en-US" sz="2000" dirty="0" smtClean="0"/>
              <a:t>: examines how linguistic choices are tied to the larger society in which we operate</a:t>
            </a:r>
          </a:p>
          <a:p>
            <a:r>
              <a:rPr lang="en-US" sz="2000" b="1" dirty="0" smtClean="0"/>
              <a:t>Gendered roles in the workplace</a:t>
            </a:r>
            <a:r>
              <a:rPr lang="en-US" sz="2000" dirty="0" smtClean="0"/>
              <a:t>: women are positioned more in the standard language market (because of work: caregivers, educators, maids, hostesses and mothers)</a:t>
            </a:r>
          </a:p>
          <a:p>
            <a:r>
              <a:rPr lang="en-US" sz="2000" dirty="0" smtClean="0"/>
              <a:t>More women enter traditionally male jobs: however, they will not use as many nonstandard features or taboo words as men because of </a:t>
            </a:r>
            <a:r>
              <a:rPr lang="en-US" sz="2000" b="1" dirty="0" smtClean="0"/>
              <a:t>societal beliefs </a:t>
            </a:r>
            <a:r>
              <a:rPr lang="en-US" sz="2000" dirty="0" smtClean="0"/>
              <a:t>about how women should talk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7215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319310"/>
            <a:ext cx="8911687" cy="805679"/>
          </a:xfrm>
        </p:spPr>
        <p:txBody>
          <a:bodyPr/>
          <a:lstStyle/>
          <a:p>
            <a:r>
              <a:rPr lang="en-US" dirty="0" smtClean="0"/>
              <a:t>SEXIST LANGUAGE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939800"/>
            <a:ext cx="8915400" cy="5918201"/>
          </a:xfrm>
        </p:spPr>
        <p:txBody>
          <a:bodyPr>
            <a:normAutofit/>
          </a:bodyPr>
          <a:lstStyle/>
          <a:p>
            <a:r>
              <a:rPr lang="en-US" dirty="0" smtClean="0"/>
              <a:t>Feminist linguists were concerned with what grammars and dictionaries </a:t>
            </a:r>
            <a:r>
              <a:rPr lang="en-US" b="1" dirty="0" smtClean="0"/>
              <a:t>prescribed</a:t>
            </a:r>
            <a:r>
              <a:rPr lang="en-US" dirty="0" smtClean="0"/>
              <a:t> (instead of described)</a:t>
            </a:r>
          </a:p>
          <a:p>
            <a:r>
              <a:rPr lang="en-US" i="1" dirty="0"/>
              <a:t>H</a:t>
            </a:r>
            <a:r>
              <a:rPr lang="en-US" i="1" dirty="0" smtClean="0"/>
              <a:t>e </a:t>
            </a:r>
            <a:r>
              <a:rPr lang="en-US" dirty="0" smtClean="0"/>
              <a:t>and </a:t>
            </a:r>
            <a:r>
              <a:rPr lang="en-US" i="1" dirty="0" smtClean="0"/>
              <a:t>man </a:t>
            </a:r>
            <a:r>
              <a:rPr lang="en-US" dirty="0" smtClean="0"/>
              <a:t>were </a:t>
            </a:r>
            <a:r>
              <a:rPr lang="en-US" b="1" dirty="0" smtClean="0"/>
              <a:t>masculine generics </a:t>
            </a:r>
            <a:r>
              <a:rPr lang="en-US" dirty="0" smtClean="0"/>
              <a:t>(e.g. </a:t>
            </a:r>
            <a:r>
              <a:rPr lang="en-US" i="1" dirty="0" smtClean="0"/>
              <a:t>Man breastfeeds his young.</a:t>
            </a:r>
            <a:r>
              <a:rPr lang="en-US" dirty="0" smtClean="0"/>
              <a:t>)</a:t>
            </a:r>
          </a:p>
          <a:p>
            <a:r>
              <a:rPr lang="en-US" dirty="0" smtClean="0"/>
              <a:t>Other </a:t>
            </a:r>
            <a:r>
              <a:rPr lang="en-US" b="1" dirty="0" smtClean="0"/>
              <a:t>problematic generics</a:t>
            </a:r>
            <a:r>
              <a:rPr lang="en-US" dirty="0" smtClean="0"/>
              <a:t>: </a:t>
            </a:r>
            <a:r>
              <a:rPr lang="en-US" i="1" dirty="0" smtClean="0"/>
              <a:t>chairman, spokesman </a:t>
            </a:r>
            <a:r>
              <a:rPr lang="en-US" dirty="0" smtClean="0"/>
              <a:t>(they referred to women as well)</a:t>
            </a:r>
            <a:endParaRPr lang="en-US" dirty="0"/>
          </a:p>
          <a:p>
            <a:r>
              <a:rPr lang="en-US" b="1" dirty="0" smtClean="0"/>
              <a:t>Male</a:t>
            </a:r>
            <a:r>
              <a:rPr lang="en-US" dirty="0" smtClean="0"/>
              <a:t> </a:t>
            </a:r>
            <a:r>
              <a:rPr lang="en-US" b="1" dirty="0" err="1" smtClean="0"/>
              <a:t>firstness</a:t>
            </a:r>
            <a:r>
              <a:rPr lang="en-US" dirty="0" smtClean="0"/>
              <a:t> as in </a:t>
            </a:r>
            <a:r>
              <a:rPr lang="en-US" i="1" dirty="0" smtClean="0"/>
              <a:t>“he or she”</a:t>
            </a:r>
            <a:endParaRPr lang="en-US" i="1" dirty="0"/>
          </a:p>
          <a:p>
            <a:r>
              <a:rPr lang="en-US" b="1" dirty="0" smtClean="0"/>
              <a:t>Female</a:t>
            </a:r>
            <a:r>
              <a:rPr lang="en-US" dirty="0" smtClean="0"/>
              <a:t> </a:t>
            </a:r>
            <a:r>
              <a:rPr lang="en-US" b="1" dirty="0" smtClean="0"/>
              <a:t>diminutives</a:t>
            </a:r>
            <a:r>
              <a:rPr lang="en-US" dirty="0" smtClean="0"/>
              <a:t> such as </a:t>
            </a:r>
            <a:r>
              <a:rPr lang="en-US" i="1" dirty="0" smtClean="0"/>
              <a:t>usherette</a:t>
            </a:r>
            <a:endParaRPr lang="en-US" i="1" dirty="0"/>
          </a:p>
          <a:p>
            <a:r>
              <a:rPr lang="en-US" b="1" dirty="0" smtClean="0"/>
              <a:t>Gender</a:t>
            </a:r>
            <a:r>
              <a:rPr lang="en-US" dirty="0" smtClean="0"/>
              <a:t> </a:t>
            </a:r>
            <a:r>
              <a:rPr lang="en-US" b="1" dirty="0" smtClean="0"/>
              <a:t>marking</a:t>
            </a:r>
            <a:r>
              <a:rPr lang="en-US" dirty="0" smtClean="0"/>
              <a:t> such as </a:t>
            </a:r>
            <a:r>
              <a:rPr lang="en-US" i="1" dirty="0" smtClean="0"/>
              <a:t>lady doctor</a:t>
            </a:r>
          </a:p>
          <a:p>
            <a:r>
              <a:rPr lang="en-US" i="1" dirty="0" err="1" smtClean="0"/>
              <a:t>Mr</a:t>
            </a:r>
            <a:r>
              <a:rPr lang="en-US" i="1" dirty="0" smtClean="0"/>
              <a:t> </a:t>
            </a:r>
            <a:r>
              <a:rPr lang="en-US" dirty="0" smtClean="0"/>
              <a:t>as an </a:t>
            </a:r>
            <a:r>
              <a:rPr lang="en-US" b="1" dirty="0" smtClean="0"/>
              <a:t>honorific</a:t>
            </a:r>
            <a:r>
              <a:rPr lang="en-US" dirty="0" smtClean="0"/>
              <a:t> for men (does not indicate his marital status)</a:t>
            </a:r>
          </a:p>
          <a:p>
            <a:r>
              <a:rPr lang="en-US" i="1" dirty="0" err="1" smtClean="0"/>
              <a:t>Mrs</a:t>
            </a:r>
            <a:r>
              <a:rPr lang="en-US" i="1" dirty="0" smtClean="0"/>
              <a:t> </a:t>
            </a:r>
            <a:r>
              <a:rPr lang="en-US" dirty="0" smtClean="0"/>
              <a:t>or </a:t>
            </a:r>
            <a:r>
              <a:rPr lang="en-US" i="1" dirty="0" smtClean="0"/>
              <a:t>Miss</a:t>
            </a:r>
            <a:r>
              <a:rPr lang="en-US" dirty="0" smtClean="0"/>
              <a:t> (indicates marital status)</a:t>
            </a:r>
          </a:p>
          <a:p>
            <a:r>
              <a:rPr lang="en-US" b="1" dirty="0" smtClean="0"/>
              <a:t>Derogatory</a:t>
            </a:r>
            <a:r>
              <a:rPr lang="en-US" dirty="0" smtClean="0"/>
              <a:t> lexis such as </a:t>
            </a:r>
            <a:r>
              <a:rPr lang="en-US" i="1" dirty="0" smtClean="0"/>
              <a:t>a blonde</a:t>
            </a:r>
            <a:r>
              <a:rPr lang="en-US" dirty="0" smtClean="0"/>
              <a:t> (used of women but rarely of men)</a:t>
            </a:r>
          </a:p>
          <a:p>
            <a:r>
              <a:rPr lang="en-US" b="1" dirty="0" err="1" smtClean="0"/>
              <a:t>Overlexicalization</a:t>
            </a:r>
            <a:r>
              <a:rPr lang="en-US" dirty="0" smtClean="0"/>
              <a:t>: the excessive number of derogatory terms to describe sexually active or elderly women</a:t>
            </a:r>
          </a:p>
          <a:p>
            <a:r>
              <a:rPr lang="en-US" dirty="0" smtClean="0"/>
              <a:t>Underlying these concerns was a belief that language </a:t>
            </a:r>
            <a:r>
              <a:rPr lang="en-US" b="1" dirty="0" smtClean="0"/>
              <a:t>not only reflected </a:t>
            </a:r>
            <a:r>
              <a:rPr lang="en-US" dirty="0" smtClean="0"/>
              <a:t>but also </a:t>
            </a:r>
            <a:r>
              <a:rPr lang="en-US" b="1" dirty="0" smtClean="0"/>
              <a:t>shaped</a:t>
            </a:r>
            <a:r>
              <a:rPr lang="en-US" dirty="0" smtClean="0"/>
              <a:t> thought and social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575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88790"/>
          </a:xfrm>
        </p:spPr>
        <p:txBody>
          <a:bodyPr/>
          <a:lstStyle/>
          <a:p>
            <a:r>
              <a:rPr lang="en-US" dirty="0" smtClean="0"/>
              <a:t>CLASSROOM INTERACTION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803400"/>
            <a:ext cx="8915400" cy="4107822"/>
          </a:xfrm>
        </p:spPr>
        <p:txBody>
          <a:bodyPr/>
          <a:lstStyle/>
          <a:p>
            <a:r>
              <a:rPr lang="en-US" b="1" dirty="0" smtClean="0"/>
              <a:t>TEACHER TALK</a:t>
            </a:r>
          </a:p>
          <a:p>
            <a:r>
              <a:rPr lang="en-US" dirty="0" smtClean="0"/>
              <a:t>Studies have found that teachers tend to </a:t>
            </a:r>
            <a:r>
              <a:rPr lang="en-US" b="1" dirty="0" smtClean="0"/>
              <a:t>talk</a:t>
            </a:r>
            <a:r>
              <a:rPr lang="en-US" dirty="0" smtClean="0"/>
              <a:t> far </a:t>
            </a:r>
            <a:r>
              <a:rPr lang="en-US" b="1" dirty="0" smtClean="0"/>
              <a:t>more</a:t>
            </a:r>
            <a:r>
              <a:rPr lang="en-US" dirty="0" smtClean="0"/>
              <a:t> to the </a:t>
            </a:r>
            <a:r>
              <a:rPr lang="en-US" b="1" dirty="0" smtClean="0"/>
              <a:t>male</a:t>
            </a:r>
            <a:r>
              <a:rPr lang="en-US" dirty="0" smtClean="0"/>
              <a:t> students</a:t>
            </a:r>
          </a:p>
          <a:p>
            <a:r>
              <a:rPr lang="en-US" dirty="0" smtClean="0"/>
              <a:t>This phenomenon found to be </a:t>
            </a:r>
            <a:r>
              <a:rPr lang="en-US" b="1" dirty="0" smtClean="0"/>
              <a:t>widespread</a:t>
            </a:r>
            <a:r>
              <a:rPr lang="en-US" dirty="0" smtClean="0"/>
              <a:t> across all subjects in the curriculum</a:t>
            </a:r>
          </a:p>
          <a:p>
            <a:r>
              <a:rPr lang="en-US" dirty="0" smtClean="0"/>
              <a:t>However, it’s </a:t>
            </a:r>
            <a:r>
              <a:rPr lang="en-US" b="1" dirty="0" smtClean="0"/>
              <a:t>not intentional</a:t>
            </a:r>
            <a:r>
              <a:rPr lang="en-US" dirty="0" smtClean="0"/>
              <a:t>, but rather unrecognized process</a:t>
            </a:r>
          </a:p>
          <a:p>
            <a:r>
              <a:rPr lang="en-US" dirty="0" smtClean="0"/>
              <a:t>Other studies (meta-analysis – Kelly, 1988):</a:t>
            </a:r>
            <a:br>
              <a:rPr lang="en-US" dirty="0" smtClean="0"/>
            </a:br>
            <a:r>
              <a:rPr lang="en-US" dirty="0" smtClean="0"/>
              <a:t>- boys being given </a:t>
            </a:r>
            <a:r>
              <a:rPr lang="en-US" b="1" dirty="0" smtClean="0"/>
              <a:t>longer to answer </a:t>
            </a:r>
            <a:r>
              <a:rPr lang="en-US" dirty="0" smtClean="0"/>
              <a:t>a question (mathematics)</a:t>
            </a:r>
            <a:br>
              <a:rPr lang="en-US" dirty="0" smtClean="0"/>
            </a:br>
            <a:r>
              <a:rPr lang="en-US" dirty="0" smtClean="0"/>
              <a:t>- girls being asked </a:t>
            </a:r>
            <a:r>
              <a:rPr lang="en-US" b="1" dirty="0" smtClean="0"/>
              <a:t>challenging and open questions </a:t>
            </a:r>
            <a:r>
              <a:rPr lang="en-US" dirty="0" smtClean="0"/>
              <a:t>less often than boys</a:t>
            </a:r>
          </a:p>
          <a:p>
            <a:r>
              <a:rPr lang="en-US" dirty="0" smtClean="0"/>
              <a:t>In </a:t>
            </a:r>
            <a:r>
              <a:rPr lang="en-US" b="1" dirty="0" smtClean="0"/>
              <a:t>conclusion</a:t>
            </a:r>
            <a:r>
              <a:rPr lang="en-US" dirty="0" smtClean="0"/>
              <a:t>: boys get more high-level questions, more academic criticism, and slightly more praise than girls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428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88790"/>
          </a:xfrm>
        </p:spPr>
        <p:txBody>
          <a:bodyPr/>
          <a:lstStyle/>
          <a:p>
            <a:r>
              <a:rPr lang="en-US" dirty="0" smtClean="0"/>
              <a:t>CLASSROOM INTERACTION cont.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STUDENT TALK</a:t>
            </a:r>
          </a:p>
          <a:p>
            <a:r>
              <a:rPr lang="en-US" dirty="0" smtClean="0"/>
              <a:t>In mixed-sex classrooms:</a:t>
            </a:r>
            <a:br>
              <a:rPr lang="en-US" dirty="0" smtClean="0"/>
            </a:br>
            <a:r>
              <a:rPr lang="en-US" dirty="0" smtClean="0"/>
              <a:t>- boys </a:t>
            </a:r>
            <a:r>
              <a:rPr lang="en-US" b="1" dirty="0" smtClean="0"/>
              <a:t>talking</a:t>
            </a:r>
            <a:r>
              <a:rPr lang="en-US" dirty="0" smtClean="0"/>
              <a:t> more than girls</a:t>
            </a:r>
            <a:br>
              <a:rPr lang="en-US" dirty="0" smtClean="0"/>
            </a:br>
            <a:r>
              <a:rPr lang="en-US" dirty="0" smtClean="0"/>
              <a:t>- boys </a:t>
            </a:r>
            <a:r>
              <a:rPr lang="en-US" b="1" dirty="0" smtClean="0"/>
              <a:t>interrupt</a:t>
            </a:r>
            <a:r>
              <a:rPr lang="en-US" dirty="0" smtClean="0"/>
              <a:t> both girls and other boys more than girls interrupt each other</a:t>
            </a:r>
          </a:p>
          <a:p>
            <a:r>
              <a:rPr lang="en-US" dirty="0" smtClean="0"/>
              <a:t>Though disruptive, boys’ talk may develop their </a:t>
            </a:r>
            <a:r>
              <a:rPr lang="en-US" b="1" dirty="0" smtClean="0"/>
              <a:t>self-confidence</a:t>
            </a:r>
            <a:r>
              <a:rPr lang="en-US" dirty="0" smtClean="0"/>
              <a:t> to seize and hold the floor, to control topics, and in general prepare them for the skills of competitive, public speaking</a:t>
            </a:r>
          </a:p>
          <a:p>
            <a:r>
              <a:rPr lang="en-US" b="1" dirty="0" smtClean="0"/>
              <a:t>Gender</a:t>
            </a:r>
            <a:r>
              <a:rPr lang="en-US" dirty="0" smtClean="0"/>
              <a:t> may intersect with </a:t>
            </a:r>
            <a:r>
              <a:rPr lang="en-US" b="1" dirty="0" smtClean="0"/>
              <a:t>ethnicity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b="1" dirty="0" smtClean="0"/>
              <a:t>black boys </a:t>
            </a:r>
            <a:r>
              <a:rPr lang="en-US" dirty="0" smtClean="0"/>
              <a:t>approach teachers less often than most girls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b="1" dirty="0" smtClean="0"/>
              <a:t>white males </a:t>
            </a:r>
            <a:r>
              <a:rPr lang="en-US" dirty="0" smtClean="0"/>
              <a:t>challenge statements of fact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b="1" dirty="0" smtClean="0"/>
              <a:t>black males </a:t>
            </a:r>
            <a:r>
              <a:rPr lang="en-US" dirty="0" smtClean="0"/>
              <a:t>challenge application of rules</a:t>
            </a:r>
          </a:p>
        </p:txBody>
      </p:sp>
    </p:spTree>
    <p:extLst>
      <p:ext uri="{BB962C8B-B14F-4D97-AF65-F5344CB8AC3E}">
        <p14:creationId xmlns:p14="http://schemas.microsoft.com/office/powerpoint/2010/main" val="3860378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USE AND GENDER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HOW LANGUAGE IS USED TO TALK ABOUT MEN AND WOMEN</a:t>
            </a:r>
          </a:p>
          <a:p>
            <a:r>
              <a:rPr lang="en-US" sz="2000" dirty="0" smtClean="0"/>
              <a:t>Vocabulary: brainstorm </a:t>
            </a:r>
            <a:r>
              <a:rPr lang="en-US" sz="2000" b="1" dirty="0" smtClean="0"/>
              <a:t>insult terms </a:t>
            </a:r>
            <a:r>
              <a:rPr lang="en-US" sz="2000" dirty="0" smtClean="0"/>
              <a:t>that are used </a:t>
            </a:r>
            <a:r>
              <a:rPr lang="en-US" sz="2000" b="1" dirty="0" smtClean="0"/>
              <a:t>for men only</a:t>
            </a:r>
            <a:r>
              <a:rPr lang="en-US" sz="2000" dirty="0" smtClean="0"/>
              <a:t>, insult terms that are used </a:t>
            </a:r>
            <a:r>
              <a:rPr lang="en-US" sz="2000" b="1" dirty="0" smtClean="0"/>
              <a:t>for women only</a:t>
            </a:r>
            <a:r>
              <a:rPr lang="en-US" sz="2000" dirty="0" smtClean="0"/>
              <a:t>, and insult terms that are used </a:t>
            </a:r>
            <a:r>
              <a:rPr lang="en-US" sz="2000" b="1" dirty="0" smtClean="0"/>
              <a:t>for both men and women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170354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USE AND GENDER cont.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32300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Vocabulary</a:t>
            </a:r>
            <a:r>
              <a:rPr lang="en-US" sz="2000" dirty="0" smtClean="0"/>
              <a:t>: insult terms </a:t>
            </a:r>
            <a:br>
              <a:rPr lang="en-US" sz="2000" dirty="0" smtClean="0"/>
            </a:br>
            <a:r>
              <a:rPr lang="en-US" sz="2000" dirty="0" smtClean="0"/>
              <a:t>- men: insults attack intellectual capability, physical strength and masculinity</a:t>
            </a:r>
            <a:br>
              <a:rPr lang="en-US" sz="2000" dirty="0" smtClean="0"/>
            </a:br>
            <a:r>
              <a:rPr lang="en-US" sz="2000" dirty="0" smtClean="0"/>
              <a:t>- women: insults attack sexuality</a:t>
            </a:r>
            <a:br>
              <a:rPr lang="en-US" sz="2000" dirty="0" smtClean="0"/>
            </a:br>
            <a:r>
              <a:rPr lang="en-US" sz="2000" dirty="0" smtClean="0"/>
              <a:t>- both: insults are fairly generic</a:t>
            </a:r>
          </a:p>
          <a:p>
            <a:r>
              <a:rPr lang="en-US" sz="2000" b="1" dirty="0" smtClean="0"/>
              <a:t>Symmetry and Asymmetry: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- symmetry: terms used to represent males get equal usage and scope of use as terms used to represent females</a:t>
            </a:r>
            <a:br>
              <a:rPr lang="en-US" sz="2000" dirty="0" smtClean="0"/>
            </a:br>
            <a:r>
              <a:rPr lang="en-US" sz="2000" dirty="0" smtClean="0"/>
              <a:t>- asymmetry: terms used to represent males and females DO NOT get equal usage and scope of use</a:t>
            </a:r>
            <a:br>
              <a:rPr lang="en-US" sz="2000" dirty="0" smtClean="0"/>
            </a:br>
            <a:r>
              <a:rPr lang="en-US" sz="2000" dirty="0" smtClean="0"/>
              <a:t>- symmetry: e.g. horse (adult generic), stallion (adult male), mare (adult female)</a:t>
            </a:r>
            <a:br>
              <a:rPr lang="en-US" sz="2000" dirty="0" smtClean="0"/>
            </a:br>
            <a:r>
              <a:rPr lang="en-US" sz="2000" dirty="0" smtClean="0"/>
              <a:t>- asymmetry: e.g. human (adult generic), man (adult male and human generic), woman (adult female)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7157775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23690"/>
          </a:xfrm>
        </p:spPr>
        <p:txBody>
          <a:bodyPr/>
          <a:lstStyle/>
          <a:p>
            <a:r>
              <a:rPr lang="en-US" dirty="0"/>
              <a:t>LANGUAGE USE AND GENDER cont.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47800"/>
            <a:ext cx="8915400" cy="4463422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Titles</a:t>
            </a:r>
            <a:r>
              <a:rPr lang="en-US" sz="2000" dirty="0" smtClean="0"/>
              <a:t>: men – Mr., women – Miss, Mrs., Ms. (one title for men, three for women), generic: Dr., Judge, President</a:t>
            </a:r>
          </a:p>
          <a:p>
            <a:r>
              <a:rPr lang="en-US" sz="2000" b="1" dirty="0" smtClean="0"/>
              <a:t>Unmarked and marked terms</a:t>
            </a:r>
            <a:r>
              <a:rPr lang="en-US" sz="2000" dirty="0" smtClean="0"/>
              <a:t>:</a:t>
            </a:r>
            <a:br>
              <a:rPr lang="en-US" sz="2000" dirty="0" smtClean="0"/>
            </a:br>
            <a:r>
              <a:rPr lang="en-US" sz="2000" dirty="0" smtClean="0"/>
              <a:t>- unmarked: terms </a:t>
            </a:r>
            <a:r>
              <a:rPr lang="en-US" sz="2000" b="1" dirty="0" smtClean="0"/>
              <a:t>without</a:t>
            </a:r>
            <a:r>
              <a:rPr lang="en-US" sz="2000" dirty="0" smtClean="0"/>
              <a:t> specific endings used </a:t>
            </a:r>
            <a:r>
              <a:rPr lang="en-US" sz="2000" dirty="0" smtClean="0"/>
              <a:t>for </a:t>
            </a:r>
            <a:r>
              <a:rPr lang="en-US" sz="2000" dirty="0" smtClean="0"/>
              <a:t>males or females</a:t>
            </a:r>
            <a:br>
              <a:rPr lang="en-US" sz="2000" dirty="0" smtClean="0"/>
            </a:br>
            <a:r>
              <a:rPr lang="en-US" sz="2000" dirty="0" smtClean="0"/>
              <a:t>- marked</a:t>
            </a:r>
            <a:r>
              <a:rPr lang="en-US" sz="2000" dirty="0" smtClean="0"/>
              <a:t>: terms </a:t>
            </a:r>
            <a:r>
              <a:rPr lang="en-US" sz="2000" b="1" dirty="0" smtClean="0"/>
              <a:t>with</a:t>
            </a:r>
            <a:r>
              <a:rPr lang="en-US" sz="2000" dirty="0" smtClean="0"/>
              <a:t> specific endings for males and </a:t>
            </a:r>
            <a:r>
              <a:rPr lang="cs-CZ" sz="2000" dirty="0" err="1" smtClean="0"/>
              <a:t>only</a:t>
            </a:r>
            <a:r>
              <a:rPr lang="cs-CZ" sz="2000" dirty="0" smtClean="0"/>
              <a:t> </a:t>
            </a:r>
            <a:r>
              <a:rPr lang="en-US" sz="2000" dirty="0" smtClean="0"/>
              <a:t>females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- waiter (unmarked – male or female), </a:t>
            </a:r>
            <a:r>
              <a:rPr lang="en-US" sz="2000" dirty="0" smtClean="0"/>
              <a:t>waitress </a:t>
            </a:r>
            <a:r>
              <a:rPr lang="en-US" sz="2000" dirty="0" smtClean="0"/>
              <a:t>(marked – only female)</a:t>
            </a:r>
            <a:br>
              <a:rPr lang="en-US" sz="2000" dirty="0" smtClean="0"/>
            </a:br>
            <a:r>
              <a:rPr lang="en-US" sz="2000" dirty="0" smtClean="0"/>
              <a:t>- women are choosing nowadays unmarked versions (e.g. waiter, actor)</a:t>
            </a:r>
          </a:p>
          <a:p>
            <a:r>
              <a:rPr lang="en-US" sz="2000" b="1" dirty="0" smtClean="0"/>
              <a:t>Semantic derogation</a:t>
            </a:r>
            <a:r>
              <a:rPr lang="en-US" sz="2000" dirty="0" smtClean="0"/>
              <a:t>: a word that is normally positive takes on a negative connotation in specific situations (especially for women)</a:t>
            </a:r>
            <a:br>
              <a:rPr lang="en-US" sz="2000" dirty="0" smtClean="0"/>
            </a:br>
            <a:r>
              <a:rPr lang="en-US" sz="2000" dirty="0" smtClean="0"/>
              <a:t>- e.g. gentleman/lady – e.g. cleaning lady (lower status), lady of the night (prostitute); bachelor/spinster – e.g. spinster is old, not beautiful (</a:t>
            </a:r>
            <a:r>
              <a:rPr lang="en-US" sz="2000" dirty="0" err="1" smtClean="0"/>
              <a:t>bachelorrete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87475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63390"/>
          </a:xfrm>
        </p:spPr>
        <p:txBody>
          <a:bodyPr/>
          <a:lstStyle/>
          <a:p>
            <a:r>
              <a:rPr lang="en-US" dirty="0"/>
              <a:t>LANGUAGE USE AND GENDER cont.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727200"/>
            <a:ext cx="8915400" cy="4184022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Grammar</a:t>
            </a:r>
            <a:r>
              <a:rPr lang="en-US" sz="2000" dirty="0" smtClean="0"/>
              <a:t>: human beings in general – he, she, or combination?</a:t>
            </a:r>
            <a:br>
              <a:rPr lang="en-US" sz="2000" dirty="0" smtClean="0"/>
            </a:br>
            <a:r>
              <a:rPr lang="en-US" sz="2000" dirty="0" smtClean="0"/>
              <a:t>- the third person singular problem</a:t>
            </a:r>
          </a:p>
          <a:p>
            <a:r>
              <a:rPr lang="en-US" sz="2000" b="1" dirty="0" smtClean="0"/>
              <a:t>Discourse</a:t>
            </a:r>
            <a:r>
              <a:rPr lang="en-US" sz="2000" dirty="0" smtClean="0"/>
              <a:t>: we can see discourse about men and women in TV advertisements and internet-based advertisement</a:t>
            </a:r>
            <a:br>
              <a:rPr lang="en-US" sz="2000" dirty="0" smtClean="0"/>
            </a:br>
            <a:r>
              <a:rPr lang="en-US" sz="2000" dirty="0" smtClean="0"/>
              <a:t>- spoken/written</a:t>
            </a:r>
            <a:br>
              <a:rPr lang="en-US" sz="2000" dirty="0" smtClean="0"/>
            </a:br>
            <a:r>
              <a:rPr lang="en-US" sz="2000" dirty="0" smtClean="0"/>
              <a:t>- multimodal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269403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85590"/>
          </a:xfrm>
        </p:spPr>
        <p:txBody>
          <a:bodyPr/>
          <a:lstStyle/>
          <a:p>
            <a:r>
              <a:rPr lang="en-US" dirty="0"/>
              <a:t>LANGUAGE USE AND GENDER cont.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49400"/>
            <a:ext cx="8915400" cy="4361822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HOW MEN AND WOMEN USE LANGUAGE</a:t>
            </a:r>
          </a:p>
          <a:p>
            <a:r>
              <a:rPr lang="en-US" sz="2000" dirty="0" smtClean="0"/>
              <a:t>A lot of research is inconclusive</a:t>
            </a:r>
          </a:p>
          <a:p>
            <a:r>
              <a:rPr lang="en-US" sz="2000" b="1" dirty="0" smtClean="0"/>
              <a:t>Verbosity</a:t>
            </a:r>
            <a:r>
              <a:rPr lang="en-US" sz="2000" dirty="0" smtClean="0"/>
              <a:t>: who speaks more? Depends on the context, closely linked to power dynamics</a:t>
            </a:r>
          </a:p>
          <a:p>
            <a:r>
              <a:rPr lang="en-US" sz="2000" b="1" dirty="0" smtClean="0"/>
              <a:t>Turn-Taking and Interrupting: </a:t>
            </a:r>
            <a:r>
              <a:rPr lang="en-US" sz="2000" dirty="0" smtClean="0"/>
              <a:t>depends on the situation, personality plays a role</a:t>
            </a:r>
            <a:endParaRPr lang="en-US" sz="2000" b="1" dirty="0" smtClean="0"/>
          </a:p>
          <a:p>
            <a:r>
              <a:rPr lang="en-US" sz="2000" b="1" dirty="0" smtClean="0"/>
              <a:t>Back Channel Support </a:t>
            </a:r>
            <a:r>
              <a:rPr lang="en-US" sz="2000" dirty="0" smtClean="0"/>
              <a:t>(active listening strategies, eye contact, posture, facial support): </a:t>
            </a:r>
            <a:br>
              <a:rPr lang="en-US" sz="2000" dirty="0" smtClean="0"/>
            </a:br>
            <a:r>
              <a:rPr lang="en-US" sz="2000" dirty="0" smtClean="0"/>
              <a:t>- </a:t>
            </a:r>
            <a:r>
              <a:rPr lang="en-US" sz="2000" i="1" dirty="0" smtClean="0"/>
              <a:t>Really? Wow, that’s interesting!, I didn’t know that.</a:t>
            </a:r>
            <a:br>
              <a:rPr lang="en-US" sz="2000" i="1" dirty="0" smtClean="0"/>
            </a:br>
            <a:r>
              <a:rPr lang="en-US" sz="2000" i="1" dirty="0" smtClean="0"/>
              <a:t>- </a:t>
            </a:r>
            <a:r>
              <a:rPr lang="en-US" sz="2000" dirty="0" smtClean="0"/>
              <a:t>asking open-ended questions, interested facial expressions, forward leaning posture</a:t>
            </a:r>
            <a:br>
              <a:rPr lang="en-US" sz="2000" dirty="0" smtClean="0"/>
            </a:br>
            <a:r>
              <a:rPr lang="en-US" sz="2000" dirty="0" smtClean="0"/>
              <a:t>- slightly more use of back channel support by women</a:t>
            </a:r>
          </a:p>
        </p:txBody>
      </p:sp>
    </p:spTree>
    <p:extLst>
      <p:ext uri="{BB962C8B-B14F-4D97-AF65-F5344CB8AC3E}">
        <p14:creationId xmlns:p14="http://schemas.microsoft.com/office/powerpoint/2010/main" val="3858385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85590"/>
          </a:xfrm>
        </p:spPr>
        <p:txBody>
          <a:bodyPr/>
          <a:lstStyle/>
          <a:p>
            <a:r>
              <a:rPr lang="en-US" dirty="0"/>
              <a:t>LANGUAGE USE AND GENDER cont.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49400"/>
            <a:ext cx="8915400" cy="4991100"/>
          </a:xfrm>
        </p:spPr>
        <p:txBody>
          <a:bodyPr>
            <a:normAutofit fontScale="92500" lnSpcReduction="10000"/>
          </a:bodyPr>
          <a:lstStyle/>
          <a:p>
            <a:r>
              <a:rPr lang="en-US" sz="2000" b="1" dirty="0" smtClean="0"/>
              <a:t>HOW MEN AND WOMEN USE LANGUAGE</a:t>
            </a:r>
          </a:p>
          <a:p>
            <a:r>
              <a:rPr lang="en-US" sz="2000" b="1" dirty="0" smtClean="0"/>
              <a:t>Mitigating</a:t>
            </a:r>
            <a:r>
              <a:rPr lang="en-US" sz="2000" dirty="0" smtClean="0"/>
              <a:t>: strategies and words that we use in order to decrease the power of what we’re saying</a:t>
            </a:r>
            <a:br>
              <a:rPr lang="en-US" sz="2000" dirty="0" smtClean="0"/>
            </a:br>
            <a:r>
              <a:rPr lang="en-US" sz="2000" dirty="0" smtClean="0"/>
              <a:t>- hedging: hesitation (sort of, kind of, um)</a:t>
            </a:r>
            <a:br>
              <a:rPr lang="en-US" sz="2000" dirty="0" smtClean="0"/>
            </a:br>
            <a:r>
              <a:rPr lang="en-US" sz="2000" dirty="0" smtClean="0"/>
              <a:t>- epistemic modals: reducing forcefulness (should, could, may)</a:t>
            </a:r>
            <a:br>
              <a:rPr lang="en-US" sz="2000" dirty="0" smtClean="0"/>
            </a:br>
            <a:r>
              <a:rPr lang="en-US" sz="2000" dirty="0" smtClean="0"/>
              <a:t>- other </a:t>
            </a:r>
            <a:r>
              <a:rPr lang="en-US" sz="2000" dirty="0" err="1" smtClean="0"/>
              <a:t>mitigators</a:t>
            </a:r>
            <a:r>
              <a:rPr lang="en-US" sz="2000" dirty="0" smtClean="0"/>
              <a:t> (possibly, probably)</a:t>
            </a:r>
            <a:br>
              <a:rPr lang="en-US" sz="2000" dirty="0" smtClean="0"/>
            </a:br>
            <a:r>
              <a:rPr lang="en-US" sz="2000" dirty="0" smtClean="0"/>
              <a:t>- results are mixed, less power = more mitigation</a:t>
            </a:r>
          </a:p>
          <a:p>
            <a:r>
              <a:rPr lang="en-US" sz="2000" b="1" dirty="0" smtClean="0"/>
              <a:t>Rising intonation</a:t>
            </a:r>
            <a:r>
              <a:rPr lang="en-US" sz="2000" dirty="0" smtClean="0"/>
              <a:t>: adds a questioning tone, or degree of uncertainty to a statement</a:t>
            </a:r>
            <a:br>
              <a:rPr lang="en-US" sz="2000" dirty="0" smtClean="0"/>
            </a:br>
            <a:r>
              <a:rPr lang="en-US" sz="2000" dirty="0" smtClean="0"/>
              <a:t>- “I’m going out tonight.” – certain</a:t>
            </a:r>
            <a:br>
              <a:rPr lang="en-US" sz="2000" dirty="0" smtClean="0"/>
            </a:br>
            <a:r>
              <a:rPr lang="en-US" sz="2000" dirty="0" smtClean="0"/>
              <a:t>- “I’m going out tonight?” – uncertain</a:t>
            </a:r>
            <a:br>
              <a:rPr lang="en-US" sz="2000" dirty="0" smtClean="0"/>
            </a:br>
            <a:r>
              <a:rPr lang="en-US" sz="2000" dirty="0" smtClean="0"/>
              <a:t>- women use it frequently, especially teenage females</a:t>
            </a:r>
          </a:p>
          <a:p>
            <a:r>
              <a:rPr lang="en-US" sz="2000" b="1" dirty="0" smtClean="0"/>
              <a:t>Content</a:t>
            </a:r>
            <a:r>
              <a:rPr lang="en-US" sz="2000" dirty="0" smtClean="0"/>
              <a:t>: </a:t>
            </a:r>
            <a:br>
              <a:rPr lang="en-US" sz="2000" dirty="0" smtClean="0"/>
            </a:br>
            <a:r>
              <a:rPr lang="en-US" sz="2000" dirty="0" smtClean="0"/>
              <a:t>- women talk more about people, emotions, internal processes and thought processes</a:t>
            </a:r>
            <a:br>
              <a:rPr lang="en-US" sz="2000" dirty="0" smtClean="0"/>
            </a:br>
            <a:r>
              <a:rPr lang="en-US" sz="2000" dirty="0" smtClean="0"/>
              <a:t>- men talk more about external events and conversation topics typically associated with men, such as sports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957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040090"/>
          </a:xfrm>
        </p:spPr>
        <p:txBody>
          <a:bodyPr/>
          <a:lstStyle/>
          <a:p>
            <a:r>
              <a:rPr lang="en-US" dirty="0" smtClean="0"/>
              <a:t>QUESTION</a:t>
            </a:r>
            <a:r>
              <a:rPr lang="cs-CZ" dirty="0" smtClean="0"/>
              <a:t> 1</a:t>
            </a:r>
            <a:r>
              <a:rPr lang="en-US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WHAT DO YOU KNOW ABOUT LANGUAGE AND GENDER?</a:t>
            </a:r>
            <a:br>
              <a:rPr lang="en-US" dirty="0" smtClean="0"/>
            </a:br>
            <a:r>
              <a:rPr lang="en-US" dirty="0" smtClean="0"/>
              <a:t>BRAINSTORM SOME IDEAS…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621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GENDER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dirty="0" smtClean="0"/>
              <a:t>Biologically constructed</a:t>
            </a:r>
            <a:r>
              <a:rPr lang="en-US" sz="2000" dirty="0" smtClean="0"/>
              <a:t>: researchers used to think there was a male and a female brain with different structures, outputs and capabilities</a:t>
            </a:r>
          </a:p>
          <a:p>
            <a:endParaRPr lang="en-US" sz="2000" dirty="0"/>
          </a:p>
          <a:p>
            <a:r>
              <a:rPr lang="en-US" sz="2000" b="1" dirty="0" smtClean="0"/>
              <a:t>Socially constructed</a:t>
            </a:r>
            <a:r>
              <a:rPr lang="en-US" sz="2000" dirty="0" smtClean="0"/>
              <a:t>: each society or culture trains men and women to behave in a specific way (boys raised to be aggressive, girls passive)</a:t>
            </a:r>
          </a:p>
          <a:p>
            <a:endParaRPr lang="en-US" sz="2000" dirty="0"/>
          </a:p>
          <a:p>
            <a:r>
              <a:rPr lang="en-US" sz="2000" b="1" dirty="0" smtClean="0"/>
              <a:t>Individually constructed</a:t>
            </a:r>
            <a:r>
              <a:rPr lang="en-US" sz="2000" dirty="0" smtClean="0"/>
              <a:t>: each individual constructs his or her own perception of his or her own gender, and decided how to portray that to the world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22264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89054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13164"/>
            <a:ext cx="8915400" cy="449805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From two perspectives: Ferdinand de Saussure – </a:t>
            </a:r>
            <a:r>
              <a:rPr lang="en-US" sz="2000" b="1" dirty="0" smtClean="0"/>
              <a:t>langue</a:t>
            </a:r>
            <a:r>
              <a:rPr lang="en-US" sz="2000" dirty="0" smtClean="0"/>
              <a:t> and </a:t>
            </a:r>
            <a:r>
              <a:rPr lang="en-US" sz="2000" b="1" dirty="0" smtClean="0"/>
              <a:t>parole</a:t>
            </a:r>
          </a:p>
          <a:p>
            <a:r>
              <a:rPr lang="en-US" sz="2000" b="1" dirty="0" smtClean="0"/>
              <a:t>Langue</a:t>
            </a:r>
            <a:r>
              <a:rPr lang="en-US" sz="2000" dirty="0" smtClean="0"/>
              <a:t>: language as a code, the words available to us</a:t>
            </a:r>
            <a:br>
              <a:rPr lang="en-US" sz="2000" dirty="0" smtClean="0"/>
            </a:br>
            <a:r>
              <a:rPr lang="en-US" sz="2000" dirty="0" smtClean="0"/>
              <a:t>- new coinages of words such as </a:t>
            </a:r>
            <a:r>
              <a:rPr lang="en-US" sz="2000" i="1" dirty="0" err="1" smtClean="0"/>
              <a:t>Ms</a:t>
            </a:r>
            <a:r>
              <a:rPr lang="en-US" sz="2000" i="1" dirty="0" smtClean="0"/>
              <a:t>, chairperson, s/he</a:t>
            </a:r>
            <a:endParaRPr lang="en-US" sz="2000" dirty="0" smtClean="0"/>
          </a:p>
          <a:p>
            <a:r>
              <a:rPr lang="en-US" sz="2000" b="1" dirty="0" smtClean="0"/>
              <a:t>Parole</a:t>
            </a:r>
            <a:r>
              <a:rPr lang="en-US" sz="2000" dirty="0" smtClean="0"/>
              <a:t>: language in use, what people actually say or write</a:t>
            </a:r>
            <a:br>
              <a:rPr lang="en-US" sz="2000" dirty="0" smtClean="0"/>
            </a:br>
            <a:r>
              <a:rPr lang="en-US" sz="2000" dirty="0" smtClean="0"/>
              <a:t>- we can question whether women and men actually speak differently from each other</a:t>
            </a:r>
          </a:p>
          <a:p>
            <a:r>
              <a:rPr lang="en-US" sz="2000" b="1" dirty="0" smtClean="0"/>
              <a:t>Discourse</a:t>
            </a:r>
            <a:r>
              <a:rPr lang="en-US" sz="2000" dirty="0" smtClean="0"/>
              <a:t>: brings langue and parole together, it refers to what is said or written in relation to those aspects of the language which are available in the language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35319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05926"/>
          </a:xfrm>
        </p:spPr>
        <p:txBody>
          <a:bodyPr/>
          <a:lstStyle/>
          <a:p>
            <a:r>
              <a:rPr lang="en-US" dirty="0" smtClean="0"/>
              <a:t>GENDER DIFFERENCES IN SPEECH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945178"/>
            <a:ext cx="8915400" cy="3966044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Biological differences</a:t>
            </a:r>
            <a:r>
              <a:rPr lang="en-US" sz="2000" dirty="0" smtClean="0"/>
              <a:t>: </a:t>
            </a:r>
            <a:br>
              <a:rPr lang="en-US" sz="2000" dirty="0" smtClean="0"/>
            </a:br>
            <a:r>
              <a:rPr lang="en-US" sz="2000" dirty="0" smtClean="0"/>
              <a:t>voice – breathy voice interpreted as sexy/alluring in females</a:t>
            </a:r>
          </a:p>
          <a:p>
            <a:r>
              <a:rPr lang="en-US" sz="2000" b="1" dirty="0" smtClean="0"/>
              <a:t>Stereotypes</a:t>
            </a:r>
            <a:r>
              <a:rPr lang="en-US" sz="2000" dirty="0" smtClean="0"/>
              <a:t>:</a:t>
            </a:r>
            <a:br>
              <a:rPr lang="en-US" sz="2000" dirty="0" smtClean="0"/>
            </a:br>
            <a:r>
              <a:rPr lang="en-US" sz="2000" dirty="0" smtClean="0"/>
              <a:t>women’s talk – chatty, gossipy, i.e. superficial and unimportant</a:t>
            </a:r>
            <a:br>
              <a:rPr lang="en-US" sz="2000" dirty="0" smtClean="0"/>
            </a:br>
            <a:r>
              <a:rPr lang="en-US" sz="2000" dirty="0" smtClean="0"/>
              <a:t>men – strong, silent, i.e. a select and rare commodity</a:t>
            </a:r>
          </a:p>
          <a:p>
            <a:r>
              <a:rPr lang="en-US" sz="2000" b="1" dirty="0" smtClean="0"/>
              <a:t>Ideological relationship </a:t>
            </a:r>
            <a:r>
              <a:rPr lang="en-US" sz="2000" dirty="0" smtClean="0"/>
              <a:t>between language use and gender</a:t>
            </a:r>
          </a:p>
          <a:p>
            <a:r>
              <a:rPr lang="en-US" sz="2000" b="1" dirty="0" smtClean="0"/>
              <a:t>Underlying prejudices </a:t>
            </a:r>
            <a:r>
              <a:rPr lang="en-US" sz="2000" dirty="0" smtClean="0"/>
              <a:t>about the relative merit of men’s and women’s talk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30351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89054"/>
          </a:xfrm>
        </p:spPr>
        <p:txBody>
          <a:bodyPr/>
          <a:lstStyle/>
          <a:p>
            <a:r>
              <a:rPr lang="en-US" dirty="0" smtClean="0"/>
              <a:t>STUDIES OF LANGUAGE AND GENDER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13164"/>
            <a:ext cx="8915400" cy="4498058"/>
          </a:xfrm>
        </p:spPr>
        <p:txBody>
          <a:bodyPr>
            <a:noAutofit/>
          </a:bodyPr>
          <a:lstStyle/>
          <a:p>
            <a:r>
              <a:rPr lang="en-US" sz="2000" dirty="0" smtClean="0"/>
              <a:t>The first main study:</a:t>
            </a:r>
            <a:r>
              <a:rPr lang="en-US" sz="2000" i="1" dirty="0" smtClean="0"/>
              <a:t> Language and Woman’s Place </a:t>
            </a:r>
            <a:r>
              <a:rPr lang="en-US" sz="2000" dirty="0" smtClean="0"/>
              <a:t>by Robin </a:t>
            </a:r>
            <a:r>
              <a:rPr lang="en-US" sz="2000" dirty="0" err="1" smtClean="0"/>
              <a:t>Lakoff</a:t>
            </a:r>
            <a:r>
              <a:rPr lang="en-US" sz="2000" dirty="0" smtClean="0"/>
              <a:t> (1975): women forced to use language that “softened” or “weakened” their speech because of their </a:t>
            </a:r>
            <a:r>
              <a:rPr lang="en-US" sz="2000" b="1" dirty="0" smtClean="0"/>
              <a:t>lower-status social position</a:t>
            </a:r>
          </a:p>
          <a:p>
            <a:r>
              <a:rPr lang="en-US" sz="2000" b="1" dirty="0" smtClean="0"/>
              <a:t>Women’s speech </a:t>
            </a:r>
            <a:r>
              <a:rPr lang="en-US" sz="2000" dirty="0" smtClean="0"/>
              <a:t>had to be more standard, softer, and more polite than men’s to get things done</a:t>
            </a:r>
          </a:p>
          <a:p>
            <a:r>
              <a:rPr lang="en-US" sz="2000" dirty="0" err="1" smtClean="0"/>
              <a:t>Lakoff</a:t>
            </a:r>
            <a:r>
              <a:rPr lang="en-US" sz="2000" dirty="0" smtClean="0"/>
              <a:t> proposed the </a:t>
            </a:r>
            <a:r>
              <a:rPr lang="en-US" sz="2000" b="1" i="1" u="sng" dirty="0" smtClean="0"/>
              <a:t>dominance theory</a:t>
            </a:r>
            <a:r>
              <a:rPr lang="en-US" sz="2000" dirty="0" smtClean="0"/>
              <a:t>: differences in speech related to gender are a result of men’s socially superior position</a:t>
            </a:r>
          </a:p>
          <a:p>
            <a:r>
              <a:rPr lang="en-US" sz="2000" b="1" dirty="0" smtClean="0"/>
              <a:t>Men</a:t>
            </a:r>
            <a:r>
              <a:rPr lang="en-US" sz="2000" dirty="0" smtClean="0"/>
              <a:t>: greater use of interruptive behavior, fewer conversational support indicators, fewer mitigated directives, and more control over conversational topics</a:t>
            </a:r>
          </a:p>
          <a:p>
            <a:r>
              <a:rPr lang="en-US" sz="2000" b="1" dirty="0" smtClean="0"/>
              <a:t>Women</a:t>
            </a:r>
            <a:r>
              <a:rPr lang="en-US" sz="2000" dirty="0" smtClean="0"/>
              <a:t>: less success with the features above, the need to show more conversational responsiveness and to be less direct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79583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570451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STUDIES OF LANGUAGE AND GENDER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cont.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914257"/>
            <a:ext cx="8915400" cy="4686047"/>
          </a:xfrm>
        </p:spPr>
        <p:txBody>
          <a:bodyPr>
            <a:noAutofit/>
          </a:bodyPr>
          <a:lstStyle/>
          <a:p>
            <a:r>
              <a:rPr lang="en-US" sz="2000" dirty="0" smtClean="0"/>
              <a:t>Women use greater numbers of hedges, tag questions, and other indirect linguistic features – making their speech seem </a:t>
            </a:r>
            <a:r>
              <a:rPr lang="en-US" sz="2000" b="1" dirty="0" smtClean="0"/>
              <a:t>weaker</a:t>
            </a:r>
            <a:r>
              <a:rPr lang="en-US" sz="2000" dirty="0" smtClean="0"/>
              <a:t> and more </a:t>
            </a:r>
            <a:r>
              <a:rPr lang="en-US" sz="2000" b="1" dirty="0" smtClean="0"/>
              <a:t>uncertain</a:t>
            </a:r>
          </a:p>
          <a:p>
            <a:r>
              <a:rPr lang="en-US" sz="2000" dirty="0" smtClean="0"/>
              <a:t>Society teaches women to “</a:t>
            </a:r>
            <a:r>
              <a:rPr lang="en-US" sz="2000" b="1" dirty="0" smtClean="0"/>
              <a:t>speak like a woman</a:t>
            </a:r>
            <a:r>
              <a:rPr lang="en-US" sz="2000" dirty="0" smtClean="0"/>
              <a:t>”</a:t>
            </a:r>
          </a:p>
          <a:p>
            <a:r>
              <a:rPr lang="en-US" sz="2000" dirty="0" err="1" smtClean="0"/>
              <a:t>Lakoff’s</a:t>
            </a:r>
            <a:r>
              <a:rPr lang="en-US" sz="2000" dirty="0" smtClean="0"/>
              <a:t> book started a flood of research – it was suggested that her claims were either overstated or incorrect.</a:t>
            </a:r>
          </a:p>
          <a:p>
            <a:r>
              <a:rPr lang="en-US" sz="2000" dirty="0" smtClean="0"/>
              <a:t>Linguistic features themselves mean nothing – it is the context in which they are used – how their use is perceived is based on our </a:t>
            </a:r>
            <a:r>
              <a:rPr lang="en-US" sz="2000" b="1" dirty="0" smtClean="0"/>
              <a:t>social preconceptions</a:t>
            </a:r>
          </a:p>
          <a:p>
            <a:r>
              <a:rPr lang="en-US" sz="2000" dirty="0" smtClean="0"/>
              <a:t>After </a:t>
            </a:r>
            <a:r>
              <a:rPr lang="en-US" sz="2000" dirty="0" err="1" smtClean="0"/>
              <a:t>Lakoff’s</a:t>
            </a:r>
            <a:r>
              <a:rPr lang="en-US" sz="2000" dirty="0" smtClean="0"/>
              <a:t> book – a </a:t>
            </a:r>
            <a:r>
              <a:rPr lang="en-US" sz="2000" b="1" dirty="0" smtClean="0"/>
              <a:t>paradigm shift </a:t>
            </a:r>
            <a:r>
              <a:rPr lang="en-US" sz="2000" dirty="0" smtClean="0"/>
              <a:t>– focus  from </a:t>
            </a:r>
            <a:r>
              <a:rPr lang="en-US" sz="2000" b="1" dirty="0" smtClean="0"/>
              <a:t>biological sex </a:t>
            </a:r>
            <a:r>
              <a:rPr lang="en-US" sz="2000" dirty="0" smtClean="0"/>
              <a:t>(being male or female at birth) to </a:t>
            </a:r>
            <a:r>
              <a:rPr lang="en-US" sz="2000" b="1" dirty="0" smtClean="0"/>
              <a:t>gender</a:t>
            </a:r>
            <a:r>
              <a:rPr lang="en-US" sz="2000" dirty="0" smtClean="0"/>
              <a:t> (the socialized process of becoming male or female)</a:t>
            </a:r>
          </a:p>
          <a:p>
            <a:r>
              <a:rPr lang="en-US" sz="2000" dirty="0" smtClean="0"/>
              <a:t>Research must focus more on </a:t>
            </a:r>
            <a:r>
              <a:rPr lang="en-US" sz="2000" b="1" dirty="0" smtClean="0"/>
              <a:t>lifestyle patterns </a:t>
            </a:r>
            <a:r>
              <a:rPr lang="en-US" sz="2000" dirty="0" smtClean="0"/>
              <a:t>and </a:t>
            </a:r>
            <a:r>
              <a:rPr lang="en-US" sz="2000" b="1" dirty="0" smtClean="0"/>
              <a:t>environment</a:t>
            </a:r>
            <a:r>
              <a:rPr lang="en-US" sz="2000" dirty="0" smtClean="0"/>
              <a:t> than on biology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92759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177897" cy="739177"/>
          </a:xfrm>
        </p:spPr>
        <p:txBody>
          <a:bodyPr/>
          <a:lstStyle/>
          <a:p>
            <a:r>
              <a:rPr lang="en-US" dirty="0" smtClean="0"/>
              <a:t>ORIGINS OF GENDERED LANGUAGE USE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79419"/>
            <a:ext cx="9181610" cy="4987636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Socialization into </a:t>
            </a:r>
            <a:r>
              <a:rPr lang="en-US" sz="2000" b="1" dirty="0" smtClean="0"/>
              <a:t>gendered linguistic practice </a:t>
            </a:r>
            <a:r>
              <a:rPr lang="en-US" sz="2000" dirty="0" smtClean="0"/>
              <a:t>begins at birth</a:t>
            </a:r>
          </a:p>
          <a:p>
            <a:r>
              <a:rPr lang="en-US" sz="2000" dirty="0" smtClean="0"/>
              <a:t>Babies were found to babble in different pitch ranges with mothers or fathers</a:t>
            </a:r>
          </a:p>
          <a:p>
            <a:r>
              <a:rPr lang="en-US" sz="2000" dirty="0" smtClean="0"/>
              <a:t>Children enter into </a:t>
            </a:r>
            <a:r>
              <a:rPr lang="en-US" sz="2000" b="1" dirty="0" smtClean="0"/>
              <a:t>sex-segregated</a:t>
            </a:r>
            <a:r>
              <a:rPr lang="en-US" sz="2000" dirty="0" smtClean="0"/>
              <a:t> activities, playgrounds, and sports</a:t>
            </a:r>
          </a:p>
          <a:p>
            <a:r>
              <a:rPr lang="en-US" sz="2000" dirty="0" smtClean="0"/>
              <a:t>This same-sex tendency help create </a:t>
            </a:r>
            <a:r>
              <a:rPr lang="en-US" sz="2000" b="1" dirty="0" smtClean="0"/>
              <a:t>gendered patterns </a:t>
            </a:r>
            <a:r>
              <a:rPr lang="en-US" sz="2000" dirty="0" smtClean="0"/>
              <a:t>in language use</a:t>
            </a:r>
          </a:p>
          <a:p>
            <a:r>
              <a:rPr lang="en-US" sz="2000" dirty="0" smtClean="0"/>
              <a:t>Differences then arise from socialization into different gender subcultures: this approach to male/female language differences is known as the </a:t>
            </a:r>
            <a:r>
              <a:rPr lang="en-US" sz="2000" b="1" i="1" u="sng" dirty="0" smtClean="0"/>
              <a:t>cross-cultural miscommunication approach</a:t>
            </a:r>
            <a:r>
              <a:rPr lang="en-US" sz="2000" i="1" dirty="0" smtClean="0"/>
              <a:t>.</a:t>
            </a:r>
            <a:endParaRPr lang="en-US" sz="2000" dirty="0" smtClean="0"/>
          </a:p>
          <a:p>
            <a:r>
              <a:rPr lang="en-US" sz="2000" b="1" dirty="0" smtClean="0"/>
              <a:t>The dominance theory</a:t>
            </a:r>
            <a:r>
              <a:rPr lang="en-US" sz="2000" dirty="0" smtClean="0"/>
              <a:t>: assumes an asymmetrical status between men and women – this asymmetry creates the differences in language</a:t>
            </a:r>
          </a:p>
          <a:p>
            <a:r>
              <a:rPr lang="en-US" sz="2000" b="1" dirty="0" smtClean="0"/>
              <a:t>The cross-cultural miscommunication approach</a:t>
            </a:r>
            <a:r>
              <a:rPr lang="en-US" sz="2000" dirty="0" smtClean="0"/>
              <a:t>: suggests that gender differences are similar to cross-cultural differences.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483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177897" cy="1437446"/>
          </a:xfrm>
        </p:spPr>
        <p:txBody>
          <a:bodyPr/>
          <a:lstStyle/>
          <a:p>
            <a:r>
              <a:rPr lang="en-US" dirty="0" smtClean="0"/>
              <a:t>ORIGINS OF GENDERED LANGUAGE USE</a:t>
            </a:r>
            <a:br>
              <a:rPr lang="en-US" dirty="0" smtClean="0"/>
            </a:br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061555"/>
            <a:ext cx="9181610" cy="4505499"/>
          </a:xfrm>
        </p:spPr>
        <p:txBody>
          <a:bodyPr>
            <a:noAutofit/>
          </a:bodyPr>
          <a:lstStyle/>
          <a:p>
            <a:r>
              <a:rPr lang="en-US" sz="2000" dirty="0" smtClean="0"/>
              <a:t>1982, influential article by Daniel </a:t>
            </a:r>
            <a:r>
              <a:rPr lang="en-US" sz="2000" dirty="0" err="1" smtClean="0"/>
              <a:t>Maltz</a:t>
            </a:r>
            <a:r>
              <a:rPr lang="en-US" sz="2000" dirty="0" smtClean="0"/>
              <a:t> and Ruth </a:t>
            </a:r>
            <a:r>
              <a:rPr lang="en-US" sz="2000" dirty="0" err="1" smtClean="0"/>
              <a:t>Borker</a:t>
            </a:r>
            <a:r>
              <a:rPr lang="en-US" sz="2000" dirty="0" smtClean="0"/>
              <a:t>:</a:t>
            </a:r>
            <a:br>
              <a:rPr lang="en-US" sz="2000" dirty="0" smtClean="0"/>
            </a:br>
            <a:r>
              <a:rPr lang="en-US" sz="2000" b="1" dirty="0" smtClean="0"/>
              <a:t>men</a:t>
            </a:r>
            <a:r>
              <a:rPr lang="en-US" sz="2000" dirty="0" smtClean="0"/>
              <a:t>: adopt a more competitive, hierarchical style</a:t>
            </a:r>
            <a:br>
              <a:rPr lang="en-US" sz="2000" dirty="0" smtClean="0"/>
            </a:br>
            <a:r>
              <a:rPr lang="en-US" sz="2000" b="1" dirty="0" smtClean="0"/>
              <a:t>women</a:t>
            </a:r>
            <a:r>
              <a:rPr lang="en-US" sz="2000" dirty="0" smtClean="0"/>
              <a:t>: engage in a more cooperative, noncompetitive style</a:t>
            </a:r>
          </a:p>
          <a:p>
            <a:r>
              <a:rPr lang="en-US" sz="2000" b="1" dirty="0" smtClean="0"/>
              <a:t>Males</a:t>
            </a:r>
            <a:r>
              <a:rPr lang="en-US" sz="2000" dirty="0" smtClean="0"/>
              <a:t>: more directives, storytelling, and ritual insults to gain and hold the conversational floor</a:t>
            </a:r>
          </a:p>
          <a:p>
            <a:r>
              <a:rPr lang="en-US" sz="2000" b="1" dirty="0" smtClean="0"/>
              <a:t>Females</a:t>
            </a:r>
            <a:r>
              <a:rPr lang="en-US" sz="2000" dirty="0" smtClean="0"/>
              <a:t>: more mitigation, minimal responses, and support strategies to establish rapport and equality</a:t>
            </a:r>
          </a:p>
          <a:p>
            <a:r>
              <a:rPr lang="en-US" sz="2000" dirty="0" smtClean="0"/>
              <a:t>These differences can cause </a:t>
            </a:r>
            <a:r>
              <a:rPr lang="en-US" sz="2000" b="1" dirty="0" smtClean="0"/>
              <a:t>miscommunication</a:t>
            </a:r>
            <a:r>
              <a:rPr lang="en-US" sz="2000" dirty="0" smtClean="0"/>
              <a:t> that is similar to cultural misunderstanding</a:t>
            </a:r>
          </a:p>
          <a:p>
            <a:r>
              <a:rPr lang="en-US" sz="2000" dirty="0" smtClean="0"/>
              <a:t>Thus, problems in cross-gendered interaction can be blamed on </a:t>
            </a:r>
            <a:r>
              <a:rPr lang="en-US" sz="2000" b="1" dirty="0" smtClean="0"/>
              <a:t>differences in gender subcultures</a:t>
            </a:r>
          </a:p>
          <a:p>
            <a:r>
              <a:rPr lang="en-US" sz="2000" dirty="0" smtClean="0"/>
              <a:t>By being aware of the differences, we can be more sensitive to each other’s styles and strategies.</a:t>
            </a:r>
          </a:p>
        </p:txBody>
      </p:sp>
    </p:spTree>
    <p:extLst>
      <p:ext uri="{BB962C8B-B14F-4D97-AF65-F5344CB8AC3E}">
        <p14:creationId xmlns:p14="http://schemas.microsoft.com/office/powerpoint/2010/main" val="3413606742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334</TotalTime>
  <Words>1868</Words>
  <Application>Microsoft Office PowerPoint</Application>
  <PresentationFormat>Širokoúhlá obrazovka</PresentationFormat>
  <Paragraphs>104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Century Gothic</vt:lpstr>
      <vt:lpstr>Wingdings 3</vt:lpstr>
      <vt:lpstr>Stébla</vt:lpstr>
      <vt:lpstr>LANGUAGE AND GENDER</vt:lpstr>
      <vt:lpstr>QUESTION 1:  WHAT DO YOU KNOW ABOUT LANGUAGE AND GENDER? BRAINSTORM SOME IDEAS…</vt:lpstr>
      <vt:lpstr>GENDER</vt:lpstr>
      <vt:lpstr>INTRODUCTION</vt:lpstr>
      <vt:lpstr>GENDER DIFFERENCES IN SPEECH</vt:lpstr>
      <vt:lpstr>STUDIES OF LANGUAGE AND GENDER</vt:lpstr>
      <vt:lpstr>STUDIES OF LANGUAGE AND GENDER cont. </vt:lpstr>
      <vt:lpstr>ORIGINS OF GENDERED LANGUAGE USE</vt:lpstr>
      <vt:lpstr>ORIGINS OF GENDERED LANGUAGE USE cont.</vt:lpstr>
      <vt:lpstr>CONTEMPORARY VIEWS AND RESEARCH</vt:lpstr>
      <vt:lpstr>SEXIST LANGUAGE</vt:lpstr>
      <vt:lpstr>CLASSROOM INTERACTION</vt:lpstr>
      <vt:lpstr>CLASSROOM INTERACTION cont.</vt:lpstr>
      <vt:lpstr>LANGUAGE USE AND GENDER</vt:lpstr>
      <vt:lpstr>LANGUAGE USE AND GENDER cont.</vt:lpstr>
      <vt:lpstr>LANGUAGE USE AND GENDER cont.</vt:lpstr>
      <vt:lpstr>LANGUAGE USE AND GENDER cont.</vt:lpstr>
      <vt:lpstr>LANGUAGE USE AND GENDER cont.</vt:lpstr>
      <vt:lpstr>LANGUAGE USE AND GENDER cont.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AND GENDER</dc:title>
  <dc:creator>Helán Robert</dc:creator>
  <cp:lastModifiedBy>Helán Robert</cp:lastModifiedBy>
  <cp:revision>20</cp:revision>
  <dcterms:created xsi:type="dcterms:W3CDTF">2021-04-06T11:12:47Z</dcterms:created>
  <dcterms:modified xsi:type="dcterms:W3CDTF">2022-02-28T15:17:13Z</dcterms:modified>
</cp:coreProperties>
</file>