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6" r:id="rId3"/>
    <p:sldId id="262" r:id="rId4"/>
    <p:sldId id="270" r:id="rId5"/>
    <p:sldId id="265" r:id="rId6"/>
    <p:sldId id="258" r:id="rId7"/>
    <p:sldId id="257" r:id="rId8"/>
    <p:sldId id="263" r:id="rId9"/>
    <p:sldId id="268" r:id="rId10"/>
    <p:sldId id="261" r:id="rId11"/>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49A356-CF71-2266-64F8-793FEAE5DDF0}" name="Lucie Čejková" initials="LČ" userId="Lucie Čejková"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5CE393-EAF5-475B-A9B3-11BB0AA6D4BA}" v="14" dt="2021-12-01T09:19:51.850"/>
    <p1510:client id="{71B88E7F-1C1A-41B4-843C-9E1F1566A955}" v="182" dt="2021-11-30T20:36:19.066"/>
    <p1510:client id="{A626BFCF-9A08-4B39-818D-9C5458DDC37F}" v="3" dt="2021-12-01T09:37:44.761"/>
    <p1510:client id="{A88B6042-8FFD-46F4-935B-52D58302AF00}" v="5" dt="2021-12-01T09:37:42.180"/>
    <p1510:client id="{C61FBE8E-EBEC-4FA0-98E9-6B14D40568C8}" v="65" dt="2021-12-01T14:05:40.4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94660"/>
  </p:normalViewPr>
  <p:slideViewPr>
    <p:cSldViewPr snapToGrid="0">
      <p:cViewPr varScale="1">
        <p:scale>
          <a:sx n="82" d="100"/>
          <a:sy n="82" d="100"/>
        </p:scale>
        <p:origin x="691"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18" Type="http://schemas.microsoft.com/office/2018/10/relationships/authors" Targe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ie Čejková" userId="S::450506@muni.cz::149fa612-509f-424b-8421-9c365530288a" providerId="AD" clId="Web-{C61FBE8E-EBEC-4FA0-98E9-6B14D40568C8}"/>
    <pc:docChg chg="modSld">
      <pc:chgData name="Lucie Čejková" userId="S::450506@muni.cz::149fa612-509f-424b-8421-9c365530288a" providerId="AD" clId="Web-{C61FBE8E-EBEC-4FA0-98E9-6B14D40568C8}" dt="2021-12-01T14:05:40.042" v="59" actId="20577"/>
      <pc:docMkLst>
        <pc:docMk/>
      </pc:docMkLst>
      <pc:sldChg chg="modSp">
        <pc:chgData name="Lucie Čejková" userId="S::450506@muni.cz::149fa612-509f-424b-8421-9c365530288a" providerId="AD" clId="Web-{C61FBE8E-EBEC-4FA0-98E9-6B14D40568C8}" dt="2021-12-01T14:00:27.568" v="3" actId="20577"/>
        <pc:sldMkLst>
          <pc:docMk/>
          <pc:sldMk cId="2488508568" sldId="258"/>
        </pc:sldMkLst>
        <pc:spChg chg="mod">
          <ac:chgData name="Lucie Čejková" userId="S::450506@muni.cz::149fa612-509f-424b-8421-9c365530288a" providerId="AD" clId="Web-{C61FBE8E-EBEC-4FA0-98E9-6B14D40568C8}" dt="2021-12-01T14:00:27.568" v="3" actId="20577"/>
          <ac:spMkLst>
            <pc:docMk/>
            <pc:sldMk cId="2488508568" sldId="258"/>
            <ac:spMk id="5" creationId="{B0ECEA66-8C95-4ECC-913B-EE31AF933C99}"/>
          </ac:spMkLst>
        </pc:spChg>
      </pc:sldChg>
      <pc:sldChg chg="modSp">
        <pc:chgData name="Lucie Čejková" userId="S::450506@muni.cz::149fa612-509f-424b-8421-9c365530288a" providerId="AD" clId="Web-{C61FBE8E-EBEC-4FA0-98E9-6B14D40568C8}" dt="2021-12-01T14:00:05.613" v="1" actId="20577"/>
        <pc:sldMkLst>
          <pc:docMk/>
          <pc:sldMk cId="2889837557" sldId="259"/>
        </pc:sldMkLst>
        <pc:spChg chg="mod">
          <ac:chgData name="Lucie Čejková" userId="S::450506@muni.cz::149fa612-509f-424b-8421-9c365530288a" providerId="AD" clId="Web-{C61FBE8E-EBEC-4FA0-98E9-6B14D40568C8}" dt="2021-12-01T14:00:05.613" v="1" actId="20577"/>
          <ac:spMkLst>
            <pc:docMk/>
            <pc:sldMk cId="2889837557" sldId="259"/>
            <ac:spMk id="2" creationId="{B3B05836-7717-42F1-B75B-1D2541D68962}"/>
          </ac:spMkLst>
        </pc:spChg>
      </pc:sldChg>
      <pc:sldChg chg="modSp">
        <pc:chgData name="Lucie Čejková" userId="S::450506@muni.cz::149fa612-509f-424b-8421-9c365530288a" providerId="AD" clId="Web-{C61FBE8E-EBEC-4FA0-98E9-6B14D40568C8}" dt="2021-12-01T14:01:40.604" v="31" actId="20577"/>
        <pc:sldMkLst>
          <pc:docMk/>
          <pc:sldMk cId="1510241815" sldId="262"/>
        </pc:sldMkLst>
        <pc:spChg chg="mod">
          <ac:chgData name="Lucie Čejková" userId="S::450506@muni.cz::149fa612-509f-424b-8421-9c365530288a" providerId="AD" clId="Web-{C61FBE8E-EBEC-4FA0-98E9-6B14D40568C8}" dt="2021-12-01T14:01:40.604" v="31" actId="20577"/>
          <ac:spMkLst>
            <pc:docMk/>
            <pc:sldMk cId="1510241815" sldId="262"/>
            <ac:spMk id="9" creationId="{7EDC9F88-E716-469E-84B1-D2AF874ADD9F}"/>
          </ac:spMkLst>
        </pc:spChg>
      </pc:sldChg>
      <pc:sldChg chg="modSp">
        <pc:chgData name="Lucie Čejková" userId="S::450506@muni.cz::149fa612-509f-424b-8421-9c365530288a" providerId="AD" clId="Web-{C61FBE8E-EBEC-4FA0-98E9-6B14D40568C8}" dt="2021-12-01T14:03:20.204" v="54" actId="20577"/>
        <pc:sldMkLst>
          <pc:docMk/>
          <pc:sldMk cId="1964629150" sldId="263"/>
        </pc:sldMkLst>
        <pc:spChg chg="mod">
          <ac:chgData name="Lucie Čejková" userId="S::450506@muni.cz::149fa612-509f-424b-8421-9c365530288a" providerId="AD" clId="Web-{C61FBE8E-EBEC-4FA0-98E9-6B14D40568C8}" dt="2021-12-01T14:02:55.671" v="42" actId="20577"/>
          <ac:spMkLst>
            <pc:docMk/>
            <pc:sldMk cId="1964629150" sldId="263"/>
            <ac:spMk id="2" creationId="{B3B05836-7717-42F1-B75B-1D2541D68962}"/>
          </ac:spMkLst>
        </pc:spChg>
        <pc:spChg chg="mod">
          <ac:chgData name="Lucie Čejková" userId="S::450506@muni.cz::149fa612-509f-424b-8421-9c365530288a" providerId="AD" clId="Web-{C61FBE8E-EBEC-4FA0-98E9-6B14D40568C8}" dt="2021-12-01T14:03:20.204" v="54" actId="20577"/>
          <ac:spMkLst>
            <pc:docMk/>
            <pc:sldMk cId="1964629150" sldId="263"/>
            <ac:spMk id="3" creationId="{197BBDCA-DBAC-4AC4-BDD9-84168D3E7A7F}"/>
          </ac:spMkLst>
        </pc:spChg>
      </pc:sldChg>
      <pc:sldChg chg="modSp">
        <pc:chgData name="Lucie Čejková" userId="S::450506@muni.cz::149fa612-509f-424b-8421-9c365530288a" providerId="AD" clId="Web-{C61FBE8E-EBEC-4FA0-98E9-6B14D40568C8}" dt="2021-12-01T14:05:09.196" v="57" actId="20577"/>
        <pc:sldMkLst>
          <pc:docMk/>
          <pc:sldMk cId="1181384194" sldId="265"/>
        </pc:sldMkLst>
        <pc:spChg chg="mod">
          <ac:chgData name="Lucie Čejková" userId="S::450506@muni.cz::149fa612-509f-424b-8421-9c365530288a" providerId="AD" clId="Web-{C61FBE8E-EBEC-4FA0-98E9-6B14D40568C8}" dt="2021-12-01T14:05:09.196" v="57" actId="20577"/>
          <ac:spMkLst>
            <pc:docMk/>
            <pc:sldMk cId="1181384194" sldId="265"/>
            <ac:spMk id="7" creationId="{4AAA18EA-200D-443D-AAC8-C66221ECB4C8}"/>
          </ac:spMkLst>
        </pc:spChg>
      </pc:sldChg>
      <pc:sldChg chg="modSp">
        <pc:chgData name="Lucie Čejková" userId="S::450506@muni.cz::149fa612-509f-424b-8421-9c365530288a" providerId="AD" clId="Web-{C61FBE8E-EBEC-4FA0-98E9-6B14D40568C8}" dt="2021-12-01T14:05:40.042" v="59" actId="20577"/>
        <pc:sldMkLst>
          <pc:docMk/>
          <pc:sldMk cId="2700853498" sldId="269"/>
        </pc:sldMkLst>
        <pc:spChg chg="mod">
          <ac:chgData name="Lucie Čejková" userId="S::450506@muni.cz::149fa612-509f-424b-8421-9c365530288a" providerId="AD" clId="Web-{C61FBE8E-EBEC-4FA0-98E9-6B14D40568C8}" dt="2021-12-01T14:05:40.042" v="59" actId="20577"/>
          <ac:spMkLst>
            <pc:docMk/>
            <pc:sldMk cId="2700853498" sldId="269"/>
            <ac:spMk id="3" creationId="{197BBDCA-DBAC-4AC4-BDD9-84168D3E7A7F}"/>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92477B-C36D-4906-9B8D-D4EBDDE9B442}"/>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CDADA9ED-CE3C-460A-9D62-68A4A62AC2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0EFC579C-B697-473F-89AE-8A6B17D88312}"/>
              </a:ext>
            </a:extLst>
          </p:cNvPr>
          <p:cNvSpPr>
            <a:spLocks noGrp="1"/>
          </p:cNvSpPr>
          <p:nvPr>
            <p:ph type="dt" sz="half" idx="10"/>
          </p:nvPr>
        </p:nvSpPr>
        <p:spPr/>
        <p:txBody>
          <a:bodyPr/>
          <a:lstStyle/>
          <a:p>
            <a:fld id="{17463C3D-34A5-4103-BBC1-90AC3D681AF1}" type="datetimeFigureOut">
              <a:rPr lang="cs-CZ" smtClean="0"/>
              <a:t>16.03.2022</a:t>
            </a:fld>
            <a:endParaRPr lang="cs-CZ"/>
          </a:p>
        </p:txBody>
      </p:sp>
      <p:sp>
        <p:nvSpPr>
          <p:cNvPr id="5" name="Zástupný symbol pro zápatí 4">
            <a:extLst>
              <a:ext uri="{FF2B5EF4-FFF2-40B4-BE49-F238E27FC236}">
                <a16:creationId xmlns:a16="http://schemas.microsoft.com/office/drawing/2014/main" id="{C246A8D4-3CB7-4EF3-A390-50A99C5DE62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86916DD-675F-44F4-BB2A-938433938348}"/>
              </a:ext>
            </a:extLst>
          </p:cNvPr>
          <p:cNvSpPr>
            <a:spLocks noGrp="1"/>
          </p:cNvSpPr>
          <p:nvPr>
            <p:ph type="sldNum" sz="quarter" idx="12"/>
          </p:nvPr>
        </p:nvSpPr>
        <p:spPr/>
        <p:txBody>
          <a:bodyPr/>
          <a:lstStyle/>
          <a:p>
            <a:fld id="{B81C3991-DB42-437E-8D16-4FC18EFE7E7A}" type="slidenum">
              <a:rPr lang="cs-CZ" smtClean="0"/>
              <a:t>‹#›</a:t>
            </a:fld>
            <a:endParaRPr lang="cs-CZ"/>
          </a:p>
        </p:txBody>
      </p:sp>
    </p:spTree>
    <p:extLst>
      <p:ext uri="{BB962C8B-B14F-4D97-AF65-F5344CB8AC3E}">
        <p14:creationId xmlns:p14="http://schemas.microsoft.com/office/powerpoint/2010/main" val="895268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79F6CC-BC95-400B-96C9-B23AD94799B5}"/>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7E1C383B-9378-4D97-B1E5-93F506858AED}"/>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61C8C24-FDDF-4428-A4AD-8240C633222F}"/>
              </a:ext>
            </a:extLst>
          </p:cNvPr>
          <p:cNvSpPr>
            <a:spLocks noGrp="1"/>
          </p:cNvSpPr>
          <p:nvPr>
            <p:ph type="dt" sz="half" idx="10"/>
          </p:nvPr>
        </p:nvSpPr>
        <p:spPr/>
        <p:txBody>
          <a:bodyPr/>
          <a:lstStyle/>
          <a:p>
            <a:fld id="{17463C3D-34A5-4103-BBC1-90AC3D681AF1}" type="datetimeFigureOut">
              <a:rPr lang="cs-CZ" smtClean="0"/>
              <a:t>16.03.2022</a:t>
            </a:fld>
            <a:endParaRPr lang="cs-CZ"/>
          </a:p>
        </p:txBody>
      </p:sp>
      <p:sp>
        <p:nvSpPr>
          <p:cNvPr id="5" name="Zástupný symbol pro zápatí 4">
            <a:extLst>
              <a:ext uri="{FF2B5EF4-FFF2-40B4-BE49-F238E27FC236}">
                <a16:creationId xmlns:a16="http://schemas.microsoft.com/office/drawing/2014/main" id="{418C7332-38A8-4B50-B805-74F91AFEF0A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9AF6453-B63F-461A-9714-3085DA2215B2}"/>
              </a:ext>
            </a:extLst>
          </p:cNvPr>
          <p:cNvSpPr>
            <a:spLocks noGrp="1"/>
          </p:cNvSpPr>
          <p:nvPr>
            <p:ph type="sldNum" sz="quarter" idx="12"/>
          </p:nvPr>
        </p:nvSpPr>
        <p:spPr/>
        <p:txBody>
          <a:bodyPr/>
          <a:lstStyle/>
          <a:p>
            <a:fld id="{B81C3991-DB42-437E-8D16-4FC18EFE7E7A}" type="slidenum">
              <a:rPr lang="cs-CZ" smtClean="0"/>
              <a:t>‹#›</a:t>
            </a:fld>
            <a:endParaRPr lang="cs-CZ"/>
          </a:p>
        </p:txBody>
      </p:sp>
    </p:spTree>
    <p:extLst>
      <p:ext uri="{BB962C8B-B14F-4D97-AF65-F5344CB8AC3E}">
        <p14:creationId xmlns:p14="http://schemas.microsoft.com/office/powerpoint/2010/main" val="2124522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F5005182-F2B9-4362-8C6A-8BF19E3D6D94}"/>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5DB97FE0-2E42-4DB7-8ED1-7CCBB00B260F}"/>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D08EB57-1804-40C2-8C59-FBBDBDF2A281}"/>
              </a:ext>
            </a:extLst>
          </p:cNvPr>
          <p:cNvSpPr>
            <a:spLocks noGrp="1"/>
          </p:cNvSpPr>
          <p:nvPr>
            <p:ph type="dt" sz="half" idx="10"/>
          </p:nvPr>
        </p:nvSpPr>
        <p:spPr/>
        <p:txBody>
          <a:bodyPr/>
          <a:lstStyle/>
          <a:p>
            <a:fld id="{17463C3D-34A5-4103-BBC1-90AC3D681AF1}" type="datetimeFigureOut">
              <a:rPr lang="cs-CZ" smtClean="0"/>
              <a:t>16.03.2022</a:t>
            </a:fld>
            <a:endParaRPr lang="cs-CZ"/>
          </a:p>
        </p:txBody>
      </p:sp>
      <p:sp>
        <p:nvSpPr>
          <p:cNvPr id="5" name="Zástupný symbol pro zápatí 4">
            <a:extLst>
              <a:ext uri="{FF2B5EF4-FFF2-40B4-BE49-F238E27FC236}">
                <a16:creationId xmlns:a16="http://schemas.microsoft.com/office/drawing/2014/main" id="{DBE838C6-5627-4CC3-A4A7-B80B1E6C723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F259426-680D-4448-BB1F-BA63B1067A7B}"/>
              </a:ext>
            </a:extLst>
          </p:cNvPr>
          <p:cNvSpPr>
            <a:spLocks noGrp="1"/>
          </p:cNvSpPr>
          <p:nvPr>
            <p:ph type="sldNum" sz="quarter" idx="12"/>
          </p:nvPr>
        </p:nvSpPr>
        <p:spPr/>
        <p:txBody>
          <a:bodyPr/>
          <a:lstStyle/>
          <a:p>
            <a:fld id="{B81C3991-DB42-437E-8D16-4FC18EFE7E7A}" type="slidenum">
              <a:rPr lang="cs-CZ" smtClean="0"/>
              <a:t>‹#›</a:t>
            </a:fld>
            <a:endParaRPr lang="cs-CZ"/>
          </a:p>
        </p:txBody>
      </p:sp>
    </p:spTree>
    <p:extLst>
      <p:ext uri="{BB962C8B-B14F-4D97-AF65-F5344CB8AC3E}">
        <p14:creationId xmlns:p14="http://schemas.microsoft.com/office/powerpoint/2010/main" val="4182524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2F24D7-A398-4DAE-8F5D-692FE6EA6653}"/>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4600ECDF-672A-4E19-946C-81E68AF79B02}"/>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62BAB99-E56D-4794-8127-5440D2159736}"/>
              </a:ext>
            </a:extLst>
          </p:cNvPr>
          <p:cNvSpPr>
            <a:spLocks noGrp="1"/>
          </p:cNvSpPr>
          <p:nvPr>
            <p:ph type="dt" sz="half" idx="10"/>
          </p:nvPr>
        </p:nvSpPr>
        <p:spPr/>
        <p:txBody>
          <a:bodyPr/>
          <a:lstStyle/>
          <a:p>
            <a:fld id="{17463C3D-34A5-4103-BBC1-90AC3D681AF1}" type="datetimeFigureOut">
              <a:rPr lang="cs-CZ" smtClean="0"/>
              <a:t>16.03.2022</a:t>
            </a:fld>
            <a:endParaRPr lang="cs-CZ"/>
          </a:p>
        </p:txBody>
      </p:sp>
      <p:sp>
        <p:nvSpPr>
          <p:cNvPr id="5" name="Zástupný symbol pro zápatí 4">
            <a:extLst>
              <a:ext uri="{FF2B5EF4-FFF2-40B4-BE49-F238E27FC236}">
                <a16:creationId xmlns:a16="http://schemas.microsoft.com/office/drawing/2014/main" id="{8207C29D-DC8B-4C51-B3EE-F6F0D6CDA30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B950A9F-3C64-4F36-BE83-261FE12EF312}"/>
              </a:ext>
            </a:extLst>
          </p:cNvPr>
          <p:cNvSpPr>
            <a:spLocks noGrp="1"/>
          </p:cNvSpPr>
          <p:nvPr>
            <p:ph type="sldNum" sz="quarter" idx="12"/>
          </p:nvPr>
        </p:nvSpPr>
        <p:spPr/>
        <p:txBody>
          <a:bodyPr/>
          <a:lstStyle/>
          <a:p>
            <a:fld id="{B81C3991-DB42-437E-8D16-4FC18EFE7E7A}" type="slidenum">
              <a:rPr lang="cs-CZ" smtClean="0"/>
              <a:t>‹#›</a:t>
            </a:fld>
            <a:endParaRPr lang="cs-CZ"/>
          </a:p>
        </p:txBody>
      </p:sp>
    </p:spTree>
    <p:extLst>
      <p:ext uri="{BB962C8B-B14F-4D97-AF65-F5344CB8AC3E}">
        <p14:creationId xmlns:p14="http://schemas.microsoft.com/office/powerpoint/2010/main" val="3815608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694B6E-2503-4A8E-9EC6-8333DC5FA012}"/>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620364C2-8255-4187-B6B6-C0E9444512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884FAC30-9A35-479A-BF28-2C1200164A21}"/>
              </a:ext>
            </a:extLst>
          </p:cNvPr>
          <p:cNvSpPr>
            <a:spLocks noGrp="1"/>
          </p:cNvSpPr>
          <p:nvPr>
            <p:ph type="dt" sz="half" idx="10"/>
          </p:nvPr>
        </p:nvSpPr>
        <p:spPr/>
        <p:txBody>
          <a:bodyPr/>
          <a:lstStyle/>
          <a:p>
            <a:fld id="{17463C3D-34A5-4103-BBC1-90AC3D681AF1}" type="datetimeFigureOut">
              <a:rPr lang="cs-CZ" smtClean="0"/>
              <a:t>16.03.2022</a:t>
            </a:fld>
            <a:endParaRPr lang="cs-CZ"/>
          </a:p>
        </p:txBody>
      </p:sp>
      <p:sp>
        <p:nvSpPr>
          <p:cNvPr id="5" name="Zástupný symbol pro zápatí 4">
            <a:extLst>
              <a:ext uri="{FF2B5EF4-FFF2-40B4-BE49-F238E27FC236}">
                <a16:creationId xmlns:a16="http://schemas.microsoft.com/office/drawing/2014/main" id="{B15E8EDE-D8F0-4FC2-82EE-13FB0CAAA91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8636E0B-61D6-476E-BF4F-184CE54B0BF3}"/>
              </a:ext>
            </a:extLst>
          </p:cNvPr>
          <p:cNvSpPr>
            <a:spLocks noGrp="1"/>
          </p:cNvSpPr>
          <p:nvPr>
            <p:ph type="sldNum" sz="quarter" idx="12"/>
          </p:nvPr>
        </p:nvSpPr>
        <p:spPr/>
        <p:txBody>
          <a:bodyPr/>
          <a:lstStyle/>
          <a:p>
            <a:fld id="{B81C3991-DB42-437E-8D16-4FC18EFE7E7A}" type="slidenum">
              <a:rPr lang="cs-CZ" smtClean="0"/>
              <a:t>‹#›</a:t>
            </a:fld>
            <a:endParaRPr lang="cs-CZ"/>
          </a:p>
        </p:txBody>
      </p:sp>
    </p:spTree>
    <p:extLst>
      <p:ext uri="{BB962C8B-B14F-4D97-AF65-F5344CB8AC3E}">
        <p14:creationId xmlns:p14="http://schemas.microsoft.com/office/powerpoint/2010/main" val="833691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03F0D3-DB5B-4D56-B907-6FDF5C50CCE3}"/>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CF7215D5-38F3-46CC-A9B5-991D990A3D04}"/>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2052B2D4-8E88-4A2B-A971-8C21F7D5E8F9}"/>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4103EA9A-1E75-4A0A-B4CC-656D5E2C8368}"/>
              </a:ext>
            </a:extLst>
          </p:cNvPr>
          <p:cNvSpPr>
            <a:spLocks noGrp="1"/>
          </p:cNvSpPr>
          <p:nvPr>
            <p:ph type="dt" sz="half" idx="10"/>
          </p:nvPr>
        </p:nvSpPr>
        <p:spPr/>
        <p:txBody>
          <a:bodyPr/>
          <a:lstStyle/>
          <a:p>
            <a:fld id="{17463C3D-34A5-4103-BBC1-90AC3D681AF1}" type="datetimeFigureOut">
              <a:rPr lang="cs-CZ" smtClean="0"/>
              <a:t>16.03.2022</a:t>
            </a:fld>
            <a:endParaRPr lang="cs-CZ"/>
          </a:p>
        </p:txBody>
      </p:sp>
      <p:sp>
        <p:nvSpPr>
          <p:cNvPr id="6" name="Zástupný symbol pro zápatí 5">
            <a:extLst>
              <a:ext uri="{FF2B5EF4-FFF2-40B4-BE49-F238E27FC236}">
                <a16:creationId xmlns:a16="http://schemas.microsoft.com/office/drawing/2014/main" id="{64E59B5B-C1E6-4181-B024-4FC95736AF12}"/>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FA089633-D951-48BB-91A0-041E1602465F}"/>
              </a:ext>
            </a:extLst>
          </p:cNvPr>
          <p:cNvSpPr>
            <a:spLocks noGrp="1"/>
          </p:cNvSpPr>
          <p:nvPr>
            <p:ph type="sldNum" sz="quarter" idx="12"/>
          </p:nvPr>
        </p:nvSpPr>
        <p:spPr/>
        <p:txBody>
          <a:bodyPr/>
          <a:lstStyle/>
          <a:p>
            <a:fld id="{B81C3991-DB42-437E-8D16-4FC18EFE7E7A}" type="slidenum">
              <a:rPr lang="cs-CZ" smtClean="0"/>
              <a:t>‹#›</a:t>
            </a:fld>
            <a:endParaRPr lang="cs-CZ"/>
          </a:p>
        </p:txBody>
      </p:sp>
    </p:spTree>
    <p:extLst>
      <p:ext uri="{BB962C8B-B14F-4D97-AF65-F5344CB8AC3E}">
        <p14:creationId xmlns:p14="http://schemas.microsoft.com/office/powerpoint/2010/main" val="1747197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DD22FD-7701-42E0-B633-0C9487F19DAE}"/>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043D80AA-A74F-4590-93B9-8EEB399914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8E327EB3-D1C3-4C60-8120-14E5C1775699}"/>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3E4B15BA-135F-41BA-B2D8-81E40ABAF7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0D8F3A0C-5BDD-4B2E-9A28-53E13B858580}"/>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1CD65CC4-7FE6-4315-9938-020076BDDEC7}"/>
              </a:ext>
            </a:extLst>
          </p:cNvPr>
          <p:cNvSpPr>
            <a:spLocks noGrp="1"/>
          </p:cNvSpPr>
          <p:nvPr>
            <p:ph type="dt" sz="half" idx="10"/>
          </p:nvPr>
        </p:nvSpPr>
        <p:spPr/>
        <p:txBody>
          <a:bodyPr/>
          <a:lstStyle/>
          <a:p>
            <a:fld id="{17463C3D-34A5-4103-BBC1-90AC3D681AF1}" type="datetimeFigureOut">
              <a:rPr lang="cs-CZ" smtClean="0"/>
              <a:t>16.03.2022</a:t>
            </a:fld>
            <a:endParaRPr lang="cs-CZ"/>
          </a:p>
        </p:txBody>
      </p:sp>
      <p:sp>
        <p:nvSpPr>
          <p:cNvPr id="8" name="Zástupný symbol pro zápatí 7">
            <a:extLst>
              <a:ext uri="{FF2B5EF4-FFF2-40B4-BE49-F238E27FC236}">
                <a16:creationId xmlns:a16="http://schemas.microsoft.com/office/drawing/2014/main" id="{83E519BC-8F08-4768-844D-F629ED841C55}"/>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5825789D-4885-4D94-B2BE-2A774E803D51}"/>
              </a:ext>
            </a:extLst>
          </p:cNvPr>
          <p:cNvSpPr>
            <a:spLocks noGrp="1"/>
          </p:cNvSpPr>
          <p:nvPr>
            <p:ph type="sldNum" sz="quarter" idx="12"/>
          </p:nvPr>
        </p:nvSpPr>
        <p:spPr/>
        <p:txBody>
          <a:bodyPr/>
          <a:lstStyle/>
          <a:p>
            <a:fld id="{B81C3991-DB42-437E-8D16-4FC18EFE7E7A}" type="slidenum">
              <a:rPr lang="cs-CZ" smtClean="0"/>
              <a:t>‹#›</a:t>
            </a:fld>
            <a:endParaRPr lang="cs-CZ"/>
          </a:p>
        </p:txBody>
      </p:sp>
    </p:spTree>
    <p:extLst>
      <p:ext uri="{BB962C8B-B14F-4D97-AF65-F5344CB8AC3E}">
        <p14:creationId xmlns:p14="http://schemas.microsoft.com/office/powerpoint/2010/main" val="3332638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38B502-EA7C-44D9-824A-2E5EBFAE5586}"/>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96D13F75-70B4-44E5-A250-958B57EC3488}"/>
              </a:ext>
            </a:extLst>
          </p:cNvPr>
          <p:cNvSpPr>
            <a:spLocks noGrp="1"/>
          </p:cNvSpPr>
          <p:nvPr>
            <p:ph type="dt" sz="half" idx="10"/>
          </p:nvPr>
        </p:nvSpPr>
        <p:spPr/>
        <p:txBody>
          <a:bodyPr/>
          <a:lstStyle/>
          <a:p>
            <a:fld id="{17463C3D-34A5-4103-BBC1-90AC3D681AF1}" type="datetimeFigureOut">
              <a:rPr lang="cs-CZ" smtClean="0"/>
              <a:t>16.03.2022</a:t>
            </a:fld>
            <a:endParaRPr lang="cs-CZ"/>
          </a:p>
        </p:txBody>
      </p:sp>
      <p:sp>
        <p:nvSpPr>
          <p:cNvPr id="4" name="Zástupný symbol pro zápatí 3">
            <a:extLst>
              <a:ext uri="{FF2B5EF4-FFF2-40B4-BE49-F238E27FC236}">
                <a16:creationId xmlns:a16="http://schemas.microsoft.com/office/drawing/2014/main" id="{153B6A92-4099-4AB9-8A68-EDA89C41A1F4}"/>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52E1C42C-3032-4298-B0AC-B5C46D6961F4}"/>
              </a:ext>
            </a:extLst>
          </p:cNvPr>
          <p:cNvSpPr>
            <a:spLocks noGrp="1"/>
          </p:cNvSpPr>
          <p:nvPr>
            <p:ph type="sldNum" sz="quarter" idx="12"/>
          </p:nvPr>
        </p:nvSpPr>
        <p:spPr/>
        <p:txBody>
          <a:bodyPr/>
          <a:lstStyle/>
          <a:p>
            <a:fld id="{B81C3991-DB42-437E-8D16-4FC18EFE7E7A}" type="slidenum">
              <a:rPr lang="cs-CZ" smtClean="0"/>
              <a:t>‹#›</a:t>
            </a:fld>
            <a:endParaRPr lang="cs-CZ"/>
          </a:p>
        </p:txBody>
      </p:sp>
    </p:spTree>
    <p:extLst>
      <p:ext uri="{BB962C8B-B14F-4D97-AF65-F5344CB8AC3E}">
        <p14:creationId xmlns:p14="http://schemas.microsoft.com/office/powerpoint/2010/main" val="2731049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41A6F2A8-063C-409A-A768-4358E9B790EF}"/>
              </a:ext>
            </a:extLst>
          </p:cNvPr>
          <p:cNvSpPr>
            <a:spLocks noGrp="1"/>
          </p:cNvSpPr>
          <p:nvPr>
            <p:ph type="dt" sz="half" idx="10"/>
          </p:nvPr>
        </p:nvSpPr>
        <p:spPr/>
        <p:txBody>
          <a:bodyPr/>
          <a:lstStyle/>
          <a:p>
            <a:fld id="{17463C3D-34A5-4103-BBC1-90AC3D681AF1}" type="datetimeFigureOut">
              <a:rPr lang="cs-CZ" smtClean="0"/>
              <a:t>16.03.2022</a:t>
            </a:fld>
            <a:endParaRPr lang="cs-CZ"/>
          </a:p>
        </p:txBody>
      </p:sp>
      <p:sp>
        <p:nvSpPr>
          <p:cNvPr id="3" name="Zástupný symbol pro zápatí 2">
            <a:extLst>
              <a:ext uri="{FF2B5EF4-FFF2-40B4-BE49-F238E27FC236}">
                <a16:creationId xmlns:a16="http://schemas.microsoft.com/office/drawing/2014/main" id="{C65ABE34-FDBE-4FC3-9DFB-72F5771E13FD}"/>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6E55872E-8E08-41E6-904D-ABB0DC31B454}"/>
              </a:ext>
            </a:extLst>
          </p:cNvPr>
          <p:cNvSpPr>
            <a:spLocks noGrp="1"/>
          </p:cNvSpPr>
          <p:nvPr>
            <p:ph type="sldNum" sz="quarter" idx="12"/>
          </p:nvPr>
        </p:nvSpPr>
        <p:spPr/>
        <p:txBody>
          <a:bodyPr/>
          <a:lstStyle/>
          <a:p>
            <a:fld id="{B81C3991-DB42-437E-8D16-4FC18EFE7E7A}" type="slidenum">
              <a:rPr lang="cs-CZ" smtClean="0"/>
              <a:t>‹#›</a:t>
            </a:fld>
            <a:endParaRPr lang="cs-CZ"/>
          </a:p>
        </p:txBody>
      </p:sp>
    </p:spTree>
    <p:extLst>
      <p:ext uri="{BB962C8B-B14F-4D97-AF65-F5344CB8AC3E}">
        <p14:creationId xmlns:p14="http://schemas.microsoft.com/office/powerpoint/2010/main" val="1875991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F3682B-4187-437E-B2E3-ED4D41C26411}"/>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248679A9-B309-406D-AABC-4951C18CE7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EFB36CA9-810A-4CF5-804A-BD60E02E65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08E30FC9-064C-46F6-A2DD-F00651D9035D}"/>
              </a:ext>
            </a:extLst>
          </p:cNvPr>
          <p:cNvSpPr>
            <a:spLocks noGrp="1"/>
          </p:cNvSpPr>
          <p:nvPr>
            <p:ph type="dt" sz="half" idx="10"/>
          </p:nvPr>
        </p:nvSpPr>
        <p:spPr/>
        <p:txBody>
          <a:bodyPr/>
          <a:lstStyle/>
          <a:p>
            <a:fld id="{17463C3D-34A5-4103-BBC1-90AC3D681AF1}" type="datetimeFigureOut">
              <a:rPr lang="cs-CZ" smtClean="0"/>
              <a:t>16.03.2022</a:t>
            </a:fld>
            <a:endParaRPr lang="cs-CZ"/>
          </a:p>
        </p:txBody>
      </p:sp>
      <p:sp>
        <p:nvSpPr>
          <p:cNvPr id="6" name="Zástupný symbol pro zápatí 5">
            <a:extLst>
              <a:ext uri="{FF2B5EF4-FFF2-40B4-BE49-F238E27FC236}">
                <a16:creationId xmlns:a16="http://schemas.microsoft.com/office/drawing/2014/main" id="{2DD97422-0C37-481C-80DB-B86BA117019E}"/>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1031ABD8-1EEF-4DFA-BBE6-C29E4055671B}"/>
              </a:ext>
            </a:extLst>
          </p:cNvPr>
          <p:cNvSpPr>
            <a:spLocks noGrp="1"/>
          </p:cNvSpPr>
          <p:nvPr>
            <p:ph type="sldNum" sz="quarter" idx="12"/>
          </p:nvPr>
        </p:nvSpPr>
        <p:spPr/>
        <p:txBody>
          <a:bodyPr/>
          <a:lstStyle/>
          <a:p>
            <a:fld id="{B81C3991-DB42-437E-8D16-4FC18EFE7E7A}" type="slidenum">
              <a:rPr lang="cs-CZ" smtClean="0"/>
              <a:t>‹#›</a:t>
            </a:fld>
            <a:endParaRPr lang="cs-CZ"/>
          </a:p>
        </p:txBody>
      </p:sp>
    </p:spTree>
    <p:extLst>
      <p:ext uri="{BB962C8B-B14F-4D97-AF65-F5344CB8AC3E}">
        <p14:creationId xmlns:p14="http://schemas.microsoft.com/office/powerpoint/2010/main" val="1172282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015052-F3DC-415C-BCDA-81DE9FE61BBA}"/>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6F4D1F8E-4DFD-43A1-BFB2-C6A092E997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6B154208-EBD5-457F-863D-37FE805BAD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395733BF-7782-45CF-B6C4-01DBBABD9252}"/>
              </a:ext>
            </a:extLst>
          </p:cNvPr>
          <p:cNvSpPr>
            <a:spLocks noGrp="1"/>
          </p:cNvSpPr>
          <p:nvPr>
            <p:ph type="dt" sz="half" idx="10"/>
          </p:nvPr>
        </p:nvSpPr>
        <p:spPr/>
        <p:txBody>
          <a:bodyPr/>
          <a:lstStyle/>
          <a:p>
            <a:fld id="{17463C3D-34A5-4103-BBC1-90AC3D681AF1}" type="datetimeFigureOut">
              <a:rPr lang="cs-CZ" smtClean="0"/>
              <a:t>16.03.2022</a:t>
            </a:fld>
            <a:endParaRPr lang="cs-CZ"/>
          </a:p>
        </p:txBody>
      </p:sp>
      <p:sp>
        <p:nvSpPr>
          <p:cNvPr id="6" name="Zástupný symbol pro zápatí 5">
            <a:extLst>
              <a:ext uri="{FF2B5EF4-FFF2-40B4-BE49-F238E27FC236}">
                <a16:creationId xmlns:a16="http://schemas.microsoft.com/office/drawing/2014/main" id="{C3F34D4E-66E8-494F-8265-2DD53C645B46}"/>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3EC3338-A354-4E61-9D49-9D66A8037789}"/>
              </a:ext>
            </a:extLst>
          </p:cNvPr>
          <p:cNvSpPr>
            <a:spLocks noGrp="1"/>
          </p:cNvSpPr>
          <p:nvPr>
            <p:ph type="sldNum" sz="quarter" idx="12"/>
          </p:nvPr>
        </p:nvSpPr>
        <p:spPr/>
        <p:txBody>
          <a:bodyPr/>
          <a:lstStyle/>
          <a:p>
            <a:fld id="{B81C3991-DB42-437E-8D16-4FC18EFE7E7A}" type="slidenum">
              <a:rPr lang="cs-CZ" smtClean="0"/>
              <a:t>‹#›</a:t>
            </a:fld>
            <a:endParaRPr lang="cs-CZ"/>
          </a:p>
        </p:txBody>
      </p:sp>
    </p:spTree>
    <p:extLst>
      <p:ext uri="{BB962C8B-B14F-4D97-AF65-F5344CB8AC3E}">
        <p14:creationId xmlns:p14="http://schemas.microsoft.com/office/powerpoint/2010/main" val="3074923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56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E9B98482-0261-4ADB-9623-4B709F2B2C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F53B98FA-E708-44AE-9777-16458F68FB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194FBB7-9583-4BF7-B12E-BEBE3E0BDA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463C3D-34A5-4103-BBC1-90AC3D681AF1}" type="datetimeFigureOut">
              <a:rPr lang="cs-CZ" smtClean="0"/>
              <a:t>16.03.2022</a:t>
            </a:fld>
            <a:endParaRPr lang="cs-CZ"/>
          </a:p>
        </p:txBody>
      </p:sp>
      <p:sp>
        <p:nvSpPr>
          <p:cNvPr id="5" name="Zástupný symbol pro zápatí 4">
            <a:extLst>
              <a:ext uri="{FF2B5EF4-FFF2-40B4-BE49-F238E27FC236}">
                <a16:creationId xmlns:a16="http://schemas.microsoft.com/office/drawing/2014/main" id="{DBDD0337-A764-4730-A0FC-26952DAF9A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0037D7A3-CC31-46ED-A6BA-45B5A8801F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1C3991-DB42-437E-8D16-4FC18EFE7E7A}" type="slidenum">
              <a:rPr lang="cs-CZ" smtClean="0"/>
              <a:t>‹#›</a:t>
            </a:fld>
            <a:endParaRPr lang="cs-CZ"/>
          </a:p>
        </p:txBody>
      </p:sp>
    </p:spTree>
    <p:extLst>
      <p:ext uri="{BB962C8B-B14F-4D97-AF65-F5344CB8AC3E}">
        <p14:creationId xmlns:p14="http://schemas.microsoft.com/office/powerpoint/2010/main" val="41273044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MNj5y-GsJFk" TargetMode="Externa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hyperlink" Target="https://www.youtube.com/watch?v=E2Q3-OHyeUA"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sF19L00KbAI"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8000"/>
            <a:lum/>
          </a:blip>
          <a:srcRect/>
          <a:stretch>
            <a:fillRect t="-9000" b="-9000"/>
          </a:stretch>
        </a:blipFill>
        <a:effectLst/>
      </p:bgPr>
    </p:bg>
    <p:spTree>
      <p:nvGrpSpPr>
        <p:cNvPr id="1" name=""/>
        <p:cNvGrpSpPr/>
        <p:nvPr/>
      </p:nvGrpSpPr>
      <p:grpSpPr>
        <a:xfrm>
          <a:off x="0" y="0"/>
          <a:ext cx="0" cy="0"/>
          <a:chOff x="0" y="0"/>
          <a:chExt cx="0" cy="0"/>
        </a:xfrm>
      </p:grpSpPr>
      <p:sp>
        <p:nvSpPr>
          <p:cNvPr id="6" name="Zástupný obsah 2">
            <a:extLst>
              <a:ext uri="{FF2B5EF4-FFF2-40B4-BE49-F238E27FC236}">
                <a16:creationId xmlns:a16="http://schemas.microsoft.com/office/drawing/2014/main" id="{04AFA573-3A2C-4C3A-A95E-E2C8B1AF7A87}"/>
              </a:ext>
            </a:extLst>
          </p:cNvPr>
          <p:cNvSpPr txBox="1">
            <a:spLocks/>
          </p:cNvSpPr>
          <p:nvPr/>
        </p:nvSpPr>
        <p:spPr>
          <a:xfrm>
            <a:off x="452284" y="5084148"/>
            <a:ext cx="3559277" cy="15132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cs-CZ"/>
          </a:p>
        </p:txBody>
      </p:sp>
      <p:sp>
        <p:nvSpPr>
          <p:cNvPr id="5" name="Nadpis 4">
            <a:extLst>
              <a:ext uri="{FF2B5EF4-FFF2-40B4-BE49-F238E27FC236}">
                <a16:creationId xmlns:a16="http://schemas.microsoft.com/office/drawing/2014/main" id="{EB637C71-1484-45CE-A092-0BAB14AC80D1}"/>
              </a:ext>
            </a:extLst>
          </p:cNvPr>
          <p:cNvSpPr>
            <a:spLocks noGrp="1"/>
          </p:cNvSpPr>
          <p:nvPr>
            <p:ph type="title"/>
          </p:nvPr>
        </p:nvSpPr>
        <p:spPr/>
        <p:txBody>
          <a:bodyPr/>
          <a:lstStyle/>
          <a:p>
            <a:r>
              <a:rPr lang="cs-CZ" dirty="0" err="1"/>
              <a:t>What</a:t>
            </a:r>
            <a:r>
              <a:rPr lang="cs-CZ" dirty="0"/>
              <a:t> </a:t>
            </a:r>
            <a:r>
              <a:rPr lang="cs-CZ" dirty="0" err="1"/>
              <a:t>is</a:t>
            </a:r>
            <a:r>
              <a:rPr lang="cs-CZ" dirty="0"/>
              <a:t> </a:t>
            </a:r>
            <a:r>
              <a:rPr lang="cs-CZ" dirty="0" err="1"/>
              <a:t>ethnography</a:t>
            </a:r>
            <a:r>
              <a:rPr lang="cs-CZ" dirty="0"/>
              <a:t>?</a:t>
            </a:r>
          </a:p>
        </p:txBody>
      </p:sp>
      <p:sp>
        <p:nvSpPr>
          <p:cNvPr id="9" name="Zástupný obsah 8">
            <a:extLst>
              <a:ext uri="{FF2B5EF4-FFF2-40B4-BE49-F238E27FC236}">
                <a16:creationId xmlns:a16="http://schemas.microsoft.com/office/drawing/2014/main" id="{9F340A27-CBBF-4A4C-A136-D287E87E3A9B}"/>
              </a:ext>
            </a:extLst>
          </p:cNvPr>
          <p:cNvSpPr>
            <a:spLocks noGrp="1"/>
          </p:cNvSpPr>
          <p:nvPr>
            <p:ph idx="1"/>
          </p:nvPr>
        </p:nvSpPr>
        <p:spPr>
          <a:xfrm>
            <a:off x="903514" y="1773852"/>
            <a:ext cx="10515600" cy="4351338"/>
          </a:xfrm>
        </p:spPr>
        <p:txBody>
          <a:bodyPr>
            <a:normAutofit fontScale="85000" lnSpcReduction="20000"/>
          </a:bodyPr>
          <a:lstStyle/>
          <a:p>
            <a:r>
              <a:rPr lang="cs-CZ" sz="2200" b="0" i="0" u="none" strike="noStrike" baseline="0" dirty="0"/>
              <a:t>A </a:t>
            </a:r>
            <a:r>
              <a:rPr lang="cs-CZ" sz="2200" b="0" i="0" u="none" strike="noStrike" baseline="0" dirty="0" err="1"/>
              <a:t>method</a:t>
            </a:r>
            <a:r>
              <a:rPr lang="cs-CZ" sz="2200" b="0" i="0" u="none" strike="noStrike" baseline="0" dirty="0"/>
              <a:t> </a:t>
            </a:r>
            <a:r>
              <a:rPr lang="cs-CZ" sz="2200" b="0" i="0" u="none" strike="noStrike" baseline="0" dirty="0" err="1"/>
              <a:t>where</a:t>
            </a:r>
            <a:r>
              <a:rPr lang="cs-CZ" sz="2200" b="0" i="0" u="none" strike="noStrike" baseline="0" dirty="0"/>
              <a:t> </a:t>
            </a:r>
            <a:r>
              <a:rPr lang="cs-CZ" sz="2200" b="0" i="0" u="none" strike="noStrike" baseline="0" dirty="0" err="1"/>
              <a:t>the</a:t>
            </a:r>
            <a:r>
              <a:rPr lang="cs-CZ" sz="2200" b="0" i="0" u="none" strike="noStrike" baseline="0" dirty="0"/>
              <a:t> </a:t>
            </a:r>
            <a:r>
              <a:rPr lang="cs-CZ" sz="2200" b="0" i="0" u="none" strike="noStrike" baseline="0" dirty="0" err="1"/>
              <a:t>researcher</a:t>
            </a:r>
            <a:r>
              <a:rPr lang="cs-CZ" sz="2200" b="0" i="0" u="none" strike="noStrike" baseline="0" dirty="0"/>
              <a:t> </a:t>
            </a:r>
            <a:r>
              <a:rPr lang="cs-CZ" sz="2200" b="0" i="0" u="none" strike="noStrike" baseline="0" dirty="0" err="1"/>
              <a:t>observes</a:t>
            </a:r>
            <a:r>
              <a:rPr lang="cs-CZ" sz="2200" dirty="0"/>
              <a:t> and </a:t>
            </a:r>
            <a:r>
              <a:rPr lang="cs-CZ" sz="2200" dirty="0" err="1"/>
              <a:t>often</a:t>
            </a:r>
            <a:r>
              <a:rPr lang="cs-CZ" sz="2200" dirty="0"/>
              <a:t> </a:t>
            </a:r>
            <a:r>
              <a:rPr lang="cs-CZ" sz="2200" dirty="0" err="1"/>
              <a:t>participates</a:t>
            </a:r>
            <a:r>
              <a:rPr lang="cs-CZ" sz="2200" dirty="0"/>
              <a:t> in </a:t>
            </a:r>
            <a:r>
              <a:rPr lang="cs-CZ" sz="2200" dirty="0" err="1"/>
              <a:t>naturally</a:t>
            </a:r>
            <a:r>
              <a:rPr lang="cs-CZ" sz="2200" dirty="0"/>
              <a:t> </a:t>
            </a:r>
            <a:r>
              <a:rPr lang="cs-CZ" sz="2200" dirty="0" err="1"/>
              <a:t>groups</a:t>
            </a:r>
            <a:r>
              <a:rPr lang="cs-CZ" sz="2200" dirty="0"/>
              <a:t> to </a:t>
            </a:r>
            <a:r>
              <a:rPr lang="cs-CZ" sz="2200" dirty="0" err="1"/>
              <a:t>document</a:t>
            </a:r>
            <a:r>
              <a:rPr lang="cs-CZ" sz="2200" dirty="0"/>
              <a:t> </a:t>
            </a:r>
            <a:r>
              <a:rPr lang="cs-CZ" sz="2200" dirty="0" err="1"/>
              <a:t>their</a:t>
            </a:r>
            <a:r>
              <a:rPr lang="cs-CZ" sz="2200" dirty="0"/>
              <a:t> </a:t>
            </a:r>
            <a:r>
              <a:rPr lang="cs-CZ" sz="2200" dirty="0" err="1"/>
              <a:t>culture</a:t>
            </a:r>
            <a:r>
              <a:rPr lang="cs-CZ" sz="2200" dirty="0"/>
              <a:t> (</a:t>
            </a:r>
            <a:r>
              <a:rPr lang="cs-CZ" sz="2200" dirty="0" err="1"/>
              <a:t>symbols</a:t>
            </a:r>
            <a:r>
              <a:rPr lang="cs-CZ" sz="2200" dirty="0"/>
              <a:t>, </a:t>
            </a:r>
            <a:r>
              <a:rPr lang="cs-CZ" sz="2200" dirty="0" err="1"/>
              <a:t>norms</a:t>
            </a:r>
            <a:r>
              <a:rPr lang="cs-CZ" sz="2200" dirty="0"/>
              <a:t>, </a:t>
            </a:r>
            <a:r>
              <a:rPr lang="cs-CZ" sz="2200" dirty="0" err="1"/>
              <a:t>values</a:t>
            </a:r>
            <a:r>
              <a:rPr lang="cs-CZ" sz="2200" dirty="0"/>
              <a:t>, </a:t>
            </a:r>
            <a:r>
              <a:rPr lang="cs-CZ" sz="2200" dirty="0" err="1"/>
              <a:t>beliefs</a:t>
            </a:r>
            <a:r>
              <a:rPr lang="cs-CZ" sz="2200" dirty="0"/>
              <a:t>,…)</a:t>
            </a:r>
            <a:endParaRPr lang="cs-CZ" sz="2200" b="0" i="0" u="none" strike="noStrike" baseline="0" dirty="0"/>
          </a:p>
          <a:p>
            <a:r>
              <a:rPr lang="cs-CZ" sz="2200" b="0" i="0" u="none" strike="noStrike" baseline="0" dirty="0"/>
              <a:t>Not a single </a:t>
            </a:r>
            <a:r>
              <a:rPr lang="cs-CZ" sz="2200" b="0" i="0" u="none" strike="noStrike" baseline="0" dirty="0" err="1"/>
              <a:t>method</a:t>
            </a:r>
            <a:r>
              <a:rPr lang="cs-CZ" sz="2200" b="0" i="0" u="none" strike="noStrike" baseline="0" dirty="0"/>
              <a:t>, </a:t>
            </a:r>
            <a:r>
              <a:rPr lang="cs-CZ" sz="2200" b="0" i="0" u="none" strike="noStrike" baseline="0" dirty="0" err="1"/>
              <a:t>rather</a:t>
            </a:r>
            <a:r>
              <a:rPr lang="cs-CZ" sz="2200" b="0" i="0" u="none" strike="noStrike" baseline="0" dirty="0"/>
              <a:t> a </a:t>
            </a:r>
            <a:r>
              <a:rPr lang="cs-CZ" sz="2200" b="0" i="0" u="none" strike="noStrike" baseline="0" dirty="0" err="1"/>
              <a:t>family</a:t>
            </a:r>
            <a:r>
              <a:rPr lang="cs-CZ" sz="2200" b="0" i="0" u="none" strike="noStrike" baseline="0" dirty="0"/>
              <a:t> </a:t>
            </a:r>
            <a:r>
              <a:rPr lang="cs-CZ" sz="2200" b="0" i="0" u="none" strike="noStrike" baseline="0" dirty="0" err="1"/>
              <a:t>of</a:t>
            </a:r>
            <a:r>
              <a:rPr lang="cs-CZ" sz="2200" b="0" i="0" u="none" strike="noStrike" baseline="0" dirty="0"/>
              <a:t> </a:t>
            </a:r>
            <a:r>
              <a:rPr lang="cs-CZ" sz="2200" b="0" i="0" u="none" strike="noStrike" baseline="0" dirty="0" err="1"/>
              <a:t>approaches</a:t>
            </a:r>
            <a:endParaRPr lang="cs-CZ" sz="2200" b="0" i="0" u="none" strike="noStrike" baseline="0" dirty="0"/>
          </a:p>
          <a:p>
            <a:r>
              <a:rPr lang="cs-CZ" sz="2200" dirty="0" err="1"/>
              <a:t>Uncovering</a:t>
            </a:r>
            <a:r>
              <a:rPr lang="cs-CZ" sz="2200" dirty="0"/>
              <a:t> </a:t>
            </a:r>
            <a:r>
              <a:rPr lang="cs-CZ" sz="2200" dirty="0" err="1"/>
              <a:t>meanings</a:t>
            </a:r>
            <a:r>
              <a:rPr lang="cs-CZ" sz="2200" dirty="0"/>
              <a:t>,</a:t>
            </a:r>
            <a:r>
              <a:rPr lang="en-US" sz="2200" b="0" i="0" u="none" strike="noStrike" baseline="0" dirty="0"/>
              <a:t> describing a culture” and life from the “the native point of view”</a:t>
            </a:r>
            <a:endParaRPr lang="cs-CZ" sz="2200" dirty="0"/>
          </a:p>
          <a:p>
            <a:pPr algn="l"/>
            <a:r>
              <a:rPr lang="en-US" sz="2200" b="0" i="0" u="none" strike="noStrike" baseline="0" dirty="0"/>
              <a:t>People’s identities evolve and are locally intertwined within the context</a:t>
            </a:r>
            <a:r>
              <a:rPr lang="cs-CZ" sz="2200" b="0" i="0" u="none" strike="noStrike" baseline="0" dirty="0"/>
              <a:t> in </a:t>
            </a:r>
            <a:r>
              <a:rPr lang="cs-CZ" sz="2200" b="0" i="0" u="none" strike="noStrike" baseline="0" dirty="0" err="1"/>
              <a:t>which</a:t>
            </a:r>
            <a:r>
              <a:rPr lang="cs-CZ" sz="2200" b="0" i="0" u="none" strike="noStrike" baseline="0" dirty="0"/>
              <a:t> </a:t>
            </a:r>
            <a:r>
              <a:rPr lang="cs-CZ" sz="2200" b="0" i="0" u="none" strike="noStrike" baseline="0" dirty="0" err="1"/>
              <a:t>they</a:t>
            </a:r>
            <a:r>
              <a:rPr lang="cs-CZ" sz="2200" b="0" i="0" u="none" strike="noStrike" baseline="0" dirty="0"/>
              <a:t> </a:t>
            </a:r>
            <a:r>
              <a:rPr lang="cs-CZ" sz="2200" b="0" i="0" u="none" strike="noStrike" baseline="0" dirty="0" err="1"/>
              <a:t>act</a:t>
            </a:r>
            <a:endParaRPr lang="cs-CZ" sz="2200" dirty="0"/>
          </a:p>
          <a:p>
            <a:pPr algn="l"/>
            <a:r>
              <a:rPr lang="cs-CZ" sz="2200" dirty="0"/>
              <a:t>E</a:t>
            </a:r>
            <a:r>
              <a:rPr lang="en-US" sz="2200" b="0" u="none" strike="noStrike" baseline="0" dirty="0" err="1"/>
              <a:t>thnographers</a:t>
            </a:r>
            <a:r>
              <a:rPr lang="en-US" sz="2200" b="0" u="none" strike="noStrike" baseline="0" dirty="0"/>
              <a:t> must be able to immerse</a:t>
            </a:r>
            <a:r>
              <a:rPr lang="cs-CZ" sz="2200" b="0" u="none" strike="noStrike" baseline="0" dirty="0"/>
              <a:t> </a:t>
            </a:r>
            <a:r>
              <a:rPr lang="en-US" sz="2200" b="0" u="none" strike="noStrike" baseline="0" dirty="0"/>
              <a:t>themselves in the given context</a:t>
            </a:r>
            <a:endParaRPr lang="cs-CZ" sz="2200" dirty="0"/>
          </a:p>
          <a:p>
            <a:pPr lvl="1"/>
            <a:r>
              <a:rPr lang="cs-CZ" sz="2200" dirty="0"/>
              <a:t>T</a:t>
            </a:r>
            <a:r>
              <a:rPr lang="en-US" sz="2200" b="0" u="none" strike="noStrike" baseline="0" dirty="0"/>
              <a:t>he issue of access becomes important</a:t>
            </a:r>
            <a:endParaRPr lang="cs-CZ" sz="2200" b="0" u="none" strike="noStrike" baseline="0" dirty="0"/>
          </a:p>
          <a:p>
            <a:r>
              <a:rPr lang="en-US" sz="2200" dirty="0"/>
              <a:t>Carried out in naturally occurring settings </a:t>
            </a:r>
            <a:endParaRPr lang="cs-CZ" sz="2200" dirty="0"/>
          </a:p>
          <a:p>
            <a:r>
              <a:rPr lang="en-US" sz="2200" dirty="0"/>
              <a:t>Relatively long-term data collection process </a:t>
            </a:r>
            <a:r>
              <a:rPr lang="cs-CZ" sz="2200" dirty="0"/>
              <a:t>(</a:t>
            </a:r>
            <a:r>
              <a:rPr lang="cs-CZ" sz="2200" dirty="0" err="1"/>
              <a:t>days</a:t>
            </a:r>
            <a:r>
              <a:rPr lang="cs-CZ" sz="2200" dirty="0"/>
              <a:t>, </a:t>
            </a:r>
            <a:r>
              <a:rPr lang="cs-CZ" sz="2200" dirty="0" err="1"/>
              <a:t>weeks</a:t>
            </a:r>
            <a:r>
              <a:rPr lang="cs-CZ" sz="2200" dirty="0"/>
              <a:t>, </a:t>
            </a:r>
            <a:r>
              <a:rPr lang="cs-CZ" sz="2200" dirty="0" err="1"/>
              <a:t>months</a:t>
            </a:r>
            <a:r>
              <a:rPr lang="cs-CZ" sz="2200" dirty="0"/>
              <a:t>, </a:t>
            </a:r>
            <a:r>
              <a:rPr lang="cs-CZ" sz="2200" dirty="0" err="1"/>
              <a:t>years</a:t>
            </a:r>
            <a:r>
              <a:rPr lang="cs-CZ" sz="2200" dirty="0"/>
              <a:t>)</a:t>
            </a:r>
          </a:p>
          <a:p>
            <a:r>
              <a:rPr lang="en-US" sz="2200" dirty="0"/>
              <a:t>Relies on participant observation, or personal engagement</a:t>
            </a:r>
            <a:endParaRPr lang="cs-CZ" sz="2200" dirty="0"/>
          </a:p>
          <a:p>
            <a:r>
              <a:rPr lang="en-US" sz="2200" dirty="0"/>
              <a:t>Employs other types of data as well as that from observation: experiential data from participation; interviews (informal and perhaps also formal); documents (elicited and/or already available)</a:t>
            </a:r>
            <a:endParaRPr lang="cs-CZ" sz="2200" dirty="0"/>
          </a:p>
          <a:p>
            <a:r>
              <a:rPr lang="en-US" sz="2200" dirty="0"/>
              <a:t>Data are recorded in the form of ‘unstructured’ fieldnotes and/or through electronic recording (audio or audio-visual</a:t>
            </a:r>
            <a:r>
              <a:rPr lang="cs-CZ" sz="2200" dirty="0"/>
              <a:t>)</a:t>
            </a:r>
          </a:p>
          <a:p>
            <a:endParaRPr lang="cs-CZ" sz="2400" b="0" u="none" strike="noStrike" baseline="0" dirty="0">
              <a:latin typeface="MinionPro-It"/>
            </a:endParaRPr>
          </a:p>
          <a:p>
            <a:endParaRPr lang="en-US" sz="2400" dirty="0"/>
          </a:p>
        </p:txBody>
      </p:sp>
    </p:spTree>
    <p:extLst>
      <p:ext uri="{BB962C8B-B14F-4D97-AF65-F5344CB8AC3E}">
        <p14:creationId xmlns:p14="http://schemas.microsoft.com/office/powerpoint/2010/main" val="2889837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76000" r="-7000" b="-121000"/>
          </a:stretch>
        </a:blipFill>
        <a:effectLst/>
      </p:bgPr>
    </p:bg>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C566B92F-46AE-408B-BA09-BD0FFAF9DF60}"/>
              </a:ext>
            </a:extLst>
          </p:cNvPr>
          <p:cNvSpPr>
            <a:spLocks noGrp="1"/>
          </p:cNvSpPr>
          <p:nvPr>
            <p:ph type="title"/>
          </p:nvPr>
        </p:nvSpPr>
        <p:spPr/>
        <p:txBody>
          <a:bodyPr/>
          <a:lstStyle/>
          <a:p>
            <a:r>
              <a:rPr lang="cs-CZ" dirty="0" err="1"/>
              <a:t>Where</a:t>
            </a:r>
            <a:r>
              <a:rPr lang="cs-CZ" dirty="0"/>
              <a:t> to in </a:t>
            </a:r>
            <a:r>
              <a:rPr lang="cs-CZ" dirty="0" err="1"/>
              <a:t>the</a:t>
            </a:r>
            <a:r>
              <a:rPr lang="cs-CZ" dirty="0"/>
              <a:t> </a:t>
            </a:r>
            <a:r>
              <a:rPr lang="cs-CZ" dirty="0" err="1"/>
              <a:t>field</a:t>
            </a:r>
            <a:r>
              <a:rPr lang="cs-CZ" dirty="0"/>
              <a:t>?</a:t>
            </a:r>
          </a:p>
        </p:txBody>
      </p:sp>
      <p:sp>
        <p:nvSpPr>
          <p:cNvPr id="3" name="Zástupný obsah 2">
            <a:extLst>
              <a:ext uri="{FF2B5EF4-FFF2-40B4-BE49-F238E27FC236}">
                <a16:creationId xmlns:a16="http://schemas.microsoft.com/office/drawing/2014/main" id="{197BBDCA-DBAC-4AC4-BDD9-84168D3E7A7F}"/>
              </a:ext>
            </a:extLst>
          </p:cNvPr>
          <p:cNvSpPr>
            <a:spLocks noGrp="1"/>
          </p:cNvSpPr>
          <p:nvPr>
            <p:ph idx="1"/>
          </p:nvPr>
        </p:nvSpPr>
        <p:spPr/>
        <p:txBody>
          <a:bodyPr>
            <a:normAutofit/>
          </a:bodyPr>
          <a:lstStyle/>
          <a:p>
            <a:pPr marL="0" indent="0">
              <a:buNone/>
            </a:pPr>
            <a:r>
              <a:rPr lang="cs-CZ" dirty="0" err="1"/>
              <a:t>Joining</a:t>
            </a:r>
            <a:r>
              <a:rPr lang="cs-CZ" dirty="0"/>
              <a:t> </a:t>
            </a:r>
            <a:r>
              <a:rPr lang="cs-CZ" dirty="0" err="1"/>
              <a:t>outreach</a:t>
            </a:r>
            <a:r>
              <a:rPr lang="cs-CZ" dirty="0"/>
              <a:t>, </a:t>
            </a:r>
            <a:r>
              <a:rPr lang="cs-CZ" dirty="0" err="1"/>
              <a:t>cameras</a:t>
            </a:r>
            <a:r>
              <a:rPr lang="cs-CZ" dirty="0"/>
              <a:t>, audio-</a:t>
            </a:r>
            <a:r>
              <a:rPr lang="cs-CZ" dirty="0" err="1"/>
              <a:t>recorders</a:t>
            </a:r>
            <a:r>
              <a:rPr lang="cs-CZ" dirty="0"/>
              <a:t>, </a:t>
            </a:r>
            <a:r>
              <a:rPr lang="cs-CZ" dirty="0" err="1"/>
              <a:t>diary</a:t>
            </a:r>
            <a:r>
              <a:rPr lang="cs-CZ" dirty="0"/>
              <a:t>, </a:t>
            </a:r>
            <a:r>
              <a:rPr lang="cs-CZ" dirty="0" err="1"/>
              <a:t>fieldnotes</a:t>
            </a:r>
            <a:endParaRPr lang="cs-CZ" dirty="0"/>
          </a:p>
          <a:p>
            <a:endParaRPr lang="cs-CZ" dirty="0"/>
          </a:p>
          <a:p>
            <a:r>
              <a:rPr lang="cs-CZ" dirty="0" err="1"/>
              <a:t>Illegally</a:t>
            </a:r>
            <a:r>
              <a:rPr lang="cs-CZ" dirty="0"/>
              <a:t> </a:t>
            </a:r>
            <a:r>
              <a:rPr lang="cs-CZ" dirty="0" err="1"/>
              <a:t>inhabited</a:t>
            </a:r>
            <a:r>
              <a:rPr lang="cs-CZ" dirty="0"/>
              <a:t> </a:t>
            </a:r>
            <a:r>
              <a:rPr lang="cs-CZ" dirty="0" err="1"/>
              <a:t>buildings</a:t>
            </a:r>
            <a:endParaRPr lang="cs-CZ" dirty="0"/>
          </a:p>
          <a:p>
            <a:r>
              <a:rPr lang="cs-CZ" dirty="0" err="1"/>
              <a:t>Streets</a:t>
            </a:r>
            <a:r>
              <a:rPr lang="cs-CZ" dirty="0"/>
              <a:t> and </a:t>
            </a:r>
            <a:r>
              <a:rPr lang="cs-CZ" dirty="0" err="1"/>
              <a:t>the</a:t>
            </a:r>
            <a:r>
              <a:rPr lang="cs-CZ" dirty="0"/>
              <a:t> </a:t>
            </a:r>
            <a:r>
              <a:rPr lang="cs-CZ" dirty="0" err="1"/>
              <a:t>parks</a:t>
            </a:r>
            <a:endParaRPr lang="cs-CZ" dirty="0"/>
          </a:p>
          <a:p>
            <a:r>
              <a:rPr lang="cs-CZ" dirty="0" err="1"/>
              <a:t>Homeless</a:t>
            </a:r>
            <a:r>
              <a:rPr lang="cs-CZ" dirty="0"/>
              <a:t> </a:t>
            </a:r>
            <a:r>
              <a:rPr lang="cs-CZ" dirty="0" err="1"/>
              <a:t>shelters</a:t>
            </a:r>
            <a:endParaRPr lang="cs-CZ" dirty="0"/>
          </a:p>
          <a:p>
            <a:r>
              <a:rPr lang="cs-CZ" dirty="0" err="1"/>
              <a:t>Homeless</a:t>
            </a:r>
            <a:r>
              <a:rPr lang="cs-CZ" dirty="0"/>
              <a:t> </a:t>
            </a:r>
            <a:r>
              <a:rPr lang="cs-CZ" dirty="0" err="1"/>
              <a:t>hostels</a:t>
            </a:r>
            <a:endParaRPr lang="cs-CZ" dirty="0"/>
          </a:p>
          <a:p>
            <a:r>
              <a:rPr lang="cs-CZ" dirty="0" err="1"/>
              <a:t>Overcrowded</a:t>
            </a:r>
            <a:r>
              <a:rPr lang="cs-CZ" dirty="0"/>
              <a:t> </a:t>
            </a:r>
            <a:r>
              <a:rPr lang="cs-CZ" dirty="0" err="1"/>
              <a:t>housing</a:t>
            </a:r>
            <a:endParaRPr lang="cs-CZ" dirty="0"/>
          </a:p>
          <a:p>
            <a:r>
              <a:rPr lang="cs-CZ" dirty="0" err="1"/>
              <a:t>Tent</a:t>
            </a:r>
            <a:r>
              <a:rPr lang="cs-CZ" dirty="0"/>
              <a:t> </a:t>
            </a:r>
            <a:r>
              <a:rPr lang="cs-CZ" dirty="0" err="1"/>
              <a:t>villages</a:t>
            </a: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en-US" dirty="0"/>
          </a:p>
        </p:txBody>
      </p:sp>
    </p:spTree>
    <p:extLst>
      <p:ext uri="{BB962C8B-B14F-4D97-AF65-F5344CB8AC3E}">
        <p14:creationId xmlns:p14="http://schemas.microsoft.com/office/powerpoint/2010/main" val="2422143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83000" b="-83000"/>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F6B7EE-569E-491A-AA5F-FECA0A7198F1}"/>
              </a:ext>
            </a:extLst>
          </p:cNvPr>
          <p:cNvSpPr>
            <a:spLocks noGrp="1"/>
          </p:cNvSpPr>
          <p:nvPr>
            <p:ph type="title"/>
          </p:nvPr>
        </p:nvSpPr>
        <p:spPr>
          <a:xfrm>
            <a:off x="838200" y="355795"/>
            <a:ext cx="10515600" cy="1325563"/>
          </a:xfrm>
        </p:spPr>
        <p:txBody>
          <a:bodyPr/>
          <a:lstStyle/>
          <a:p>
            <a:r>
              <a:rPr lang="cs-CZ" dirty="0" err="1"/>
              <a:t>Ethnographic</a:t>
            </a:r>
            <a:r>
              <a:rPr lang="cs-CZ" dirty="0"/>
              <a:t> </a:t>
            </a:r>
            <a:r>
              <a:rPr lang="cs-CZ" dirty="0" err="1"/>
              <a:t>methods</a:t>
            </a:r>
            <a:endParaRPr lang="cs-CZ" dirty="0"/>
          </a:p>
        </p:txBody>
      </p:sp>
      <p:sp>
        <p:nvSpPr>
          <p:cNvPr id="4" name="Zástupný obsah 3">
            <a:extLst>
              <a:ext uri="{FF2B5EF4-FFF2-40B4-BE49-F238E27FC236}">
                <a16:creationId xmlns:a16="http://schemas.microsoft.com/office/drawing/2014/main" id="{FCCBC2FD-4E78-4FF5-A66A-1E9880872F13}"/>
              </a:ext>
            </a:extLst>
          </p:cNvPr>
          <p:cNvSpPr>
            <a:spLocks noGrp="1"/>
          </p:cNvSpPr>
          <p:nvPr>
            <p:ph idx="1"/>
          </p:nvPr>
        </p:nvSpPr>
        <p:spPr>
          <a:xfrm>
            <a:off x="838200" y="1806964"/>
            <a:ext cx="10515600" cy="4351338"/>
          </a:xfrm>
        </p:spPr>
        <p:txBody>
          <a:bodyPr>
            <a:normAutofit fontScale="62500" lnSpcReduction="20000"/>
          </a:bodyPr>
          <a:lstStyle/>
          <a:p>
            <a:r>
              <a:rPr lang="cs-CZ" dirty="0">
                <a:hlinkClick r:id="rId3"/>
              </a:rPr>
              <a:t>https://www.youtube.com/watch?v=MNj5y-GsJFk</a:t>
            </a:r>
            <a:endParaRPr lang="cs-CZ" dirty="0"/>
          </a:p>
          <a:p>
            <a:r>
              <a:rPr lang="cs-CZ" dirty="0" err="1"/>
              <a:t>Observation</a:t>
            </a:r>
            <a:endParaRPr lang="cs-CZ" dirty="0"/>
          </a:p>
          <a:p>
            <a:pPr lvl="1"/>
            <a:r>
              <a:rPr lang="cs-CZ" dirty="0"/>
              <a:t>Participant</a:t>
            </a:r>
          </a:p>
          <a:p>
            <a:pPr lvl="2"/>
            <a:r>
              <a:rPr lang="cs-CZ" dirty="0" err="1"/>
              <a:t>Fully</a:t>
            </a:r>
            <a:r>
              <a:rPr lang="cs-CZ" dirty="0"/>
              <a:t> </a:t>
            </a:r>
            <a:r>
              <a:rPr lang="cs-CZ" dirty="0" err="1"/>
              <a:t>participating</a:t>
            </a:r>
            <a:endParaRPr lang="cs-CZ" dirty="0"/>
          </a:p>
          <a:p>
            <a:pPr lvl="2"/>
            <a:r>
              <a:rPr lang="cs-CZ" dirty="0" err="1"/>
              <a:t>Partially</a:t>
            </a:r>
            <a:r>
              <a:rPr lang="cs-CZ" dirty="0"/>
              <a:t> </a:t>
            </a:r>
            <a:r>
              <a:rPr lang="cs-CZ" dirty="0" err="1"/>
              <a:t>participating</a:t>
            </a:r>
            <a:endParaRPr lang="cs-CZ" dirty="0"/>
          </a:p>
          <a:p>
            <a:pPr lvl="1"/>
            <a:r>
              <a:rPr lang="cs-CZ" dirty="0"/>
              <a:t>Non-participant</a:t>
            </a:r>
          </a:p>
          <a:p>
            <a:pPr lvl="1"/>
            <a:r>
              <a:rPr lang="cs-CZ" dirty="0" err="1"/>
              <a:t>Ouvert</a:t>
            </a:r>
            <a:r>
              <a:rPr lang="cs-CZ" dirty="0"/>
              <a:t> </a:t>
            </a:r>
            <a:r>
              <a:rPr lang="cs-CZ" dirty="0" err="1"/>
              <a:t>or</a:t>
            </a:r>
            <a:r>
              <a:rPr lang="cs-CZ" dirty="0"/>
              <a:t> </a:t>
            </a:r>
            <a:r>
              <a:rPr lang="cs-CZ" dirty="0" err="1"/>
              <a:t>covert</a:t>
            </a:r>
            <a:r>
              <a:rPr lang="cs-CZ" dirty="0"/>
              <a:t> </a:t>
            </a:r>
          </a:p>
          <a:p>
            <a:r>
              <a:rPr lang="cs-CZ" dirty="0" err="1"/>
              <a:t>Interviews</a:t>
            </a:r>
            <a:endParaRPr lang="cs-CZ" dirty="0"/>
          </a:p>
          <a:p>
            <a:pPr lvl="1"/>
            <a:r>
              <a:rPr lang="cs-CZ" dirty="0"/>
              <a:t>Semi-</a:t>
            </a:r>
            <a:r>
              <a:rPr lang="cs-CZ" dirty="0" err="1"/>
              <a:t>Structured</a:t>
            </a:r>
            <a:endParaRPr lang="cs-CZ" dirty="0"/>
          </a:p>
          <a:p>
            <a:pPr lvl="1"/>
            <a:r>
              <a:rPr lang="cs-CZ" dirty="0"/>
              <a:t>In-</a:t>
            </a:r>
            <a:r>
              <a:rPr lang="cs-CZ" dirty="0" err="1"/>
              <a:t>depth</a:t>
            </a:r>
            <a:endParaRPr lang="cs-CZ" dirty="0"/>
          </a:p>
          <a:p>
            <a:pPr lvl="1"/>
            <a:r>
              <a:rPr lang="cs-CZ" dirty="0" err="1"/>
              <a:t>How</a:t>
            </a:r>
            <a:r>
              <a:rPr lang="cs-CZ" dirty="0"/>
              <a:t> not to: </a:t>
            </a:r>
            <a:r>
              <a:rPr lang="cs-CZ" dirty="0">
                <a:hlinkClick r:id="rId4"/>
              </a:rPr>
              <a:t>https://www.youtube.com/watch?v=E2Q3-OHyeUA</a:t>
            </a:r>
            <a:endParaRPr lang="cs-CZ" dirty="0"/>
          </a:p>
          <a:p>
            <a:r>
              <a:rPr lang="cs-CZ" dirty="0" err="1"/>
              <a:t>Fieldnotes</a:t>
            </a:r>
            <a:endParaRPr lang="cs-CZ" dirty="0"/>
          </a:p>
          <a:p>
            <a:r>
              <a:rPr lang="cs-CZ" dirty="0" err="1"/>
              <a:t>Behavioral</a:t>
            </a:r>
            <a:r>
              <a:rPr lang="cs-CZ" dirty="0"/>
              <a:t> </a:t>
            </a:r>
            <a:r>
              <a:rPr lang="cs-CZ" dirty="0" err="1"/>
              <a:t>recordings</a:t>
            </a:r>
            <a:endParaRPr lang="cs-CZ" dirty="0"/>
          </a:p>
          <a:p>
            <a:r>
              <a:rPr lang="cs-CZ" dirty="0" err="1"/>
              <a:t>Artifact</a:t>
            </a:r>
            <a:r>
              <a:rPr lang="cs-CZ" dirty="0"/>
              <a:t> </a:t>
            </a:r>
            <a:r>
              <a:rPr lang="cs-CZ" dirty="0" err="1"/>
              <a:t>Analysis</a:t>
            </a:r>
            <a:endParaRPr lang="cs-CZ" dirty="0"/>
          </a:p>
          <a:p>
            <a:r>
              <a:rPr lang="cs-CZ" dirty="0" err="1"/>
              <a:t>Triangulation</a:t>
            </a:r>
            <a:endParaRPr lang="cs-CZ" dirty="0"/>
          </a:p>
          <a:p>
            <a:r>
              <a:rPr lang="cs-CZ" dirty="0" err="1"/>
              <a:t>Lamination</a:t>
            </a:r>
            <a:endParaRPr lang="cs-CZ" dirty="0"/>
          </a:p>
        </p:txBody>
      </p:sp>
    </p:spTree>
    <p:extLst>
      <p:ext uri="{BB962C8B-B14F-4D97-AF65-F5344CB8AC3E}">
        <p14:creationId xmlns:p14="http://schemas.microsoft.com/office/powerpoint/2010/main" val="1853002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9000" b="-9000"/>
          </a:stretch>
        </a:blipFill>
        <a:effectLst/>
      </p:bgPr>
    </p:bg>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9298AFE0-8DE8-426E-ABAA-FBDD281575C8}"/>
              </a:ext>
            </a:extLst>
          </p:cNvPr>
          <p:cNvSpPr>
            <a:spLocks noGrp="1"/>
          </p:cNvSpPr>
          <p:nvPr>
            <p:ph type="title"/>
          </p:nvPr>
        </p:nvSpPr>
        <p:spPr>
          <a:xfrm>
            <a:off x="838200" y="355795"/>
            <a:ext cx="10515600" cy="1325563"/>
          </a:xfrm>
        </p:spPr>
        <p:txBody>
          <a:bodyPr/>
          <a:lstStyle/>
          <a:p>
            <a:r>
              <a:rPr lang="cs-CZ" dirty="0" err="1"/>
              <a:t>Fieldnotes</a:t>
            </a:r>
            <a:endParaRPr lang="cs-CZ" dirty="0"/>
          </a:p>
        </p:txBody>
      </p:sp>
      <p:sp>
        <p:nvSpPr>
          <p:cNvPr id="6" name="Zástupný obsah 5">
            <a:extLst>
              <a:ext uri="{FF2B5EF4-FFF2-40B4-BE49-F238E27FC236}">
                <a16:creationId xmlns:a16="http://schemas.microsoft.com/office/drawing/2014/main" id="{42F111DE-50B4-4ED3-8B48-BF72D9C1368D}"/>
              </a:ext>
            </a:extLst>
          </p:cNvPr>
          <p:cNvSpPr>
            <a:spLocks noGrp="1"/>
          </p:cNvSpPr>
          <p:nvPr>
            <p:ph idx="1"/>
          </p:nvPr>
        </p:nvSpPr>
        <p:spPr/>
        <p:txBody>
          <a:bodyPr>
            <a:normAutofit fontScale="85000" lnSpcReduction="10000"/>
          </a:bodyPr>
          <a:lstStyle/>
          <a:p>
            <a:r>
              <a:rPr lang="cs-CZ" dirty="0" err="1"/>
              <a:t>Written</a:t>
            </a:r>
            <a:r>
              <a:rPr lang="cs-CZ" dirty="0"/>
              <a:t>, audio-</a:t>
            </a:r>
            <a:r>
              <a:rPr lang="cs-CZ" dirty="0" err="1"/>
              <a:t>recorded</a:t>
            </a:r>
            <a:r>
              <a:rPr lang="cs-CZ" dirty="0"/>
              <a:t>, video-</a:t>
            </a:r>
            <a:r>
              <a:rPr lang="cs-CZ" dirty="0" err="1"/>
              <a:t>recorded</a:t>
            </a:r>
            <a:r>
              <a:rPr lang="cs-CZ" dirty="0"/>
              <a:t>…</a:t>
            </a:r>
          </a:p>
          <a:p>
            <a:r>
              <a:rPr lang="en-US" b="1" dirty="0"/>
              <a:t>Who</a:t>
            </a:r>
            <a:r>
              <a:rPr lang="cs-CZ" dirty="0"/>
              <a:t> – are </a:t>
            </a:r>
            <a:r>
              <a:rPr lang="cs-CZ" dirty="0" err="1"/>
              <a:t>the</a:t>
            </a:r>
            <a:r>
              <a:rPr lang="cs-CZ" dirty="0"/>
              <a:t> </a:t>
            </a:r>
            <a:r>
              <a:rPr lang="cs-CZ" dirty="0" err="1"/>
              <a:t>key</a:t>
            </a:r>
            <a:r>
              <a:rPr lang="cs-CZ" dirty="0"/>
              <a:t> </a:t>
            </a:r>
            <a:r>
              <a:rPr lang="cs-CZ" dirty="0" err="1"/>
              <a:t>actors</a:t>
            </a:r>
            <a:r>
              <a:rPr lang="cs-CZ" dirty="0"/>
              <a:t> in </a:t>
            </a:r>
            <a:r>
              <a:rPr lang="cs-CZ" dirty="0" err="1"/>
              <a:t>the</a:t>
            </a:r>
            <a:r>
              <a:rPr lang="cs-CZ" dirty="0"/>
              <a:t> </a:t>
            </a:r>
            <a:r>
              <a:rPr lang="cs-CZ" dirty="0" err="1"/>
              <a:t>given</a:t>
            </a:r>
            <a:r>
              <a:rPr lang="cs-CZ" dirty="0"/>
              <a:t> </a:t>
            </a:r>
            <a:r>
              <a:rPr lang="cs-CZ" dirty="0" err="1"/>
              <a:t>context</a:t>
            </a:r>
            <a:r>
              <a:rPr lang="cs-CZ" dirty="0"/>
              <a:t>?</a:t>
            </a:r>
          </a:p>
          <a:p>
            <a:r>
              <a:rPr lang="cs-CZ" b="1" dirty="0" err="1"/>
              <a:t>What</a:t>
            </a:r>
            <a:r>
              <a:rPr lang="cs-CZ" dirty="0"/>
              <a:t> – </a:t>
            </a:r>
            <a:r>
              <a:rPr lang="cs-CZ" dirty="0" err="1"/>
              <a:t>happens</a:t>
            </a:r>
            <a:r>
              <a:rPr lang="cs-CZ" dirty="0"/>
              <a:t> in </a:t>
            </a:r>
            <a:r>
              <a:rPr lang="cs-CZ" dirty="0" err="1"/>
              <a:t>the</a:t>
            </a:r>
            <a:r>
              <a:rPr lang="cs-CZ" dirty="0"/>
              <a:t> </a:t>
            </a:r>
            <a:r>
              <a:rPr lang="cs-CZ" dirty="0" err="1"/>
              <a:t>given</a:t>
            </a:r>
            <a:r>
              <a:rPr lang="cs-CZ" dirty="0"/>
              <a:t> </a:t>
            </a:r>
            <a:r>
              <a:rPr lang="cs-CZ" dirty="0" err="1"/>
              <a:t>time</a:t>
            </a:r>
            <a:r>
              <a:rPr lang="cs-CZ" dirty="0"/>
              <a:t> and place? </a:t>
            </a:r>
            <a:r>
              <a:rPr lang="cs-CZ" dirty="0" err="1"/>
              <a:t>What</a:t>
            </a:r>
            <a:r>
              <a:rPr lang="cs-CZ" dirty="0"/>
              <a:t> </a:t>
            </a:r>
            <a:r>
              <a:rPr lang="cs-CZ" dirty="0" err="1"/>
              <a:t>catches</a:t>
            </a:r>
            <a:r>
              <a:rPr lang="cs-CZ" dirty="0"/>
              <a:t> </a:t>
            </a:r>
            <a:r>
              <a:rPr lang="cs-CZ" dirty="0" err="1"/>
              <a:t>your</a:t>
            </a:r>
            <a:r>
              <a:rPr lang="cs-CZ" dirty="0"/>
              <a:t> </a:t>
            </a:r>
            <a:r>
              <a:rPr lang="cs-CZ" dirty="0" err="1"/>
              <a:t>attention</a:t>
            </a:r>
            <a:r>
              <a:rPr lang="cs-CZ" dirty="0"/>
              <a:t>? </a:t>
            </a:r>
            <a:r>
              <a:rPr lang="cs-CZ" dirty="0" err="1"/>
              <a:t>What</a:t>
            </a:r>
            <a:r>
              <a:rPr lang="cs-CZ" dirty="0"/>
              <a:t> </a:t>
            </a:r>
            <a:r>
              <a:rPr lang="cs-CZ" dirty="0" err="1"/>
              <a:t>is</a:t>
            </a:r>
            <a:r>
              <a:rPr lang="cs-CZ" dirty="0"/>
              <a:t> </a:t>
            </a:r>
            <a:r>
              <a:rPr lang="cs-CZ" dirty="0" err="1"/>
              <a:t>different</a:t>
            </a:r>
            <a:r>
              <a:rPr lang="cs-CZ" dirty="0"/>
              <a:t> </a:t>
            </a:r>
            <a:r>
              <a:rPr lang="cs-CZ" dirty="0" err="1"/>
              <a:t>or</a:t>
            </a:r>
            <a:r>
              <a:rPr lang="cs-CZ" dirty="0"/>
              <a:t> </a:t>
            </a:r>
            <a:r>
              <a:rPr lang="cs-CZ" dirty="0" err="1"/>
              <a:t>unusual</a:t>
            </a:r>
            <a:r>
              <a:rPr lang="cs-CZ" dirty="0"/>
              <a:t>? Any </a:t>
            </a:r>
            <a:r>
              <a:rPr lang="cs-CZ" dirty="0" err="1"/>
              <a:t>repeated</a:t>
            </a:r>
            <a:r>
              <a:rPr lang="cs-CZ" dirty="0"/>
              <a:t> </a:t>
            </a:r>
            <a:r>
              <a:rPr lang="cs-CZ" dirty="0" err="1"/>
              <a:t>keywords</a:t>
            </a:r>
            <a:r>
              <a:rPr lang="cs-CZ" dirty="0"/>
              <a:t>?</a:t>
            </a:r>
          </a:p>
          <a:p>
            <a:r>
              <a:rPr lang="en-US" b="1" dirty="0"/>
              <a:t>Where</a:t>
            </a:r>
            <a:r>
              <a:rPr lang="cs-CZ" dirty="0"/>
              <a:t> – do </a:t>
            </a:r>
            <a:r>
              <a:rPr lang="cs-CZ" dirty="0" err="1"/>
              <a:t>you</a:t>
            </a:r>
            <a:r>
              <a:rPr lang="cs-CZ" dirty="0"/>
              <a:t> </a:t>
            </a:r>
            <a:r>
              <a:rPr lang="cs-CZ" dirty="0" err="1"/>
              <a:t>find</a:t>
            </a:r>
            <a:r>
              <a:rPr lang="cs-CZ" dirty="0"/>
              <a:t> </a:t>
            </a:r>
            <a:r>
              <a:rPr lang="cs-CZ" dirty="0" err="1"/>
              <a:t>the</a:t>
            </a:r>
            <a:r>
              <a:rPr lang="cs-CZ" dirty="0"/>
              <a:t> </a:t>
            </a:r>
            <a:r>
              <a:rPr lang="cs-CZ" dirty="0" err="1"/>
              <a:t>subjects</a:t>
            </a:r>
            <a:r>
              <a:rPr lang="cs-CZ" dirty="0"/>
              <a:t> </a:t>
            </a:r>
            <a:r>
              <a:rPr lang="cs-CZ" dirty="0" err="1"/>
              <a:t>of</a:t>
            </a:r>
            <a:r>
              <a:rPr lang="cs-CZ" dirty="0"/>
              <a:t> </a:t>
            </a:r>
            <a:r>
              <a:rPr lang="cs-CZ" dirty="0" err="1"/>
              <a:t>your</a:t>
            </a:r>
            <a:r>
              <a:rPr lang="cs-CZ" dirty="0"/>
              <a:t> study? </a:t>
            </a:r>
            <a:r>
              <a:rPr lang="cs-CZ" dirty="0" err="1"/>
              <a:t>What</a:t>
            </a:r>
            <a:r>
              <a:rPr lang="cs-CZ" dirty="0"/>
              <a:t> </a:t>
            </a:r>
            <a:r>
              <a:rPr lang="cs-CZ" dirty="0" err="1"/>
              <a:t>does</a:t>
            </a:r>
            <a:r>
              <a:rPr lang="cs-CZ" dirty="0"/>
              <a:t> </a:t>
            </a:r>
            <a:r>
              <a:rPr lang="cs-CZ" dirty="0" err="1"/>
              <a:t>the</a:t>
            </a:r>
            <a:r>
              <a:rPr lang="cs-CZ" dirty="0"/>
              <a:t> place </a:t>
            </a:r>
            <a:r>
              <a:rPr lang="cs-CZ" dirty="0" err="1"/>
              <a:t>look</a:t>
            </a:r>
            <a:r>
              <a:rPr lang="cs-CZ" dirty="0"/>
              <a:t>, </a:t>
            </a:r>
            <a:r>
              <a:rPr lang="cs-CZ" dirty="0" err="1"/>
              <a:t>smell</a:t>
            </a:r>
            <a:r>
              <a:rPr lang="cs-CZ" dirty="0"/>
              <a:t>, </a:t>
            </a:r>
            <a:r>
              <a:rPr lang="cs-CZ" dirty="0" err="1"/>
              <a:t>sound</a:t>
            </a:r>
            <a:r>
              <a:rPr lang="cs-CZ" dirty="0"/>
              <a:t> </a:t>
            </a:r>
            <a:r>
              <a:rPr lang="cs-CZ" dirty="0" err="1"/>
              <a:t>like</a:t>
            </a:r>
            <a:r>
              <a:rPr lang="cs-CZ" dirty="0"/>
              <a:t>? </a:t>
            </a:r>
            <a:r>
              <a:rPr lang="cs-CZ" dirty="0" err="1"/>
              <a:t>How</a:t>
            </a:r>
            <a:r>
              <a:rPr lang="cs-CZ" dirty="0"/>
              <a:t> do </a:t>
            </a:r>
            <a:r>
              <a:rPr lang="cs-CZ" dirty="0" err="1"/>
              <a:t>you</a:t>
            </a:r>
            <a:r>
              <a:rPr lang="cs-CZ" dirty="0"/>
              <a:t> </a:t>
            </a:r>
            <a:r>
              <a:rPr lang="cs-CZ" dirty="0" err="1"/>
              <a:t>feel</a:t>
            </a:r>
            <a:r>
              <a:rPr lang="cs-CZ" dirty="0"/>
              <a:t> </a:t>
            </a:r>
            <a:r>
              <a:rPr lang="cs-CZ" dirty="0" err="1"/>
              <a:t>about</a:t>
            </a:r>
            <a:r>
              <a:rPr lang="cs-CZ" dirty="0"/>
              <a:t> </a:t>
            </a:r>
            <a:r>
              <a:rPr lang="cs-CZ" dirty="0" err="1"/>
              <a:t>it</a:t>
            </a:r>
            <a:r>
              <a:rPr lang="cs-CZ" dirty="0"/>
              <a:t>? </a:t>
            </a:r>
            <a:r>
              <a:rPr lang="cs-CZ" dirty="0" err="1"/>
              <a:t>How</a:t>
            </a:r>
            <a:r>
              <a:rPr lang="cs-CZ" dirty="0"/>
              <a:t> do </a:t>
            </a:r>
            <a:r>
              <a:rPr lang="cs-CZ" dirty="0" err="1"/>
              <a:t>the</a:t>
            </a:r>
            <a:r>
              <a:rPr lang="cs-CZ" dirty="0"/>
              <a:t> </a:t>
            </a:r>
            <a:r>
              <a:rPr lang="cs-CZ" dirty="0" err="1"/>
              <a:t>people</a:t>
            </a:r>
            <a:r>
              <a:rPr lang="cs-CZ" dirty="0"/>
              <a:t> </a:t>
            </a:r>
            <a:r>
              <a:rPr lang="cs-CZ" dirty="0" err="1"/>
              <a:t>feel</a:t>
            </a:r>
            <a:r>
              <a:rPr lang="cs-CZ" dirty="0"/>
              <a:t> </a:t>
            </a:r>
            <a:r>
              <a:rPr lang="cs-CZ" dirty="0" err="1"/>
              <a:t>about</a:t>
            </a:r>
            <a:r>
              <a:rPr lang="cs-CZ" dirty="0"/>
              <a:t> </a:t>
            </a:r>
            <a:r>
              <a:rPr lang="cs-CZ" dirty="0" err="1"/>
              <a:t>it</a:t>
            </a:r>
            <a:r>
              <a:rPr lang="cs-CZ" dirty="0"/>
              <a:t>?</a:t>
            </a:r>
          </a:p>
          <a:p>
            <a:r>
              <a:rPr lang="en-US" b="1" dirty="0"/>
              <a:t>When</a:t>
            </a:r>
            <a:r>
              <a:rPr lang="cs-CZ" dirty="0"/>
              <a:t> – do </a:t>
            </a:r>
            <a:r>
              <a:rPr lang="cs-CZ" dirty="0" err="1"/>
              <a:t>things</a:t>
            </a:r>
            <a:r>
              <a:rPr lang="cs-CZ" dirty="0"/>
              <a:t> </a:t>
            </a:r>
            <a:r>
              <a:rPr lang="cs-CZ" dirty="0" err="1"/>
              <a:t>happen</a:t>
            </a:r>
            <a:r>
              <a:rPr lang="cs-CZ" dirty="0"/>
              <a:t>? Are </a:t>
            </a:r>
            <a:r>
              <a:rPr lang="cs-CZ" dirty="0" err="1"/>
              <a:t>there</a:t>
            </a:r>
            <a:r>
              <a:rPr lang="cs-CZ" dirty="0"/>
              <a:t> any </a:t>
            </a:r>
            <a:r>
              <a:rPr lang="cs-CZ" dirty="0" err="1"/>
              <a:t>patterns</a:t>
            </a:r>
            <a:r>
              <a:rPr lang="cs-CZ" dirty="0"/>
              <a:t>?</a:t>
            </a:r>
          </a:p>
          <a:p>
            <a:r>
              <a:rPr lang="en-US" b="1" dirty="0"/>
              <a:t>How</a:t>
            </a:r>
            <a:r>
              <a:rPr lang="cs-CZ" dirty="0"/>
              <a:t> – do </a:t>
            </a:r>
            <a:r>
              <a:rPr lang="cs-CZ" dirty="0" err="1"/>
              <a:t>things</a:t>
            </a:r>
            <a:r>
              <a:rPr lang="cs-CZ" dirty="0"/>
              <a:t> </a:t>
            </a:r>
            <a:r>
              <a:rPr lang="cs-CZ" dirty="0" err="1"/>
              <a:t>appear</a:t>
            </a:r>
            <a:r>
              <a:rPr lang="cs-CZ" dirty="0"/>
              <a:t> to </a:t>
            </a:r>
            <a:r>
              <a:rPr lang="cs-CZ" dirty="0" err="1"/>
              <a:t>work</a:t>
            </a:r>
            <a:r>
              <a:rPr lang="cs-CZ" dirty="0"/>
              <a:t>? Any </a:t>
            </a:r>
            <a:r>
              <a:rPr lang="cs-CZ" dirty="0" err="1"/>
              <a:t>written</a:t>
            </a:r>
            <a:r>
              <a:rPr lang="cs-CZ" dirty="0"/>
              <a:t> </a:t>
            </a:r>
            <a:r>
              <a:rPr lang="cs-CZ" dirty="0" err="1"/>
              <a:t>rules</a:t>
            </a:r>
            <a:r>
              <a:rPr lang="cs-CZ" dirty="0"/>
              <a:t>? </a:t>
            </a:r>
            <a:r>
              <a:rPr lang="cs-CZ" dirty="0" err="1"/>
              <a:t>Tacit</a:t>
            </a:r>
            <a:r>
              <a:rPr lang="cs-CZ" dirty="0"/>
              <a:t> </a:t>
            </a:r>
            <a:r>
              <a:rPr lang="cs-CZ" dirty="0" err="1"/>
              <a:t>understandings</a:t>
            </a:r>
            <a:r>
              <a:rPr lang="cs-CZ" dirty="0"/>
              <a:t>? </a:t>
            </a:r>
            <a:r>
              <a:rPr lang="cs-CZ" dirty="0" err="1"/>
              <a:t>How</a:t>
            </a:r>
            <a:r>
              <a:rPr lang="cs-CZ" dirty="0"/>
              <a:t> do </a:t>
            </a:r>
            <a:r>
              <a:rPr lang="cs-CZ" dirty="0" err="1"/>
              <a:t>they</a:t>
            </a:r>
            <a:r>
              <a:rPr lang="cs-CZ" dirty="0"/>
              <a:t> </a:t>
            </a:r>
            <a:r>
              <a:rPr lang="cs-CZ" dirty="0" err="1"/>
              <a:t>know</a:t>
            </a:r>
            <a:r>
              <a:rPr lang="cs-CZ" dirty="0"/>
              <a:t> </a:t>
            </a:r>
            <a:r>
              <a:rPr lang="cs-CZ" dirty="0" err="1"/>
              <a:t>how</a:t>
            </a:r>
            <a:r>
              <a:rPr lang="cs-CZ" dirty="0"/>
              <a:t> to </a:t>
            </a:r>
            <a:r>
              <a:rPr lang="cs-CZ" dirty="0" err="1"/>
              <a:t>behave</a:t>
            </a:r>
            <a:r>
              <a:rPr lang="cs-CZ" dirty="0"/>
              <a:t>? </a:t>
            </a:r>
            <a:r>
              <a:rPr lang="cs-CZ" dirty="0" err="1"/>
              <a:t>Is</a:t>
            </a:r>
            <a:r>
              <a:rPr lang="cs-CZ" dirty="0"/>
              <a:t> </a:t>
            </a:r>
            <a:r>
              <a:rPr lang="cs-CZ" dirty="0" err="1"/>
              <a:t>it</a:t>
            </a:r>
            <a:r>
              <a:rPr lang="cs-CZ" dirty="0"/>
              <a:t> </a:t>
            </a:r>
            <a:r>
              <a:rPr lang="cs-CZ" dirty="0" err="1"/>
              <a:t>always</a:t>
            </a:r>
            <a:r>
              <a:rPr lang="cs-CZ" dirty="0"/>
              <a:t> </a:t>
            </a:r>
            <a:r>
              <a:rPr lang="cs-CZ" dirty="0" err="1"/>
              <a:t>the</a:t>
            </a:r>
            <a:r>
              <a:rPr lang="cs-CZ" dirty="0"/>
              <a:t> </a:t>
            </a:r>
            <a:r>
              <a:rPr lang="cs-CZ" dirty="0" err="1"/>
              <a:t>same</a:t>
            </a:r>
            <a:r>
              <a:rPr lang="cs-CZ" dirty="0"/>
              <a:t>? Do </a:t>
            </a:r>
            <a:r>
              <a:rPr lang="cs-CZ" dirty="0" err="1"/>
              <a:t>different</a:t>
            </a:r>
            <a:r>
              <a:rPr lang="cs-CZ" dirty="0"/>
              <a:t> </a:t>
            </a:r>
            <a:r>
              <a:rPr lang="cs-CZ" dirty="0" err="1"/>
              <a:t>categories</a:t>
            </a:r>
            <a:r>
              <a:rPr lang="cs-CZ" dirty="0"/>
              <a:t> </a:t>
            </a:r>
            <a:r>
              <a:rPr lang="cs-CZ" dirty="0" err="1"/>
              <a:t>of</a:t>
            </a:r>
            <a:r>
              <a:rPr lang="cs-CZ" dirty="0"/>
              <a:t> </a:t>
            </a:r>
            <a:r>
              <a:rPr lang="cs-CZ" dirty="0" err="1"/>
              <a:t>people</a:t>
            </a:r>
            <a:r>
              <a:rPr lang="cs-CZ" dirty="0"/>
              <a:t> (</a:t>
            </a:r>
            <a:r>
              <a:rPr lang="cs-CZ" dirty="0" err="1"/>
              <a:t>young</a:t>
            </a:r>
            <a:r>
              <a:rPr lang="cs-CZ" dirty="0"/>
              <a:t>, </a:t>
            </a:r>
            <a:r>
              <a:rPr lang="cs-CZ" dirty="0" err="1"/>
              <a:t>old</a:t>
            </a:r>
            <a:r>
              <a:rPr lang="cs-CZ" dirty="0"/>
              <a:t>, male, </a:t>
            </a:r>
            <a:r>
              <a:rPr lang="cs-CZ" dirty="0" err="1"/>
              <a:t>female</a:t>
            </a:r>
            <a:r>
              <a:rPr lang="cs-CZ" dirty="0"/>
              <a:t>, </a:t>
            </a:r>
            <a:r>
              <a:rPr lang="cs-CZ" dirty="0" err="1"/>
              <a:t>newcomer</a:t>
            </a:r>
            <a:r>
              <a:rPr lang="cs-CZ" dirty="0"/>
              <a:t>, </a:t>
            </a:r>
            <a:r>
              <a:rPr lang="cs-CZ" dirty="0" err="1"/>
              <a:t>old</a:t>
            </a:r>
            <a:r>
              <a:rPr lang="cs-CZ" dirty="0"/>
              <a:t>-hand) </a:t>
            </a:r>
            <a:r>
              <a:rPr lang="cs-CZ" dirty="0" err="1"/>
              <a:t>behave</a:t>
            </a:r>
            <a:r>
              <a:rPr lang="cs-CZ" dirty="0"/>
              <a:t> </a:t>
            </a:r>
            <a:r>
              <a:rPr lang="cs-CZ" dirty="0" err="1"/>
              <a:t>differently</a:t>
            </a:r>
            <a:r>
              <a:rPr lang="cs-CZ" dirty="0"/>
              <a:t>?</a:t>
            </a:r>
          </a:p>
          <a:p>
            <a:r>
              <a:rPr lang="en-US" b="1" dirty="0"/>
              <a:t>Why</a:t>
            </a:r>
            <a:r>
              <a:rPr lang="cs-CZ" b="1" dirty="0"/>
              <a:t> </a:t>
            </a:r>
            <a:r>
              <a:rPr lang="cs-CZ" dirty="0"/>
              <a:t>– do </a:t>
            </a:r>
            <a:r>
              <a:rPr lang="cs-CZ" dirty="0" err="1"/>
              <a:t>all</a:t>
            </a:r>
            <a:r>
              <a:rPr lang="cs-CZ" dirty="0"/>
              <a:t> these </a:t>
            </a:r>
            <a:r>
              <a:rPr lang="cs-CZ" dirty="0" err="1"/>
              <a:t>things</a:t>
            </a:r>
            <a:r>
              <a:rPr lang="cs-CZ" dirty="0"/>
              <a:t> </a:t>
            </a:r>
            <a:r>
              <a:rPr lang="cs-CZ" dirty="0" err="1"/>
              <a:t>happen</a:t>
            </a:r>
            <a:r>
              <a:rPr lang="cs-CZ" dirty="0"/>
              <a:t>?</a:t>
            </a:r>
          </a:p>
          <a:p>
            <a:pPr marL="0" indent="0">
              <a:buNone/>
            </a:pPr>
            <a:endParaRPr lang="cs-CZ" dirty="0"/>
          </a:p>
          <a:p>
            <a:pPr marL="0" indent="0">
              <a:buNone/>
            </a:pPr>
            <a:endParaRPr lang="cs-CZ" dirty="0"/>
          </a:p>
          <a:p>
            <a:endParaRPr lang="cs-CZ" dirty="0"/>
          </a:p>
        </p:txBody>
      </p:sp>
    </p:spTree>
    <p:extLst>
      <p:ext uri="{BB962C8B-B14F-4D97-AF65-F5344CB8AC3E}">
        <p14:creationId xmlns:p14="http://schemas.microsoft.com/office/powerpoint/2010/main" val="1510241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8000"/>
            <a:lum/>
          </a:blip>
          <a:srcRect/>
          <a:stretch>
            <a:fillRect t="-9000" b="-9000"/>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B05836-7717-42F1-B75B-1D2541D68962}"/>
              </a:ext>
            </a:extLst>
          </p:cNvPr>
          <p:cNvSpPr>
            <a:spLocks noGrp="1"/>
          </p:cNvSpPr>
          <p:nvPr>
            <p:ph type="title"/>
          </p:nvPr>
        </p:nvSpPr>
        <p:spPr/>
        <p:txBody>
          <a:bodyPr>
            <a:normAutofit/>
          </a:bodyPr>
          <a:lstStyle/>
          <a:p>
            <a:r>
              <a:rPr lang="cs-CZ" b="1" dirty="0" err="1"/>
              <a:t>After</a:t>
            </a:r>
            <a:r>
              <a:rPr lang="cs-CZ" b="1" dirty="0"/>
              <a:t> </a:t>
            </a:r>
            <a:r>
              <a:rPr lang="cs-CZ" b="1" dirty="0" err="1"/>
              <a:t>taking</a:t>
            </a:r>
            <a:r>
              <a:rPr lang="cs-CZ" b="1" dirty="0"/>
              <a:t> </a:t>
            </a:r>
            <a:r>
              <a:rPr lang="cs-CZ" b="1" dirty="0" err="1"/>
              <a:t>fieldnotes</a:t>
            </a:r>
            <a:endParaRPr lang="cs-CZ" b="1" dirty="0"/>
          </a:p>
        </p:txBody>
      </p:sp>
      <p:sp>
        <p:nvSpPr>
          <p:cNvPr id="3" name="Zástupný obsah 2">
            <a:extLst>
              <a:ext uri="{FF2B5EF4-FFF2-40B4-BE49-F238E27FC236}">
                <a16:creationId xmlns:a16="http://schemas.microsoft.com/office/drawing/2014/main" id="{4E1DE644-AD98-425C-9E93-9FE64C0F3DD6}"/>
              </a:ext>
            </a:extLst>
          </p:cNvPr>
          <p:cNvSpPr>
            <a:spLocks noGrp="1"/>
          </p:cNvSpPr>
          <p:nvPr>
            <p:ph idx="1"/>
          </p:nvPr>
        </p:nvSpPr>
        <p:spPr>
          <a:xfrm>
            <a:off x="690288" y="1327716"/>
            <a:ext cx="10515600" cy="5269027"/>
          </a:xfrm>
        </p:spPr>
        <p:txBody>
          <a:bodyPr>
            <a:normAutofit fontScale="62500" lnSpcReduction="20000"/>
          </a:bodyPr>
          <a:lstStyle/>
          <a:p>
            <a:pPr marL="0" indent="0">
              <a:buNone/>
            </a:pPr>
            <a:endParaRPr lang="cs-CZ" dirty="0"/>
          </a:p>
          <a:p>
            <a:r>
              <a:rPr lang="en-US" dirty="0"/>
              <a:t>Ethnography, in large part, may be said to take place in and through the fieldnotes</a:t>
            </a:r>
            <a:endParaRPr lang="cs-CZ" dirty="0"/>
          </a:p>
          <a:p>
            <a:r>
              <a:rPr lang="cs-CZ" dirty="0"/>
              <a:t>I</a:t>
            </a:r>
            <a:r>
              <a:rPr lang="en-US" dirty="0" err="1"/>
              <a:t>mpressions</a:t>
            </a:r>
            <a:r>
              <a:rPr lang="en-US" dirty="0"/>
              <a:t> or responses to the notes that you’ve previously taken</a:t>
            </a:r>
            <a:r>
              <a:rPr lang="cs-CZ" dirty="0"/>
              <a:t>.</a:t>
            </a:r>
            <a:r>
              <a:rPr lang="en-US" dirty="0"/>
              <a:t> Do they seem “partial” or “incomplete?” </a:t>
            </a:r>
            <a:r>
              <a:rPr lang="cs-CZ" dirty="0"/>
              <a:t>H</a:t>
            </a:r>
            <a:r>
              <a:rPr lang="en-US" dirty="0"/>
              <a:t>as</a:t>
            </a:r>
            <a:r>
              <a:rPr lang="cs-CZ" dirty="0"/>
              <a:t> </a:t>
            </a:r>
            <a:r>
              <a:rPr lang="cs-CZ" dirty="0" err="1"/>
              <a:t>your</a:t>
            </a:r>
            <a:r>
              <a:rPr lang="cs-CZ" dirty="0"/>
              <a:t> </a:t>
            </a:r>
            <a:r>
              <a:rPr lang="cs-CZ" dirty="0" err="1"/>
              <a:t>understanding</a:t>
            </a:r>
            <a:r>
              <a:rPr lang="en-US" dirty="0"/>
              <a:t> changed since you took them? If so, how? </a:t>
            </a:r>
            <a:endParaRPr lang="cs-CZ" dirty="0"/>
          </a:p>
          <a:p>
            <a:r>
              <a:rPr lang="en-US" dirty="0"/>
              <a:t>Do your notes raise any questions? Are these questions about the subjects of your study? Might they also be about how you’re conducting your study? </a:t>
            </a:r>
            <a:r>
              <a:rPr lang="cs-CZ" dirty="0"/>
              <a:t>T</a:t>
            </a:r>
            <a:r>
              <a:rPr lang="en-US" dirty="0" err="1"/>
              <a:t>hink</a:t>
            </a:r>
            <a:r>
              <a:rPr lang="en-US" dirty="0"/>
              <a:t> also about how you’re going about your work. </a:t>
            </a:r>
            <a:endParaRPr lang="cs-CZ" dirty="0"/>
          </a:p>
          <a:p>
            <a:r>
              <a:rPr lang="en-US" dirty="0"/>
              <a:t>Do you need to make any adjustments to your approach? If so, what? How will you go about making those changes and why? What have you learned about the process? </a:t>
            </a:r>
            <a:endParaRPr lang="cs-CZ" dirty="0"/>
          </a:p>
          <a:p>
            <a:r>
              <a:rPr lang="en-US" dirty="0"/>
              <a:t>What </a:t>
            </a:r>
            <a:r>
              <a:rPr lang="cs-CZ" dirty="0"/>
              <a:t>do </a:t>
            </a:r>
            <a:r>
              <a:rPr lang="en-US" dirty="0"/>
              <a:t>you need to ask people in order to answer questions raised that you cannot answer on your own based on your observations? </a:t>
            </a:r>
            <a:endParaRPr lang="cs-CZ" dirty="0"/>
          </a:p>
          <a:p>
            <a:r>
              <a:rPr lang="en-US" dirty="0"/>
              <a:t>Do you find that there are things that you would like to know more about that would require further study? What are these things?</a:t>
            </a:r>
            <a:endParaRPr lang="cs-CZ" dirty="0"/>
          </a:p>
          <a:p>
            <a:r>
              <a:rPr lang="en-US" dirty="0"/>
              <a:t>Much of fieldwork involves serendipity. We unexpectedly find things. We discover. So, there are many “surprises.” What surprised you? Why? Listen to your reactions. </a:t>
            </a:r>
            <a:endParaRPr lang="cs-CZ" dirty="0"/>
          </a:p>
          <a:p>
            <a:r>
              <a:rPr lang="en-US" dirty="0"/>
              <a:t>Are there noticeable differences between what you think or believe to be “true” regarding the people and places you are studying and what you are finding that the “locals” or “natives” think or believe about themselves? </a:t>
            </a:r>
            <a:endParaRPr lang="cs-CZ" dirty="0"/>
          </a:p>
          <a:p>
            <a:r>
              <a:rPr lang="en-US" dirty="0"/>
              <a:t>How do you think you are perceived/received by the group or in the place where you are working? What is the nature of this relationship? What sort of things do people say and do because of your presence?</a:t>
            </a:r>
            <a:endParaRPr lang="cs-CZ" dirty="0"/>
          </a:p>
          <a:p>
            <a:r>
              <a:rPr lang="cs-CZ" dirty="0" err="1"/>
              <a:t>Coding</a:t>
            </a:r>
            <a:endParaRPr lang="cs-CZ" dirty="0"/>
          </a:p>
        </p:txBody>
      </p:sp>
      <p:sp>
        <p:nvSpPr>
          <p:cNvPr id="4" name="Zástupný obsah 3">
            <a:extLst>
              <a:ext uri="{FF2B5EF4-FFF2-40B4-BE49-F238E27FC236}">
                <a16:creationId xmlns:a16="http://schemas.microsoft.com/office/drawing/2014/main" id="{A4CA64BB-3A1E-4721-847E-8D3BC2AEBDFC}"/>
              </a:ext>
            </a:extLst>
          </p:cNvPr>
          <p:cNvSpPr txBox="1">
            <a:spLocks/>
          </p:cNvSpPr>
          <p:nvPr/>
        </p:nvSpPr>
        <p:spPr>
          <a:xfrm>
            <a:off x="953878" y="1567351"/>
            <a:ext cx="9988420" cy="49255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cs-CZ"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3173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8000"/>
            <a:lum/>
          </a:blip>
          <a:srcRect/>
          <a:stretch>
            <a:fillRect t="-64000" b="-90000"/>
          </a:stretch>
        </a:blipFill>
        <a:effectLst/>
      </p:bgPr>
    </p:bg>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0592F005-9206-4CBE-AE0B-FC419CBCFA12}"/>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cs-CZ" b="1" dirty="0"/>
          </a:p>
        </p:txBody>
      </p:sp>
      <p:sp>
        <p:nvSpPr>
          <p:cNvPr id="5" name="Zástupný obsah 3">
            <a:extLst>
              <a:ext uri="{FF2B5EF4-FFF2-40B4-BE49-F238E27FC236}">
                <a16:creationId xmlns:a16="http://schemas.microsoft.com/office/drawing/2014/main" id="{0B2FF7E9-0CED-41C3-B744-00D5E116E242}"/>
              </a:ext>
            </a:extLst>
          </p:cNvPr>
          <p:cNvSpPr txBox="1">
            <a:spLocks/>
          </p:cNvSpPr>
          <p:nvPr/>
        </p:nvSpPr>
        <p:spPr>
          <a:xfrm>
            <a:off x="842173" y="1935160"/>
            <a:ext cx="10210391" cy="4427594"/>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cs-CZ" b="1" dirty="0"/>
          </a:p>
        </p:txBody>
      </p:sp>
      <p:sp>
        <p:nvSpPr>
          <p:cNvPr id="2" name="Nadpis 1">
            <a:extLst>
              <a:ext uri="{FF2B5EF4-FFF2-40B4-BE49-F238E27FC236}">
                <a16:creationId xmlns:a16="http://schemas.microsoft.com/office/drawing/2014/main" id="{8DA828BF-80E1-4554-87E4-78E777C7B856}"/>
              </a:ext>
            </a:extLst>
          </p:cNvPr>
          <p:cNvSpPr>
            <a:spLocks noGrp="1"/>
          </p:cNvSpPr>
          <p:nvPr>
            <p:ph type="title"/>
          </p:nvPr>
        </p:nvSpPr>
        <p:spPr/>
        <p:txBody>
          <a:bodyPr/>
          <a:lstStyle/>
          <a:p>
            <a:r>
              <a:rPr lang="cs-CZ" dirty="0" err="1"/>
              <a:t>Observations</a:t>
            </a:r>
            <a:r>
              <a:rPr lang="cs-CZ" dirty="0"/>
              <a:t> to </a:t>
            </a:r>
            <a:r>
              <a:rPr lang="cs-CZ" dirty="0" err="1"/>
              <a:t>consider</a:t>
            </a:r>
            <a:endParaRPr lang="cs-CZ" dirty="0"/>
          </a:p>
        </p:txBody>
      </p:sp>
      <p:sp>
        <p:nvSpPr>
          <p:cNvPr id="3" name="Zástupný obsah 2">
            <a:extLst>
              <a:ext uri="{FF2B5EF4-FFF2-40B4-BE49-F238E27FC236}">
                <a16:creationId xmlns:a16="http://schemas.microsoft.com/office/drawing/2014/main" id="{7C3AEED6-5630-4F59-AC8F-5B55B2710EE7}"/>
              </a:ext>
            </a:extLst>
          </p:cNvPr>
          <p:cNvSpPr>
            <a:spLocks noGrp="1"/>
          </p:cNvSpPr>
          <p:nvPr>
            <p:ph idx="1"/>
          </p:nvPr>
        </p:nvSpPr>
        <p:spPr/>
        <p:txBody>
          <a:bodyPr>
            <a:normAutofit/>
          </a:bodyPr>
          <a:lstStyle/>
          <a:p>
            <a:r>
              <a:rPr lang="cs-CZ" sz="1800" dirty="0" err="1">
                <a:effectLst/>
                <a:latin typeface="Calibri" panose="020F0502020204030204" pitchFamily="34" charset="0"/>
                <a:ea typeface="Calibri" panose="020F0502020204030204" pitchFamily="34" charset="0"/>
                <a:cs typeface="Times New Roman" panose="02020603050405020304" pitchFamily="18" charset="0"/>
              </a:rPr>
              <a:t>Amount</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of</a:t>
            </a:r>
            <a:r>
              <a:rPr lang="cs-CZ" sz="1800" dirty="0">
                <a:effectLst/>
                <a:latin typeface="Calibri" panose="020F0502020204030204" pitchFamily="34" charset="0"/>
                <a:ea typeface="Calibri" panose="020F0502020204030204" pitchFamily="34" charset="0"/>
                <a:cs typeface="Times New Roman" panose="02020603050405020304" pitchFamily="18" charset="0"/>
              </a:rPr>
              <a:t> free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time</a:t>
            </a:r>
            <a:r>
              <a:rPr lang="cs-CZ" sz="1800" dirty="0">
                <a:effectLst/>
                <a:latin typeface="Calibri" panose="020F0502020204030204" pitchFamily="34" charset="0"/>
                <a:ea typeface="Calibri" panose="020F0502020204030204" pitchFamily="34" charset="0"/>
                <a:cs typeface="Times New Roman" panose="02020603050405020304" pitchFamily="18" charset="0"/>
              </a:rPr>
              <a:t> and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will</a:t>
            </a:r>
            <a:r>
              <a:rPr lang="cs-CZ" sz="1800" dirty="0">
                <a:effectLst/>
                <a:latin typeface="Calibri" panose="020F0502020204030204" pitchFamily="34" charset="0"/>
                <a:ea typeface="Calibri" panose="020F0502020204030204" pitchFamily="34" charset="0"/>
                <a:cs typeface="Times New Roman" panose="02020603050405020304" pitchFamily="18" charset="0"/>
              </a:rPr>
              <a:t> to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spend</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it</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meaningfully</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r>
              <a:rPr lang="cs-CZ" sz="1800" dirty="0" err="1">
                <a:latin typeface="Calibri" panose="020F0502020204030204" pitchFamily="34" charset="0"/>
                <a:ea typeface="Calibri" panose="020F0502020204030204" pitchFamily="34" charset="0"/>
                <a:cs typeface="Times New Roman" panose="02020603050405020304" pitchFamily="18" charset="0"/>
              </a:rPr>
              <a:t>Will</a:t>
            </a:r>
            <a:r>
              <a:rPr lang="cs-CZ" sz="1800" dirty="0">
                <a:latin typeface="Calibri" panose="020F0502020204030204" pitchFamily="34" charset="0"/>
                <a:ea typeface="Calibri" panose="020F0502020204030204" pitchFamily="34" charset="0"/>
                <a:cs typeface="Times New Roman" panose="02020603050405020304" pitchFamily="18" charset="0"/>
              </a:rPr>
              <a:t> to </a:t>
            </a:r>
            <a:r>
              <a:rPr lang="cs-CZ" sz="1800" dirty="0" err="1">
                <a:latin typeface="Calibri" panose="020F0502020204030204" pitchFamily="34" charset="0"/>
                <a:ea typeface="Calibri" panose="020F0502020204030204" pitchFamily="34" charset="0"/>
                <a:cs typeface="Times New Roman" panose="02020603050405020304" pitchFamily="18" charset="0"/>
              </a:rPr>
              <a:t>participate</a:t>
            </a:r>
            <a:r>
              <a:rPr lang="cs-CZ" sz="1800" dirty="0">
                <a:latin typeface="Calibri" panose="020F0502020204030204" pitchFamily="34" charset="0"/>
                <a:ea typeface="Calibri" panose="020F0502020204030204" pitchFamily="34" charset="0"/>
                <a:cs typeface="Times New Roman" panose="02020603050405020304" pitchFamily="18" charset="0"/>
              </a:rPr>
              <a:t> and talk, </a:t>
            </a:r>
            <a:r>
              <a:rPr lang="cs-CZ" sz="1800" dirty="0" err="1">
                <a:latin typeface="Calibri" panose="020F0502020204030204" pitchFamily="34" charset="0"/>
                <a:ea typeface="Calibri" panose="020F0502020204030204" pitchFamily="34" charset="0"/>
                <a:cs typeface="Times New Roman" panose="02020603050405020304" pitchFamily="18" charset="0"/>
              </a:rPr>
              <a:t>discuss</a:t>
            </a:r>
            <a:r>
              <a:rPr lang="cs-CZ" sz="1800" dirty="0">
                <a:latin typeface="Calibri" panose="020F0502020204030204" pitchFamily="34" charset="0"/>
                <a:ea typeface="Calibri" panose="020F0502020204030204" pitchFamily="34" charset="0"/>
                <a:cs typeface="Times New Roman" panose="02020603050405020304" pitchFamily="18" charset="0"/>
              </a:rPr>
              <a:t>, </a:t>
            </a:r>
            <a:r>
              <a:rPr lang="cs-CZ" sz="1800" dirty="0" err="1">
                <a:latin typeface="Calibri" panose="020F0502020204030204" pitchFamily="34" charset="0"/>
                <a:ea typeface="Calibri" panose="020F0502020204030204" pitchFamily="34" charset="0"/>
                <a:cs typeface="Times New Roman" panose="02020603050405020304" pitchFamily="18" charset="0"/>
              </a:rPr>
              <a:t>share</a:t>
            </a:r>
            <a:r>
              <a:rPr lang="cs-CZ" sz="1800" dirty="0">
                <a:latin typeface="Calibri" panose="020F0502020204030204" pitchFamily="34" charset="0"/>
                <a:ea typeface="Calibri" panose="020F0502020204030204" pitchFamily="34" charset="0"/>
                <a:cs typeface="Times New Roman" panose="02020603050405020304" pitchFamily="18" charset="0"/>
              </a:rPr>
              <a:t>, </a:t>
            </a:r>
            <a:r>
              <a:rPr lang="cs-CZ" sz="1800" dirty="0" err="1">
                <a:latin typeface="Calibri" panose="020F0502020204030204" pitchFamily="34" charset="0"/>
                <a:ea typeface="Calibri" panose="020F0502020204030204" pitchFamily="34" charset="0"/>
                <a:cs typeface="Times New Roman" panose="02020603050405020304" pitchFamily="18" charset="0"/>
              </a:rPr>
              <a:t>speak</a:t>
            </a:r>
            <a:r>
              <a:rPr lang="cs-CZ" sz="1800" dirty="0">
                <a:latin typeface="Calibri" panose="020F0502020204030204" pitchFamily="34" charset="0"/>
                <a:ea typeface="Calibri" panose="020F0502020204030204" pitchFamily="34" charset="0"/>
                <a:cs typeface="Times New Roman" panose="02020603050405020304" pitchFamily="18" charset="0"/>
              </a:rPr>
              <a:t> </a:t>
            </a:r>
            <a:r>
              <a:rPr lang="cs-CZ" sz="1800" dirty="0" err="1">
                <a:latin typeface="Calibri" panose="020F0502020204030204" pitchFamily="34" charset="0"/>
                <a:ea typeface="Calibri" panose="020F0502020204030204" pitchFamily="34" charset="0"/>
                <a:cs typeface="Times New Roman" panose="02020603050405020304" pitchFamily="18" charset="0"/>
              </a:rPr>
              <a:t>out</a:t>
            </a:r>
            <a:r>
              <a:rPr lang="cs-CZ" sz="1800" dirty="0">
                <a:latin typeface="Calibri" panose="020F0502020204030204" pitchFamily="34" charset="0"/>
                <a:ea typeface="Calibri" panose="020F0502020204030204" pitchFamily="34" charset="0"/>
                <a:cs typeface="Times New Roman" panose="02020603050405020304" pitchFamily="18" charset="0"/>
              </a:rPr>
              <a:t>, </a:t>
            </a:r>
            <a:r>
              <a:rPr lang="cs-CZ" sz="1800" dirty="0" err="1">
                <a:latin typeface="Calibri" panose="020F0502020204030204" pitchFamily="34" charset="0"/>
                <a:ea typeface="Calibri" panose="020F0502020204030204" pitchFamily="34" charset="0"/>
                <a:cs typeface="Times New Roman" panose="02020603050405020304" pitchFamily="18" charset="0"/>
              </a:rPr>
              <a:t>being</a:t>
            </a:r>
            <a:r>
              <a:rPr lang="cs-CZ" sz="1800" dirty="0">
                <a:latin typeface="Calibri" panose="020F0502020204030204" pitchFamily="34" charset="0"/>
                <a:ea typeface="Calibri" panose="020F0502020204030204" pitchFamily="34" charset="0"/>
                <a:cs typeface="Times New Roman" panose="02020603050405020304" pitchFamily="18" charset="0"/>
              </a:rPr>
              <a:t> a partner</a:t>
            </a:r>
          </a:p>
          <a:p>
            <a:r>
              <a:rPr lang="cs-CZ" sz="1800" dirty="0" err="1">
                <a:latin typeface="Calibri" panose="020F0502020204030204" pitchFamily="34" charset="0"/>
                <a:ea typeface="Calibri" panose="020F0502020204030204" pitchFamily="34" charset="0"/>
                <a:cs typeface="Times New Roman" panose="02020603050405020304" pitchFamily="18" charset="0"/>
              </a:rPr>
              <a:t>Have</a:t>
            </a:r>
            <a:r>
              <a:rPr lang="cs-CZ" sz="1800" dirty="0">
                <a:latin typeface="Calibri" panose="020F0502020204030204" pitchFamily="34" charset="0"/>
                <a:ea typeface="Calibri" panose="020F0502020204030204" pitchFamily="34" charset="0"/>
                <a:cs typeface="Times New Roman" panose="02020603050405020304" pitchFamily="18" charset="0"/>
              </a:rPr>
              <a:t> </a:t>
            </a:r>
            <a:r>
              <a:rPr lang="cs-CZ" sz="1800" dirty="0" err="1">
                <a:latin typeface="Calibri" panose="020F0502020204030204" pitchFamily="34" charset="0"/>
                <a:ea typeface="Calibri" panose="020F0502020204030204" pitchFamily="34" charset="0"/>
                <a:cs typeface="Times New Roman" panose="02020603050405020304" pitchFamily="18" charset="0"/>
              </a:rPr>
              <a:t>chance</a:t>
            </a:r>
            <a:r>
              <a:rPr lang="cs-CZ" sz="1800" dirty="0">
                <a:latin typeface="Calibri" panose="020F0502020204030204" pitchFamily="34" charset="0"/>
                <a:ea typeface="Calibri" panose="020F0502020204030204" pitchFamily="34" charset="0"/>
                <a:cs typeface="Times New Roman" panose="02020603050405020304" pitchFamily="18" charset="0"/>
              </a:rPr>
              <a:t> to </a:t>
            </a:r>
            <a:r>
              <a:rPr lang="cs-CZ" sz="1800" dirty="0" err="1">
                <a:latin typeface="Calibri" panose="020F0502020204030204" pitchFamily="34" charset="0"/>
                <a:ea typeface="Calibri" panose="020F0502020204030204" pitchFamily="34" charset="0"/>
                <a:cs typeface="Times New Roman" panose="02020603050405020304" pitchFamily="18" charset="0"/>
              </a:rPr>
              <a:t>decide</a:t>
            </a:r>
            <a:r>
              <a:rPr lang="cs-CZ" sz="1800" dirty="0">
                <a:latin typeface="Calibri" panose="020F0502020204030204" pitchFamily="34" charset="0"/>
                <a:ea typeface="Calibri" panose="020F0502020204030204" pitchFamily="34" charset="0"/>
                <a:cs typeface="Times New Roman" panose="02020603050405020304" pitchFamily="18" charset="0"/>
              </a:rPr>
              <a:t> </a:t>
            </a:r>
            <a:r>
              <a:rPr lang="cs-CZ" sz="1800" dirty="0" err="1">
                <a:latin typeface="Calibri" panose="020F0502020204030204" pitchFamily="34" charset="0"/>
                <a:ea typeface="Calibri" panose="020F0502020204030204" pitchFamily="34" charset="0"/>
                <a:cs typeface="Times New Roman" panose="02020603050405020304" pitchFamily="18" charset="0"/>
              </a:rPr>
              <a:t>for</a:t>
            </a:r>
            <a:r>
              <a:rPr lang="cs-CZ" sz="1800" dirty="0">
                <a:latin typeface="Calibri" panose="020F0502020204030204" pitchFamily="34" charset="0"/>
                <a:ea typeface="Calibri" panose="020F0502020204030204" pitchFamily="34" charset="0"/>
                <a:cs typeface="Times New Roman" panose="02020603050405020304" pitchFamily="18" charset="0"/>
              </a:rPr>
              <a:t> </a:t>
            </a:r>
            <a:r>
              <a:rPr lang="cs-CZ" sz="1800" dirty="0" err="1">
                <a:latin typeface="Calibri" panose="020F0502020204030204" pitchFamily="34" charset="0"/>
                <a:ea typeface="Calibri" panose="020F0502020204030204" pitchFamily="34" charset="0"/>
                <a:cs typeface="Times New Roman" panose="02020603050405020304" pitchFamily="18" charset="0"/>
              </a:rPr>
              <a:t>them</a:t>
            </a:r>
            <a:endParaRPr lang="cs-CZ" sz="1800" dirty="0">
              <a:latin typeface="Calibri" panose="020F0502020204030204" pitchFamily="34" charset="0"/>
              <a:ea typeface="Calibri" panose="020F0502020204030204" pitchFamily="34" charset="0"/>
              <a:cs typeface="Times New Roman" panose="02020603050405020304" pitchFamily="18" charset="0"/>
            </a:endParaRPr>
          </a:p>
          <a:p>
            <a:r>
              <a:rPr lang="cs-CZ" sz="1800" dirty="0" err="1">
                <a:latin typeface="Calibri" panose="020F0502020204030204" pitchFamily="34" charset="0"/>
                <a:ea typeface="Calibri" panose="020F0502020204030204" pitchFamily="34" charset="0"/>
                <a:cs typeface="Times New Roman" panose="02020603050405020304" pitchFamily="18" charset="0"/>
              </a:rPr>
              <a:t>Partial</a:t>
            </a:r>
            <a:r>
              <a:rPr lang="cs-CZ" sz="1800" dirty="0">
                <a:latin typeface="Calibri" panose="020F0502020204030204" pitchFamily="34" charset="0"/>
                <a:ea typeface="Calibri" panose="020F0502020204030204" pitchFamily="34" charset="0"/>
                <a:cs typeface="Times New Roman" panose="02020603050405020304" pitchFamily="18" charset="0"/>
              </a:rPr>
              <a:t> </a:t>
            </a:r>
            <a:r>
              <a:rPr lang="cs-CZ" sz="1800" dirty="0" err="1">
                <a:latin typeface="Calibri" panose="020F0502020204030204" pitchFamily="34" charset="0"/>
                <a:ea typeface="Calibri" panose="020F0502020204030204" pitchFamily="34" charset="0"/>
                <a:cs typeface="Times New Roman" panose="02020603050405020304" pitchFamily="18" charset="0"/>
              </a:rPr>
              <a:t>self-victimization</a:t>
            </a:r>
            <a:r>
              <a:rPr lang="cs-CZ" sz="1800" dirty="0">
                <a:latin typeface="Calibri" panose="020F0502020204030204" pitchFamily="34" charset="0"/>
                <a:ea typeface="Calibri" panose="020F0502020204030204" pitchFamily="34" charset="0"/>
                <a:cs typeface="Times New Roman" panose="02020603050405020304" pitchFamily="18" charset="0"/>
              </a:rPr>
              <a:t> in </a:t>
            </a:r>
            <a:r>
              <a:rPr lang="cs-CZ" sz="1800" dirty="0" err="1">
                <a:latin typeface="Calibri" panose="020F0502020204030204" pitchFamily="34" charset="0"/>
                <a:ea typeface="Calibri" panose="020F0502020204030204" pitchFamily="34" charset="0"/>
                <a:cs typeface="Times New Roman" panose="02020603050405020304" pitchFamily="18" charset="0"/>
              </a:rPr>
              <a:t>sharing</a:t>
            </a:r>
            <a:r>
              <a:rPr lang="cs-CZ" sz="1800" dirty="0">
                <a:latin typeface="Calibri" panose="020F0502020204030204" pitchFamily="34" charset="0"/>
                <a:ea typeface="Calibri" panose="020F0502020204030204" pitchFamily="34" charset="0"/>
                <a:cs typeface="Times New Roman" panose="02020603050405020304" pitchFamily="18" charset="0"/>
              </a:rPr>
              <a:t> </a:t>
            </a:r>
            <a:r>
              <a:rPr lang="cs-CZ" sz="1800" dirty="0" err="1">
                <a:latin typeface="Calibri" panose="020F0502020204030204" pitchFamily="34" charset="0"/>
                <a:ea typeface="Calibri" panose="020F0502020204030204" pitchFamily="34" charset="0"/>
                <a:cs typeface="Times New Roman" panose="02020603050405020304" pitchFamily="18" charset="0"/>
              </a:rPr>
              <a:t>their</a:t>
            </a:r>
            <a:r>
              <a:rPr lang="cs-CZ" sz="1800" dirty="0">
                <a:latin typeface="Calibri" panose="020F0502020204030204" pitchFamily="34" charset="0"/>
                <a:ea typeface="Calibri" panose="020F0502020204030204" pitchFamily="34" charset="0"/>
                <a:cs typeface="Times New Roman" panose="02020603050405020304" pitchFamily="18" charset="0"/>
              </a:rPr>
              <a:t> story</a:t>
            </a:r>
          </a:p>
          <a:p>
            <a:r>
              <a:rPr lang="cs-CZ" sz="1800" dirty="0" err="1">
                <a:latin typeface="Calibri" panose="020F0502020204030204" pitchFamily="34" charset="0"/>
                <a:ea typeface="Calibri" panose="020F0502020204030204" pitchFamily="34" charset="0"/>
                <a:cs typeface="Times New Roman" panose="02020603050405020304" pitchFamily="18" charset="0"/>
              </a:rPr>
              <a:t>Being</a:t>
            </a:r>
            <a:r>
              <a:rPr lang="cs-CZ" sz="1800" dirty="0">
                <a:latin typeface="Calibri" panose="020F0502020204030204" pitchFamily="34" charset="0"/>
                <a:ea typeface="Calibri" panose="020F0502020204030204" pitchFamily="34" charset="0"/>
                <a:cs typeface="Times New Roman" panose="02020603050405020304" pitchFamily="18" charset="0"/>
              </a:rPr>
              <a:t> proud </a:t>
            </a:r>
            <a:r>
              <a:rPr lang="cs-CZ" sz="1800" dirty="0" err="1">
                <a:latin typeface="Calibri" panose="020F0502020204030204" pitchFamily="34" charset="0"/>
                <a:ea typeface="Calibri" panose="020F0502020204030204" pitchFamily="34" charset="0"/>
                <a:cs typeface="Times New Roman" panose="02020603050405020304" pitchFamily="18" charset="0"/>
              </a:rPr>
              <a:t>of</a:t>
            </a:r>
            <a:r>
              <a:rPr lang="cs-CZ" sz="1800" dirty="0">
                <a:latin typeface="Calibri" panose="020F0502020204030204" pitchFamily="34" charset="0"/>
                <a:ea typeface="Calibri" panose="020F0502020204030204" pitchFamily="34" charset="0"/>
                <a:cs typeface="Times New Roman" panose="02020603050405020304" pitchFamily="18" charset="0"/>
              </a:rPr>
              <a:t> </a:t>
            </a:r>
            <a:r>
              <a:rPr lang="cs-CZ" sz="1800" dirty="0" err="1">
                <a:latin typeface="Calibri" panose="020F0502020204030204" pitchFamily="34" charset="0"/>
                <a:ea typeface="Calibri" panose="020F0502020204030204" pitchFamily="34" charset="0"/>
                <a:cs typeface="Times New Roman" panose="02020603050405020304" pitchFamily="18" charset="0"/>
              </a:rPr>
              <a:t>battling</a:t>
            </a:r>
            <a:r>
              <a:rPr lang="cs-CZ" sz="1800" dirty="0">
                <a:latin typeface="Calibri" panose="020F0502020204030204" pitchFamily="34" charset="0"/>
                <a:ea typeface="Calibri" panose="020F0502020204030204" pitchFamily="34" charset="0"/>
                <a:cs typeface="Times New Roman" panose="02020603050405020304" pitchFamily="18" charset="0"/>
              </a:rPr>
              <a:t> </a:t>
            </a:r>
            <a:r>
              <a:rPr lang="cs-CZ" sz="1800" dirty="0" err="1">
                <a:latin typeface="Calibri" panose="020F0502020204030204" pitchFamily="34" charset="0"/>
                <a:ea typeface="Calibri" panose="020F0502020204030204" pitchFamily="34" charset="0"/>
                <a:cs typeface="Times New Roman" panose="02020603050405020304" pitchFamily="18" charset="0"/>
              </a:rPr>
              <a:t>their</a:t>
            </a:r>
            <a:r>
              <a:rPr lang="cs-CZ" sz="1800" dirty="0">
                <a:latin typeface="Calibri" panose="020F0502020204030204" pitchFamily="34" charset="0"/>
                <a:ea typeface="Calibri" panose="020F0502020204030204" pitchFamily="34" charset="0"/>
                <a:cs typeface="Times New Roman" panose="02020603050405020304" pitchFamily="18" charset="0"/>
              </a:rPr>
              <a:t> </a:t>
            </a:r>
            <a:r>
              <a:rPr lang="cs-CZ" sz="1800" dirty="0" err="1">
                <a:latin typeface="Calibri" panose="020F0502020204030204" pitchFamily="34" charset="0"/>
                <a:ea typeface="Calibri" panose="020F0502020204030204" pitchFamily="34" charset="0"/>
                <a:cs typeface="Times New Roman" panose="02020603050405020304" pitchFamily="18" charset="0"/>
              </a:rPr>
              <a:t>brokeness</a:t>
            </a:r>
            <a:r>
              <a:rPr lang="cs-CZ" sz="1800" dirty="0">
                <a:latin typeface="Calibri" panose="020F0502020204030204" pitchFamily="34" charset="0"/>
                <a:ea typeface="Calibri" panose="020F0502020204030204" pitchFamily="34" charset="0"/>
                <a:cs typeface="Times New Roman" panose="02020603050405020304" pitchFamily="18" charset="0"/>
              </a:rPr>
              <a:t>, not </a:t>
            </a:r>
            <a:r>
              <a:rPr lang="cs-CZ" sz="1800" dirty="0" err="1">
                <a:latin typeface="Calibri" panose="020F0502020204030204" pitchFamily="34" charset="0"/>
                <a:ea typeface="Calibri" panose="020F0502020204030204" pitchFamily="34" charset="0"/>
                <a:cs typeface="Times New Roman" panose="02020603050405020304" pitchFamily="18" charset="0"/>
              </a:rPr>
              <a:t>giving</a:t>
            </a:r>
            <a:r>
              <a:rPr lang="cs-CZ" sz="1800" dirty="0">
                <a:latin typeface="Calibri" panose="020F0502020204030204" pitchFamily="34" charset="0"/>
                <a:ea typeface="Calibri" panose="020F0502020204030204" pitchFamily="34" charset="0"/>
                <a:cs typeface="Times New Roman" panose="02020603050405020304" pitchFamily="18" charset="0"/>
              </a:rPr>
              <a:t> up</a:t>
            </a:r>
          </a:p>
          <a:p>
            <a:r>
              <a:rPr lang="cs-CZ" sz="1800" dirty="0" err="1">
                <a:latin typeface="Calibri" panose="020F0502020204030204" pitchFamily="34" charset="0"/>
                <a:ea typeface="Calibri" panose="020F0502020204030204" pitchFamily="34" charset="0"/>
                <a:cs typeface="Times New Roman" panose="02020603050405020304" pitchFamily="18" charset="0"/>
              </a:rPr>
              <a:t>Need</a:t>
            </a:r>
            <a:r>
              <a:rPr lang="cs-CZ" sz="1800" dirty="0">
                <a:latin typeface="Calibri" panose="020F0502020204030204" pitchFamily="34" charset="0"/>
                <a:ea typeface="Calibri" panose="020F0502020204030204" pitchFamily="34" charset="0"/>
                <a:cs typeface="Times New Roman" panose="02020603050405020304" pitchFamily="18" charset="0"/>
              </a:rPr>
              <a:t> </a:t>
            </a:r>
            <a:r>
              <a:rPr lang="cs-CZ" sz="1800" dirty="0" err="1">
                <a:latin typeface="Calibri" panose="020F0502020204030204" pitchFamily="34" charset="0"/>
                <a:ea typeface="Calibri" panose="020F0502020204030204" pitchFamily="34" charset="0"/>
                <a:cs typeface="Times New Roman" panose="02020603050405020304" pitchFamily="18" charset="0"/>
              </a:rPr>
              <a:t>for</a:t>
            </a:r>
            <a:r>
              <a:rPr lang="cs-CZ" sz="1800" dirty="0">
                <a:latin typeface="Calibri" panose="020F0502020204030204" pitchFamily="34" charset="0"/>
                <a:ea typeface="Calibri" panose="020F0502020204030204" pitchFamily="34" charset="0"/>
                <a:cs typeface="Times New Roman" panose="02020603050405020304" pitchFamily="18" charset="0"/>
              </a:rPr>
              <a:t> </a:t>
            </a:r>
            <a:r>
              <a:rPr lang="cs-CZ" sz="1800" dirty="0" err="1">
                <a:latin typeface="Calibri" panose="020F0502020204030204" pitchFamily="34" charset="0"/>
                <a:ea typeface="Calibri" panose="020F0502020204030204" pitchFamily="34" charset="0"/>
                <a:cs typeface="Times New Roman" panose="02020603050405020304" pitchFamily="18" charset="0"/>
              </a:rPr>
              <a:t>being</a:t>
            </a:r>
            <a:r>
              <a:rPr lang="cs-CZ" sz="1800" dirty="0">
                <a:latin typeface="Calibri" panose="020F0502020204030204" pitchFamily="34" charset="0"/>
                <a:ea typeface="Calibri" panose="020F0502020204030204" pitchFamily="34" charset="0"/>
                <a:cs typeface="Times New Roman" panose="02020603050405020304" pitchFamily="18" charset="0"/>
              </a:rPr>
              <a:t> </a:t>
            </a:r>
            <a:r>
              <a:rPr lang="cs-CZ" sz="1800" dirty="0" err="1">
                <a:latin typeface="Calibri" panose="020F0502020204030204" pitchFamily="34" charset="0"/>
                <a:ea typeface="Calibri" panose="020F0502020204030204" pitchFamily="34" charset="0"/>
                <a:cs typeface="Times New Roman" panose="02020603050405020304" pitchFamily="18" charset="0"/>
              </a:rPr>
              <a:t>seen</a:t>
            </a:r>
            <a:r>
              <a:rPr lang="cs-CZ" sz="1800" dirty="0">
                <a:latin typeface="Calibri" panose="020F0502020204030204" pitchFamily="34" charset="0"/>
                <a:ea typeface="Calibri" panose="020F0502020204030204" pitchFamily="34" charset="0"/>
                <a:cs typeface="Times New Roman" panose="02020603050405020304" pitchFamily="18" charset="0"/>
              </a:rPr>
              <a:t> as a </a:t>
            </a:r>
            <a:r>
              <a:rPr lang="cs-CZ" sz="1800" dirty="0" err="1">
                <a:latin typeface="Calibri" panose="020F0502020204030204" pitchFamily="34" charset="0"/>
                <a:ea typeface="Calibri" panose="020F0502020204030204" pitchFamily="34" charset="0"/>
                <a:cs typeface="Times New Roman" panose="02020603050405020304" pitchFamily="18" charset="0"/>
              </a:rPr>
              <a:t>human</a:t>
            </a:r>
            <a:r>
              <a:rPr lang="cs-CZ" sz="1800" dirty="0">
                <a:latin typeface="Calibri" panose="020F0502020204030204" pitchFamily="34" charset="0"/>
                <a:ea typeface="Calibri" panose="020F0502020204030204" pitchFamily="34" charset="0"/>
                <a:cs typeface="Times New Roman" panose="02020603050405020304" pitchFamily="18" charset="0"/>
              </a:rPr>
              <a:t> </a:t>
            </a:r>
            <a:r>
              <a:rPr lang="cs-CZ" sz="1800" dirty="0" err="1">
                <a:latin typeface="Calibri" panose="020F0502020204030204" pitchFamily="34" charset="0"/>
                <a:ea typeface="Calibri" panose="020F0502020204030204" pitchFamily="34" charset="0"/>
                <a:cs typeface="Times New Roman" panose="02020603050405020304" pitchFamily="18" charset="0"/>
              </a:rPr>
              <a:t>being</a:t>
            </a:r>
            <a:endParaRPr lang="cs-CZ" sz="1800" dirty="0">
              <a:latin typeface="Calibri" panose="020F0502020204030204" pitchFamily="34" charset="0"/>
              <a:ea typeface="Calibri" panose="020F0502020204030204" pitchFamily="34" charset="0"/>
              <a:cs typeface="Times New Roman" panose="02020603050405020304" pitchFamily="18" charset="0"/>
            </a:endParaRPr>
          </a:p>
          <a:p>
            <a:pPr lvl="1"/>
            <a:r>
              <a:rPr lang="cs-CZ" sz="1400" dirty="0">
                <a:latin typeface="Calibri" panose="020F0502020204030204" pitchFamily="34" charset="0"/>
                <a:ea typeface="Calibri" panose="020F0502020204030204" pitchFamily="34" charset="0"/>
                <a:cs typeface="Times New Roman" panose="02020603050405020304" pitchFamily="18" charset="0"/>
                <a:hlinkClick r:id="rId3"/>
              </a:rPr>
              <a:t>https://www.youtube.com/watch?v=sF19L00KbAI</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r>
              <a:rPr lang="cs-CZ" sz="1800" dirty="0">
                <a:latin typeface="Calibri" panose="020F0502020204030204" pitchFamily="34" charset="0"/>
                <a:ea typeface="Calibri" panose="020F0502020204030204" pitchFamily="34" charset="0"/>
                <a:cs typeface="Times New Roman" panose="02020603050405020304" pitchFamily="18" charset="0"/>
              </a:rPr>
              <a:t>Feeling </a:t>
            </a:r>
            <a:r>
              <a:rPr lang="cs-CZ" sz="1800" dirty="0" err="1">
                <a:latin typeface="Calibri" panose="020F0502020204030204" pitchFamily="34" charset="0"/>
                <a:ea typeface="Calibri" panose="020F0502020204030204" pitchFamily="34" charset="0"/>
                <a:cs typeface="Times New Roman" panose="02020603050405020304" pitchFamily="18" charset="0"/>
              </a:rPr>
              <a:t>unworthy</a:t>
            </a:r>
            <a:r>
              <a:rPr lang="cs-CZ" sz="1800" dirty="0">
                <a:latin typeface="Calibri" panose="020F0502020204030204" pitchFamily="34" charset="0"/>
                <a:ea typeface="Calibri" panose="020F0502020204030204" pitchFamily="34" charset="0"/>
                <a:cs typeface="Times New Roman" panose="02020603050405020304" pitchFamily="18" charset="0"/>
              </a:rPr>
              <a:t> </a:t>
            </a:r>
            <a:r>
              <a:rPr lang="cs-CZ" sz="1800" dirty="0" err="1">
                <a:latin typeface="Calibri" panose="020F0502020204030204" pitchFamily="34" charset="0"/>
                <a:ea typeface="Calibri" panose="020F0502020204030204" pitchFamily="34" charset="0"/>
                <a:cs typeface="Times New Roman" panose="02020603050405020304" pitchFamily="18" charset="0"/>
              </a:rPr>
              <a:t>of</a:t>
            </a:r>
            <a:r>
              <a:rPr lang="cs-CZ" sz="1800" dirty="0">
                <a:latin typeface="Calibri" panose="020F0502020204030204" pitchFamily="34" charset="0"/>
                <a:ea typeface="Calibri" panose="020F0502020204030204" pitchFamily="34" charset="0"/>
                <a:cs typeface="Times New Roman" panose="02020603050405020304" pitchFamily="18" charset="0"/>
              </a:rPr>
              <a:t> </a:t>
            </a:r>
            <a:r>
              <a:rPr lang="cs-CZ" sz="1800" dirty="0" err="1">
                <a:latin typeface="Calibri" panose="020F0502020204030204" pitchFamily="34" charset="0"/>
                <a:ea typeface="Calibri" panose="020F0502020204030204" pitchFamily="34" charset="0"/>
                <a:cs typeface="Times New Roman" panose="02020603050405020304" pitchFamily="18" charset="0"/>
              </a:rPr>
              <a:t>having</a:t>
            </a:r>
            <a:r>
              <a:rPr lang="cs-CZ" sz="1800" dirty="0">
                <a:latin typeface="Calibri" panose="020F0502020204030204" pitchFamily="34" charset="0"/>
                <a:ea typeface="Calibri" panose="020F0502020204030204" pitchFamily="34" charset="0"/>
                <a:cs typeface="Times New Roman" panose="02020603050405020304" pitchFamily="18" charset="0"/>
              </a:rPr>
              <a:t> </a:t>
            </a:r>
            <a:r>
              <a:rPr lang="cs-CZ" sz="1800" dirty="0" err="1">
                <a:latin typeface="Calibri" panose="020F0502020204030204" pitchFamily="34" charset="0"/>
                <a:ea typeface="Calibri" panose="020F0502020204030204" pitchFamily="34" charset="0"/>
                <a:cs typeface="Times New Roman" panose="02020603050405020304" pitchFamily="18" charset="0"/>
              </a:rPr>
              <a:t>own</a:t>
            </a:r>
            <a:r>
              <a:rPr lang="cs-CZ" sz="1800" dirty="0">
                <a:latin typeface="Calibri" panose="020F0502020204030204" pitchFamily="34" charset="0"/>
                <a:ea typeface="Calibri" panose="020F0502020204030204" pitchFamily="34" charset="0"/>
                <a:cs typeface="Times New Roman" panose="02020603050405020304" pitchFamily="18" charset="0"/>
              </a:rPr>
              <a:t> </a:t>
            </a:r>
            <a:r>
              <a:rPr lang="cs-CZ" sz="1800" dirty="0" err="1">
                <a:latin typeface="Calibri" panose="020F0502020204030204" pitchFamily="34" charset="0"/>
                <a:ea typeface="Calibri" panose="020F0502020204030204" pitchFamily="34" charset="0"/>
                <a:cs typeface="Times New Roman" panose="02020603050405020304" pitchFamily="18" charset="0"/>
              </a:rPr>
              <a:t>voice</a:t>
            </a:r>
            <a:r>
              <a:rPr lang="cs-CZ" sz="1800" dirty="0">
                <a:latin typeface="Calibri" panose="020F0502020204030204" pitchFamily="34" charset="0"/>
                <a:ea typeface="Calibri" panose="020F0502020204030204" pitchFamily="34" charset="0"/>
                <a:cs typeface="Times New Roman" panose="02020603050405020304" pitchFamily="18" charset="0"/>
              </a:rPr>
              <a:t>, </a:t>
            </a:r>
            <a:r>
              <a:rPr lang="cs-CZ" sz="1800" dirty="0" err="1">
                <a:latin typeface="Calibri" panose="020F0502020204030204" pitchFamily="34" charset="0"/>
                <a:ea typeface="Calibri" panose="020F0502020204030204" pitchFamily="34" charset="0"/>
                <a:cs typeface="Times New Roman" panose="02020603050405020304" pitchFamily="18" charset="0"/>
              </a:rPr>
              <a:t>self</a:t>
            </a:r>
            <a:r>
              <a:rPr lang="cs-CZ" sz="1800" dirty="0">
                <a:latin typeface="Calibri" panose="020F0502020204030204" pitchFamily="34" charset="0"/>
                <a:ea typeface="Calibri" panose="020F0502020204030204" pitchFamily="34" charset="0"/>
                <a:cs typeface="Times New Roman" panose="02020603050405020304" pitchFamily="18" charset="0"/>
              </a:rPr>
              <a:t>-pity, </a:t>
            </a:r>
            <a:r>
              <a:rPr lang="cs-CZ" sz="1800" dirty="0" err="1">
                <a:latin typeface="Calibri" panose="020F0502020204030204" pitchFamily="34" charset="0"/>
                <a:ea typeface="Calibri" panose="020F0502020204030204" pitchFamily="34" charset="0"/>
                <a:cs typeface="Times New Roman" panose="02020603050405020304" pitchFamily="18" charset="0"/>
              </a:rPr>
              <a:t>low</a:t>
            </a:r>
            <a:r>
              <a:rPr lang="cs-CZ" sz="1800" dirty="0">
                <a:latin typeface="Calibri" panose="020F0502020204030204" pitchFamily="34" charset="0"/>
                <a:ea typeface="Calibri" panose="020F0502020204030204" pitchFamily="34" charset="0"/>
                <a:cs typeface="Times New Roman" panose="02020603050405020304" pitchFamily="18" charset="0"/>
              </a:rPr>
              <a:t> </a:t>
            </a:r>
            <a:r>
              <a:rPr lang="cs-CZ" sz="1800" dirty="0" err="1">
                <a:latin typeface="Calibri" panose="020F0502020204030204" pitchFamily="34" charset="0"/>
                <a:ea typeface="Calibri" panose="020F0502020204030204" pitchFamily="34" charset="0"/>
                <a:cs typeface="Times New Roman" panose="02020603050405020304" pitchFamily="18" charset="0"/>
              </a:rPr>
              <a:t>self-esteem</a:t>
            </a:r>
            <a:r>
              <a:rPr lang="cs-CZ" sz="1800" dirty="0">
                <a:latin typeface="Calibri" panose="020F0502020204030204" pitchFamily="34" charset="0"/>
                <a:ea typeface="Calibri" panose="020F0502020204030204" pitchFamily="34" charset="0"/>
                <a:cs typeface="Times New Roman" panose="02020603050405020304" pitchFamily="18" charset="0"/>
              </a:rPr>
              <a:t>, </a:t>
            </a:r>
            <a:r>
              <a:rPr lang="cs-CZ" sz="1800" dirty="0" err="1">
                <a:latin typeface="Calibri" panose="020F0502020204030204" pitchFamily="34" charset="0"/>
                <a:ea typeface="Calibri" panose="020F0502020204030204" pitchFamily="34" charset="0"/>
                <a:cs typeface="Times New Roman" panose="02020603050405020304" pitchFamily="18" charset="0"/>
              </a:rPr>
              <a:t>shame</a:t>
            </a:r>
            <a:r>
              <a:rPr lang="cs-CZ" sz="1800" dirty="0">
                <a:latin typeface="Calibri" panose="020F0502020204030204" pitchFamily="34" charset="0"/>
                <a:ea typeface="Calibri" panose="020F0502020204030204" pitchFamily="34" charset="0"/>
                <a:cs typeface="Times New Roman" panose="02020603050405020304" pitchFamily="18" charset="0"/>
              </a:rPr>
              <a:t>, </a:t>
            </a:r>
            <a:r>
              <a:rPr lang="cs-CZ" sz="1800" dirty="0" err="1">
                <a:latin typeface="Calibri" panose="020F0502020204030204" pitchFamily="34" charset="0"/>
                <a:ea typeface="Calibri" panose="020F0502020204030204" pitchFamily="34" charset="0"/>
                <a:cs typeface="Times New Roman" panose="02020603050405020304" pitchFamily="18" charset="0"/>
              </a:rPr>
              <a:t>self-hatred</a:t>
            </a:r>
            <a:endParaRPr lang="cs-CZ" sz="1800" dirty="0">
              <a:latin typeface="Calibri" panose="020F0502020204030204" pitchFamily="34" charset="0"/>
              <a:ea typeface="Calibri" panose="020F0502020204030204" pitchFamily="34" charset="0"/>
              <a:cs typeface="Times New Roman" panose="02020603050405020304" pitchFamily="18" charset="0"/>
            </a:endParaRPr>
          </a:p>
          <a:p>
            <a:r>
              <a:rPr lang="cs-CZ" sz="1800" dirty="0" err="1">
                <a:latin typeface="Calibri" panose="020F0502020204030204" pitchFamily="34" charset="0"/>
                <a:ea typeface="Calibri" panose="020F0502020204030204" pitchFamily="34" charset="0"/>
                <a:cs typeface="Times New Roman" panose="02020603050405020304" pitchFamily="18" charset="0"/>
              </a:rPr>
              <a:t>Other</a:t>
            </a:r>
            <a:r>
              <a:rPr lang="cs-CZ" sz="1800" dirty="0">
                <a:latin typeface="Calibri" panose="020F0502020204030204" pitchFamily="34" charset="0"/>
                <a:ea typeface="Calibri" panose="020F0502020204030204" pitchFamily="34" charset="0"/>
                <a:cs typeface="Times New Roman" panose="02020603050405020304" pitchFamily="18" charset="0"/>
              </a:rPr>
              <a:t> </a:t>
            </a:r>
            <a:r>
              <a:rPr lang="cs-CZ" sz="1800" dirty="0" err="1">
                <a:latin typeface="Calibri" panose="020F0502020204030204" pitchFamily="34" charset="0"/>
                <a:ea typeface="Calibri" panose="020F0502020204030204" pitchFamily="34" charset="0"/>
                <a:cs typeface="Times New Roman" panose="02020603050405020304" pitchFamily="18" charset="0"/>
              </a:rPr>
              <a:t>minorities</a:t>
            </a:r>
            <a:r>
              <a:rPr lang="cs-CZ" sz="1800" dirty="0">
                <a:latin typeface="Calibri" panose="020F0502020204030204" pitchFamily="34" charset="0"/>
                <a:ea typeface="Calibri" panose="020F0502020204030204" pitchFamily="34" charset="0"/>
                <a:cs typeface="Times New Roman" panose="02020603050405020304" pitchFamily="18" charset="0"/>
              </a:rPr>
              <a:t>?</a:t>
            </a:r>
          </a:p>
          <a:p>
            <a:r>
              <a:rPr lang="cs-CZ" sz="1800" dirty="0" err="1">
                <a:latin typeface="Calibri" panose="020F0502020204030204" pitchFamily="34" charset="0"/>
                <a:ea typeface="Calibri" panose="020F0502020204030204" pitchFamily="34" charset="0"/>
                <a:cs typeface="Times New Roman" panose="02020603050405020304" pitchFamily="18" charset="0"/>
              </a:rPr>
              <a:t>How</a:t>
            </a:r>
            <a:r>
              <a:rPr lang="cs-CZ" sz="1800" dirty="0">
                <a:latin typeface="Calibri" panose="020F0502020204030204" pitchFamily="34" charset="0"/>
                <a:ea typeface="Calibri" panose="020F0502020204030204" pitchFamily="34" charset="0"/>
                <a:cs typeface="Times New Roman" panose="02020603050405020304" pitchFamily="18" charset="0"/>
              </a:rPr>
              <a:t> do </a:t>
            </a:r>
            <a:r>
              <a:rPr lang="cs-CZ" sz="1800" dirty="0" err="1">
                <a:latin typeface="Calibri" panose="020F0502020204030204" pitchFamily="34" charset="0"/>
                <a:ea typeface="Calibri" panose="020F0502020204030204" pitchFamily="34" charset="0"/>
                <a:cs typeface="Times New Roman" panose="02020603050405020304" pitchFamily="18" charset="0"/>
              </a:rPr>
              <a:t>they</a:t>
            </a:r>
            <a:r>
              <a:rPr lang="cs-CZ" sz="1800" dirty="0">
                <a:latin typeface="Calibri" panose="020F0502020204030204" pitchFamily="34" charset="0"/>
                <a:ea typeface="Calibri" panose="020F0502020204030204" pitchFamily="34" charset="0"/>
                <a:cs typeface="Times New Roman" panose="02020603050405020304" pitchFamily="18" charset="0"/>
              </a:rPr>
              <a:t> </a:t>
            </a:r>
            <a:r>
              <a:rPr lang="cs-CZ" sz="1800" dirty="0" err="1">
                <a:latin typeface="Calibri" panose="020F0502020204030204" pitchFamily="34" charset="0"/>
                <a:ea typeface="Calibri" panose="020F0502020204030204" pitchFamily="34" charset="0"/>
                <a:cs typeface="Times New Roman" panose="02020603050405020304" pitchFamily="18" charset="0"/>
              </a:rPr>
              <a:t>see</a:t>
            </a:r>
            <a:r>
              <a:rPr lang="cs-CZ" sz="1800" dirty="0">
                <a:latin typeface="Calibri" panose="020F0502020204030204" pitchFamily="34" charset="0"/>
                <a:ea typeface="Calibri" panose="020F0502020204030204" pitchFamily="34" charset="0"/>
                <a:cs typeface="Times New Roman" panose="02020603050405020304" pitchFamily="18" charset="0"/>
              </a:rPr>
              <a:t> </a:t>
            </a:r>
            <a:r>
              <a:rPr lang="cs-CZ" sz="1800" dirty="0" err="1">
                <a:latin typeface="Calibri" panose="020F0502020204030204" pitchFamily="34" charset="0"/>
                <a:ea typeface="Calibri" panose="020F0502020204030204" pitchFamily="34" charset="0"/>
                <a:cs typeface="Times New Roman" panose="02020603050405020304" pitchFamily="18" charset="0"/>
              </a:rPr>
              <a:t>current</a:t>
            </a:r>
            <a:r>
              <a:rPr lang="cs-CZ" sz="1800" dirty="0">
                <a:latin typeface="Calibri" panose="020F0502020204030204" pitchFamily="34" charset="0"/>
                <a:ea typeface="Calibri" panose="020F0502020204030204" pitchFamily="34" charset="0"/>
                <a:cs typeface="Times New Roman" panose="02020603050405020304" pitchFamily="18" charset="0"/>
              </a:rPr>
              <a:t> </a:t>
            </a:r>
            <a:r>
              <a:rPr lang="cs-CZ" sz="1800" dirty="0" err="1">
                <a:latin typeface="Calibri" panose="020F0502020204030204" pitchFamily="34" charset="0"/>
                <a:ea typeface="Calibri" panose="020F0502020204030204" pitchFamily="34" charset="0"/>
                <a:cs typeface="Times New Roman" panose="02020603050405020304" pitchFamily="18" charset="0"/>
              </a:rPr>
              <a:t>migration</a:t>
            </a:r>
            <a:r>
              <a:rPr lang="cs-CZ" sz="1800" dirty="0">
                <a:latin typeface="Calibri" panose="020F0502020204030204" pitchFamily="34" charset="0"/>
                <a:ea typeface="Calibri" panose="020F0502020204030204" pitchFamily="34" charset="0"/>
                <a:cs typeface="Times New Roman" panose="02020603050405020304" pitchFamily="18" charset="0"/>
              </a:rPr>
              <a:t> </a:t>
            </a:r>
            <a:r>
              <a:rPr lang="cs-CZ" sz="1800" dirty="0" err="1">
                <a:latin typeface="Calibri" panose="020F0502020204030204" pitchFamily="34" charset="0"/>
                <a:ea typeface="Calibri" panose="020F0502020204030204" pitchFamily="34" charset="0"/>
                <a:cs typeface="Times New Roman" panose="02020603050405020304" pitchFamily="18" charset="0"/>
              </a:rPr>
              <a:t>crisis</a:t>
            </a:r>
            <a:r>
              <a:rPr lang="cs-CZ" sz="1800" dirty="0">
                <a:latin typeface="Calibri" panose="020F0502020204030204" pitchFamily="34" charset="0"/>
                <a:ea typeface="Calibri" panose="020F0502020204030204" pitchFamily="34" charset="0"/>
                <a:cs typeface="Times New Roman" panose="02020603050405020304" pitchFamily="18" charset="0"/>
              </a:rPr>
              <a:t>?</a:t>
            </a:r>
          </a:p>
          <a:p>
            <a:endParaRPr lang="cs-CZ" sz="1800" dirty="0">
              <a:latin typeface="Calibri" panose="020F0502020204030204" pitchFamily="34" charset="0"/>
              <a:ea typeface="Calibri" panose="020F0502020204030204" pitchFamily="34" charset="0"/>
              <a:cs typeface="Times New Roman" panose="02020603050405020304" pitchFamily="18" charset="0"/>
            </a:endParaRPr>
          </a:p>
          <a:p>
            <a:endParaRPr lang="cs-CZ" sz="1800" dirty="0">
              <a:latin typeface="Calibri" panose="020F0502020204030204" pitchFamily="34" charset="0"/>
              <a:ea typeface="Calibri" panose="020F0502020204030204" pitchFamily="34" charset="0"/>
              <a:cs typeface="Times New Roman" panose="02020603050405020304" pitchFamily="18" charset="0"/>
            </a:endParaRPr>
          </a:p>
          <a:p>
            <a:endParaRPr lang="cs-CZ" sz="1800" dirty="0">
              <a:latin typeface="Calibri" panose="020F0502020204030204" pitchFamily="34" charset="0"/>
              <a:ea typeface="Calibri" panose="020F0502020204030204" pitchFamily="34" charset="0"/>
              <a:cs typeface="Times New Roman" panose="02020603050405020304" pitchFamily="18" charset="0"/>
            </a:endParaRPr>
          </a:p>
          <a:p>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1181384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8000"/>
            <a:lum/>
          </a:blip>
          <a:srcRect/>
          <a:stretch>
            <a:fillRect t="-76000" b="-76000"/>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D6EE64-5862-488C-94DE-2E9983995D36}"/>
              </a:ext>
            </a:extLst>
          </p:cNvPr>
          <p:cNvSpPr>
            <a:spLocks noGrp="1"/>
          </p:cNvSpPr>
          <p:nvPr>
            <p:ph type="title"/>
          </p:nvPr>
        </p:nvSpPr>
        <p:spPr/>
        <p:txBody>
          <a:bodyPr/>
          <a:lstStyle/>
          <a:p>
            <a:r>
              <a:rPr lang="cs-CZ" dirty="0" err="1"/>
              <a:t>Advantages</a:t>
            </a:r>
            <a:r>
              <a:rPr lang="cs-CZ" dirty="0"/>
              <a:t> and </a:t>
            </a:r>
            <a:r>
              <a:rPr lang="cs-CZ" dirty="0" err="1"/>
              <a:t>disadvantages</a:t>
            </a:r>
            <a:endParaRPr lang="cs-CZ" dirty="0"/>
          </a:p>
        </p:txBody>
      </p:sp>
      <p:sp>
        <p:nvSpPr>
          <p:cNvPr id="3" name="Zástupný obsah 2">
            <a:extLst>
              <a:ext uri="{FF2B5EF4-FFF2-40B4-BE49-F238E27FC236}">
                <a16:creationId xmlns:a16="http://schemas.microsoft.com/office/drawing/2014/main" id="{76B68290-45C8-474E-BB2C-D8CF9E79A07B}"/>
              </a:ext>
            </a:extLst>
          </p:cNvPr>
          <p:cNvSpPr>
            <a:spLocks noGrp="1"/>
          </p:cNvSpPr>
          <p:nvPr>
            <p:ph idx="1"/>
          </p:nvPr>
        </p:nvSpPr>
        <p:spPr>
          <a:xfrm>
            <a:off x="838200" y="1334278"/>
            <a:ext cx="10515600" cy="4842685"/>
          </a:xfrm>
        </p:spPr>
        <p:txBody>
          <a:bodyPr>
            <a:normAutofit fontScale="70000" lnSpcReduction="20000"/>
          </a:bodyPr>
          <a:lstStyle/>
          <a:p>
            <a:r>
              <a:rPr lang="cs-CZ" dirty="0" err="1"/>
              <a:t>Deeper</a:t>
            </a:r>
            <a:r>
              <a:rPr lang="cs-CZ" dirty="0"/>
              <a:t> </a:t>
            </a:r>
            <a:r>
              <a:rPr lang="cs-CZ" dirty="0" err="1"/>
              <a:t>understanding</a:t>
            </a:r>
            <a:r>
              <a:rPr lang="cs-CZ" dirty="0"/>
              <a:t> </a:t>
            </a:r>
            <a:r>
              <a:rPr lang="cs-CZ" dirty="0" err="1"/>
              <a:t>of</a:t>
            </a:r>
            <a:r>
              <a:rPr lang="cs-CZ" dirty="0"/>
              <a:t> </a:t>
            </a:r>
            <a:r>
              <a:rPr lang="cs-CZ" dirty="0" err="1"/>
              <a:t>the</a:t>
            </a:r>
            <a:r>
              <a:rPr lang="cs-CZ" dirty="0"/>
              <a:t> </a:t>
            </a:r>
            <a:r>
              <a:rPr lang="cs-CZ" dirty="0" err="1"/>
              <a:t>phenomenom</a:t>
            </a:r>
            <a:r>
              <a:rPr lang="cs-CZ" dirty="0"/>
              <a:t> and </a:t>
            </a:r>
            <a:r>
              <a:rPr lang="cs-CZ" dirty="0" err="1"/>
              <a:t>its</a:t>
            </a:r>
            <a:r>
              <a:rPr lang="cs-CZ" dirty="0"/>
              <a:t> </a:t>
            </a:r>
            <a:r>
              <a:rPr lang="cs-CZ" dirty="0" err="1"/>
              <a:t>context</a:t>
            </a:r>
            <a:endParaRPr lang="cs-CZ" dirty="0"/>
          </a:p>
          <a:p>
            <a:r>
              <a:rPr lang="cs-CZ" dirty="0" err="1"/>
              <a:t>Exploratory</a:t>
            </a:r>
            <a:r>
              <a:rPr lang="cs-CZ" dirty="0"/>
              <a:t> </a:t>
            </a:r>
            <a:r>
              <a:rPr lang="cs-CZ" dirty="0" err="1"/>
              <a:t>nature</a:t>
            </a:r>
            <a:r>
              <a:rPr lang="cs-CZ" dirty="0"/>
              <a:t>, flexibility – </a:t>
            </a:r>
            <a:r>
              <a:rPr lang="cs-CZ" dirty="0" err="1"/>
              <a:t>especially</a:t>
            </a:r>
            <a:r>
              <a:rPr lang="cs-CZ" dirty="0"/>
              <a:t> </a:t>
            </a:r>
            <a:r>
              <a:rPr lang="cs-CZ" dirty="0" err="1"/>
              <a:t>related</a:t>
            </a:r>
            <a:r>
              <a:rPr lang="cs-CZ" dirty="0"/>
              <a:t> to </a:t>
            </a:r>
            <a:r>
              <a:rPr lang="cs-CZ" dirty="0" err="1"/>
              <a:t>social</a:t>
            </a:r>
            <a:r>
              <a:rPr lang="cs-CZ" dirty="0"/>
              <a:t> </a:t>
            </a:r>
            <a:r>
              <a:rPr lang="cs-CZ" dirty="0" err="1"/>
              <a:t>change</a:t>
            </a:r>
            <a:r>
              <a:rPr lang="cs-CZ" dirty="0"/>
              <a:t> and </a:t>
            </a:r>
            <a:r>
              <a:rPr lang="cs-CZ" dirty="0" err="1"/>
              <a:t>human</a:t>
            </a:r>
            <a:r>
              <a:rPr lang="cs-CZ" dirty="0"/>
              <a:t> </a:t>
            </a:r>
            <a:r>
              <a:rPr lang="cs-CZ" dirty="0" err="1"/>
              <a:t>behavior</a:t>
            </a:r>
            <a:endParaRPr lang="cs-CZ" dirty="0"/>
          </a:p>
          <a:p>
            <a:r>
              <a:rPr lang="cs-CZ" dirty="0" err="1"/>
              <a:t>Observation</a:t>
            </a:r>
            <a:r>
              <a:rPr lang="cs-CZ" dirty="0"/>
              <a:t> in </a:t>
            </a:r>
            <a:r>
              <a:rPr lang="cs-CZ" dirty="0" err="1"/>
              <a:t>its</a:t>
            </a:r>
            <a:r>
              <a:rPr lang="cs-CZ" dirty="0"/>
              <a:t> natural </a:t>
            </a:r>
            <a:r>
              <a:rPr lang="cs-CZ" dirty="0" err="1"/>
              <a:t>setting</a:t>
            </a:r>
            <a:endParaRPr lang="cs-CZ" dirty="0"/>
          </a:p>
          <a:p>
            <a:r>
              <a:rPr lang="cs-CZ" dirty="0" err="1"/>
              <a:t>Triangulation</a:t>
            </a:r>
            <a:r>
              <a:rPr lang="cs-CZ" dirty="0"/>
              <a:t> </a:t>
            </a:r>
            <a:r>
              <a:rPr lang="cs-CZ" dirty="0" err="1"/>
              <a:t>of</a:t>
            </a:r>
            <a:r>
              <a:rPr lang="cs-CZ" dirty="0"/>
              <a:t> </a:t>
            </a:r>
            <a:r>
              <a:rPr lang="cs-CZ" dirty="0" err="1"/>
              <a:t>methods</a:t>
            </a:r>
            <a:endParaRPr lang="cs-CZ" dirty="0"/>
          </a:p>
          <a:p>
            <a:r>
              <a:rPr lang="cs-CZ" dirty="0" err="1"/>
              <a:t>Close</a:t>
            </a:r>
            <a:r>
              <a:rPr lang="cs-CZ" dirty="0"/>
              <a:t> </a:t>
            </a:r>
            <a:r>
              <a:rPr lang="cs-CZ" dirty="0" err="1"/>
              <a:t>insight</a:t>
            </a:r>
            <a:endParaRPr lang="cs-CZ" dirty="0"/>
          </a:p>
          <a:p>
            <a:r>
              <a:rPr lang="cs-CZ" dirty="0"/>
              <a:t>Time</a:t>
            </a:r>
          </a:p>
          <a:p>
            <a:pPr marL="0" indent="0">
              <a:buNone/>
            </a:pPr>
            <a:r>
              <a:rPr lang="cs-CZ" dirty="0"/>
              <a:t>X</a:t>
            </a:r>
          </a:p>
          <a:p>
            <a:r>
              <a:rPr lang="cs-CZ" dirty="0"/>
              <a:t>Time</a:t>
            </a:r>
          </a:p>
          <a:p>
            <a:r>
              <a:rPr lang="cs-CZ" dirty="0"/>
              <a:t>Access</a:t>
            </a:r>
          </a:p>
          <a:p>
            <a:r>
              <a:rPr lang="cs-CZ" dirty="0" err="1"/>
              <a:t>Requires</a:t>
            </a:r>
            <a:r>
              <a:rPr lang="cs-CZ" dirty="0"/>
              <a:t> </a:t>
            </a:r>
            <a:r>
              <a:rPr lang="cs-CZ" dirty="0" err="1"/>
              <a:t>deep</a:t>
            </a:r>
            <a:r>
              <a:rPr lang="cs-CZ" dirty="0"/>
              <a:t> </a:t>
            </a:r>
            <a:r>
              <a:rPr lang="cs-CZ" dirty="0" err="1"/>
              <a:t>knowledge</a:t>
            </a:r>
            <a:r>
              <a:rPr lang="cs-CZ" dirty="0"/>
              <a:t> </a:t>
            </a:r>
            <a:r>
              <a:rPr lang="cs-CZ" dirty="0" err="1"/>
              <a:t>of</a:t>
            </a:r>
            <a:r>
              <a:rPr lang="cs-CZ" dirty="0"/>
              <a:t> </a:t>
            </a:r>
            <a:r>
              <a:rPr lang="cs-CZ" dirty="0" err="1"/>
              <a:t>the</a:t>
            </a:r>
            <a:r>
              <a:rPr lang="cs-CZ" dirty="0"/>
              <a:t> </a:t>
            </a:r>
            <a:r>
              <a:rPr lang="cs-CZ" dirty="0" err="1"/>
              <a:t>studied</a:t>
            </a:r>
            <a:r>
              <a:rPr lang="cs-CZ" dirty="0"/>
              <a:t> </a:t>
            </a:r>
            <a:r>
              <a:rPr lang="cs-CZ" dirty="0" err="1"/>
              <a:t>phenomenom</a:t>
            </a:r>
            <a:endParaRPr lang="cs-CZ" dirty="0"/>
          </a:p>
          <a:p>
            <a:r>
              <a:rPr lang="cs-CZ" dirty="0"/>
              <a:t>Risk </a:t>
            </a:r>
            <a:r>
              <a:rPr lang="cs-CZ" dirty="0" err="1"/>
              <a:t>of</a:t>
            </a:r>
            <a:r>
              <a:rPr lang="cs-CZ" dirty="0"/>
              <a:t> </a:t>
            </a:r>
            <a:r>
              <a:rPr lang="cs-CZ" dirty="0" err="1"/>
              <a:t>losing</a:t>
            </a:r>
            <a:r>
              <a:rPr lang="cs-CZ" dirty="0"/>
              <a:t> </a:t>
            </a:r>
            <a:r>
              <a:rPr lang="cs-CZ" dirty="0" err="1"/>
              <a:t>objectivity</a:t>
            </a:r>
            <a:r>
              <a:rPr lang="cs-CZ" dirty="0"/>
              <a:t> </a:t>
            </a:r>
            <a:r>
              <a:rPr lang="cs-CZ" dirty="0" err="1"/>
              <a:t>after</a:t>
            </a:r>
            <a:r>
              <a:rPr lang="cs-CZ" dirty="0"/>
              <a:t> long-term </a:t>
            </a:r>
            <a:r>
              <a:rPr lang="cs-CZ" dirty="0" err="1"/>
              <a:t>immersion</a:t>
            </a:r>
            <a:r>
              <a:rPr lang="cs-CZ" dirty="0"/>
              <a:t> in </a:t>
            </a:r>
            <a:r>
              <a:rPr lang="cs-CZ" dirty="0" err="1"/>
              <a:t>the</a:t>
            </a:r>
            <a:r>
              <a:rPr lang="cs-CZ" dirty="0"/>
              <a:t> </a:t>
            </a:r>
            <a:r>
              <a:rPr lang="cs-CZ" dirty="0" err="1"/>
              <a:t>field</a:t>
            </a:r>
            <a:endParaRPr lang="cs-CZ" dirty="0"/>
          </a:p>
          <a:p>
            <a:r>
              <a:rPr lang="cs-CZ" dirty="0" err="1"/>
              <a:t>Reactive</a:t>
            </a:r>
            <a:r>
              <a:rPr lang="cs-CZ" dirty="0"/>
              <a:t> </a:t>
            </a:r>
            <a:r>
              <a:rPr lang="cs-CZ" dirty="0" err="1"/>
              <a:t>effects</a:t>
            </a:r>
            <a:endParaRPr lang="cs-CZ" dirty="0"/>
          </a:p>
          <a:p>
            <a:r>
              <a:rPr lang="cs-CZ" dirty="0"/>
              <a:t>Not </a:t>
            </a:r>
            <a:r>
              <a:rPr lang="cs-CZ" dirty="0" err="1"/>
              <a:t>generalizable</a:t>
            </a:r>
            <a:endParaRPr lang="cs-CZ" dirty="0"/>
          </a:p>
          <a:p>
            <a:r>
              <a:rPr lang="cs-CZ" dirty="0" err="1"/>
              <a:t>Ethics</a:t>
            </a:r>
            <a:endParaRPr lang="cs-CZ" dirty="0"/>
          </a:p>
          <a:p>
            <a:endParaRPr lang="cs-CZ" dirty="0"/>
          </a:p>
          <a:p>
            <a:endParaRPr lang="cs-CZ" dirty="0"/>
          </a:p>
        </p:txBody>
      </p:sp>
    </p:spTree>
    <p:extLst>
      <p:ext uri="{BB962C8B-B14F-4D97-AF65-F5344CB8AC3E}">
        <p14:creationId xmlns:p14="http://schemas.microsoft.com/office/powerpoint/2010/main" val="2488508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l="-1000" t="-9000" r="-14000" b="-9000"/>
          </a:stretch>
        </a:blipFill>
        <a:effectLst/>
      </p:bgPr>
    </p:bg>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39FFCD52-299E-4516-91A5-8EFA4DBB588E}"/>
              </a:ext>
            </a:extLst>
          </p:cNvPr>
          <p:cNvSpPr>
            <a:spLocks noGrp="1"/>
          </p:cNvSpPr>
          <p:nvPr>
            <p:ph type="title"/>
          </p:nvPr>
        </p:nvSpPr>
        <p:spPr/>
        <p:txBody>
          <a:bodyPr/>
          <a:lstStyle/>
          <a:p>
            <a:r>
              <a:rPr lang="cs-CZ" dirty="0" err="1"/>
              <a:t>What</a:t>
            </a:r>
            <a:r>
              <a:rPr lang="cs-CZ" dirty="0"/>
              <a:t> </a:t>
            </a:r>
            <a:r>
              <a:rPr lang="cs-CZ" dirty="0" err="1"/>
              <a:t>is</a:t>
            </a:r>
            <a:r>
              <a:rPr lang="cs-CZ" dirty="0"/>
              <a:t> </a:t>
            </a:r>
            <a:r>
              <a:rPr lang="cs-CZ" dirty="0" err="1"/>
              <a:t>autoethnography</a:t>
            </a:r>
            <a:r>
              <a:rPr lang="cs-CZ" dirty="0"/>
              <a:t>?</a:t>
            </a:r>
          </a:p>
        </p:txBody>
      </p:sp>
      <p:sp>
        <p:nvSpPr>
          <p:cNvPr id="7" name="Zástupný obsah 6">
            <a:extLst>
              <a:ext uri="{FF2B5EF4-FFF2-40B4-BE49-F238E27FC236}">
                <a16:creationId xmlns:a16="http://schemas.microsoft.com/office/drawing/2014/main" id="{62AB70F9-4618-4426-BEB1-B8DE8D9C1C8C}"/>
              </a:ext>
            </a:extLst>
          </p:cNvPr>
          <p:cNvSpPr>
            <a:spLocks noGrp="1"/>
          </p:cNvSpPr>
          <p:nvPr>
            <p:ph idx="1"/>
          </p:nvPr>
        </p:nvSpPr>
        <p:spPr/>
        <p:txBody>
          <a:bodyPr>
            <a:normAutofit fontScale="92500" lnSpcReduction="20000"/>
          </a:bodyPr>
          <a:lstStyle/>
          <a:p>
            <a:r>
              <a:rPr lang="cs-CZ" dirty="0"/>
              <a:t>An </a:t>
            </a:r>
            <a:r>
              <a:rPr lang="cs-CZ" dirty="0" err="1"/>
              <a:t>approach</a:t>
            </a:r>
            <a:r>
              <a:rPr lang="cs-CZ" dirty="0"/>
              <a:t> to </a:t>
            </a:r>
            <a:r>
              <a:rPr lang="cs-CZ" dirty="0" err="1"/>
              <a:t>research</a:t>
            </a:r>
            <a:r>
              <a:rPr lang="cs-CZ" dirty="0"/>
              <a:t> and </a:t>
            </a:r>
            <a:r>
              <a:rPr lang="cs-CZ" dirty="0" err="1"/>
              <a:t>writing</a:t>
            </a:r>
            <a:r>
              <a:rPr lang="cs-CZ" dirty="0"/>
              <a:t> </a:t>
            </a:r>
            <a:r>
              <a:rPr lang="cs-CZ" dirty="0" err="1"/>
              <a:t>that</a:t>
            </a:r>
            <a:r>
              <a:rPr lang="cs-CZ" dirty="0"/>
              <a:t> </a:t>
            </a:r>
            <a:r>
              <a:rPr lang="cs-CZ" dirty="0" err="1"/>
              <a:t>seeks</a:t>
            </a:r>
            <a:r>
              <a:rPr lang="cs-CZ" dirty="0"/>
              <a:t> to </a:t>
            </a:r>
            <a:r>
              <a:rPr lang="cs-CZ" dirty="0" err="1"/>
              <a:t>describe</a:t>
            </a:r>
            <a:r>
              <a:rPr lang="cs-CZ" dirty="0"/>
              <a:t> and </a:t>
            </a:r>
            <a:r>
              <a:rPr lang="cs-CZ" dirty="0" err="1"/>
              <a:t>analyze</a:t>
            </a:r>
            <a:r>
              <a:rPr lang="cs-CZ" dirty="0"/>
              <a:t> </a:t>
            </a:r>
            <a:r>
              <a:rPr lang="cs-CZ" dirty="0" err="1"/>
              <a:t>personal</a:t>
            </a:r>
            <a:r>
              <a:rPr lang="cs-CZ" dirty="0"/>
              <a:t> </a:t>
            </a:r>
            <a:r>
              <a:rPr lang="cs-CZ" dirty="0" err="1"/>
              <a:t>experience</a:t>
            </a:r>
            <a:r>
              <a:rPr lang="cs-CZ" dirty="0"/>
              <a:t> in </a:t>
            </a:r>
            <a:r>
              <a:rPr lang="cs-CZ" dirty="0" err="1"/>
              <a:t>order</a:t>
            </a:r>
            <a:r>
              <a:rPr lang="cs-CZ" dirty="0"/>
              <a:t> to </a:t>
            </a:r>
            <a:r>
              <a:rPr lang="cs-CZ" dirty="0" err="1"/>
              <a:t>understand</a:t>
            </a:r>
            <a:r>
              <a:rPr lang="cs-CZ" dirty="0"/>
              <a:t> </a:t>
            </a:r>
            <a:r>
              <a:rPr lang="cs-CZ" dirty="0" err="1"/>
              <a:t>cultural</a:t>
            </a:r>
            <a:r>
              <a:rPr lang="cs-CZ" dirty="0"/>
              <a:t> </a:t>
            </a:r>
            <a:r>
              <a:rPr lang="cs-CZ" dirty="0" err="1"/>
              <a:t>experience</a:t>
            </a:r>
            <a:endParaRPr lang="cs-CZ" dirty="0"/>
          </a:p>
          <a:p>
            <a:r>
              <a:rPr lang="cs-CZ" dirty="0" err="1"/>
              <a:t>Using</a:t>
            </a:r>
            <a:r>
              <a:rPr lang="cs-CZ" dirty="0"/>
              <a:t> </a:t>
            </a:r>
            <a:r>
              <a:rPr lang="cs-CZ" dirty="0" err="1"/>
              <a:t>tenets</a:t>
            </a:r>
            <a:r>
              <a:rPr lang="cs-CZ" dirty="0"/>
              <a:t> </a:t>
            </a:r>
            <a:r>
              <a:rPr lang="cs-CZ" dirty="0" err="1"/>
              <a:t>of</a:t>
            </a:r>
            <a:r>
              <a:rPr lang="cs-CZ" dirty="0"/>
              <a:t> </a:t>
            </a:r>
            <a:r>
              <a:rPr lang="cs-CZ" dirty="0" err="1"/>
              <a:t>autobiography</a:t>
            </a:r>
            <a:r>
              <a:rPr lang="cs-CZ" dirty="0"/>
              <a:t> and </a:t>
            </a:r>
            <a:r>
              <a:rPr lang="cs-CZ" dirty="0" err="1"/>
              <a:t>ethnography</a:t>
            </a:r>
            <a:endParaRPr lang="cs-CZ" dirty="0"/>
          </a:p>
          <a:p>
            <a:r>
              <a:rPr lang="cs-CZ" dirty="0" err="1"/>
              <a:t>Both</a:t>
            </a:r>
            <a:r>
              <a:rPr lang="cs-CZ" dirty="0"/>
              <a:t> </a:t>
            </a:r>
            <a:r>
              <a:rPr lang="cs-CZ" dirty="0" err="1"/>
              <a:t>process</a:t>
            </a:r>
            <a:r>
              <a:rPr lang="cs-CZ" dirty="0"/>
              <a:t> and </a:t>
            </a:r>
            <a:r>
              <a:rPr lang="cs-CZ" dirty="0" err="1"/>
              <a:t>product</a:t>
            </a:r>
            <a:endParaRPr lang="cs-CZ" dirty="0"/>
          </a:p>
          <a:p>
            <a:r>
              <a:rPr lang="cs-CZ" dirty="0"/>
              <a:t>Use </a:t>
            </a:r>
            <a:r>
              <a:rPr lang="cs-CZ" dirty="0" err="1"/>
              <a:t>when</a:t>
            </a:r>
            <a:r>
              <a:rPr lang="cs-CZ" dirty="0"/>
              <a:t> </a:t>
            </a:r>
            <a:r>
              <a:rPr lang="cs-CZ" dirty="0" err="1"/>
              <a:t>asking</a:t>
            </a:r>
            <a:r>
              <a:rPr lang="cs-CZ" dirty="0"/>
              <a:t> </a:t>
            </a:r>
            <a:r>
              <a:rPr lang="cs-CZ" dirty="0" err="1"/>
              <a:t>questions</a:t>
            </a:r>
            <a:r>
              <a:rPr lang="cs-CZ" dirty="0"/>
              <a:t> </a:t>
            </a:r>
            <a:r>
              <a:rPr lang="cs-CZ" dirty="0" err="1"/>
              <a:t>with</a:t>
            </a:r>
            <a:r>
              <a:rPr lang="cs-CZ" dirty="0"/>
              <a:t> </a:t>
            </a:r>
            <a:r>
              <a:rPr lang="cs-CZ" dirty="0" err="1"/>
              <a:t>deeper</a:t>
            </a:r>
            <a:r>
              <a:rPr lang="cs-CZ" dirty="0"/>
              <a:t> </a:t>
            </a:r>
            <a:r>
              <a:rPr lang="cs-CZ" dirty="0" err="1"/>
              <a:t>personal</a:t>
            </a:r>
            <a:r>
              <a:rPr lang="cs-CZ" dirty="0"/>
              <a:t>, </a:t>
            </a:r>
            <a:r>
              <a:rPr lang="cs-CZ" dirty="0" err="1"/>
              <a:t>experiential</a:t>
            </a:r>
            <a:r>
              <a:rPr lang="cs-CZ" dirty="0"/>
              <a:t>, </a:t>
            </a:r>
            <a:r>
              <a:rPr lang="cs-CZ" dirty="0" err="1"/>
              <a:t>ethical</a:t>
            </a:r>
            <a:r>
              <a:rPr lang="cs-CZ" dirty="0"/>
              <a:t> and </a:t>
            </a:r>
            <a:r>
              <a:rPr lang="cs-CZ" dirty="0" err="1"/>
              <a:t>emotial</a:t>
            </a:r>
            <a:r>
              <a:rPr lang="cs-CZ" dirty="0"/>
              <a:t> </a:t>
            </a:r>
            <a:r>
              <a:rPr lang="cs-CZ" dirty="0" err="1"/>
              <a:t>dimensions</a:t>
            </a:r>
            <a:endParaRPr lang="cs-CZ" dirty="0"/>
          </a:p>
          <a:p>
            <a:r>
              <a:rPr lang="cs-CZ" dirty="0"/>
              <a:t>Reflexivity and </a:t>
            </a:r>
            <a:r>
              <a:rPr lang="cs-CZ" dirty="0" err="1"/>
              <a:t>introspection</a:t>
            </a:r>
            <a:endParaRPr lang="cs-CZ" dirty="0"/>
          </a:p>
          <a:p>
            <a:r>
              <a:rPr lang="cs-CZ" dirty="0" err="1"/>
              <a:t>Writing</a:t>
            </a:r>
            <a:r>
              <a:rPr lang="cs-CZ" dirty="0"/>
              <a:t> </a:t>
            </a:r>
            <a:r>
              <a:rPr lang="cs-CZ" dirty="0" err="1"/>
              <a:t>process</a:t>
            </a:r>
            <a:r>
              <a:rPr lang="cs-CZ" dirty="0"/>
              <a:t> as a </a:t>
            </a:r>
            <a:r>
              <a:rPr lang="cs-CZ" dirty="0" err="1"/>
              <a:t>primary</a:t>
            </a:r>
            <a:r>
              <a:rPr lang="cs-CZ" dirty="0"/>
              <a:t> </a:t>
            </a:r>
            <a:r>
              <a:rPr lang="cs-CZ" dirty="0" err="1"/>
              <a:t>method</a:t>
            </a:r>
            <a:r>
              <a:rPr lang="cs-CZ" dirty="0"/>
              <a:t> </a:t>
            </a:r>
            <a:r>
              <a:rPr lang="cs-CZ" dirty="0" err="1"/>
              <a:t>of</a:t>
            </a:r>
            <a:r>
              <a:rPr lang="cs-CZ" dirty="0"/>
              <a:t> </a:t>
            </a:r>
            <a:r>
              <a:rPr lang="cs-CZ" dirty="0" err="1"/>
              <a:t>inquiry</a:t>
            </a:r>
            <a:r>
              <a:rPr lang="cs-CZ" dirty="0"/>
              <a:t> – </a:t>
            </a:r>
            <a:r>
              <a:rPr lang="cs-CZ" dirty="0" err="1"/>
              <a:t>write</a:t>
            </a:r>
            <a:r>
              <a:rPr lang="cs-CZ" dirty="0"/>
              <a:t> to </a:t>
            </a:r>
            <a:r>
              <a:rPr lang="cs-CZ" dirty="0" err="1"/>
              <a:t>know</a:t>
            </a:r>
            <a:r>
              <a:rPr lang="cs-CZ" dirty="0"/>
              <a:t> </a:t>
            </a:r>
            <a:r>
              <a:rPr lang="cs-CZ" dirty="0" err="1"/>
              <a:t>the</a:t>
            </a:r>
            <a:r>
              <a:rPr lang="cs-CZ" dirty="0"/>
              <a:t> </a:t>
            </a:r>
            <a:r>
              <a:rPr lang="cs-CZ" dirty="0" err="1"/>
              <a:t>subject</a:t>
            </a:r>
            <a:r>
              <a:rPr lang="cs-CZ" dirty="0"/>
              <a:t> </a:t>
            </a:r>
            <a:r>
              <a:rPr lang="cs-CZ" dirty="0" err="1"/>
              <a:t>better</a:t>
            </a:r>
            <a:endParaRPr lang="cs-CZ" dirty="0"/>
          </a:p>
          <a:p>
            <a:r>
              <a:rPr lang="cs-CZ" dirty="0" err="1"/>
              <a:t>Memories</a:t>
            </a:r>
            <a:r>
              <a:rPr lang="cs-CZ" dirty="0"/>
              <a:t>, </a:t>
            </a:r>
            <a:r>
              <a:rPr lang="cs-CZ" dirty="0" err="1"/>
              <a:t>emotions</a:t>
            </a:r>
            <a:r>
              <a:rPr lang="cs-CZ" dirty="0"/>
              <a:t>, </a:t>
            </a:r>
            <a:r>
              <a:rPr lang="cs-CZ" dirty="0" err="1"/>
              <a:t>intuitions</a:t>
            </a:r>
            <a:r>
              <a:rPr lang="cs-CZ" dirty="0"/>
              <a:t>, </a:t>
            </a:r>
            <a:r>
              <a:rPr lang="cs-CZ" dirty="0" err="1"/>
              <a:t>intentions</a:t>
            </a:r>
            <a:r>
              <a:rPr lang="cs-CZ" dirty="0"/>
              <a:t>, </a:t>
            </a:r>
            <a:r>
              <a:rPr lang="cs-CZ" dirty="0" err="1"/>
              <a:t>expectations</a:t>
            </a:r>
            <a:r>
              <a:rPr lang="cs-CZ" dirty="0"/>
              <a:t>, prejudice </a:t>
            </a:r>
          </a:p>
          <a:p>
            <a:r>
              <a:rPr lang="cs-CZ" dirty="0" err="1"/>
              <a:t>Write</a:t>
            </a:r>
            <a:r>
              <a:rPr lang="cs-CZ" dirty="0"/>
              <a:t> </a:t>
            </a:r>
            <a:r>
              <a:rPr lang="cs-CZ" dirty="0" err="1"/>
              <a:t>every</a:t>
            </a:r>
            <a:r>
              <a:rPr lang="cs-CZ" dirty="0"/>
              <a:t> </a:t>
            </a:r>
            <a:r>
              <a:rPr lang="cs-CZ" dirty="0" err="1"/>
              <a:t>day</a:t>
            </a:r>
            <a:r>
              <a:rPr lang="cs-CZ" dirty="0"/>
              <a:t>, </a:t>
            </a:r>
            <a:r>
              <a:rPr lang="cs-CZ" dirty="0" err="1"/>
              <a:t>rewrite</a:t>
            </a:r>
            <a:r>
              <a:rPr lang="cs-CZ" dirty="0"/>
              <a:t>, </a:t>
            </a:r>
            <a:r>
              <a:rPr lang="cs-CZ" dirty="0" err="1"/>
              <a:t>polish</a:t>
            </a:r>
            <a:r>
              <a:rPr lang="cs-CZ" dirty="0"/>
              <a:t>, </a:t>
            </a:r>
            <a:r>
              <a:rPr lang="cs-CZ" dirty="0" err="1"/>
              <a:t>write</a:t>
            </a:r>
            <a:r>
              <a:rPr lang="cs-CZ" dirty="0"/>
              <a:t> </a:t>
            </a:r>
            <a:r>
              <a:rPr lang="cs-CZ" dirty="0" err="1"/>
              <a:t>about</a:t>
            </a:r>
            <a:r>
              <a:rPr lang="cs-CZ" dirty="0"/>
              <a:t> </a:t>
            </a:r>
            <a:r>
              <a:rPr lang="cs-CZ" dirty="0" err="1"/>
              <a:t>your</a:t>
            </a:r>
            <a:r>
              <a:rPr lang="cs-CZ" dirty="0"/>
              <a:t> </a:t>
            </a:r>
            <a:r>
              <a:rPr lang="cs-CZ" dirty="0" err="1"/>
              <a:t>own</a:t>
            </a:r>
            <a:r>
              <a:rPr lang="cs-CZ" dirty="0"/>
              <a:t> </a:t>
            </a:r>
            <a:r>
              <a:rPr lang="cs-CZ" dirty="0" err="1"/>
              <a:t>experience</a:t>
            </a:r>
            <a:endParaRPr lang="cs-CZ" dirty="0"/>
          </a:p>
        </p:txBody>
      </p:sp>
    </p:spTree>
    <p:extLst>
      <p:ext uri="{BB962C8B-B14F-4D97-AF65-F5344CB8AC3E}">
        <p14:creationId xmlns:p14="http://schemas.microsoft.com/office/powerpoint/2010/main" val="1076222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7000"/>
            <a:lum/>
          </a:blip>
          <a:srcRect/>
          <a:stretch>
            <a:fillRect t="-76000" b="-98000"/>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6EDD2A-7423-4130-BD73-B784177ED6DB}"/>
              </a:ext>
            </a:extLst>
          </p:cNvPr>
          <p:cNvSpPr>
            <a:spLocks noGrp="1"/>
          </p:cNvSpPr>
          <p:nvPr>
            <p:ph type="title"/>
          </p:nvPr>
        </p:nvSpPr>
        <p:spPr/>
        <p:txBody>
          <a:bodyPr/>
          <a:lstStyle/>
          <a:p>
            <a:r>
              <a:rPr lang="cs-CZ" dirty="0" err="1"/>
              <a:t>Should</a:t>
            </a:r>
            <a:r>
              <a:rPr lang="cs-CZ" dirty="0"/>
              <a:t> </a:t>
            </a:r>
            <a:r>
              <a:rPr lang="cs-CZ" dirty="0" err="1"/>
              <a:t>we</a:t>
            </a:r>
            <a:r>
              <a:rPr lang="cs-CZ" dirty="0"/>
              <a:t> do </a:t>
            </a:r>
            <a:r>
              <a:rPr lang="cs-CZ" dirty="0" err="1"/>
              <a:t>ethnography</a:t>
            </a:r>
            <a:r>
              <a:rPr lang="cs-CZ" dirty="0"/>
              <a:t>?</a:t>
            </a:r>
          </a:p>
        </p:txBody>
      </p:sp>
      <p:sp>
        <p:nvSpPr>
          <p:cNvPr id="3" name="Zástupný obsah 2">
            <a:extLst>
              <a:ext uri="{FF2B5EF4-FFF2-40B4-BE49-F238E27FC236}">
                <a16:creationId xmlns:a16="http://schemas.microsoft.com/office/drawing/2014/main" id="{197BBDCA-DBAC-4AC4-BDD9-84168D3E7A7F}"/>
              </a:ext>
            </a:extLst>
          </p:cNvPr>
          <p:cNvSpPr>
            <a:spLocks noGrp="1"/>
          </p:cNvSpPr>
          <p:nvPr>
            <p:ph idx="1"/>
          </p:nvPr>
        </p:nvSpPr>
        <p:spPr/>
        <p:txBody>
          <a:bodyPr vert="horz" lIns="91440" tIns="45720" rIns="91440" bIns="45720" rtlCol="0" anchor="t">
            <a:normAutofit/>
          </a:bodyPr>
          <a:lstStyle/>
          <a:p>
            <a:r>
              <a:rPr lang="en-US" sz="2000" dirty="0"/>
              <a:t>A desire to know what people do in practice, and what they really believe (rather than what they say they do, or say they believe, on questionnaires, in formal interviews, or in public or even private documents)</a:t>
            </a:r>
            <a:endParaRPr lang="cs-CZ" sz="2000" dirty="0"/>
          </a:p>
          <a:p>
            <a:r>
              <a:rPr lang="en-US" sz="2000" dirty="0"/>
              <a:t>A concern to understand the contextual meanings that inform people’s conduct, since only with such understanding can we explain this conduct, or even describe it accurately</a:t>
            </a:r>
            <a:endParaRPr lang="cs-CZ" sz="3200" dirty="0">
              <a:cs typeface="Calibri"/>
            </a:endParaRPr>
          </a:p>
          <a:p>
            <a:r>
              <a:rPr lang="en-US" sz="2000" dirty="0"/>
              <a:t>A commitment to discover how people’s lives are affected by the situations they face</a:t>
            </a:r>
            <a:endParaRPr lang="cs-CZ" sz="2000" dirty="0"/>
          </a:p>
          <a:p>
            <a:r>
              <a:rPr lang="en-US" sz="2000" dirty="0"/>
              <a:t>A focus on how attitudes and actions unfold over time</a:t>
            </a:r>
            <a:endParaRPr lang="cs-CZ" sz="2000" dirty="0"/>
          </a:p>
          <a:p>
            <a:r>
              <a:rPr lang="cs-CZ" sz="2000" dirty="0"/>
              <a:t>A</a:t>
            </a:r>
            <a:r>
              <a:rPr lang="en-US" sz="2000" dirty="0" err="1"/>
              <a:t>ny</a:t>
            </a:r>
            <a:r>
              <a:rPr lang="en-US" sz="2000" dirty="0"/>
              <a:t> outcomes we wish to explain are likely to be a product of complex processes</a:t>
            </a:r>
            <a:endParaRPr lang="cs-CZ" sz="2000" dirty="0"/>
          </a:p>
          <a:p>
            <a:r>
              <a:rPr lang="cs-CZ" sz="2000" dirty="0"/>
              <a:t>It i</a:t>
            </a:r>
            <a:r>
              <a:rPr lang="en-US" sz="2000" dirty="0" err="1"/>
              <a:t>nvolves</a:t>
            </a:r>
            <a:r>
              <a:rPr lang="en-US" sz="2000" dirty="0"/>
              <a:t> a distinctive attitude or sensibility</a:t>
            </a:r>
            <a:r>
              <a:rPr lang="cs-CZ" sz="2000" dirty="0"/>
              <a:t>, and </a:t>
            </a:r>
            <a:r>
              <a:rPr lang="en-US" sz="2000" dirty="0"/>
              <a:t>being prepared to ‘learn other cultures’: this involves suspending one’s assumptions and evaluations</a:t>
            </a:r>
            <a:endParaRPr lang="cs-CZ" sz="3200" dirty="0">
              <a:cs typeface="Calibri"/>
            </a:endParaRPr>
          </a:p>
          <a:p>
            <a:pPr lvl="1"/>
            <a:endParaRPr lang="cs-CZ" sz="2800" dirty="0">
              <a:cs typeface="Calibri"/>
            </a:endParaRPr>
          </a:p>
          <a:p>
            <a:endParaRPr lang="en-US" sz="3200" dirty="0">
              <a:cs typeface="Calibri"/>
            </a:endParaRPr>
          </a:p>
        </p:txBody>
      </p:sp>
    </p:spTree>
    <p:extLst>
      <p:ext uri="{BB962C8B-B14F-4D97-AF65-F5344CB8AC3E}">
        <p14:creationId xmlns:p14="http://schemas.microsoft.com/office/powerpoint/2010/main" val="1964629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8000"/>
            <a:lum/>
          </a:blip>
          <a:srcRect/>
          <a:stretch>
            <a:fillRect t="-9000" b="-9000"/>
          </a:stretch>
        </a:blipFill>
        <a:effectLst/>
      </p:bgPr>
    </p:bg>
    <p:spTree>
      <p:nvGrpSpPr>
        <p:cNvPr id="1" name=""/>
        <p:cNvGrpSpPr/>
        <p:nvPr/>
      </p:nvGrpSpPr>
      <p:grpSpPr>
        <a:xfrm>
          <a:off x="0" y="0"/>
          <a:ext cx="0" cy="0"/>
          <a:chOff x="0" y="0"/>
          <a:chExt cx="0" cy="0"/>
        </a:xfrm>
      </p:grpSpPr>
      <p:sp>
        <p:nvSpPr>
          <p:cNvPr id="9" name="Zástupný obsah 3">
            <a:extLst>
              <a:ext uri="{FF2B5EF4-FFF2-40B4-BE49-F238E27FC236}">
                <a16:creationId xmlns:a16="http://schemas.microsoft.com/office/drawing/2014/main" id="{7EDC9F88-E716-469E-84B1-D2AF874ADD9F}"/>
              </a:ext>
            </a:extLst>
          </p:cNvPr>
          <p:cNvSpPr txBox="1">
            <a:spLocks/>
          </p:cNvSpPr>
          <p:nvPr/>
        </p:nvSpPr>
        <p:spPr>
          <a:xfrm>
            <a:off x="983376" y="2393261"/>
            <a:ext cx="9988420" cy="380106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cs-CZ" sz="1800" dirty="0"/>
          </a:p>
        </p:txBody>
      </p:sp>
      <p:sp>
        <p:nvSpPr>
          <p:cNvPr id="4" name="Nadpis 3">
            <a:extLst>
              <a:ext uri="{FF2B5EF4-FFF2-40B4-BE49-F238E27FC236}">
                <a16:creationId xmlns:a16="http://schemas.microsoft.com/office/drawing/2014/main" id="{7CAB4318-9CB0-4938-9337-D420B277A61F}"/>
              </a:ext>
            </a:extLst>
          </p:cNvPr>
          <p:cNvSpPr>
            <a:spLocks noGrp="1"/>
          </p:cNvSpPr>
          <p:nvPr>
            <p:ph type="title"/>
          </p:nvPr>
        </p:nvSpPr>
        <p:spPr/>
        <p:txBody>
          <a:bodyPr/>
          <a:lstStyle/>
          <a:p>
            <a:r>
              <a:rPr lang="cs-CZ" dirty="0" err="1"/>
              <a:t>What</a:t>
            </a:r>
            <a:r>
              <a:rPr lang="cs-CZ" dirty="0"/>
              <a:t> </a:t>
            </a:r>
            <a:r>
              <a:rPr lang="cs-CZ" dirty="0" err="1"/>
              <a:t>is</a:t>
            </a:r>
            <a:r>
              <a:rPr lang="cs-CZ" dirty="0"/>
              <a:t> </a:t>
            </a:r>
            <a:r>
              <a:rPr lang="cs-CZ" dirty="0" err="1"/>
              <a:t>ethnographic</a:t>
            </a:r>
            <a:r>
              <a:rPr lang="cs-CZ" dirty="0"/>
              <a:t> </a:t>
            </a:r>
            <a:r>
              <a:rPr lang="cs-CZ" dirty="0" err="1"/>
              <a:t>journalism</a:t>
            </a:r>
            <a:r>
              <a:rPr lang="cs-CZ" dirty="0"/>
              <a:t>?</a:t>
            </a:r>
          </a:p>
        </p:txBody>
      </p:sp>
      <p:sp>
        <p:nvSpPr>
          <p:cNvPr id="5" name="Zástupný obsah 4">
            <a:extLst>
              <a:ext uri="{FF2B5EF4-FFF2-40B4-BE49-F238E27FC236}">
                <a16:creationId xmlns:a16="http://schemas.microsoft.com/office/drawing/2014/main" id="{460B076F-FE57-4F95-8603-1A74ABD6EC33}"/>
              </a:ext>
            </a:extLst>
          </p:cNvPr>
          <p:cNvSpPr>
            <a:spLocks noGrp="1"/>
          </p:cNvSpPr>
          <p:nvPr>
            <p:ph idx="1"/>
          </p:nvPr>
        </p:nvSpPr>
        <p:spPr/>
        <p:txBody>
          <a:bodyPr>
            <a:normAutofit lnSpcReduction="10000"/>
          </a:bodyPr>
          <a:lstStyle/>
          <a:p>
            <a:r>
              <a:rPr lang="cs-CZ" dirty="0"/>
              <a:t>E</a:t>
            </a:r>
            <a:r>
              <a:rPr lang="en-US" dirty="0" err="1"/>
              <a:t>mployment</a:t>
            </a:r>
            <a:r>
              <a:rPr lang="en-US" dirty="0"/>
              <a:t> of immersion strategies adopted from social science for distinct storytelling purposes</a:t>
            </a:r>
            <a:endParaRPr lang="cs-CZ" dirty="0"/>
          </a:p>
          <a:p>
            <a:r>
              <a:rPr lang="cs-CZ" dirty="0" err="1"/>
              <a:t>Used</a:t>
            </a:r>
            <a:r>
              <a:rPr lang="en-US" dirty="0"/>
              <a:t> to portray human environments from within</a:t>
            </a:r>
            <a:endParaRPr lang="cs-CZ" dirty="0"/>
          </a:p>
          <a:p>
            <a:r>
              <a:rPr lang="cs-CZ" dirty="0"/>
              <a:t>A</a:t>
            </a:r>
            <a:r>
              <a:rPr lang="en-US" dirty="0"/>
              <a:t> highly interpretive practice in which </a:t>
            </a:r>
            <a:r>
              <a:rPr lang="cs-CZ" dirty="0" err="1"/>
              <a:t>you</a:t>
            </a:r>
            <a:r>
              <a:rPr lang="cs-CZ" dirty="0"/>
              <a:t> </a:t>
            </a:r>
            <a:r>
              <a:rPr lang="en-US" dirty="0"/>
              <a:t>search for meaning</a:t>
            </a:r>
            <a:r>
              <a:rPr lang="cs-CZ" dirty="0"/>
              <a:t>s</a:t>
            </a:r>
            <a:r>
              <a:rPr lang="en-US" dirty="0"/>
              <a:t> rather than facts per se</a:t>
            </a:r>
            <a:endParaRPr lang="cs-CZ" dirty="0"/>
          </a:p>
          <a:p>
            <a:r>
              <a:rPr lang="cs-CZ" dirty="0"/>
              <a:t>E</a:t>
            </a:r>
            <a:r>
              <a:rPr lang="en-US" dirty="0" err="1"/>
              <a:t>xamin</a:t>
            </a:r>
            <a:r>
              <a:rPr lang="cs-CZ" dirty="0" err="1"/>
              <a:t>ing</a:t>
            </a:r>
            <a:r>
              <a:rPr lang="en-US" dirty="0"/>
              <a:t> the ‘inner truths’ of group through immersion by which the members of the group in question are the ultimate authorities regarding the significance of events</a:t>
            </a:r>
            <a:endParaRPr lang="cs-CZ" dirty="0"/>
          </a:p>
          <a:p>
            <a:r>
              <a:rPr lang="cs-CZ" dirty="0" err="1"/>
              <a:t>Using</a:t>
            </a:r>
            <a:r>
              <a:rPr lang="cs-CZ" dirty="0"/>
              <a:t> </a:t>
            </a:r>
            <a:r>
              <a:rPr lang="cs-CZ" dirty="0" err="1"/>
              <a:t>ethnographic</a:t>
            </a:r>
            <a:r>
              <a:rPr lang="cs-CZ" dirty="0"/>
              <a:t> </a:t>
            </a:r>
            <a:r>
              <a:rPr lang="cs-CZ" dirty="0" err="1"/>
              <a:t>methods</a:t>
            </a:r>
            <a:r>
              <a:rPr lang="cs-CZ" dirty="0"/>
              <a:t> to report on </a:t>
            </a:r>
            <a:r>
              <a:rPr lang="cs-CZ" dirty="0" err="1"/>
              <a:t>the</a:t>
            </a:r>
            <a:r>
              <a:rPr lang="cs-CZ" dirty="0"/>
              <a:t> </a:t>
            </a:r>
            <a:r>
              <a:rPr lang="cs-CZ" dirty="0" err="1"/>
              <a:t>subject</a:t>
            </a:r>
            <a:r>
              <a:rPr lang="cs-CZ" dirty="0"/>
              <a:t> </a:t>
            </a:r>
            <a:r>
              <a:rPr lang="cs-CZ" dirty="0" err="1"/>
              <a:t>with</a:t>
            </a:r>
            <a:r>
              <a:rPr lang="cs-CZ" dirty="0"/>
              <a:t> </a:t>
            </a:r>
            <a:r>
              <a:rPr lang="cs-CZ" dirty="0" err="1"/>
              <a:t>high</a:t>
            </a:r>
            <a:r>
              <a:rPr lang="cs-CZ" dirty="0"/>
              <a:t> </a:t>
            </a:r>
            <a:r>
              <a:rPr lang="cs-CZ" dirty="0" err="1"/>
              <a:t>accuracy</a:t>
            </a:r>
            <a:r>
              <a:rPr lang="cs-CZ" dirty="0"/>
              <a:t>, </a:t>
            </a:r>
            <a:r>
              <a:rPr lang="cs-CZ" dirty="0" err="1"/>
              <a:t>rich</a:t>
            </a:r>
            <a:r>
              <a:rPr lang="cs-CZ" dirty="0"/>
              <a:t> </a:t>
            </a:r>
            <a:r>
              <a:rPr lang="cs-CZ" dirty="0" err="1"/>
              <a:t>description</a:t>
            </a:r>
            <a:r>
              <a:rPr lang="cs-CZ" dirty="0"/>
              <a:t>, </a:t>
            </a:r>
            <a:r>
              <a:rPr lang="cs-CZ" dirty="0" err="1"/>
              <a:t>insider</a:t>
            </a:r>
            <a:r>
              <a:rPr lang="cs-CZ" dirty="0"/>
              <a:t> point </a:t>
            </a:r>
            <a:r>
              <a:rPr lang="cs-CZ" dirty="0" err="1"/>
              <a:t>of</a:t>
            </a:r>
            <a:r>
              <a:rPr lang="cs-CZ" dirty="0"/>
              <a:t> </a:t>
            </a:r>
            <a:r>
              <a:rPr lang="cs-CZ" dirty="0" err="1"/>
              <a:t>view</a:t>
            </a:r>
            <a:endParaRPr lang="cs-CZ" dirty="0"/>
          </a:p>
          <a:p>
            <a:endParaRPr lang="cs-CZ" dirty="0"/>
          </a:p>
          <a:p>
            <a:endParaRPr lang="cs-CZ" dirty="0"/>
          </a:p>
        </p:txBody>
      </p:sp>
    </p:spTree>
    <p:extLst>
      <p:ext uri="{BB962C8B-B14F-4D97-AF65-F5344CB8AC3E}">
        <p14:creationId xmlns:p14="http://schemas.microsoft.com/office/powerpoint/2010/main" val="2318424216"/>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4370</TotalTime>
  <Words>1188</Words>
  <Application>Microsoft Office PowerPoint</Application>
  <PresentationFormat>Širokoúhlá obrazovka</PresentationFormat>
  <Paragraphs>116</Paragraphs>
  <Slides>10</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10</vt:i4>
      </vt:variant>
    </vt:vector>
  </HeadingPairs>
  <TitlesOfParts>
    <vt:vector size="16" baseType="lpstr">
      <vt:lpstr>Arial</vt:lpstr>
      <vt:lpstr>Calibri</vt:lpstr>
      <vt:lpstr>Calibri Light</vt:lpstr>
      <vt:lpstr>MinionPro-It</vt:lpstr>
      <vt:lpstr>Times New Roman</vt:lpstr>
      <vt:lpstr>Motiv Office</vt:lpstr>
      <vt:lpstr>What is ethnography?</vt:lpstr>
      <vt:lpstr>Ethnographic methods</vt:lpstr>
      <vt:lpstr>Fieldnotes</vt:lpstr>
      <vt:lpstr>After taking fieldnotes</vt:lpstr>
      <vt:lpstr>Observations to consider</vt:lpstr>
      <vt:lpstr>Advantages and disadvantages</vt:lpstr>
      <vt:lpstr>What is autoethnography?</vt:lpstr>
      <vt:lpstr>Should we do ethnography?</vt:lpstr>
      <vt:lpstr>What is ethnographic journalism?</vt:lpstr>
      <vt:lpstr>Where to in the field?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SPR</dc:creator>
  <cp:lastModifiedBy>Vojtěch Dvořák</cp:lastModifiedBy>
  <cp:revision>42</cp:revision>
  <dcterms:created xsi:type="dcterms:W3CDTF">2020-11-15T11:29:01Z</dcterms:created>
  <dcterms:modified xsi:type="dcterms:W3CDTF">2022-03-17T17:05:54Z</dcterms:modified>
</cp:coreProperties>
</file>