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256" r:id="rId2"/>
    <p:sldId id="289" r:id="rId3"/>
    <p:sldId id="303" r:id="rId4"/>
    <p:sldId id="304" r:id="rId5"/>
    <p:sldId id="305" r:id="rId6"/>
    <p:sldId id="258" r:id="rId7"/>
    <p:sldId id="306" r:id="rId8"/>
    <p:sldId id="288" r:id="rId9"/>
    <p:sldId id="299" r:id="rId10"/>
    <p:sldId id="302" r:id="rId11"/>
    <p:sldId id="298" r:id="rId12"/>
    <p:sldId id="290" r:id="rId13"/>
    <p:sldId id="294" r:id="rId14"/>
    <p:sldId id="307" r:id="rId15"/>
    <p:sldId id="291" r:id="rId16"/>
    <p:sldId id="300" r:id="rId17"/>
    <p:sldId id="301" r:id="rId18"/>
    <p:sldId id="293" r:id="rId19"/>
    <p:sldId id="292" r:id="rId20"/>
    <p:sldId id="257" r:id="rId21"/>
    <p:sldId id="259" r:id="rId22"/>
    <p:sldId id="277" r:id="rId23"/>
    <p:sldId id="278" r:id="rId24"/>
    <p:sldId id="263" r:id="rId25"/>
    <p:sldId id="268" r:id="rId26"/>
    <p:sldId id="272" r:id="rId27"/>
    <p:sldId id="273" r:id="rId28"/>
    <p:sldId id="295" r:id="rId29"/>
    <p:sldId id="308" r:id="rId30"/>
    <p:sldId id="265" r:id="rId31"/>
    <p:sldId id="296" r:id="rId32"/>
    <p:sldId id="271" r:id="rId33"/>
    <p:sldId id="266" r:id="rId34"/>
    <p:sldId id="267" r:id="rId35"/>
    <p:sldId id="262" r:id="rId36"/>
    <p:sldId id="276" r:id="rId37"/>
    <p:sldId id="275" r:id="rId38"/>
    <p:sldId id="274" r:id="rId39"/>
    <p:sldId id="269" r:id="rId40"/>
    <p:sldId id="261" r:id="rId41"/>
    <p:sldId id="323" r:id="rId42"/>
    <p:sldId id="270" r:id="rId4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E0A71C3B-6F9E-464D-AC06-609A631C1C9A}">
          <p14:sldIdLst>
            <p14:sldId id="256"/>
            <p14:sldId id="289"/>
            <p14:sldId id="303"/>
            <p14:sldId id="304"/>
            <p14:sldId id="305"/>
            <p14:sldId id="258"/>
            <p14:sldId id="306"/>
            <p14:sldId id="288"/>
            <p14:sldId id="299"/>
            <p14:sldId id="302"/>
            <p14:sldId id="298"/>
            <p14:sldId id="290"/>
            <p14:sldId id="294"/>
            <p14:sldId id="307"/>
            <p14:sldId id="291"/>
            <p14:sldId id="300"/>
            <p14:sldId id="301"/>
            <p14:sldId id="293"/>
            <p14:sldId id="292"/>
            <p14:sldId id="257"/>
            <p14:sldId id="259"/>
            <p14:sldId id="277"/>
            <p14:sldId id="278"/>
            <p14:sldId id="263"/>
            <p14:sldId id="268"/>
            <p14:sldId id="272"/>
            <p14:sldId id="273"/>
            <p14:sldId id="295"/>
            <p14:sldId id="308"/>
            <p14:sldId id="265"/>
            <p14:sldId id="296"/>
            <p14:sldId id="271"/>
            <p14:sldId id="266"/>
            <p14:sldId id="267"/>
            <p14:sldId id="262"/>
            <p14:sldId id="276"/>
            <p14:sldId id="275"/>
            <p14:sldId id="274"/>
            <p14:sldId id="269"/>
            <p14:sldId id="261"/>
            <p14:sldId id="323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83" autoAdjust="0"/>
  </p:normalViewPr>
  <p:slideViewPr>
    <p:cSldViewPr>
      <p:cViewPr varScale="1">
        <p:scale>
          <a:sx n="98" d="100"/>
          <a:sy n="98" d="100"/>
        </p:scale>
        <p:origin x="50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71A3F-6769-493E-9E9A-188B814AA5EE}" type="datetimeFigureOut">
              <a:rPr lang="cs-CZ" smtClean="0"/>
              <a:pPr/>
              <a:t>23.04.2023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D6B28-5A22-4049-8D72-6262172F359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894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6B28-5A22-4049-8D72-6262172F3593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6927-014E-4CB9-A100-945E102D3A40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801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2D6B28-5A22-4049-8D72-6262172F3593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1131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6B28-5A22-4049-8D72-6262172F3593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3441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F0123-AAE8-40E1-9C72-4E7A5E71AF2B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7780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6B28-5A22-4049-8D72-6262172F3593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88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6B28-5A22-4049-8D72-6262172F3593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9450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1A09F-024B-4DC8-9C32-D6F937F62E1A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21661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6B28-5A22-4049-8D72-6262172F3593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1653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6B28-5A22-4049-8D72-6262172F3593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8859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1A09F-024B-4DC8-9C32-D6F937F62E1A}" type="slidenum">
              <a:rPr lang="cs-CZ" smtClean="0"/>
              <a:pPr/>
              <a:t>31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2538E7-1FA5-4CF7-A2F0-CED4189ABDC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88638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6B28-5A22-4049-8D72-6262172F3593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75414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6B28-5A22-4049-8D72-6262172F3593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981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6B28-5A22-4049-8D72-6262172F3593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32107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6B28-5A22-4049-8D72-6262172F3593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11469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2D6B28-5A22-4049-8D72-6262172F3593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820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6B28-5A22-4049-8D72-6262172F3593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100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2538E7-1FA5-4CF7-A2F0-CED4189ABDC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84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538E7-1FA5-4CF7-A2F0-CED4189ABDC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8188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6B28-5A22-4049-8D72-6262172F3593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538E7-1FA5-4CF7-A2F0-CED4189ABDC6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6459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6B28-5A22-4049-8D72-6262172F3593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2538E7-1FA5-4CF7-A2F0-CED4189ABDC6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51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6927-014E-4CB9-A100-945E102D3A40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909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E5440C23-C073-4D09-B227-301085CCDC83}" type="datetimeFigureOut">
              <a:rPr lang="cs-CZ" smtClean="0"/>
              <a:pPr/>
              <a:t>23.04.2023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Obdélník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Obdélník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Obdélník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Obdélník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á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á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Ová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Ová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Ová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33DA5392-466B-40D5-98F0-E755142C56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0C23-C073-4D09-B227-301085CCDC83}" type="datetimeFigureOut">
              <a:rPr lang="cs-CZ" smtClean="0"/>
              <a:pPr/>
              <a:t>23.04.2023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5392-466B-40D5-98F0-E755142C56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0C23-C073-4D09-B227-301085CCDC83}" type="datetimeFigureOut">
              <a:rPr lang="cs-CZ" smtClean="0"/>
              <a:pPr/>
              <a:t>23.04.2023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5392-466B-40D5-98F0-E755142C56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5440C23-C073-4D09-B227-301085CCDC83}" type="datetimeFigureOut">
              <a:rPr lang="cs-CZ" smtClean="0"/>
              <a:pPr/>
              <a:t>23.04.2023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3DA5392-466B-40D5-98F0-E755142C565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E5440C23-C073-4D09-B227-301085CCDC83}" type="datetimeFigureOut">
              <a:rPr lang="cs-CZ" smtClean="0"/>
              <a:pPr/>
              <a:t>23.04.2023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Obdélník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Obdélník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Obdélník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Obdélník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Ová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Ová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á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Ová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á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33DA5392-466B-40D5-98F0-E755142C56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0C23-C073-4D09-B227-301085CCDC83}" type="datetimeFigureOut">
              <a:rPr lang="cs-CZ" smtClean="0"/>
              <a:pPr/>
              <a:t>23.04.2023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5392-466B-40D5-98F0-E755142C565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0C23-C073-4D09-B227-301085CCDC83}" type="datetimeFigureOut">
              <a:rPr lang="cs-CZ" smtClean="0"/>
              <a:pPr/>
              <a:t>23.04.2023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5392-466B-40D5-98F0-E755142C565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440C23-C073-4D09-B227-301085CCDC83}" type="datetimeFigureOut">
              <a:rPr lang="cs-CZ" smtClean="0"/>
              <a:pPr/>
              <a:t>23.04.2023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3DA5392-466B-40D5-98F0-E755142C565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0C23-C073-4D09-B227-301085CCDC83}" type="datetimeFigureOut">
              <a:rPr lang="cs-CZ" smtClean="0"/>
              <a:pPr/>
              <a:t>23.04.2023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5392-466B-40D5-98F0-E755142C56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Obdélník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Ová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5440C23-C073-4D09-B227-301085CCDC83}" type="datetimeFigureOut">
              <a:rPr lang="cs-CZ" smtClean="0"/>
              <a:pPr/>
              <a:t>23.04.2023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3DA5392-466B-40D5-98F0-E755142C565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Ová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Obdélník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440C23-C073-4D09-B227-301085CCDC83}" type="datetimeFigureOut">
              <a:rPr lang="cs-CZ" smtClean="0"/>
              <a:pPr/>
              <a:t>23.04.2023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3DA5392-466B-40D5-98F0-E755142C565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5440C23-C073-4D09-B227-301085CCDC83}" type="datetimeFigureOut">
              <a:rPr lang="cs-CZ" smtClean="0"/>
              <a:pPr/>
              <a:t>23.04.2023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Obdélník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Ová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3DA5392-466B-40D5-98F0-E755142C565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1424" y="1484784"/>
            <a:ext cx="11791056" cy="2376264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/>
              <a:t>Revoluce</a:t>
            </a:r>
            <a:r>
              <a:rPr lang="en-US" sz="3600" dirty="0"/>
              <a:t> </a:t>
            </a:r>
            <a:r>
              <a:rPr lang="en-US" sz="3600" dirty="0" err="1"/>
              <a:t>ve</a:t>
            </a:r>
            <a:r>
              <a:rPr lang="en-US" sz="3600" dirty="0"/>
              <a:t> </a:t>
            </a:r>
            <a:r>
              <a:rPr lang="en-US" sz="3600" dirty="0" err="1"/>
              <a:t>vojensk</a:t>
            </a:r>
            <a:r>
              <a:rPr lang="cs-CZ" sz="3600" dirty="0" err="1"/>
              <a:t>ých</a:t>
            </a:r>
            <a:r>
              <a:rPr lang="cs-CZ" sz="3600" dirty="0"/>
              <a:t> záležitostech</a:t>
            </a:r>
            <a:br>
              <a:rPr lang="cs-CZ" sz="3600" dirty="0"/>
            </a:br>
            <a:br>
              <a:rPr lang="cs-CZ" sz="3600" dirty="0"/>
            </a:br>
            <a:r>
              <a:rPr lang="cs-CZ" sz="3600" dirty="0"/>
              <a:t>(</a:t>
            </a:r>
            <a:r>
              <a:rPr lang="cs-CZ" sz="3600" dirty="0" err="1"/>
              <a:t>Revolution</a:t>
            </a:r>
            <a:r>
              <a:rPr lang="cs-CZ" sz="3600" dirty="0"/>
              <a:t> in </a:t>
            </a:r>
            <a:r>
              <a:rPr lang="cs-CZ" sz="3600" dirty="0" err="1"/>
              <a:t>Military</a:t>
            </a:r>
            <a:r>
              <a:rPr lang="cs-CZ" sz="3600" dirty="0"/>
              <a:t> </a:t>
            </a:r>
            <a:r>
              <a:rPr lang="cs-CZ" sz="3600" dirty="0" err="1"/>
              <a:t>Affairs</a:t>
            </a:r>
            <a:r>
              <a:rPr lang="cs-CZ" sz="3200" dirty="0"/>
              <a:t>)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591944" y="4756221"/>
            <a:ext cx="6534472" cy="1666038"/>
          </a:xfrm>
        </p:spPr>
        <p:txBody>
          <a:bodyPr>
            <a:normAutofit lnSpcReduction="10000"/>
          </a:bodyPr>
          <a:lstStyle/>
          <a:p>
            <a:pPr algn="ctr"/>
            <a:endParaRPr lang="cs-CZ" sz="2000" dirty="0"/>
          </a:p>
          <a:p>
            <a:pPr algn="r"/>
            <a:endParaRPr lang="cs-CZ" sz="1600" dirty="0"/>
          </a:p>
          <a:p>
            <a:pPr algn="r"/>
            <a:endParaRPr lang="cs-CZ" sz="1600" dirty="0"/>
          </a:p>
          <a:p>
            <a:pPr algn="r"/>
            <a:endParaRPr lang="cs-CZ" sz="1600" dirty="0"/>
          </a:p>
          <a:p>
            <a:pPr algn="r"/>
            <a:r>
              <a:rPr lang="cs-CZ" dirty="0"/>
              <a:t>Jakub Fučík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859447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416" y="188640"/>
            <a:ext cx="10369152" cy="907504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/>
              <a:t>Strategický význam RMA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5360" y="1600200"/>
            <a:ext cx="11665296" cy="5069160"/>
          </a:xfrm>
        </p:spPr>
        <p:txBody>
          <a:bodyPr>
            <a:normAutofit/>
          </a:bodyPr>
          <a:lstStyle/>
          <a:p>
            <a:endParaRPr lang="cs-CZ" b="1" dirty="0"/>
          </a:p>
          <a:p>
            <a:endParaRPr lang="cs-CZ" sz="3200" b="1" dirty="0"/>
          </a:p>
          <a:p>
            <a:r>
              <a:rPr lang="cs-CZ" sz="3200" b="1" dirty="0"/>
              <a:t>C. S. </a:t>
            </a:r>
            <a:r>
              <a:rPr lang="cs-CZ" sz="3200" b="1" dirty="0" err="1"/>
              <a:t>Gray</a:t>
            </a:r>
            <a:r>
              <a:rPr lang="cs-CZ" sz="3200" b="1" dirty="0"/>
              <a:t> </a:t>
            </a:r>
            <a:r>
              <a:rPr lang="cs-CZ" sz="3200" dirty="0"/>
              <a:t>– „Radikální změny v povaze a způsobu vedení 	války (</a:t>
            </a:r>
            <a:r>
              <a:rPr lang="cs-CZ" sz="3200" dirty="0" err="1"/>
              <a:t>ozb</a:t>
            </a:r>
            <a:r>
              <a:rPr lang="cs-CZ" sz="3200" dirty="0"/>
              <a:t>. konfliktu)“</a:t>
            </a:r>
          </a:p>
          <a:p>
            <a:endParaRPr lang="cs-CZ" sz="3200" dirty="0"/>
          </a:p>
          <a:p>
            <a:r>
              <a:rPr lang="cs-CZ" sz="3200" dirty="0"/>
              <a:t>„Životní cyklus“ RMA</a:t>
            </a:r>
          </a:p>
          <a:p>
            <a:endParaRPr lang="cs-CZ" sz="3200" dirty="0"/>
          </a:p>
          <a:p>
            <a:pPr marL="0" indent="0">
              <a:buNone/>
            </a:pPr>
            <a:r>
              <a:rPr lang="cs-CZ" sz="3200" dirty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b="1" dirty="0" err="1"/>
              <a:t>Tofflerovi</a:t>
            </a:r>
            <a:r>
              <a:rPr lang="cs-CZ" sz="4400" b="1" dirty="0"/>
              <a:t> – „tři vlny“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sz="3200" b="1" dirty="0"/>
              <a:t>Civilizace první vlny </a:t>
            </a:r>
            <a:r>
              <a:rPr lang="cs-CZ" sz="3200" dirty="0"/>
              <a:t>– lidská síla</a:t>
            </a:r>
          </a:p>
          <a:p>
            <a:endParaRPr lang="cs-CZ" sz="3200" dirty="0"/>
          </a:p>
          <a:p>
            <a:r>
              <a:rPr lang="cs-CZ" sz="3200" b="1" dirty="0"/>
              <a:t>Civilizace druhé vlny </a:t>
            </a:r>
            <a:r>
              <a:rPr lang="cs-CZ" sz="3200" dirty="0"/>
              <a:t>– masovost</a:t>
            </a:r>
          </a:p>
          <a:p>
            <a:endParaRPr lang="cs-CZ" sz="3200" dirty="0"/>
          </a:p>
          <a:p>
            <a:r>
              <a:rPr lang="cs-CZ" sz="3200" b="1" dirty="0"/>
              <a:t>Civilizace třetí vlny </a:t>
            </a:r>
            <a:r>
              <a:rPr lang="cs-CZ" sz="3200" dirty="0"/>
              <a:t>- informace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392" y="0"/>
            <a:ext cx="11521280" cy="985590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Podoba „Současné RMA“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91344" y="1052736"/>
            <a:ext cx="12025336" cy="5805264"/>
          </a:xfrm>
        </p:spPr>
        <p:txBody>
          <a:bodyPr>
            <a:normAutofit fontScale="92500" lnSpcReduction="10000"/>
          </a:bodyPr>
          <a:lstStyle/>
          <a:p>
            <a:endParaRPr lang="cs-CZ" dirty="0"/>
          </a:p>
          <a:p>
            <a:r>
              <a:rPr lang="cs-CZ" sz="3200" dirty="0"/>
              <a:t>Přesně naváděná munice </a:t>
            </a:r>
          </a:p>
          <a:p>
            <a:endParaRPr lang="cs-CZ" sz="3200" dirty="0"/>
          </a:p>
          <a:p>
            <a:r>
              <a:rPr lang="cs-CZ" sz="3200" dirty="0" err="1"/>
              <a:t>Stealth</a:t>
            </a:r>
            <a:r>
              <a:rPr lang="cs-CZ" sz="3200" dirty="0"/>
              <a:t> technologie</a:t>
            </a:r>
          </a:p>
          <a:p>
            <a:endParaRPr lang="cs-CZ" sz="3200" dirty="0"/>
          </a:p>
          <a:p>
            <a:r>
              <a:rPr lang="cs-CZ" sz="3200" dirty="0"/>
              <a:t>Bezpilotní letouny</a:t>
            </a:r>
          </a:p>
          <a:p>
            <a:endParaRPr lang="cs-CZ" sz="3200" dirty="0"/>
          </a:p>
          <a:p>
            <a:r>
              <a:rPr lang="cs-CZ" sz="3200" dirty="0"/>
              <a:t>Důraz na informační technologie</a:t>
            </a:r>
          </a:p>
          <a:p>
            <a:pPr lvl="1"/>
            <a:r>
              <a:rPr lang="cs-CZ" sz="2800" dirty="0"/>
              <a:t>Přenos informací v reálném čase</a:t>
            </a:r>
          </a:p>
          <a:p>
            <a:pPr lvl="1"/>
            <a:r>
              <a:rPr lang="cs-CZ" sz="2800" dirty="0"/>
              <a:t>Navigace a navádění</a:t>
            </a:r>
          </a:p>
          <a:p>
            <a:endParaRPr lang="cs-CZ" sz="3200" dirty="0"/>
          </a:p>
          <a:p>
            <a:r>
              <a:rPr lang="cs-CZ" sz="3200" dirty="0"/>
              <a:t>Etablování prvků </a:t>
            </a:r>
            <a:r>
              <a:rPr lang="cs-CZ" sz="3200" dirty="0" err="1"/>
              <a:t>System</a:t>
            </a:r>
            <a:r>
              <a:rPr lang="cs-CZ" sz="3200" dirty="0"/>
              <a:t>-</a:t>
            </a:r>
            <a:r>
              <a:rPr lang="cs-CZ" sz="3200" dirty="0" err="1"/>
              <a:t>of</a:t>
            </a:r>
            <a:r>
              <a:rPr lang="cs-CZ" sz="3200" dirty="0"/>
              <a:t>-Systems a Network </a:t>
            </a:r>
            <a:r>
              <a:rPr lang="cs-CZ" sz="3200" dirty="0" err="1"/>
              <a:t>Centric</a:t>
            </a:r>
            <a:r>
              <a:rPr lang="cs-CZ" sz="3200" dirty="0"/>
              <a:t> </a:t>
            </a:r>
            <a:r>
              <a:rPr lang="cs-CZ" sz="3200" dirty="0" err="1"/>
              <a:t>Warfare</a:t>
            </a:r>
            <a:endParaRPr lang="cs-CZ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F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6602" y="116632"/>
            <a:ext cx="9955817" cy="662473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redator-firing-missile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963919_827961370566339_1484493206510502244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7408" y="116632"/>
            <a:ext cx="10236065" cy="670345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b="1" dirty="0" err="1"/>
              <a:t>System</a:t>
            </a:r>
            <a:r>
              <a:rPr lang="cs-CZ" sz="4400" b="1" dirty="0"/>
              <a:t>-</a:t>
            </a:r>
            <a:r>
              <a:rPr lang="cs-CZ" sz="4400" b="1" dirty="0" err="1"/>
              <a:t>of</a:t>
            </a:r>
            <a:r>
              <a:rPr lang="cs-CZ" sz="4400" b="1" dirty="0"/>
              <a:t>-</a:t>
            </a:r>
            <a:r>
              <a:rPr lang="cs-CZ" sz="4400" b="1" dirty="0" err="1"/>
              <a:t>Systems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sz="3200" b="1" dirty="0"/>
              <a:t>2 hl. elementy: </a:t>
            </a:r>
            <a:r>
              <a:rPr lang="cs-CZ" sz="3200" dirty="0"/>
              <a:t>1) informace</a:t>
            </a:r>
          </a:p>
          <a:p>
            <a:pPr>
              <a:buNone/>
            </a:pPr>
            <a:r>
              <a:rPr lang="cs-CZ" sz="3200" dirty="0"/>
              <a:t>		                       2) integrace</a:t>
            </a:r>
          </a:p>
          <a:p>
            <a:endParaRPr lang="cs-CZ" sz="3200" dirty="0"/>
          </a:p>
          <a:p>
            <a:r>
              <a:rPr lang="cs-CZ" sz="3200" b="1" dirty="0"/>
              <a:t>C4ISR</a:t>
            </a:r>
          </a:p>
          <a:p>
            <a:endParaRPr lang="cs-CZ" sz="3200" b="1" dirty="0"/>
          </a:p>
          <a:p>
            <a:endParaRPr lang="cs-CZ" sz="3200" dirty="0"/>
          </a:p>
          <a:p>
            <a:r>
              <a:rPr lang="cs-CZ" sz="3200" dirty="0"/>
              <a:t>Odstranění </a:t>
            </a:r>
            <a:r>
              <a:rPr lang="cs-CZ" sz="3200" dirty="0" err="1"/>
              <a:t>Fog</a:t>
            </a:r>
            <a:r>
              <a:rPr lang="cs-CZ" sz="3200" dirty="0"/>
              <a:t> </a:t>
            </a:r>
            <a:r>
              <a:rPr lang="cs-CZ" sz="3200" dirty="0" err="1"/>
              <a:t>of</a:t>
            </a:r>
            <a:r>
              <a:rPr lang="cs-CZ" sz="3200" dirty="0"/>
              <a:t> </a:t>
            </a:r>
            <a:r>
              <a:rPr lang="cs-CZ" sz="3200" dirty="0" err="1"/>
              <a:t>War</a:t>
            </a:r>
            <a:endParaRPr lang="cs-CZ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71464" y="260648"/>
            <a:ext cx="9956800" cy="1143000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/>
              <a:t>Network </a:t>
            </a:r>
            <a:r>
              <a:rPr lang="cs-CZ" sz="4400" b="1" dirty="0" err="1"/>
              <a:t>Centric</a:t>
            </a:r>
            <a:r>
              <a:rPr lang="cs-CZ" sz="4400" b="1" dirty="0"/>
              <a:t> </a:t>
            </a:r>
            <a:r>
              <a:rPr lang="cs-CZ" sz="4400" b="1" dirty="0" err="1"/>
              <a:t>Warfare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sz="3200" dirty="0"/>
              <a:t>„Eroze“ hierarchické struktury</a:t>
            </a:r>
          </a:p>
          <a:p>
            <a:endParaRPr lang="cs-CZ" sz="3200" dirty="0"/>
          </a:p>
          <a:p>
            <a:endParaRPr lang="cs-CZ" sz="3200" dirty="0"/>
          </a:p>
          <a:p>
            <a:r>
              <a:rPr lang="cs-CZ" sz="3200" dirty="0"/>
              <a:t>Funkční provázání (všech) jednotek</a:t>
            </a:r>
          </a:p>
          <a:p>
            <a:endParaRPr lang="cs-CZ" sz="3200" dirty="0"/>
          </a:p>
          <a:p>
            <a:endParaRPr lang="cs-CZ" sz="3200" dirty="0"/>
          </a:p>
          <a:p>
            <a:r>
              <a:rPr lang="cs-CZ" sz="3200" dirty="0"/>
              <a:t>Taktika „rojení“ (</a:t>
            </a:r>
            <a:r>
              <a:rPr lang="cs-CZ" sz="3200" dirty="0" err="1"/>
              <a:t>swarming</a:t>
            </a:r>
            <a:r>
              <a:rPr lang="cs-CZ" sz="3200" dirty="0"/>
              <a:t>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8508952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1" y="120838"/>
            <a:ext cx="8982885" cy="67371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b="1" dirty="0"/>
              <a:t>Kritika „současné RMA“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3200" dirty="0"/>
          </a:p>
          <a:p>
            <a:r>
              <a:rPr lang="cs-CZ" sz="3200" dirty="0"/>
              <a:t>Zpochybňování technologické orientace</a:t>
            </a:r>
          </a:p>
          <a:p>
            <a:endParaRPr lang="cs-CZ" sz="3200" dirty="0"/>
          </a:p>
          <a:p>
            <a:r>
              <a:rPr lang="cs-CZ" sz="3200" dirty="0"/>
              <a:t>Zpochybňování efektivity technologií</a:t>
            </a:r>
          </a:p>
          <a:p>
            <a:endParaRPr lang="cs-CZ" sz="3200" dirty="0"/>
          </a:p>
          <a:p>
            <a:r>
              <a:rPr lang="cs-CZ" sz="3200" dirty="0"/>
              <a:t>Kritika jejích následků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4700" y="116632"/>
            <a:ext cx="9956800" cy="1143000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/>
              <a:t>Vojenské technologie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10887000" cy="4873752"/>
          </a:xfrm>
        </p:spPr>
        <p:txBody>
          <a:bodyPr/>
          <a:lstStyle/>
          <a:p>
            <a:endParaRPr lang="cs-CZ" dirty="0"/>
          </a:p>
          <a:p>
            <a:r>
              <a:rPr lang="cs-CZ" sz="3000" dirty="0"/>
              <a:t>Složka vojenské moci</a:t>
            </a:r>
          </a:p>
          <a:p>
            <a:endParaRPr lang="cs-CZ" sz="3000" dirty="0"/>
          </a:p>
          <a:p>
            <a:r>
              <a:rPr lang="cs-CZ" sz="3000" dirty="0"/>
              <a:t>Otázka vlivu na úspěch v (ozbrojeném) konfliktu</a:t>
            </a:r>
          </a:p>
          <a:p>
            <a:endParaRPr lang="cs-CZ" sz="3000" dirty="0"/>
          </a:p>
          <a:p>
            <a:r>
              <a:rPr lang="cs-CZ" sz="3000" dirty="0"/>
              <a:t>Význam technologického pokroku a technologické převahy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3552" y="188640"/>
            <a:ext cx="7467600" cy="810344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/>
              <a:t>Obecné trendy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9336" y="1124744"/>
            <a:ext cx="12072664" cy="5733256"/>
          </a:xfrm>
        </p:spPr>
        <p:txBody>
          <a:bodyPr>
            <a:normAutofit fontScale="70000" lnSpcReduction="20000"/>
          </a:bodyPr>
          <a:lstStyle/>
          <a:p>
            <a:pPr algn="just"/>
            <a:endParaRPr lang="cs-CZ" dirty="0"/>
          </a:p>
          <a:p>
            <a:pPr algn="just"/>
            <a:r>
              <a:rPr lang="cs-CZ" sz="4000" dirty="0"/>
              <a:t>Navyšování významu „nových“ prostorů</a:t>
            </a:r>
          </a:p>
          <a:p>
            <a:pPr lvl="1" algn="just"/>
            <a:r>
              <a:rPr lang="cs-CZ" sz="3200" dirty="0"/>
              <a:t>Vesmírný prostor</a:t>
            </a:r>
          </a:p>
          <a:p>
            <a:pPr lvl="1" algn="just"/>
            <a:r>
              <a:rPr lang="cs-CZ" sz="3200" dirty="0"/>
              <a:t>Kyberprostor</a:t>
            </a:r>
          </a:p>
          <a:p>
            <a:pPr algn="just"/>
            <a:endParaRPr lang="cs-CZ" sz="3800" dirty="0"/>
          </a:p>
          <a:p>
            <a:pPr algn="just"/>
            <a:r>
              <a:rPr lang="cs-CZ" sz="4000" dirty="0"/>
              <a:t>Otázka tempa vědeckého pokroku</a:t>
            </a:r>
          </a:p>
          <a:p>
            <a:pPr lvl="1" algn="just"/>
            <a:r>
              <a:rPr lang="cs-CZ" sz="3200" dirty="0"/>
              <a:t>Snahy o regulaci</a:t>
            </a:r>
          </a:p>
          <a:p>
            <a:pPr algn="just"/>
            <a:endParaRPr lang="cs-CZ" sz="3800" dirty="0"/>
          </a:p>
          <a:p>
            <a:pPr algn="just"/>
            <a:r>
              <a:rPr lang="cs-CZ" sz="3800" dirty="0"/>
              <a:t>„</a:t>
            </a:r>
            <a:r>
              <a:rPr lang="cs-CZ" sz="4000" dirty="0"/>
              <a:t>Velké“ vs. „malé“ ozbrojené konflikty</a:t>
            </a:r>
          </a:p>
          <a:p>
            <a:pPr algn="just"/>
            <a:endParaRPr lang="cs-CZ" sz="4000" dirty="0"/>
          </a:p>
          <a:p>
            <a:pPr algn="just"/>
            <a:r>
              <a:rPr lang="cs-CZ" sz="4000" dirty="0"/>
              <a:t>Strategická hodnota informací</a:t>
            </a:r>
          </a:p>
          <a:p>
            <a:pPr algn="just"/>
            <a:endParaRPr lang="cs-CZ" sz="3800" dirty="0"/>
          </a:p>
          <a:p>
            <a:pPr algn="just"/>
            <a:r>
              <a:rPr lang="cs-CZ" sz="4000" dirty="0"/>
              <a:t>Stírání rozdílů mezi civilní a vojenskou dimenzí</a:t>
            </a:r>
          </a:p>
          <a:p>
            <a:pPr lvl="1" algn="just"/>
            <a:r>
              <a:rPr lang="cs-CZ" sz="3200" dirty="0"/>
              <a:t>„</a:t>
            </a:r>
            <a:r>
              <a:rPr lang="cs-CZ" sz="3200" dirty="0" err="1"/>
              <a:t>Dual</a:t>
            </a:r>
            <a:r>
              <a:rPr lang="cs-CZ" sz="3200" dirty="0"/>
              <a:t>-use“ technologie</a:t>
            </a:r>
          </a:p>
          <a:p>
            <a:pPr marL="365760" lvl="1" indent="0" algn="just">
              <a:buNone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7865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6133" y="332656"/>
            <a:ext cx="9438952" cy="763488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/>
              <a:t>Energetické technologie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91344" y="1484784"/>
            <a:ext cx="11881320" cy="5256584"/>
          </a:xfrm>
        </p:spPr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sz="3200" dirty="0"/>
              <a:t>Zbraně se směrovanou energií (DEW)</a:t>
            </a:r>
          </a:p>
          <a:p>
            <a:endParaRPr lang="cs-CZ" sz="3200" dirty="0"/>
          </a:p>
          <a:p>
            <a:r>
              <a:rPr lang="cs-CZ" sz="3200" dirty="0"/>
              <a:t>Elektromagnetický puls (EMP)</a:t>
            </a:r>
          </a:p>
          <a:p>
            <a:endParaRPr lang="cs-CZ" sz="3200" dirty="0"/>
          </a:p>
          <a:p>
            <a:r>
              <a:rPr lang="cs-CZ" sz="3200" dirty="0"/>
              <a:t>Neletální zbraně – dočasné vyřazení protivníka</a:t>
            </a:r>
          </a:p>
          <a:p>
            <a:endParaRPr lang="cs-CZ" sz="3200" dirty="0"/>
          </a:p>
          <a:p>
            <a:r>
              <a:rPr lang="cs-CZ" sz="3200" dirty="0"/>
              <a:t>Obranné systémy</a:t>
            </a:r>
          </a:p>
          <a:p>
            <a:pPr lvl="1"/>
            <a:r>
              <a:rPr lang="cs-CZ" sz="2800" dirty="0"/>
              <a:t>Protiraketová obrana</a:t>
            </a:r>
          </a:p>
          <a:p>
            <a:pPr lvl="1"/>
            <a:r>
              <a:rPr lang="cs-CZ" sz="2800" dirty="0" err="1"/>
              <a:t>Active</a:t>
            </a:r>
            <a:r>
              <a:rPr lang="cs-CZ" sz="2800" dirty="0"/>
              <a:t> </a:t>
            </a:r>
            <a:r>
              <a:rPr lang="cs-CZ" sz="2800" dirty="0" err="1"/>
              <a:t>Denial</a:t>
            </a:r>
            <a:r>
              <a:rPr lang="cs-CZ" sz="2800" dirty="0"/>
              <a:t> </a:t>
            </a:r>
            <a:r>
              <a:rPr lang="cs-CZ" sz="2800" dirty="0" err="1"/>
              <a:t>System</a:t>
            </a:r>
            <a:endParaRPr lang="cs-CZ" sz="2800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4935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f-35_laser_201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5592" y="48065"/>
            <a:ext cx="9948920" cy="662129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Laser_Weapon_System_aboard_USS_Ponce_(AFSB(I)-15)_in_November_2014_(05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17889" y="1"/>
            <a:ext cx="10307319" cy="6857999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sdi-image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65779" y="40409"/>
            <a:ext cx="9538733" cy="6700960"/>
          </a:xfrm>
        </p:spPr>
      </p:pic>
    </p:spTree>
    <p:extLst>
      <p:ext uri="{BB962C8B-B14F-4D97-AF65-F5344CB8AC3E}">
        <p14:creationId xmlns:p14="http://schemas.microsoft.com/office/powerpoint/2010/main" val="878216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933" y="170209"/>
            <a:ext cx="7467600" cy="796950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/>
              <a:t>VÝVOJ THEL 1996 - 2005</a:t>
            </a:r>
          </a:p>
        </p:txBody>
      </p:sp>
      <p:pic>
        <p:nvPicPr>
          <p:cNvPr id="4" name="Zástupný symbol pro obsah 3" descr="MTH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7528" y="1052736"/>
            <a:ext cx="7945206" cy="5738205"/>
          </a:xfrm>
        </p:spPr>
      </p:pic>
    </p:spTree>
    <p:extLst>
      <p:ext uri="{BB962C8B-B14F-4D97-AF65-F5344CB8AC3E}">
        <p14:creationId xmlns:p14="http://schemas.microsoft.com/office/powerpoint/2010/main" val="3711911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4" y="0"/>
            <a:ext cx="8357002" cy="1143000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/>
              <a:t>Elektromagnetické dělo</a:t>
            </a:r>
          </a:p>
        </p:txBody>
      </p:sp>
      <p:pic>
        <p:nvPicPr>
          <p:cNvPr id="4" name="Zástupný symbol pro obsah 3" descr="3MpUJGm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806072" y="1268760"/>
            <a:ext cx="8579855" cy="5544616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home-banner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95400" y="260648"/>
            <a:ext cx="11113920" cy="5328592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4" y="44624"/>
            <a:ext cx="8640960" cy="850776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/>
              <a:t>Hypersonické technologie</a:t>
            </a:r>
          </a:p>
        </p:txBody>
      </p:sp>
      <p:pic>
        <p:nvPicPr>
          <p:cNvPr id="4" name="Zástupný symbol pro obsah 3" descr="4bhe11145758c2ime_620C35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651421" y="1916832"/>
            <a:ext cx="5540579" cy="3816424"/>
          </a:xfrm>
        </p:spPr>
      </p:pic>
      <p:pic>
        <p:nvPicPr>
          <p:cNvPr id="1026" name="Picture 2" descr="US conducts &amp;#39;successful&amp;#39; test of hypersonic missile technology - Franc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895400"/>
            <a:ext cx="6473512" cy="596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b="1" dirty="0"/>
              <a:t>Robotické technologie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376" y="1772816"/>
            <a:ext cx="11521280" cy="5223653"/>
          </a:xfrm>
        </p:spPr>
        <p:txBody>
          <a:bodyPr>
            <a:normAutofit/>
          </a:bodyPr>
          <a:lstStyle/>
          <a:p>
            <a:endParaRPr lang="cs-CZ" sz="4000" dirty="0"/>
          </a:p>
          <a:p>
            <a:r>
              <a:rPr lang="cs-CZ" sz="3600" dirty="0" err="1"/>
              <a:t>D</a:t>
            </a:r>
            <a:r>
              <a:rPr lang="cs-CZ" sz="3200" dirty="0" err="1"/>
              <a:t>álkověovlá</a:t>
            </a:r>
            <a:r>
              <a:rPr lang="cs-CZ" sz="3600" dirty="0" err="1"/>
              <a:t>dané</a:t>
            </a:r>
            <a:r>
              <a:rPr lang="cs-CZ" sz="3600" dirty="0"/>
              <a:t> vs. autonomní</a:t>
            </a:r>
          </a:p>
          <a:p>
            <a:pPr lvl="1"/>
            <a:r>
              <a:rPr lang="cs-CZ" sz="3200" dirty="0" err="1"/>
              <a:t>Swarming</a:t>
            </a:r>
            <a:endParaRPr lang="cs-CZ" sz="3200" dirty="0"/>
          </a:p>
          <a:p>
            <a:endParaRPr lang="cs-CZ" sz="3200" dirty="0"/>
          </a:p>
          <a:p>
            <a:r>
              <a:rPr lang="cs-CZ" sz="3200" dirty="0"/>
              <a:t>Rozhraní člověk-stroj</a:t>
            </a:r>
          </a:p>
          <a:p>
            <a:pPr lvl="1"/>
            <a:r>
              <a:rPr lang="cs-CZ" sz="2800" dirty="0" err="1"/>
              <a:t>Exoskelety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9771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b="1" dirty="0"/>
              <a:t>První zmínky</a:t>
            </a:r>
            <a:r>
              <a:rPr lang="cs-CZ" sz="4000" b="1" dirty="0"/>
              <a:t> </a:t>
            </a:r>
            <a:r>
              <a:rPr lang="cs-CZ" sz="4400" b="1" dirty="0"/>
              <a:t>o „RMA“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4595" y="1628800"/>
            <a:ext cx="9956800" cy="4525963"/>
          </a:xfrm>
        </p:spPr>
        <p:txBody>
          <a:bodyPr/>
          <a:lstStyle/>
          <a:p>
            <a:endParaRPr lang="cs-CZ" dirty="0"/>
          </a:p>
          <a:p>
            <a:r>
              <a:rPr lang="cs-CZ" sz="3000" dirty="0"/>
              <a:t>70. a 80. léta 20. století – SSSR</a:t>
            </a:r>
          </a:p>
          <a:p>
            <a:endParaRPr lang="cs-CZ" sz="3000" dirty="0"/>
          </a:p>
          <a:p>
            <a:r>
              <a:rPr lang="cs-CZ" sz="3000" dirty="0"/>
              <a:t>Maršál N. V. </a:t>
            </a:r>
            <a:r>
              <a:rPr lang="cs-CZ" sz="3000" dirty="0" err="1"/>
              <a:t>Ogarkov</a:t>
            </a:r>
            <a:r>
              <a:rPr lang="cs-CZ" sz="3000" dirty="0"/>
              <a:t> </a:t>
            </a:r>
          </a:p>
          <a:p>
            <a:pPr>
              <a:buNone/>
            </a:pPr>
            <a:r>
              <a:rPr lang="cs-CZ" sz="3000" dirty="0"/>
              <a:t>       – rozvoj pokročilých (vojenských) technologií</a:t>
            </a:r>
          </a:p>
          <a:p>
            <a:pPr>
              <a:buNone/>
            </a:pPr>
            <a:r>
              <a:rPr lang="cs-CZ" sz="3000" dirty="0"/>
              <a:t>       - proměna způsobu vedení boje</a:t>
            </a:r>
          </a:p>
          <a:p>
            <a:pPr>
              <a:buNone/>
            </a:pPr>
            <a:r>
              <a:rPr lang="cs-CZ" sz="3000" dirty="0"/>
              <a:t>       - vojensko-technická revoluce</a:t>
            </a:r>
          </a:p>
        </p:txBody>
      </p:sp>
      <p:pic>
        <p:nvPicPr>
          <p:cNvPr id="4" name="Zástupný symbol pro obsah 3" descr="Marshal-Nikolai-Ogarkov-.jpg">
            <a:extLst>
              <a:ext uri="{FF2B5EF4-FFF2-40B4-BE49-F238E27FC236}">
                <a16:creationId xmlns:a16="http://schemas.microsoft.com/office/drawing/2014/main" id="{C097CCB5-89DA-A0CA-F185-18174715C27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24977" y="2708920"/>
            <a:ext cx="3267023" cy="414908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76672"/>
            <a:ext cx="9142299" cy="4922776"/>
          </a:xfrm>
        </p:spPr>
      </p:pic>
    </p:spTree>
    <p:extLst>
      <p:ext uri="{BB962C8B-B14F-4D97-AF65-F5344CB8AC3E}">
        <p14:creationId xmlns:p14="http://schemas.microsoft.com/office/powerpoint/2010/main" val="42935980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Flickr_-_Israel_Defense_Forces_-_Israeli_Made_Guardium_UGV_(5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31504" y="764704"/>
            <a:ext cx="8892533" cy="5926908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irtual-reality-suit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31504" y="476673"/>
            <a:ext cx="9023591" cy="6025753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153" y="154933"/>
            <a:ext cx="4464496" cy="6696743"/>
          </a:xfrm>
        </p:spPr>
      </p:pic>
      <p:pic>
        <p:nvPicPr>
          <p:cNvPr id="2050" name="Picture 2" descr="Sarcos Achieves Unprecedented Power Performance Overcoming Major Obstacle  to Commercial Deployment of Full-Body, Powered Industrial Exoskeletons -  Sarcos Robotic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650" y="132700"/>
            <a:ext cx="5032886" cy="685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1517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406" y="404664"/>
            <a:ext cx="9161595" cy="6069162"/>
          </a:xfrm>
        </p:spPr>
      </p:pic>
    </p:spTree>
    <p:extLst>
      <p:ext uri="{BB962C8B-B14F-4D97-AF65-F5344CB8AC3E}">
        <p14:creationId xmlns:p14="http://schemas.microsoft.com/office/powerpoint/2010/main" val="41551415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1384" y="188640"/>
            <a:ext cx="11305256" cy="1008112"/>
          </a:xfrm>
        </p:spPr>
        <p:txBody>
          <a:bodyPr>
            <a:noAutofit/>
          </a:bodyPr>
          <a:lstStyle/>
          <a:p>
            <a:pPr algn="ctr"/>
            <a:r>
              <a:rPr lang="cs-CZ" sz="4400" b="1" dirty="0"/>
              <a:t>Aditivní výroba a nanotechnologie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sz="3200" dirty="0"/>
              <a:t>Miniaturizace</a:t>
            </a:r>
          </a:p>
          <a:p>
            <a:endParaRPr lang="cs-CZ" sz="3200" dirty="0"/>
          </a:p>
          <a:p>
            <a:r>
              <a:rPr lang="cs-CZ" sz="3200" dirty="0"/>
              <a:t>Nové materiály (obranné prvky a kamufláž)</a:t>
            </a:r>
          </a:p>
          <a:p>
            <a:endParaRPr lang="cs-CZ" sz="3200" dirty="0"/>
          </a:p>
          <a:p>
            <a:r>
              <a:rPr lang="cs-CZ" sz="3200" dirty="0"/>
              <a:t>3D tisk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85697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obrazek-120-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8210" y="2060848"/>
            <a:ext cx="12014762" cy="4176463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crop-785911-nanovlakn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5360" y="1196752"/>
            <a:ext cx="11521277" cy="5544616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nanotechnology-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9376" y="116632"/>
            <a:ext cx="8784976" cy="6588732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hero-hous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83632" y="-9962"/>
            <a:ext cx="5544616" cy="681837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5360" y="944724"/>
            <a:ext cx="11521280" cy="4968552"/>
          </a:xfrm>
        </p:spPr>
        <p:txBody>
          <a:bodyPr/>
          <a:lstStyle/>
          <a:p>
            <a:pPr>
              <a:buNone/>
            </a:pPr>
            <a:r>
              <a:rPr lang="en-US" i="1" dirty="0"/>
              <a:t> </a:t>
            </a:r>
            <a:endParaRPr lang="cs-CZ" i="1" dirty="0"/>
          </a:p>
          <a:p>
            <a:pPr>
              <a:buNone/>
            </a:pPr>
            <a:r>
              <a:rPr lang="en-US" sz="3200" dirty="0"/>
              <a:t>[</a:t>
            </a:r>
            <a:r>
              <a:rPr lang="cs-CZ" sz="3200" dirty="0"/>
              <a:t>MTR</a:t>
            </a:r>
            <a:r>
              <a:rPr lang="en-US" sz="3200" dirty="0"/>
              <a:t>]</a:t>
            </a:r>
            <a:r>
              <a:rPr lang="cs-CZ" sz="3200" dirty="0"/>
              <a:t> „…</a:t>
            </a:r>
            <a:r>
              <a:rPr lang="cs-CZ" sz="3200" i="1" dirty="0"/>
              <a:t>umožňuje radikální navýšení (v rozsahu několika řádů – uvažujeme-li v číselných intencích) destruktivního potenciálu konvenčních zbraní, přičemž dochází k jejich přiblížení (pokud to tak lze říci) ke zbraním hromadného ničení co do jejich efektivity.“ </a:t>
            </a:r>
            <a:r>
              <a:rPr lang="cs-CZ" sz="3200" dirty="0"/>
              <a:t>(N. V. </a:t>
            </a:r>
            <a:r>
              <a:rPr lang="cs-CZ" sz="3200" dirty="0" err="1"/>
              <a:t>Ogarkov</a:t>
            </a:r>
            <a:r>
              <a:rPr lang="cs-CZ" sz="3200" dirty="0"/>
              <a:t>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344" y="44624"/>
            <a:ext cx="11737304" cy="1080120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/>
              <a:t>Biotechnologie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3352" y="1124744"/>
            <a:ext cx="11928648" cy="6232450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sz="3200" dirty="0"/>
              <a:t>Vojenské využití živých organismů</a:t>
            </a:r>
          </a:p>
          <a:p>
            <a:endParaRPr lang="cs-CZ" sz="3200" dirty="0"/>
          </a:p>
          <a:p>
            <a:r>
              <a:rPr lang="cs-CZ" sz="3200" dirty="0"/>
              <a:t>Biologické zbraně - </a:t>
            </a:r>
            <a:r>
              <a:rPr lang="cs-CZ" sz="3200" dirty="0" err="1"/>
              <a:t>zaměřitelnost</a:t>
            </a:r>
            <a:endParaRPr lang="cs-CZ" sz="2800" dirty="0"/>
          </a:p>
          <a:p>
            <a:pPr lvl="1"/>
            <a:endParaRPr lang="cs-CZ" sz="2800" dirty="0"/>
          </a:p>
          <a:p>
            <a:r>
              <a:rPr lang="cs-CZ" sz="3200" dirty="0"/>
              <a:t>Vylepšování člověka</a:t>
            </a:r>
          </a:p>
          <a:p>
            <a:endParaRPr lang="cs-CZ" sz="3200" dirty="0"/>
          </a:p>
          <a:p>
            <a:r>
              <a:rPr lang="cs-CZ" sz="3200" dirty="0"/>
              <a:t>Otázka genetických manipulací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431" y="3388444"/>
            <a:ext cx="5096569" cy="254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535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628800"/>
            <a:ext cx="11200792" cy="509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110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WARPIC SMART BOMB(1)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7408" y="44625"/>
            <a:ext cx="10831068" cy="680326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b="1" dirty="0"/>
              <a:t>Americké pojetí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1344" y="1556792"/>
            <a:ext cx="11881320" cy="4608511"/>
          </a:xfrm>
        </p:spPr>
        <p:txBody>
          <a:bodyPr/>
          <a:lstStyle/>
          <a:p>
            <a:endParaRPr lang="cs-CZ" dirty="0"/>
          </a:p>
          <a:p>
            <a:r>
              <a:rPr lang="cs-CZ" sz="3200" dirty="0"/>
              <a:t>A. F. </a:t>
            </a:r>
            <a:r>
              <a:rPr lang="cs-CZ" sz="3200" dirty="0" err="1"/>
              <a:t>Krepinevich</a:t>
            </a:r>
            <a:r>
              <a:rPr lang="cs-CZ" sz="3200" dirty="0"/>
              <a:t>, A. </a:t>
            </a:r>
            <a:r>
              <a:rPr lang="cs-CZ" sz="3200" dirty="0" err="1"/>
              <a:t>Marshall</a:t>
            </a:r>
            <a:r>
              <a:rPr lang="cs-CZ" sz="3200" dirty="0"/>
              <a:t>. W. S. </a:t>
            </a:r>
            <a:r>
              <a:rPr lang="cs-CZ" sz="3200" dirty="0" err="1"/>
              <a:t>Cohen</a:t>
            </a:r>
            <a:endParaRPr lang="cs-CZ" sz="3200" dirty="0"/>
          </a:p>
          <a:p>
            <a:endParaRPr lang="cs-CZ" sz="3200" dirty="0"/>
          </a:p>
          <a:p>
            <a:r>
              <a:rPr lang="cs-CZ" sz="3200" dirty="0"/>
              <a:t>Rozšíření sovětských tezí o další faktory</a:t>
            </a:r>
          </a:p>
          <a:p>
            <a:endParaRPr lang="cs-CZ" sz="3200" dirty="0"/>
          </a:p>
          <a:p>
            <a:r>
              <a:rPr lang="cs-CZ" sz="3200" dirty="0"/>
              <a:t>Revoluce ve vojenských záležitostech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376" y="692697"/>
            <a:ext cx="11305256" cy="5904655"/>
          </a:xfrm>
        </p:spPr>
        <p:txBody>
          <a:bodyPr/>
          <a:lstStyle/>
          <a:p>
            <a:pPr>
              <a:buNone/>
            </a:pPr>
            <a:endParaRPr lang="cs-CZ" i="1" dirty="0"/>
          </a:p>
          <a:p>
            <a:pPr>
              <a:buNone/>
            </a:pPr>
            <a:endParaRPr lang="cs-CZ" i="1" dirty="0"/>
          </a:p>
          <a:p>
            <a:pPr>
              <a:buNone/>
            </a:pPr>
            <a:r>
              <a:rPr lang="cs-CZ" sz="3200" i="1" dirty="0"/>
              <a:t>„Revoluce ve vojenských záležitostech se vyskytuje, když se armáda určitého státu (národa) chopí příležitosti transformovat svoji strategii, vojenskou doktrínu, výcvik, vzdělání, organizaci, vybavení, operace a taktiku pro dosažení rozhodujících (vítězných) výsledků prostřednictvím fundamentálně nových způsobů“ </a:t>
            </a:r>
            <a:br>
              <a:rPr lang="cs-CZ" sz="3200" i="1" dirty="0"/>
            </a:br>
            <a:r>
              <a:rPr lang="cs-CZ" sz="3200" dirty="0"/>
              <a:t>(W. S. </a:t>
            </a:r>
            <a:r>
              <a:rPr lang="cs-CZ" sz="3200" dirty="0" err="1"/>
              <a:t>Cohen</a:t>
            </a:r>
            <a:r>
              <a:rPr lang="cs-CZ" sz="3200" dirty="0"/>
              <a:t>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600" y="44624"/>
            <a:ext cx="9956800" cy="1143000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/>
              <a:t>IR/MTR/RMA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3352" y="1600201"/>
            <a:ext cx="11881320" cy="4781127"/>
          </a:xfrm>
        </p:spPr>
        <p:txBody>
          <a:bodyPr>
            <a:normAutofit/>
          </a:bodyPr>
          <a:lstStyle/>
          <a:p>
            <a:r>
              <a:rPr lang="cs-CZ" sz="3200" b="1" dirty="0"/>
              <a:t>Společné znaky </a:t>
            </a:r>
            <a:r>
              <a:rPr lang="cs-CZ" sz="3200" dirty="0"/>
              <a:t>– a) „revolučnost“, </a:t>
            </a:r>
          </a:p>
          <a:p>
            <a:pPr>
              <a:buNone/>
            </a:pPr>
            <a:r>
              <a:rPr lang="cs-CZ" sz="3200" dirty="0"/>
              <a:t>			        - b) primárně vojenská dimenze</a:t>
            </a:r>
          </a:p>
          <a:p>
            <a:endParaRPr lang="cs-CZ" sz="3200" dirty="0"/>
          </a:p>
          <a:p>
            <a:r>
              <a:rPr lang="cs-CZ" sz="3200" b="1" dirty="0"/>
              <a:t>IR</a:t>
            </a:r>
            <a:r>
              <a:rPr lang="cs-CZ" sz="3200" dirty="0"/>
              <a:t> – informační oblast</a:t>
            </a:r>
          </a:p>
          <a:p>
            <a:endParaRPr lang="cs-CZ" sz="3200" dirty="0"/>
          </a:p>
          <a:p>
            <a:r>
              <a:rPr lang="cs-CZ" sz="3200" b="1" dirty="0"/>
              <a:t>MTR</a:t>
            </a:r>
            <a:r>
              <a:rPr lang="cs-CZ" sz="3200" dirty="0"/>
              <a:t> – nové technologie</a:t>
            </a:r>
          </a:p>
          <a:p>
            <a:endParaRPr lang="cs-CZ" sz="3200" dirty="0"/>
          </a:p>
          <a:p>
            <a:r>
              <a:rPr lang="cs-CZ" sz="3200" b="1" dirty="0"/>
              <a:t>RMA</a:t>
            </a:r>
            <a:r>
              <a:rPr lang="cs-CZ" sz="3200" dirty="0"/>
              <a:t> – celkový přístup k bojovým operacím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Arkebuz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99456" y="188640"/>
            <a:ext cx="8191736" cy="2232248"/>
          </a:xfrm>
        </p:spPr>
      </p:pic>
      <p:pic>
        <p:nvPicPr>
          <p:cNvPr id="5" name="Obrázek 4" descr="Nuclear-explos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4573" y="3861048"/>
            <a:ext cx="4901168" cy="2948670"/>
          </a:xfrm>
          <a:prstGeom prst="rect">
            <a:avLst/>
          </a:prstGeom>
        </p:spPr>
      </p:pic>
      <p:pic>
        <p:nvPicPr>
          <p:cNvPr id="6" name="Obrázek 5" descr="WW1Tan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1904" y="2132856"/>
            <a:ext cx="6541114" cy="396044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740</TotalTime>
  <Words>534</Words>
  <Application>Microsoft Office PowerPoint</Application>
  <PresentationFormat>Širokoúhlá obrazovka</PresentationFormat>
  <Paragraphs>176</Paragraphs>
  <Slides>42</Slides>
  <Notes>25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7" baseType="lpstr">
      <vt:lpstr>Calibri</vt:lpstr>
      <vt:lpstr>Century Schoolbook</vt:lpstr>
      <vt:lpstr>Wingdings</vt:lpstr>
      <vt:lpstr>Wingdings 2</vt:lpstr>
      <vt:lpstr>Arkýř</vt:lpstr>
      <vt:lpstr>Revoluce ve vojenských záležitostech  (Revolution in Military Affairs) </vt:lpstr>
      <vt:lpstr>Vojenské technologie</vt:lpstr>
      <vt:lpstr>První zmínky o „RMA“</vt:lpstr>
      <vt:lpstr>Prezentace aplikace PowerPoint</vt:lpstr>
      <vt:lpstr>Prezentace aplikace PowerPoint</vt:lpstr>
      <vt:lpstr>Americké pojetí</vt:lpstr>
      <vt:lpstr>Prezentace aplikace PowerPoint</vt:lpstr>
      <vt:lpstr>IR/MTR/RMA</vt:lpstr>
      <vt:lpstr>Prezentace aplikace PowerPoint</vt:lpstr>
      <vt:lpstr>Strategický význam RMA</vt:lpstr>
      <vt:lpstr>Tofflerovi – „tři vlny“</vt:lpstr>
      <vt:lpstr>Podoba „Současné RMA“</vt:lpstr>
      <vt:lpstr>Prezentace aplikace PowerPoint</vt:lpstr>
      <vt:lpstr>Prezentace aplikace PowerPoint</vt:lpstr>
      <vt:lpstr>Prezentace aplikace PowerPoint</vt:lpstr>
      <vt:lpstr>System-of-Systems</vt:lpstr>
      <vt:lpstr>Network Centric Warfare</vt:lpstr>
      <vt:lpstr>Prezentace aplikace PowerPoint</vt:lpstr>
      <vt:lpstr>Kritika „současné RMA“</vt:lpstr>
      <vt:lpstr>Obecné trendy</vt:lpstr>
      <vt:lpstr>Energetické technologie</vt:lpstr>
      <vt:lpstr>Prezentace aplikace PowerPoint</vt:lpstr>
      <vt:lpstr>Prezentace aplikace PowerPoint</vt:lpstr>
      <vt:lpstr>Prezentace aplikace PowerPoint</vt:lpstr>
      <vt:lpstr>VÝVOJ THEL 1996 - 2005</vt:lpstr>
      <vt:lpstr>Elektromagnetické dělo</vt:lpstr>
      <vt:lpstr>Prezentace aplikace PowerPoint</vt:lpstr>
      <vt:lpstr>Hypersonické technologie</vt:lpstr>
      <vt:lpstr>Robotické technologie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Aditivní výroba a nanotechnologie</vt:lpstr>
      <vt:lpstr>Prezentace aplikace PowerPoint</vt:lpstr>
      <vt:lpstr>Prezentace aplikace PowerPoint</vt:lpstr>
      <vt:lpstr>Prezentace aplikace PowerPoint</vt:lpstr>
      <vt:lpstr>Prezentace aplikace PowerPoint</vt:lpstr>
      <vt:lpstr>Biotechnologie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Možnosti budoucích revolucí</dc:title>
  <dc:creator>admw7</dc:creator>
  <cp:lastModifiedBy>Fučík Jakub</cp:lastModifiedBy>
  <cp:revision>105</cp:revision>
  <dcterms:created xsi:type="dcterms:W3CDTF">2016-05-09T07:05:51Z</dcterms:created>
  <dcterms:modified xsi:type="dcterms:W3CDTF">2023-04-23T17:37:36Z</dcterms:modified>
</cp:coreProperties>
</file>