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418" r:id="rId3"/>
    <p:sldId id="427" r:id="rId4"/>
    <p:sldId id="426" r:id="rId5"/>
    <p:sldId id="428" r:id="rId6"/>
    <p:sldId id="433" r:id="rId7"/>
    <p:sldId id="430" r:id="rId8"/>
    <p:sldId id="431" r:id="rId9"/>
    <p:sldId id="425" r:id="rId10"/>
    <p:sldId id="429" r:id="rId11"/>
    <p:sldId id="419" r:id="rId12"/>
    <p:sldId id="416" r:id="rId13"/>
    <p:sldId id="421" r:id="rId14"/>
    <p:sldId id="422" r:id="rId15"/>
    <p:sldId id="432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33145DDC-645B-4405-A480-D2B75D4A00D3}">
          <p14:sldIdLst>
            <p14:sldId id="257"/>
            <p14:sldId id="418"/>
            <p14:sldId id="427"/>
            <p14:sldId id="426"/>
            <p14:sldId id="428"/>
            <p14:sldId id="433"/>
            <p14:sldId id="430"/>
            <p14:sldId id="431"/>
            <p14:sldId id="425"/>
            <p14:sldId id="429"/>
            <p14:sldId id="419"/>
            <p14:sldId id="416"/>
            <p14:sldId id="421"/>
            <p14:sldId id="42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1FF"/>
    <a:srgbClr val="00D4FE"/>
    <a:srgbClr val="3F1BC3"/>
    <a:srgbClr val="7E8E8B"/>
    <a:srgbClr val="33CC33"/>
    <a:srgbClr val="FFFFCC"/>
    <a:srgbClr val="FFFF99"/>
    <a:srgbClr val="396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85501" autoAdjust="0"/>
  </p:normalViewPr>
  <p:slideViewPr>
    <p:cSldViewPr>
      <p:cViewPr varScale="1">
        <p:scale>
          <a:sx n="99" d="100"/>
          <a:sy n="99" d="100"/>
        </p:scale>
        <p:origin x="23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List1!$A$1:$A$9</c:f>
              <c:strCache>
                <c:ptCount val="9"/>
                <c:pt idx="0">
                  <c:v>Letectví</c:v>
                </c:pt>
                <c:pt idx="1">
                  <c:v>Systémy velení a řízení</c:v>
                </c:pt>
                <c:pt idx="2">
                  <c:v>Navigace a radiolokace</c:v>
                </c:pt>
                <c:pt idx="3">
                  <c:v>Obrněná a ostatní vozidla</c:v>
                </c:pt>
                <c:pt idx="4">
                  <c:v>Zbraně, munice, systémy řízení palby</c:v>
                </c:pt>
                <c:pt idx="5">
                  <c:v>Ženijní, CBRN a zdravotnické vybavení</c:v>
                </c:pt>
                <c:pt idx="6">
                  <c:v>Výzkum, vývoj, opravy a výcvik</c:v>
                </c:pt>
                <c:pt idx="7">
                  <c:v>Vybavení a výstroj</c:v>
                </c:pt>
                <c:pt idx="8">
                  <c:v>Obchod</c:v>
                </c:pt>
              </c:strCache>
            </c:strRef>
          </c:cat>
          <c:val>
            <c:numRef>
              <c:f>List1!$B$1:$B$9</c:f>
              <c:numCache>
                <c:formatCode>0%</c:formatCode>
                <c:ptCount val="9"/>
                <c:pt idx="0">
                  <c:v>0.17</c:v>
                </c:pt>
                <c:pt idx="1">
                  <c:v>0.08</c:v>
                </c:pt>
                <c:pt idx="2">
                  <c:v>0.05</c:v>
                </c:pt>
                <c:pt idx="3">
                  <c:v>0.16</c:v>
                </c:pt>
                <c:pt idx="4">
                  <c:v>0.09</c:v>
                </c:pt>
                <c:pt idx="5">
                  <c:v>0.11</c:v>
                </c:pt>
                <c:pt idx="6">
                  <c:v>0.19</c:v>
                </c:pt>
                <c:pt idx="7">
                  <c:v>0.04</c:v>
                </c:pt>
                <c:pt idx="8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76424127539608"/>
          <c:y val="0.18496279798051521"/>
          <c:w val="0.37897649946534467"/>
          <c:h val="0.62117539509628428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05D09-4F6B-47BA-9513-F6EC340A6131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A41C41-A2D0-4CC6-9F72-08EAE2275493}">
      <dgm:prSet phldrT="[Text]" custT="1"/>
      <dgm:spPr/>
      <dgm:t>
        <a:bodyPr/>
        <a:lstStyle/>
        <a:p>
          <a:r>
            <a:rPr lang="cs-CZ" sz="1600" b="1" dirty="0">
              <a:latin typeface="Amasis MT Pro Black" panose="02040A04050005020304" pitchFamily="18" charset="-18"/>
            </a:rPr>
            <a:t>Sekce průmyslové spolupráce</a:t>
          </a:r>
        </a:p>
      </dgm:t>
    </dgm:pt>
    <dgm:pt modelId="{E2DF34F3-C983-468F-98C6-D21A9FB774FC}" type="parTrans" cxnId="{1CEB7C71-D370-48F6-BA76-362C8C5BDEDB}">
      <dgm:prSet/>
      <dgm:spPr/>
      <dgm:t>
        <a:bodyPr/>
        <a:lstStyle/>
        <a:p>
          <a:endParaRPr lang="cs-CZ"/>
        </a:p>
      </dgm:t>
    </dgm:pt>
    <dgm:pt modelId="{83EC654E-289B-4547-B316-04F186E3CDEF}" type="sibTrans" cxnId="{1CEB7C71-D370-48F6-BA76-362C8C5BDEDB}">
      <dgm:prSet/>
      <dgm:spPr/>
      <dgm:t>
        <a:bodyPr/>
        <a:lstStyle/>
        <a:p>
          <a:endParaRPr lang="cs-CZ"/>
        </a:p>
      </dgm:t>
    </dgm:pt>
    <dgm:pt modelId="{36D24F86-32F6-441D-B4C3-F7CB8ACC85A6}">
      <dgm:prSet phldrT="[Text]" custT="1"/>
      <dgm:spPr/>
      <dgm:t>
        <a:bodyPr/>
        <a:lstStyle/>
        <a:p>
          <a:r>
            <a:rPr lang="cs-CZ" sz="1400" b="1" noProof="0" dirty="0">
              <a:latin typeface="Amasis MT Pro Medium" panose="02040604050005020304" pitchFamily="18" charset="-18"/>
            </a:rPr>
            <a:t>Odbor průmyslové spolupráce</a:t>
          </a:r>
          <a:endParaRPr lang="en-GB" sz="1400" b="1" noProof="0" dirty="0">
            <a:latin typeface="Amasis MT Pro Medium" panose="02040604050005020304" pitchFamily="18" charset="-18"/>
          </a:endParaRPr>
        </a:p>
      </dgm:t>
    </dgm:pt>
    <dgm:pt modelId="{0E8F5E0B-FECF-4BEB-9A58-EFFE8A9FC71A}" type="parTrans" cxnId="{B62AA555-F421-44E8-AD67-4055B007C966}">
      <dgm:prSet/>
      <dgm:spPr/>
      <dgm:t>
        <a:bodyPr/>
        <a:lstStyle/>
        <a:p>
          <a:endParaRPr lang="cs-CZ"/>
        </a:p>
      </dgm:t>
    </dgm:pt>
    <dgm:pt modelId="{9886C346-D305-44ED-A954-62D7A868BCA4}" type="sibTrans" cxnId="{B62AA555-F421-44E8-AD67-4055B007C966}">
      <dgm:prSet/>
      <dgm:spPr/>
      <dgm:t>
        <a:bodyPr/>
        <a:lstStyle/>
        <a:p>
          <a:endParaRPr lang="cs-CZ"/>
        </a:p>
      </dgm:t>
    </dgm:pt>
    <dgm:pt modelId="{6C95E577-F9FD-4F05-B67A-F0D95B8BCFB1}">
      <dgm:prSet phldrT="[Text]" custT="1"/>
      <dgm:spPr/>
      <dgm:t>
        <a:bodyPr/>
        <a:lstStyle/>
        <a:p>
          <a:r>
            <a:rPr lang="cs-CZ" sz="1400" b="1" noProof="0" dirty="0" smtClean="0">
              <a:latin typeface="Amasis MT Pro Medium" panose="02040604050005020304" pitchFamily="18" charset="-18"/>
            </a:rPr>
            <a:t>Odbor vojenských technologií</a:t>
          </a:r>
          <a:endParaRPr lang="en-GB" sz="1400" b="1" noProof="0" dirty="0">
            <a:latin typeface="Amasis MT Pro Medium" panose="02040604050005020304" pitchFamily="18" charset="-18"/>
          </a:endParaRPr>
        </a:p>
      </dgm:t>
    </dgm:pt>
    <dgm:pt modelId="{F5D1FEF2-9320-4243-8735-5CCEA9152E11}" type="parTrans" cxnId="{35F3ACAE-38DE-4604-AADB-514C0DE4BAE1}">
      <dgm:prSet/>
      <dgm:spPr/>
      <dgm:t>
        <a:bodyPr/>
        <a:lstStyle/>
        <a:p>
          <a:endParaRPr lang="cs-CZ"/>
        </a:p>
      </dgm:t>
    </dgm:pt>
    <dgm:pt modelId="{58D1B8D9-28C5-4F94-80D0-A1121EE34041}" type="sibTrans" cxnId="{35F3ACAE-38DE-4604-AADB-514C0DE4BAE1}">
      <dgm:prSet/>
      <dgm:spPr/>
      <dgm:t>
        <a:bodyPr/>
        <a:lstStyle/>
        <a:p>
          <a:endParaRPr lang="cs-CZ"/>
        </a:p>
      </dgm:t>
    </dgm:pt>
    <dgm:pt modelId="{9C597A06-8AC8-47F1-8B52-1CD1B60020E0}">
      <dgm:prSet phldrT="[Text]" custT="1"/>
      <dgm:spPr/>
      <dgm:t>
        <a:bodyPr/>
        <a:lstStyle/>
        <a:p>
          <a:r>
            <a:rPr lang="cs-CZ" sz="1400" b="1" noProof="0" dirty="0">
              <a:latin typeface="Amasis MT Pro Medium" panose="02040604050005020304" pitchFamily="18" charset="-18"/>
            </a:rPr>
            <a:t>Oddělení </a:t>
          </a:r>
          <a:r>
            <a:rPr lang="cs-CZ" sz="1400" b="1" noProof="0" dirty="0" smtClean="0">
              <a:latin typeface="Amasis MT Pro Medium" panose="02040604050005020304" pitchFamily="18" charset="-18"/>
            </a:rPr>
            <a:t>zahraniční </a:t>
          </a:r>
          <a:r>
            <a:rPr lang="cs-CZ" sz="1400" b="1" noProof="0" dirty="0">
              <a:latin typeface="Amasis MT Pro Medium" panose="02040604050005020304" pitchFamily="18" charset="-18"/>
            </a:rPr>
            <a:t>spolupráce</a:t>
          </a:r>
          <a:endParaRPr lang="en-GB" sz="1400" b="1" noProof="0" dirty="0">
            <a:latin typeface="Amasis MT Pro Medium" panose="02040604050005020304" pitchFamily="18" charset="-18"/>
          </a:endParaRPr>
        </a:p>
      </dgm:t>
    </dgm:pt>
    <dgm:pt modelId="{C8865DAC-E997-40A8-9124-7FE9008A4BAA}" type="parTrans" cxnId="{D82DF1FD-261F-4017-B848-51E0AA6B5787}">
      <dgm:prSet/>
      <dgm:spPr/>
      <dgm:t>
        <a:bodyPr/>
        <a:lstStyle/>
        <a:p>
          <a:endParaRPr lang="cs-CZ"/>
        </a:p>
      </dgm:t>
    </dgm:pt>
    <dgm:pt modelId="{B0400E7D-8670-417B-A65E-836584F5D6A7}" type="sibTrans" cxnId="{D82DF1FD-261F-4017-B848-51E0AA6B5787}">
      <dgm:prSet/>
      <dgm:spPr/>
      <dgm:t>
        <a:bodyPr/>
        <a:lstStyle/>
        <a:p>
          <a:endParaRPr lang="cs-CZ"/>
        </a:p>
      </dgm:t>
    </dgm:pt>
    <dgm:pt modelId="{90F11F25-0E35-45CC-AD31-5EBD9F886235}">
      <dgm:prSet phldrT="[Text]" custT="1"/>
      <dgm:spPr/>
      <dgm:t>
        <a:bodyPr/>
        <a:lstStyle/>
        <a:p>
          <a:r>
            <a:rPr lang="cs-CZ" sz="1400" b="1" noProof="0" dirty="0">
              <a:latin typeface="Amasis MT Pro Medium" panose="02040604050005020304" pitchFamily="18" charset="-18"/>
            </a:rPr>
            <a:t>Oddělení </a:t>
          </a:r>
          <a:r>
            <a:rPr lang="cs-CZ" sz="1400" b="1" noProof="0" dirty="0" smtClean="0">
              <a:latin typeface="Amasis MT Pro Medium" panose="02040604050005020304" pitchFamily="18" charset="-18"/>
            </a:rPr>
            <a:t>technologické spolupráce</a:t>
          </a:r>
          <a:endParaRPr lang="en-GB" sz="1400" b="1" noProof="0" dirty="0">
            <a:latin typeface="Amasis MT Pro Medium" panose="02040604050005020304" pitchFamily="18" charset="-18"/>
          </a:endParaRPr>
        </a:p>
      </dgm:t>
    </dgm:pt>
    <dgm:pt modelId="{FEF6B9DC-AEB4-40B9-81BC-2191C1E20812}" type="parTrans" cxnId="{6FDD7675-13DC-4082-880B-3391F1BBCB8D}">
      <dgm:prSet/>
      <dgm:spPr/>
      <dgm:t>
        <a:bodyPr/>
        <a:lstStyle/>
        <a:p>
          <a:endParaRPr lang="cs-CZ"/>
        </a:p>
      </dgm:t>
    </dgm:pt>
    <dgm:pt modelId="{E495EE8F-14DF-40E2-BB32-192D4D2DAA2B}" type="sibTrans" cxnId="{6FDD7675-13DC-4082-880B-3391F1BBCB8D}">
      <dgm:prSet/>
      <dgm:spPr/>
      <dgm:t>
        <a:bodyPr/>
        <a:lstStyle/>
        <a:p>
          <a:endParaRPr lang="cs-CZ"/>
        </a:p>
      </dgm:t>
    </dgm:pt>
    <dgm:pt modelId="{2AC7C6A7-2796-4B0D-8A09-397F62999FF8}">
      <dgm:prSet custT="1"/>
      <dgm:spPr/>
      <dgm:t>
        <a:bodyPr/>
        <a:lstStyle/>
        <a:p>
          <a:r>
            <a:rPr lang="cs-CZ" sz="1400" b="1" dirty="0" smtClean="0">
              <a:latin typeface="Amasis MT Pro Black" panose="02040A04050005020304"/>
            </a:rPr>
            <a:t>Oddělení průmyslových analýz</a:t>
          </a:r>
          <a:endParaRPr lang="cs-CZ" sz="1400" b="1" dirty="0">
            <a:latin typeface="Amasis MT Pro Black" panose="02040A04050005020304"/>
          </a:endParaRPr>
        </a:p>
      </dgm:t>
    </dgm:pt>
    <dgm:pt modelId="{3B6EF6CC-A627-40CF-BE73-C569D35D9E9A}" type="parTrans" cxnId="{2DF84E07-AAE7-4BE6-A2DD-CB69C42B801E}">
      <dgm:prSet/>
      <dgm:spPr/>
      <dgm:t>
        <a:bodyPr/>
        <a:lstStyle/>
        <a:p>
          <a:endParaRPr lang="cs-CZ"/>
        </a:p>
      </dgm:t>
    </dgm:pt>
    <dgm:pt modelId="{D006E28C-B273-466F-858C-5CB952D141AC}" type="sibTrans" cxnId="{2DF84E07-AAE7-4BE6-A2DD-CB69C42B801E}">
      <dgm:prSet/>
      <dgm:spPr/>
      <dgm:t>
        <a:bodyPr/>
        <a:lstStyle/>
        <a:p>
          <a:endParaRPr lang="cs-CZ"/>
        </a:p>
      </dgm:t>
    </dgm:pt>
    <dgm:pt modelId="{BA396353-74C6-4DA3-9D79-786383A85369}">
      <dgm:prSet custT="1"/>
      <dgm:spPr/>
      <dgm:t>
        <a:bodyPr/>
        <a:lstStyle/>
        <a:p>
          <a:r>
            <a:rPr lang="cs-CZ" sz="1300" b="1" noProof="0" dirty="0" smtClean="0">
              <a:latin typeface="Amasis MT Pro Medium" panose="02040604050005020304" pitchFamily="18" charset="-18"/>
            </a:rPr>
            <a:t>Oddělení výzkumu, vývoje a evropských fondů</a:t>
          </a:r>
          <a:endParaRPr lang="en-GB" sz="1300" noProof="0" dirty="0">
            <a:latin typeface="Amasis MT Pro Medium" panose="02040604050005020304" pitchFamily="18" charset="-18"/>
          </a:endParaRPr>
        </a:p>
      </dgm:t>
    </dgm:pt>
    <dgm:pt modelId="{E8F51C99-0D65-4C2D-A27B-C34417943F39}" type="parTrans" cxnId="{3D63A0B2-5C20-4B68-9366-E688B7B13B97}">
      <dgm:prSet/>
      <dgm:spPr/>
      <dgm:t>
        <a:bodyPr/>
        <a:lstStyle/>
        <a:p>
          <a:endParaRPr lang="cs-CZ"/>
        </a:p>
      </dgm:t>
    </dgm:pt>
    <dgm:pt modelId="{A7C0A4AB-9E94-4BE8-B613-C845C2283EEC}" type="sibTrans" cxnId="{3D63A0B2-5C20-4B68-9366-E688B7B13B97}">
      <dgm:prSet/>
      <dgm:spPr/>
      <dgm:t>
        <a:bodyPr/>
        <a:lstStyle/>
        <a:p>
          <a:endParaRPr lang="cs-CZ"/>
        </a:p>
      </dgm:t>
    </dgm:pt>
    <dgm:pt modelId="{DD71756D-5A8D-4998-BE16-F968E8A11C9E}" type="pres">
      <dgm:prSet presAssocID="{5B305D09-4F6B-47BA-9513-F6EC340A61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9588F27-CA34-4754-8977-A32362C085D1}" type="pres">
      <dgm:prSet presAssocID="{B1A41C41-A2D0-4CC6-9F72-08EAE2275493}" presName="hierRoot1" presStyleCnt="0">
        <dgm:presLayoutVars>
          <dgm:hierBranch val="init"/>
        </dgm:presLayoutVars>
      </dgm:prSet>
      <dgm:spPr/>
    </dgm:pt>
    <dgm:pt modelId="{8932DEA0-4A2F-4C9E-892C-2BCF07EFD21A}" type="pres">
      <dgm:prSet presAssocID="{B1A41C41-A2D0-4CC6-9F72-08EAE2275493}" presName="rootComposite1" presStyleCnt="0"/>
      <dgm:spPr/>
    </dgm:pt>
    <dgm:pt modelId="{BFDFED6B-6A1B-4A2F-BE1F-9D9ECCB8FE9C}" type="pres">
      <dgm:prSet presAssocID="{B1A41C41-A2D0-4CC6-9F72-08EAE22754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7C809A-5FEE-4299-B367-21AB7BCA2041}" type="pres">
      <dgm:prSet presAssocID="{B1A41C41-A2D0-4CC6-9F72-08EAE227549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CFE9F86-AA35-41A3-B020-B18B51EF6535}" type="pres">
      <dgm:prSet presAssocID="{B1A41C41-A2D0-4CC6-9F72-08EAE2275493}" presName="hierChild2" presStyleCnt="0"/>
      <dgm:spPr/>
    </dgm:pt>
    <dgm:pt modelId="{836CD2A8-4E9C-45B3-9ED1-1D16019D7173}" type="pres">
      <dgm:prSet presAssocID="{0E8F5E0B-FECF-4BEB-9A58-EFFE8A9FC71A}" presName="Name37" presStyleLbl="parChTrans1D2" presStyleIdx="0" presStyleCnt="2"/>
      <dgm:spPr/>
      <dgm:t>
        <a:bodyPr/>
        <a:lstStyle/>
        <a:p>
          <a:endParaRPr lang="cs-CZ"/>
        </a:p>
      </dgm:t>
    </dgm:pt>
    <dgm:pt modelId="{532EC704-4403-433E-A77A-B398CAE77723}" type="pres">
      <dgm:prSet presAssocID="{36D24F86-32F6-441D-B4C3-F7CB8ACC85A6}" presName="hierRoot2" presStyleCnt="0">
        <dgm:presLayoutVars>
          <dgm:hierBranch val="init"/>
        </dgm:presLayoutVars>
      </dgm:prSet>
      <dgm:spPr/>
    </dgm:pt>
    <dgm:pt modelId="{49880FDD-95C2-45F4-8DA5-922D2E8E54A0}" type="pres">
      <dgm:prSet presAssocID="{36D24F86-32F6-441D-B4C3-F7CB8ACC85A6}" presName="rootComposite" presStyleCnt="0"/>
      <dgm:spPr/>
    </dgm:pt>
    <dgm:pt modelId="{DC2284F7-1EB1-4174-8883-9FE019CEA2A2}" type="pres">
      <dgm:prSet presAssocID="{36D24F86-32F6-441D-B4C3-F7CB8ACC85A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94148D-D460-4E94-AE59-6E736218DBA3}" type="pres">
      <dgm:prSet presAssocID="{36D24F86-32F6-441D-B4C3-F7CB8ACC85A6}" presName="rootConnector" presStyleLbl="node2" presStyleIdx="0" presStyleCnt="2"/>
      <dgm:spPr/>
      <dgm:t>
        <a:bodyPr/>
        <a:lstStyle/>
        <a:p>
          <a:endParaRPr lang="cs-CZ"/>
        </a:p>
      </dgm:t>
    </dgm:pt>
    <dgm:pt modelId="{0E8FE1D7-CF51-4BF3-A2F0-85DA1F0DEBB5}" type="pres">
      <dgm:prSet presAssocID="{36D24F86-32F6-441D-B4C3-F7CB8ACC85A6}" presName="hierChild4" presStyleCnt="0"/>
      <dgm:spPr/>
    </dgm:pt>
    <dgm:pt modelId="{3CE0A1C3-3872-4029-813B-2DBC074A01DD}" type="pres">
      <dgm:prSet presAssocID="{C8865DAC-E997-40A8-9124-7FE9008A4BAA}" presName="Name37" presStyleLbl="parChTrans1D3" presStyleIdx="0" presStyleCnt="4"/>
      <dgm:spPr/>
      <dgm:t>
        <a:bodyPr/>
        <a:lstStyle/>
        <a:p>
          <a:endParaRPr lang="cs-CZ"/>
        </a:p>
      </dgm:t>
    </dgm:pt>
    <dgm:pt modelId="{F9CE71E0-A182-4914-891B-67BC080617D4}" type="pres">
      <dgm:prSet presAssocID="{9C597A06-8AC8-47F1-8B52-1CD1B60020E0}" presName="hierRoot2" presStyleCnt="0">
        <dgm:presLayoutVars>
          <dgm:hierBranch val="init"/>
        </dgm:presLayoutVars>
      </dgm:prSet>
      <dgm:spPr/>
    </dgm:pt>
    <dgm:pt modelId="{D033C5EC-026B-40A0-ABB3-234DA915FE2F}" type="pres">
      <dgm:prSet presAssocID="{9C597A06-8AC8-47F1-8B52-1CD1B60020E0}" presName="rootComposite" presStyleCnt="0"/>
      <dgm:spPr/>
    </dgm:pt>
    <dgm:pt modelId="{F9B00FAF-A6BA-45E5-B2BC-69226142F1E4}" type="pres">
      <dgm:prSet presAssocID="{9C597A06-8AC8-47F1-8B52-1CD1B60020E0}" presName="rootText" presStyleLbl="node3" presStyleIdx="0" presStyleCnt="4" custLinFactNeighborX="-9070" custLinFactNeighborY="43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BC0B9B-BD42-46AE-9492-C02707CC345C}" type="pres">
      <dgm:prSet presAssocID="{9C597A06-8AC8-47F1-8B52-1CD1B60020E0}" presName="rootConnector" presStyleLbl="node3" presStyleIdx="0" presStyleCnt="4"/>
      <dgm:spPr/>
      <dgm:t>
        <a:bodyPr/>
        <a:lstStyle/>
        <a:p>
          <a:endParaRPr lang="cs-CZ"/>
        </a:p>
      </dgm:t>
    </dgm:pt>
    <dgm:pt modelId="{9CC9F4AA-DCAA-4185-B60D-72D4FD8C3569}" type="pres">
      <dgm:prSet presAssocID="{9C597A06-8AC8-47F1-8B52-1CD1B60020E0}" presName="hierChild4" presStyleCnt="0"/>
      <dgm:spPr/>
    </dgm:pt>
    <dgm:pt modelId="{608B8198-AED9-4B8F-B112-3E8A6BC0997A}" type="pres">
      <dgm:prSet presAssocID="{9C597A06-8AC8-47F1-8B52-1CD1B60020E0}" presName="hierChild5" presStyleCnt="0"/>
      <dgm:spPr/>
    </dgm:pt>
    <dgm:pt modelId="{33C737E1-C57E-410D-8F7D-F45F949E3506}" type="pres">
      <dgm:prSet presAssocID="{FEF6B9DC-AEB4-40B9-81BC-2191C1E20812}" presName="Name37" presStyleLbl="parChTrans1D3" presStyleIdx="1" presStyleCnt="4"/>
      <dgm:spPr/>
      <dgm:t>
        <a:bodyPr/>
        <a:lstStyle/>
        <a:p>
          <a:endParaRPr lang="cs-CZ"/>
        </a:p>
      </dgm:t>
    </dgm:pt>
    <dgm:pt modelId="{B18ECDDD-FBEF-4C4F-8A17-71738E12F4F0}" type="pres">
      <dgm:prSet presAssocID="{90F11F25-0E35-45CC-AD31-5EBD9F886235}" presName="hierRoot2" presStyleCnt="0">
        <dgm:presLayoutVars>
          <dgm:hierBranch val="init"/>
        </dgm:presLayoutVars>
      </dgm:prSet>
      <dgm:spPr/>
    </dgm:pt>
    <dgm:pt modelId="{90C95985-CE89-4FC3-A0D8-7D77EA3DEE5F}" type="pres">
      <dgm:prSet presAssocID="{90F11F25-0E35-45CC-AD31-5EBD9F886235}" presName="rootComposite" presStyleCnt="0"/>
      <dgm:spPr/>
    </dgm:pt>
    <dgm:pt modelId="{66BB7A10-028A-4A8A-88D7-137CC671620E}" type="pres">
      <dgm:prSet presAssocID="{90F11F25-0E35-45CC-AD31-5EBD9F886235}" presName="rootText" presStyleLbl="node3" presStyleIdx="1" presStyleCnt="4" custLinFactNeighborX="-7847" custLinFactNeighborY="-24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048D6B-D564-4315-97AA-42CB79D19711}" type="pres">
      <dgm:prSet presAssocID="{90F11F25-0E35-45CC-AD31-5EBD9F886235}" presName="rootConnector" presStyleLbl="node3" presStyleIdx="1" presStyleCnt="4"/>
      <dgm:spPr/>
      <dgm:t>
        <a:bodyPr/>
        <a:lstStyle/>
        <a:p>
          <a:endParaRPr lang="cs-CZ"/>
        </a:p>
      </dgm:t>
    </dgm:pt>
    <dgm:pt modelId="{001C6F79-F1BE-48F5-80B6-1CA81B6F8D86}" type="pres">
      <dgm:prSet presAssocID="{90F11F25-0E35-45CC-AD31-5EBD9F886235}" presName="hierChild4" presStyleCnt="0"/>
      <dgm:spPr/>
    </dgm:pt>
    <dgm:pt modelId="{CD92C36B-4704-4287-9848-786429797AE1}" type="pres">
      <dgm:prSet presAssocID="{90F11F25-0E35-45CC-AD31-5EBD9F886235}" presName="hierChild5" presStyleCnt="0"/>
      <dgm:spPr/>
    </dgm:pt>
    <dgm:pt modelId="{180AE63B-4EF1-4C04-9895-50DA68EF866E}" type="pres">
      <dgm:prSet presAssocID="{36D24F86-32F6-441D-B4C3-F7CB8ACC85A6}" presName="hierChild5" presStyleCnt="0"/>
      <dgm:spPr/>
    </dgm:pt>
    <dgm:pt modelId="{47256BD9-AAA1-47F7-BAB4-9629CAEA9F0E}" type="pres">
      <dgm:prSet presAssocID="{F5D1FEF2-9320-4243-8735-5CCEA9152E11}" presName="Name37" presStyleLbl="parChTrans1D2" presStyleIdx="1" presStyleCnt="2"/>
      <dgm:spPr/>
      <dgm:t>
        <a:bodyPr/>
        <a:lstStyle/>
        <a:p>
          <a:endParaRPr lang="cs-CZ"/>
        </a:p>
      </dgm:t>
    </dgm:pt>
    <dgm:pt modelId="{71C159FA-0839-471C-99B1-6F090668CFEA}" type="pres">
      <dgm:prSet presAssocID="{6C95E577-F9FD-4F05-B67A-F0D95B8BCFB1}" presName="hierRoot2" presStyleCnt="0">
        <dgm:presLayoutVars>
          <dgm:hierBranch val="init"/>
        </dgm:presLayoutVars>
      </dgm:prSet>
      <dgm:spPr/>
    </dgm:pt>
    <dgm:pt modelId="{BC450D43-63F1-443C-8025-2B19B308CF44}" type="pres">
      <dgm:prSet presAssocID="{6C95E577-F9FD-4F05-B67A-F0D95B8BCFB1}" presName="rootComposite" presStyleCnt="0"/>
      <dgm:spPr/>
    </dgm:pt>
    <dgm:pt modelId="{BAFA1BAF-9872-4084-8EAA-FC72549C9674}" type="pres">
      <dgm:prSet presAssocID="{6C95E577-F9FD-4F05-B67A-F0D95B8BCFB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4F4E23-639B-4D9F-BDFC-21EA0C457051}" type="pres">
      <dgm:prSet presAssocID="{6C95E577-F9FD-4F05-B67A-F0D95B8BCFB1}" presName="rootConnector" presStyleLbl="node2" presStyleIdx="1" presStyleCnt="2"/>
      <dgm:spPr/>
      <dgm:t>
        <a:bodyPr/>
        <a:lstStyle/>
        <a:p>
          <a:endParaRPr lang="cs-CZ"/>
        </a:p>
      </dgm:t>
    </dgm:pt>
    <dgm:pt modelId="{008F1457-D6C8-4B4F-B1D7-EE593CDE124A}" type="pres">
      <dgm:prSet presAssocID="{6C95E577-F9FD-4F05-B67A-F0D95B8BCFB1}" presName="hierChild4" presStyleCnt="0"/>
      <dgm:spPr/>
    </dgm:pt>
    <dgm:pt modelId="{6884807A-5555-4BAE-B3BA-60C176203F4B}" type="pres">
      <dgm:prSet presAssocID="{3B6EF6CC-A627-40CF-BE73-C569D35D9E9A}" presName="Name37" presStyleLbl="parChTrans1D3" presStyleIdx="2" presStyleCnt="4"/>
      <dgm:spPr/>
      <dgm:t>
        <a:bodyPr/>
        <a:lstStyle/>
        <a:p>
          <a:endParaRPr lang="cs-CZ"/>
        </a:p>
      </dgm:t>
    </dgm:pt>
    <dgm:pt modelId="{9DCB7D42-5B14-40E5-A544-2838697CF746}" type="pres">
      <dgm:prSet presAssocID="{2AC7C6A7-2796-4B0D-8A09-397F62999FF8}" presName="hierRoot2" presStyleCnt="0">
        <dgm:presLayoutVars>
          <dgm:hierBranch val="init"/>
        </dgm:presLayoutVars>
      </dgm:prSet>
      <dgm:spPr/>
    </dgm:pt>
    <dgm:pt modelId="{AE53F17B-AFAC-4E4E-9D65-2AAD1EFF0DE1}" type="pres">
      <dgm:prSet presAssocID="{2AC7C6A7-2796-4B0D-8A09-397F62999FF8}" presName="rootComposite" presStyleCnt="0"/>
      <dgm:spPr/>
    </dgm:pt>
    <dgm:pt modelId="{47EBD08A-E896-4276-BF65-23606512C925}" type="pres">
      <dgm:prSet presAssocID="{2AC7C6A7-2796-4B0D-8A09-397F62999FF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5BB5621-3B19-42CE-8EEE-486D88AC77F5}" type="pres">
      <dgm:prSet presAssocID="{2AC7C6A7-2796-4B0D-8A09-397F62999FF8}" presName="rootConnector" presStyleLbl="node3" presStyleIdx="2" presStyleCnt="4"/>
      <dgm:spPr/>
      <dgm:t>
        <a:bodyPr/>
        <a:lstStyle/>
        <a:p>
          <a:endParaRPr lang="cs-CZ"/>
        </a:p>
      </dgm:t>
    </dgm:pt>
    <dgm:pt modelId="{02D36E47-F905-4F48-BD21-E15280137FF0}" type="pres">
      <dgm:prSet presAssocID="{2AC7C6A7-2796-4B0D-8A09-397F62999FF8}" presName="hierChild4" presStyleCnt="0"/>
      <dgm:spPr/>
    </dgm:pt>
    <dgm:pt modelId="{5D5D3393-5767-4053-9C51-D72933D621BB}" type="pres">
      <dgm:prSet presAssocID="{2AC7C6A7-2796-4B0D-8A09-397F62999FF8}" presName="hierChild5" presStyleCnt="0"/>
      <dgm:spPr/>
    </dgm:pt>
    <dgm:pt modelId="{5F52694A-BDDB-4F86-BE64-DA8FBA371F05}" type="pres">
      <dgm:prSet presAssocID="{E8F51C99-0D65-4C2D-A27B-C34417943F39}" presName="Name37" presStyleLbl="parChTrans1D3" presStyleIdx="3" presStyleCnt="4"/>
      <dgm:spPr/>
      <dgm:t>
        <a:bodyPr/>
        <a:lstStyle/>
        <a:p>
          <a:endParaRPr lang="cs-CZ"/>
        </a:p>
      </dgm:t>
    </dgm:pt>
    <dgm:pt modelId="{D630A954-5413-44D6-9BFC-D40575CE2DF2}" type="pres">
      <dgm:prSet presAssocID="{BA396353-74C6-4DA3-9D79-786383A85369}" presName="hierRoot2" presStyleCnt="0">
        <dgm:presLayoutVars>
          <dgm:hierBranch val="init"/>
        </dgm:presLayoutVars>
      </dgm:prSet>
      <dgm:spPr/>
    </dgm:pt>
    <dgm:pt modelId="{4AEAB396-6FB2-4E0A-BD05-88AA0DE62F35}" type="pres">
      <dgm:prSet presAssocID="{BA396353-74C6-4DA3-9D79-786383A85369}" presName="rootComposite" presStyleCnt="0"/>
      <dgm:spPr/>
    </dgm:pt>
    <dgm:pt modelId="{08CFE267-EF25-43D9-812A-C11181CF7790}" type="pres">
      <dgm:prSet presAssocID="{BA396353-74C6-4DA3-9D79-786383A8536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9FC11D9-A521-4E01-A5A6-2C248CCA51C0}" type="pres">
      <dgm:prSet presAssocID="{BA396353-74C6-4DA3-9D79-786383A85369}" presName="rootConnector" presStyleLbl="node3" presStyleIdx="3" presStyleCnt="4"/>
      <dgm:spPr/>
      <dgm:t>
        <a:bodyPr/>
        <a:lstStyle/>
        <a:p>
          <a:endParaRPr lang="cs-CZ"/>
        </a:p>
      </dgm:t>
    </dgm:pt>
    <dgm:pt modelId="{EADCCA75-87D6-4A00-A627-0D5BEDD5602F}" type="pres">
      <dgm:prSet presAssocID="{BA396353-74C6-4DA3-9D79-786383A85369}" presName="hierChild4" presStyleCnt="0"/>
      <dgm:spPr/>
    </dgm:pt>
    <dgm:pt modelId="{1FDEE5E9-D6C7-4E90-9DF4-BA8A11BC603A}" type="pres">
      <dgm:prSet presAssocID="{BA396353-74C6-4DA3-9D79-786383A85369}" presName="hierChild5" presStyleCnt="0"/>
      <dgm:spPr/>
    </dgm:pt>
    <dgm:pt modelId="{3DD63DA8-F183-4972-857F-250499EEBF3E}" type="pres">
      <dgm:prSet presAssocID="{6C95E577-F9FD-4F05-B67A-F0D95B8BCFB1}" presName="hierChild5" presStyleCnt="0"/>
      <dgm:spPr/>
    </dgm:pt>
    <dgm:pt modelId="{427CF9C0-B70B-430B-90B1-158E918078B5}" type="pres">
      <dgm:prSet presAssocID="{B1A41C41-A2D0-4CC6-9F72-08EAE2275493}" presName="hierChild3" presStyleCnt="0"/>
      <dgm:spPr/>
    </dgm:pt>
  </dgm:ptLst>
  <dgm:cxnLst>
    <dgm:cxn modelId="{35F3ACAE-38DE-4604-AADB-514C0DE4BAE1}" srcId="{B1A41C41-A2D0-4CC6-9F72-08EAE2275493}" destId="{6C95E577-F9FD-4F05-B67A-F0D95B8BCFB1}" srcOrd="1" destOrd="0" parTransId="{F5D1FEF2-9320-4243-8735-5CCEA9152E11}" sibTransId="{58D1B8D9-28C5-4F94-80D0-A1121EE34041}"/>
    <dgm:cxn modelId="{FD86777F-2BB1-4710-9CFF-EA00A43AA0D4}" type="presOf" srcId="{BA396353-74C6-4DA3-9D79-786383A85369}" destId="{08CFE267-EF25-43D9-812A-C11181CF7790}" srcOrd="0" destOrd="0" presId="urn:microsoft.com/office/officeart/2005/8/layout/orgChart1"/>
    <dgm:cxn modelId="{1A04390C-3F00-4405-BE34-67735927AED6}" type="presOf" srcId="{5B305D09-4F6B-47BA-9513-F6EC340A6131}" destId="{DD71756D-5A8D-4998-BE16-F968E8A11C9E}" srcOrd="0" destOrd="0" presId="urn:microsoft.com/office/officeart/2005/8/layout/orgChart1"/>
    <dgm:cxn modelId="{106C3EB8-B8D9-4475-8AFE-560572827345}" type="presOf" srcId="{E8F51C99-0D65-4C2D-A27B-C34417943F39}" destId="{5F52694A-BDDB-4F86-BE64-DA8FBA371F05}" srcOrd="0" destOrd="0" presId="urn:microsoft.com/office/officeart/2005/8/layout/orgChart1"/>
    <dgm:cxn modelId="{4119B07F-4BDF-4AEB-B2F2-978275FC95E3}" type="presOf" srcId="{90F11F25-0E35-45CC-AD31-5EBD9F886235}" destId="{CB048D6B-D564-4315-97AA-42CB79D19711}" srcOrd="1" destOrd="0" presId="urn:microsoft.com/office/officeart/2005/8/layout/orgChart1"/>
    <dgm:cxn modelId="{1FF97B7A-A446-4999-857C-8FF6756BBFA3}" type="presOf" srcId="{2AC7C6A7-2796-4B0D-8A09-397F62999FF8}" destId="{47EBD08A-E896-4276-BF65-23606512C925}" srcOrd="0" destOrd="0" presId="urn:microsoft.com/office/officeart/2005/8/layout/orgChart1"/>
    <dgm:cxn modelId="{27DA1FE3-DC15-4B10-BDDC-2E557017080A}" type="presOf" srcId="{6C95E577-F9FD-4F05-B67A-F0D95B8BCFB1}" destId="{BAFA1BAF-9872-4084-8EAA-FC72549C9674}" srcOrd="0" destOrd="0" presId="urn:microsoft.com/office/officeart/2005/8/layout/orgChart1"/>
    <dgm:cxn modelId="{515FB62A-D64C-4F08-93E4-2BD5FE8CC5C6}" type="presOf" srcId="{FEF6B9DC-AEB4-40B9-81BC-2191C1E20812}" destId="{33C737E1-C57E-410D-8F7D-F45F949E3506}" srcOrd="0" destOrd="0" presId="urn:microsoft.com/office/officeart/2005/8/layout/orgChart1"/>
    <dgm:cxn modelId="{5539859F-456B-413D-923C-B86A50291A4B}" type="presOf" srcId="{36D24F86-32F6-441D-B4C3-F7CB8ACC85A6}" destId="{DE94148D-D460-4E94-AE59-6E736218DBA3}" srcOrd="1" destOrd="0" presId="urn:microsoft.com/office/officeart/2005/8/layout/orgChart1"/>
    <dgm:cxn modelId="{48E9BCB8-9217-44C6-AA2C-2BDFE8B14A54}" type="presOf" srcId="{B1A41C41-A2D0-4CC6-9F72-08EAE2275493}" destId="{BFDFED6B-6A1B-4A2F-BE1F-9D9ECCB8FE9C}" srcOrd="0" destOrd="0" presId="urn:microsoft.com/office/officeart/2005/8/layout/orgChart1"/>
    <dgm:cxn modelId="{1CEB7C71-D370-48F6-BA76-362C8C5BDEDB}" srcId="{5B305D09-4F6B-47BA-9513-F6EC340A6131}" destId="{B1A41C41-A2D0-4CC6-9F72-08EAE2275493}" srcOrd="0" destOrd="0" parTransId="{E2DF34F3-C983-468F-98C6-D21A9FB774FC}" sibTransId="{83EC654E-289B-4547-B316-04F186E3CDEF}"/>
    <dgm:cxn modelId="{6FDD7675-13DC-4082-880B-3391F1BBCB8D}" srcId="{36D24F86-32F6-441D-B4C3-F7CB8ACC85A6}" destId="{90F11F25-0E35-45CC-AD31-5EBD9F886235}" srcOrd="1" destOrd="0" parTransId="{FEF6B9DC-AEB4-40B9-81BC-2191C1E20812}" sibTransId="{E495EE8F-14DF-40E2-BB32-192D4D2DAA2B}"/>
    <dgm:cxn modelId="{A2458C95-3AF5-4E61-9810-DB1A8A2F4837}" type="presOf" srcId="{9C597A06-8AC8-47F1-8B52-1CD1B60020E0}" destId="{8FBC0B9B-BD42-46AE-9492-C02707CC345C}" srcOrd="1" destOrd="0" presId="urn:microsoft.com/office/officeart/2005/8/layout/orgChart1"/>
    <dgm:cxn modelId="{6D7CC939-5E5B-497E-B3E8-C40244D64FF5}" type="presOf" srcId="{90F11F25-0E35-45CC-AD31-5EBD9F886235}" destId="{66BB7A10-028A-4A8A-88D7-137CC671620E}" srcOrd="0" destOrd="0" presId="urn:microsoft.com/office/officeart/2005/8/layout/orgChart1"/>
    <dgm:cxn modelId="{0AFD9EA5-62F8-488D-8B1A-F66112FA56FE}" type="presOf" srcId="{36D24F86-32F6-441D-B4C3-F7CB8ACC85A6}" destId="{DC2284F7-1EB1-4174-8883-9FE019CEA2A2}" srcOrd="0" destOrd="0" presId="urn:microsoft.com/office/officeart/2005/8/layout/orgChart1"/>
    <dgm:cxn modelId="{D82DF1FD-261F-4017-B848-51E0AA6B5787}" srcId="{36D24F86-32F6-441D-B4C3-F7CB8ACC85A6}" destId="{9C597A06-8AC8-47F1-8B52-1CD1B60020E0}" srcOrd="0" destOrd="0" parTransId="{C8865DAC-E997-40A8-9124-7FE9008A4BAA}" sibTransId="{B0400E7D-8670-417B-A65E-836584F5D6A7}"/>
    <dgm:cxn modelId="{3D63A0B2-5C20-4B68-9366-E688B7B13B97}" srcId="{6C95E577-F9FD-4F05-B67A-F0D95B8BCFB1}" destId="{BA396353-74C6-4DA3-9D79-786383A85369}" srcOrd="1" destOrd="0" parTransId="{E8F51C99-0D65-4C2D-A27B-C34417943F39}" sibTransId="{A7C0A4AB-9E94-4BE8-B613-C845C2283EEC}"/>
    <dgm:cxn modelId="{61E6210A-198E-4776-9EBF-34A352EC7827}" type="presOf" srcId="{BA396353-74C6-4DA3-9D79-786383A85369}" destId="{A9FC11D9-A521-4E01-A5A6-2C248CCA51C0}" srcOrd="1" destOrd="0" presId="urn:microsoft.com/office/officeart/2005/8/layout/orgChart1"/>
    <dgm:cxn modelId="{2DF84E07-AAE7-4BE6-A2DD-CB69C42B801E}" srcId="{6C95E577-F9FD-4F05-B67A-F0D95B8BCFB1}" destId="{2AC7C6A7-2796-4B0D-8A09-397F62999FF8}" srcOrd="0" destOrd="0" parTransId="{3B6EF6CC-A627-40CF-BE73-C569D35D9E9A}" sibTransId="{D006E28C-B273-466F-858C-5CB952D141AC}"/>
    <dgm:cxn modelId="{1DF0CEF8-578D-4DFF-B75B-6B90D2D239C9}" type="presOf" srcId="{3B6EF6CC-A627-40CF-BE73-C569D35D9E9A}" destId="{6884807A-5555-4BAE-B3BA-60C176203F4B}" srcOrd="0" destOrd="0" presId="urn:microsoft.com/office/officeart/2005/8/layout/orgChart1"/>
    <dgm:cxn modelId="{17CC148B-8276-4222-9A92-CFFFADD279F0}" type="presOf" srcId="{6C95E577-F9FD-4F05-B67A-F0D95B8BCFB1}" destId="{AD4F4E23-639B-4D9F-BDFC-21EA0C457051}" srcOrd="1" destOrd="0" presId="urn:microsoft.com/office/officeart/2005/8/layout/orgChart1"/>
    <dgm:cxn modelId="{DF9843CE-43DC-4328-9940-23DD6D947040}" type="presOf" srcId="{F5D1FEF2-9320-4243-8735-5CCEA9152E11}" destId="{47256BD9-AAA1-47F7-BAB4-9629CAEA9F0E}" srcOrd="0" destOrd="0" presId="urn:microsoft.com/office/officeart/2005/8/layout/orgChart1"/>
    <dgm:cxn modelId="{1650FBFD-D6B9-4C3B-863F-C98C33E43D88}" type="presOf" srcId="{B1A41C41-A2D0-4CC6-9F72-08EAE2275493}" destId="{BD7C809A-5FEE-4299-B367-21AB7BCA2041}" srcOrd="1" destOrd="0" presId="urn:microsoft.com/office/officeart/2005/8/layout/orgChart1"/>
    <dgm:cxn modelId="{B62AA555-F421-44E8-AD67-4055B007C966}" srcId="{B1A41C41-A2D0-4CC6-9F72-08EAE2275493}" destId="{36D24F86-32F6-441D-B4C3-F7CB8ACC85A6}" srcOrd="0" destOrd="0" parTransId="{0E8F5E0B-FECF-4BEB-9A58-EFFE8A9FC71A}" sibTransId="{9886C346-D305-44ED-A954-62D7A868BCA4}"/>
    <dgm:cxn modelId="{77C5C9F5-DD1D-4E4D-A503-B7B903FD03C0}" type="presOf" srcId="{0E8F5E0B-FECF-4BEB-9A58-EFFE8A9FC71A}" destId="{836CD2A8-4E9C-45B3-9ED1-1D16019D7173}" srcOrd="0" destOrd="0" presId="urn:microsoft.com/office/officeart/2005/8/layout/orgChart1"/>
    <dgm:cxn modelId="{30410F47-8C00-4842-B5AF-BDFA22E7533D}" type="presOf" srcId="{9C597A06-8AC8-47F1-8B52-1CD1B60020E0}" destId="{F9B00FAF-A6BA-45E5-B2BC-69226142F1E4}" srcOrd="0" destOrd="0" presId="urn:microsoft.com/office/officeart/2005/8/layout/orgChart1"/>
    <dgm:cxn modelId="{D94DAB7F-DC9D-4CA7-9ED7-F565791D0032}" type="presOf" srcId="{C8865DAC-E997-40A8-9124-7FE9008A4BAA}" destId="{3CE0A1C3-3872-4029-813B-2DBC074A01DD}" srcOrd="0" destOrd="0" presId="urn:microsoft.com/office/officeart/2005/8/layout/orgChart1"/>
    <dgm:cxn modelId="{1AC96854-848D-4B49-B16F-70D7B370D189}" type="presOf" srcId="{2AC7C6A7-2796-4B0D-8A09-397F62999FF8}" destId="{65BB5621-3B19-42CE-8EEE-486D88AC77F5}" srcOrd="1" destOrd="0" presId="urn:microsoft.com/office/officeart/2005/8/layout/orgChart1"/>
    <dgm:cxn modelId="{F252C8D0-E03C-4961-B456-D5C60AF6747F}" type="presParOf" srcId="{DD71756D-5A8D-4998-BE16-F968E8A11C9E}" destId="{49588F27-CA34-4754-8977-A32362C085D1}" srcOrd="0" destOrd="0" presId="urn:microsoft.com/office/officeart/2005/8/layout/orgChart1"/>
    <dgm:cxn modelId="{89C157E4-967B-47B8-9BAC-49E0930BF7EA}" type="presParOf" srcId="{49588F27-CA34-4754-8977-A32362C085D1}" destId="{8932DEA0-4A2F-4C9E-892C-2BCF07EFD21A}" srcOrd="0" destOrd="0" presId="urn:microsoft.com/office/officeart/2005/8/layout/orgChart1"/>
    <dgm:cxn modelId="{FB7E7CC9-E5F1-49AD-BCD9-4BAC16B9D30B}" type="presParOf" srcId="{8932DEA0-4A2F-4C9E-892C-2BCF07EFD21A}" destId="{BFDFED6B-6A1B-4A2F-BE1F-9D9ECCB8FE9C}" srcOrd="0" destOrd="0" presId="urn:microsoft.com/office/officeart/2005/8/layout/orgChart1"/>
    <dgm:cxn modelId="{3BC7296F-A375-4AC8-94C5-65E92BC3484F}" type="presParOf" srcId="{8932DEA0-4A2F-4C9E-892C-2BCF07EFD21A}" destId="{BD7C809A-5FEE-4299-B367-21AB7BCA2041}" srcOrd="1" destOrd="0" presId="urn:microsoft.com/office/officeart/2005/8/layout/orgChart1"/>
    <dgm:cxn modelId="{BA0D769F-D735-4431-AE49-367E9EC7130E}" type="presParOf" srcId="{49588F27-CA34-4754-8977-A32362C085D1}" destId="{2CFE9F86-AA35-41A3-B020-B18B51EF6535}" srcOrd="1" destOrd="0" presId="urn:microsoft.com/office/officeart/2005/8/layout/orgChart1"/>
    <dgm:cxn modelId="{DF09D857-A78B-4928-8EA3-1730F90A3430}" type="presParOf" srcId="{2CFE9F86-AA35-41A3-B020-B18B51EF6535}" destId="{836CD2A8-4E9C-45B3-9ED1-1D16019D7173}" srcOrd="0" destOrd="0" presId="urn:microsoft.com/office/officeart/2005/8/layout/orgChart1"/>
    <dgm:cxn modelId="{E2A1B101-8FF9-4462-8328-D3DCEBFC18CD}" type="presParOf" srcId="{2CFE9F86-AA35-41A3-B020-B18B51EF6535}" destId="{532EC704-4403-433E-A77A-B398CAE77723}" srcOrd="1" destOrd="0" presId="urn:microsoft.com/office/officeart/2005/8/layout/orgChart1"/>
    <dgm:cxn modelId="{3DD6715F-2D12-4903-93A0-283613EFE93F}" type="presParOf" srcId="{532EC704-4403-433E-A77A-B398CAE77723}" destId="{49880FDD-95C2-45F4-8DA5-922D2E8E54A0}" srcOrd="0" destOrd="0" presId="urn:microsoft.com/office/officeart/2005/8/layout/orgChart1"/>
    <dgm:cxn modelId="{776AB087-A3CD-4656-96F9-5CDA91C6DA33}" type="presParOf" srcId="{49880FDD-95C2-45F4-8DA5-922D2E8E54A0}" destId="{DC2284F7-1EB1-4174-8883-9FE019CEA2A2}" srcOrd="0" destOrd="0" presId="urn:microsoft.com/office/officeart/2005/8/layout/orgChart1"/>
    <dgm:cxn modelId="{72B4902E-FF95-4F53-BEB6-9A49357B1F4A}" type="presParOf" srcId="{49880FDD-95C2-45F4-8DA5-922D2E8E54A0}" destId="{DE94148D-D460-4E94-AE59-6E736218DBA3}" srcOrd="1" destOrd="0" presId="urn:microsoft.com/office/officeart/2005/8/layout/orgChart1"/>
    <dgm:cxn modelId="{D53C3605-30B1-4CFA-8489-FBE36A9C5432}" type="presParOf" srcId="{532EC704-4403-433E-A77A-B398CAE77723}" destId="{0E8FE1D7-CF51-4BF3-A2F0-85DA1F0DEBB5}" srcOrd="1" destOrd="0" presId="urn:microsoft.com/office/officeart/2005/8/layout/orgChart1"/>
    <dgm:cxn modelId="{35D58EAD-86A6-47BC-A50E-234E08487046}" type="presParOf" srcId="{0E8FE1D7-CF51-4BF3-A2F0-85DA1F0DEBB5}" destId="{3CE0A1C3-3872-4029-813B-2DBC074A01DD}" srcOrd="0" destOrd="0" presId="urn:microsoft.com/office/officeart/2005/8/layout/orgChart1"/>
    <dgm:cxn modelId="{E47750E9-1E5E-4717-8097-B2C8705E40CE}" type="presParOf" srcId="{0E8FE1D7-CF51-4BF3-A2F0-85DA1F0DEBB5}" destId="{F9CE71E0-A182-4914-891B-67BC080617D4}" srcOrd="1" destOrd="0" presId="urn:microsoft.com/office/officeart/2005/8/layout/orgChart1"/>
    <dgm:cxn modelId="{77C13A36-003B-40AC-9597-227EA2E09E03}" type="presParOf" srcId="{F9CE71E0-A182-4914-891B-67BC080617D4}" destId="{D033C5EC-026B-40A0-ABB3-234DA915FE2F}" srcOrd="0" destOrd="0" presId="urn:microsoft.com/office/officeart/2005/8/layout/orgChart1"/>
    <dgm:cxn modelId="{BC4C25AC-54E0-4803-9ADD-4B6231BC2A87}" type="presParOf" srcId="{D033C5EC-026B-40A0-ABB3-234DA915FE2F}" destId="{F9B00FAF-A6BA-45E5-B2BC-69226142F1E4}" srcOrd="0" destOrd="0" presId="urn:microsoft.com/office/officeart/2005/8/layout/orgChart1"/>
    <dgm:cxn modelId="{F644DD20-A873-4071-8958-36504AAC9A15}" type="presParOf" srcId="{D033C5EC-026B-40A0-ABB3-234DA915FE2F}" destId="{8FBC0B9B-BD42-46AE-9492-C02707CC345C}" srcOrd="1" destOrd="0" presId="urn:microsoft.com/office/officeart/2005/8/layout/orgChart1"/>
    <dgm:cxn modelId="{8ABD2F0F-D41B-4169-8BE6-F9BD96C71179}" type="presParOf" srcId="{F9CE71E0-A182-4914-891B-67BC080617D4}" destId="{9CC9F4AA-DCAA-4185-B60D-72D4FD8C3569}" srcOrd="1" destOrd="0" presId="urn:microsoft.com/office/officeart/2005/8/layout/orgChart1"/>
    <dgm:cxn modelId="{43F7BC3A-0732-40C0-AECF-DD38A374F370}" type="presParOf" srcId="{F9CE71E0-A182-4914-891B-67BC080617D4}" destId="{608B8198-AED9-4B8F-B112-3E8A6BC0997A}" srcOrd="2" destOrd="0" presId="urn:microsoft.com/office/officeart/2005/8/layout/orgChart1"/>
    <dgm:cxn modelId="{90F358DF-5E0F-4731-A39E-12008C5D93EE}" type="presParOf" srcId="{0E8FE1D7-CF51-4BF3-A2F0-85DA1F0DEBB5}" destId="{33C737E1-C57E-410D-8F7D-F45F949E3506}" srcOrd="2" destOrd="0" presId="urn:microsoft.com/office/officeart/2005/8/layout/orgChart1"/>
    <dgm:cxn modelId="{E4C25939-63D8-4C6F-9A08-5D49D42F4F09}" type="presParOf" srcId="{0E8FE1D7-CF51-4BF3-A2F0-85DA1F0DEBB5}" destId="{B18ECDDD-FBEF-4C4F-8A17-71738E12F4F0}" srcOrd="3" destOrd="0" presId="urn:microsoft.com/office/officeart/2005/8/layout/orgChart1"/>
    <dgm:cxn modelId="{6B6209C7-E2A0-4B76-B290-E147F7F18BD9}" type="presParOf" srcId="{B18ECDDD-FBEF-4C4F-8A17-71738E12F4F0}" destId="{90C95985-CE89-4FC3-A0D8-7D77EA3DEE5F}" srcOrd="0" destOrd="0" presId="urn:microsoft.com/office/officeart/2005/8/layout/orgChart1"/>
    <dgm:cxn modelId="{41E6244E-1725-43CB-9867-8F7F5765B6C6}" type="presParOf" srcId="{90C95985-CE89-4FC3-A0D8-7D77EA3DEE5F}" destId="{66BB7A10-028A-4A8A-88D7-137CC671620E}" srcOrd="0" destOrd="0" presId="urn:microsoft.com/office/officeart/2005/8/layout/orgChart1"/>
    <dgm:cxn modelId="{727273F2-2F01-4F60-BF1A-B54D51ADD056}" type="presParOf" srcId="{90C95985-CE89-4FC3-A0D8-7D77EA3DEE5F}" destId="{CB048D6B-D564-4315-97AA-42CB79D19711}" srcOrd="1" destOrd="0" presId="urn:microsoft.com/office/officeart/2005/8/layout/orgChart1"/>
    <dgm:cxn modelId="{A6B63F6D-2D8A-4F3A-B6CF-A97B6B4CA930}" type="presParOf" srcId="{B18ECDDD-FBEF-4C4F-8A17-71738E12F4F0}" destId="{001C6F79-F1BE-48F5-80B6-1CA81B6F8D86}" srcOrd="1" destOrd="0" presId="urn:microsoft.com/office/officeart/2005/8/layout/orgChart1"/>
    <dgm:cxn modelId="{E0949F93-BF67-4909-AA68-462EDA4F3242}" type="presParOf" srcId="{B18ECDDD-FBEF-4C4F-8A17-71738E12F4F0}" destId="{CD92C36B-4704-4287-9848-786429797AE1}" srcOrd="2" destOrd="0" presId="urn:microsoft.com/office/officeart/2005/8/layout/orgChart1"/>
    <dgm:cxn modelId="{21D17242-1383-4EB1-B7AF-2966268B5A47}" type="presParOf" srcId="{532EC704-4403-433E-A77A-B398CAE77723}" destId="{180AE63B-4EF1-4C04-9895-50DA68EF866E}" srcOrd="2" destOrd="0" presId="urn:microsoft.com/office/officeart/2005/8/layout/orgChart1"/>
    <dgm:cxn modelId="{3CBDDED8-EA38-4090-A8DD-158AB54B6860}" type="presParOf" srcId="{2CFE9F86-AA35-41A3-B020-B18B51EF6535}" destId="{47256BD9-AAA1-47F7-BAB4-9629CAEA9F0E}" srcOrd="2" destOrd="0" presId="urn:microsoft.com/office/officeart/2005/8/layout/orgChart1"/>
    <dgm:cxn modelId="{E852960E-0182-4146-8574-B3127F059106}" type="presParOf" srcId="{2CFE9F86-AA35-41A3-B020-B18B51EF6535}" destId="{71C159FA-0839-471C-99B1-6F090668CFEA}" srcOrd="3" destOrd="0" presId="urn:microsoft.com/office/officeart/2005/8/layout/orgChart1"/>
    <dgm:cxn modelId="{FAD47BB9-C759-4742-8CEE-DD2170030F15}" type="presParOf" srcId="{71C159FA-0839-471C-99B1-6F090668CFEA}" destId="{BC450D43-63F1-443C-8025-2B19B308CF44}" srcOrd="0" destOrd="0" presId="urn:microsoft.com/office/officeart/2005/8/layout/orgChart1"/>
    <dgm:cxn modelId="{0F6ED2EC-259F-4EF7-B36D-73EA56C3BE5C}" type="presParOf" srcId="{BC450D43-63F1-443C-8025-2B19B308CF44}" destId="{BAFA1BAF-9872-4084-8EAA-FC72549C9674}" srcOrd="0" destOrd="0" presId="urn:microsoft.com/office/officeart/2005/8/layout/orgChart1"/>
    <dgm:cxn modelId="{E218ECDF-4A9B-4891-A543-99215EE32F3C}" type="presParOf" srcId="{BC450D43-63F1-443C-8025-2B19B308CF44}" destId="{AD4F4E23-639B-4D9F-BDFC-21EA0C457051}" srcOrd="1" destOrd="0" presId="urn:microsoft.com/office/officeart/2005/8/layout/orgChart1"/>
    <dgm:cxn modelId="{3708EE9C-78D0-4C64-A7F1-E37B4E40F7EB}" type="presParOf" srcId="{71C159FA-0839-471C-99B1-6F090668CFEA}" destId="{008F1457-D6C8-4B4F-B1D7-EE593CDE124A}" srcOrd="1" destOrd="0" presId="urn:microsoft.com/office/officeart/2005/8/layout/orgChart1"/>
    <dgm:cxn modelId="{6F7A2E1C-B06B-493A-AB63-F9437A60E56C}" type="presParOf" srcId="{008F1457-D6C8-4B4F-B1D7-EE593CDE124A}" destId="{6884807A-5555-4BAE-B3BA-60C176203F4B}" srcOrd="0" destOrd="0" presId="urn:microsoft.com/office/officeart/2005/8/layout/orgChart1"/>
    <dgm:cxn modelId="{45E7C9CB-A4F3-4C57-91B8-9CD24FEC280D}" type="presParOf" srcId="{008F1457-D6C8-4B4F-B1D7-EE593CDE124A}" destId="{9DCB7D42-5B14-40E5-A544-2838697CF746}" srcOrd="1" destOrd="0" presId="urn:microsoft.com/office/officeart/2005/8/layout/orgChart1"/>
    <dgm:cxn modelId="{933ED7E7-3DE2-46A3-B757-E71377D25249}" type="presParOf" srcId="{9DCB7D42-5B14-40E5-A544-2838697CF746}" destId="{AE53F17B-AFAC-4E4E-9D65-2AAD1EFF0DE1}" srcOrd="0" destOrd="0" presId="urn:microsoft.com/office/officeart/2005/8/layout/orgChart1"/>
    <dgm:cxn modelId="{D95AC567-59EB-4030-905C-6BE16BACDE38}" type="presParOf" srcId="{AE53F17B-AFAC-4E4E-9D65-2AAD1EFF0DE1}" destId="{47EBD08A-E896-4276-BF65-23606512C925}" srcOrd="0" destOrd="0" presId="urn:microsoft.com/office/officeart/2005/8/layout/orgChart1"/>
    <dgm:cxn modelId="{87BB79C1-6099-4A26-A6B5-982239976CD7}" type="presParOf" srcId="{AE53F17B-AFAC-4E4E-9D65-2AAD1EFF0DE1}" destId="{65BB5621-3B19-42CE-8EEE-486D88AC77F5}" srcOrd="1" destOrd="0" presId="urn:microsoft.com/office/officeart/2005/8/layout/orgChart1"/>
    <dgm:cxn modelId="{B4292972-A023-4AE6-94FF-BD319A19B0B2}" type="presParOf" srcId="{9DCB7D42-5B14-40E5-A544-2838697CF746}" destId="{02D36E47-F905-4F48-BD21-E15280137FF0}" srcOrd="1" destOrd="0" presId="urn:microsoft.com/office/officeart/2005/8/layout/orgChart1"/>
    <dgm:cxn modelId="{823C35F4-1B84-40C9-9615-F1BAD7762B9D}" type="presParOf" srcId="{9DCB7D42-5B14-40E5-A544-2838697CF746}" destId="{5D5D3393-5767-4053-9C51-D72933D621BB}" srcOrd="2" destOrd="0" presId="urn:microsoft.com/office/officeart/2005/8/layout/orgChart1"/>
    <dgm:cxn modelId="{53F277CF-BED4-4984-8B16-E565D990DA5B}" type="presParOf" srcId="{008F1457-D6C8-4B4F-B1D7-EE593CDE124A}" destId="{5F52694A-BDDB-4F86-BE64-DA8FBA371F05}" srcOrd="2" destOrd="0" presId="urn:microsoft.com/office/officeart/2005/8/layout/orgChart1"/>
    <dgm:cxn modelId="{C9EB1993-CD36-495E-80EC-0C913F894A5A}" type="presParOf" srcId="{008F1457-D6C8-4B4F-B1D7-EE593CDE124A}" destId="{D630A954-5413-44D6-9BFC-D40575CE2DF2}" srcOrd="3" destOrd="0" presId="urn:microsoft.com/office/officeart/2005/8/layout/orgChart1"/>
    <dgm:cxn modelId="{883F960E-8635-41ED-985A-C88CA2B2D964}" type="presParOf" srcId="{D630A954-5413-44D6-9BFC-D40575CE2DF2}" destId="{4AEAB396-6FB2-4E0A-BD05-88AA0DE62F35}" srcOrd="0" destOrd="0" presId="urn:microsoft.com/office/officeart/2005/8/layout/orgChart1"/>
    <dgm:cxn modelId="{3B57671C-385A-4173-BFF4-5053F387DA0D}" type="presParOf" srcId="{4AEAB396-6FB2-4E0A-BD05-88AA0DE62F35}" destId="{08CFE267-EF25-43D9-812A-C11181CF7790}" srcOrd="0" destOrd="0" presId="urn:microsoft.com/office/officeart/2005/8/layout/orgChart1"/>
    <dgm:cxn modelId="{5DAC02FD-D21C-4FA9-BDA0-C95465E9A3CD}" type="presParOf" srcId="{4AEAB396-6FB2-4E0A-BD05-88AA0DE62F35}" destId="{A9FC11D9-A521-4E01-A5A6-2C248CCA51C0}" srcOrd="1" destOrd="0" presId="urn:microsoft.com/office/officeart/2005/8/layout/orgChart1"/>
    <dgm:cxn modelId="{CBCA68A5-7D12-4EDC-8C25-BA53A00204B5}" type="presParOf" srcId="{D630A954-5413-44D6-9BFC-D40575CE2DF2}" destId="{EADCCA75-87D6-4A00-A627-0D5BEDD5602F}" srcOrd="1" destOrd="0" presId="urn:microsoft.com/office/officeart/2005/8/layout/orgChart1"/>
    <dgm:cxn modelId="{98587CF0-C131-4406-AC6A-7C59ADC42CF1}" type="presParOf" srcId="{D630A954-5413-44D6-9BFC-D40575CE2DF2}" destId="{1FDEE5E9-D6C7-4E90-9DF4-BA8A11BC603A}" srcOrd="2" destOrd="0" presId="urn:microsoft.com/office/officeart/2005/8/layout/orgChart1"/>
    <dgm:cxn modelId="{0CCCA37B-ABB7-4C69-BF55-3CC6FC90FA1D}" type="presParOf" srcId="{71C159FA-0839-471C-99B1-6F090668CFEA}" destId="{3DD63DA8-F183-4972-857F-250499EEBF3E}" srcOrd="2" destOrd="0" presId="urn:microsoft.com/office/officeart/2005/8/layout/orgChart1"/>
    <dgm:cxn modelId="{6AC598A2-105A-4954-A014-F39EB9B7A5D7}" type="presParOf" srcId="{49588F27-CA34-4754-8977-A32362C085D1}" destId="{427CF9C0-B70B-430B-90B1-158E918078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2694A-BDDB-4F86-BE64-DA8FBA371F05}">
      <dsp:nvSpPr>
        <dsp:cNvPr id="0" name=""/>
        <dsp:cNvSpPr/>
      </dsp:nvSpPr>
      <dsp:spPr>
        <a:xfrm>
          <a:off x="4591046" y="2190965"/>
          <a:ext cx="271512" cy="2117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798"/>
              </a:lnTo>
              <a:lnTo>
                <a:pt x="271512" y="21177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4807A-5555-4BAE-B3BA-60C176203F4B}">
      <dsp:nvSpPr>
        <dsp:cNvPr id="0" name=""/>
        <dsp:cNvSpPr/>
      </dsp:nvSpPr>
      <dsp:spPr>
        <a:xfrm>
          <a:off x="4591046" y="2190965"/>
          <a:ext cx="271512" cy="83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638"/>
              </a:lnTo>
              <a:lnTo>
                <a:pt x="271512" y="8326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56BD9-AAA1-47F7-BAB4-9629CAEA9F0E}">
      <dsp:nvSpPr>
        <dsp:cNvPr id="0" name=""/>
        <dsp:cNvSpPr/>
      </dsp:nvSpPr>
      <dsp:spPr>
        <a:xfrm>
          <a:off x="4219979" y="905805"/>
          <a:ext cx="1095100" cy="38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58"/>
              </a:lnTo>
              <a:lnTo>
                <a:pt x="1095100" y="190058"/>
              </a:lnTo>
              <a:lnTo>
                <a:pt x="1095100" y="380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737E1-C57E-410D-8F7D-F45F949E3506}">
      <dsp:nvSpPr>
        <dsp:cNvPr id="0" name=""/>
        <dsp:cNvSpPr/>
      </dsp:nvSpPr>
      <dsp:spPr>
        <a:xfrm>
          <a:off x="2400844" y="2190965"/>
          <a:ext cx="129475" cy="209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416"/>
              </a:lnTo>
              <a:lnTo>
                <a:pt x="129475" y="20954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0A1C3-3872-4029-813B-2DBC074A01DD}">
      <dsp:nvSpPr>
        <dsp:cNvPr id="0" name=""/>
        <dsp:cNvSpPr/>
      </dsp:nvSpPr>
      <dsp:spPr>
        <a:xfrm>
          <a:off x="2400844" y="2190965"/>
          <a:ext cx="107337" cy="8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143"/>
              </a:lnTo>
              <a:lnTo>
                <a:pt x="107337" y="8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CD2A8-4E9C-45B3-9ED1-1D16019D7173}">
      <dsp:nvSpPr>
        <dsp:cNvPr id="0" name=""/>
        <dsp:cNvSpPr/>
      </dsp:nvSpPr>
      <dsp:spPr>
        <a:xfrm>
          <a:off x="3124878" y="905805"/>
          <a:ext cx="1095100" cy="380117"/>
        </a:xfrm>
        <a:custGeom>
          <a:avLst/>
          <a:gdLst/>
          <a:ahLst/>
          <a:cxnLst/>
          <a:rect l="0" t="0" r="0" b="0"/>
          <a:pathLst>
            <a:path>
              <a:moveTo>
                <a:pt x="1095100" y="0"/>
              </a:moveTo>
              <a:lnTo>
                <a:pt x="1095100" y="190058"/>
              </a:lnTo>
              <a:lnTo>
                <a:pt x="0" y="190058"/>
              </a:lnTo>
              <a:lnTo>
                <a:pt x="0" y="380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FED6B-6A1B-4A2F-BE1F-9D9ECCB8FE9C}">
      <dsp:nvSpPr>
        <dsp:cNvPr id="0" name=""/>
        <dsp:cNvSpPr/>
      </dsp:nvSpPr>
      <dsp:spPr>
        <a:xfrm>
          <a:off x="3314937" y="763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latin typeface="Amasis MT Pro Black" panose="02040A04050005020304" pitchFamily="18" charset="-18"/>
            </a:rPr>
            <a:t>Sekce průmyslové spolupráce</a:t>
          </a:r>
        </a:p>
      </dsp:txBody>
      <dsp:txXfrm>
        <a:off x="3314937" y="763"/>
        <a:ext cx="1810084" cy="905042"/>
      </dsp:txXfrm>
    </dsp:sp>
    <dsp:sp modelId="{DC2284F7-1EB1-4174-8883-9FE019CEA2A2}">
      <dsp:nvSpPr>
        <dsp:cNvPr id="0" name=""/>
        <dsp:cNvSpPr/>
      </dsp:nvSpPr>
      <dsp:spPr>
        <a:xfrm>
          <a:off x="2219836" y="1285923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noProof="0" dirty="0">
              <a:latin typeface="Amasis MT Pro Medium" panose="02040604050005020304" pitchFamily="18" charset="-18"/>
            </a:rPr>
            <a:t>Odbor průmyslové spolupráce</a:t>
          </a:r>
          <a:endParaRPr lang="en-GB" sz="1400" b="1" kern="1200" noProof="0" dirty="0">
            <a:latin typeface="Amasis MT Pro Medium" panose="02040604050005020304" pitchFamily="18" charset="-18"/>
          </a:endParaRPr>
        </a:p>
      </dsp:txBody>
      <dsp:txXfrm>
        <a:off x="2219836" y="1285923"/>
        <a:ext cx="1810084" cy="905042"/>
      </dsp:txXfrm>
    </dsp:sp>
    <dsp:sp modelId="{F9B00FAF-A6BA-45E5-B2BC-69226142F1E4}">
      <dsp:nvSpPr>
        <dsp:cNvPr id="0" name=""/>
        <dsp:cNvSpPr/>
      </dsp:nvSpPr>
      <dsp:spPr>
        <a:xfrm>
          <a:off x="2508182" y="2610588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noProof="0" dirty="0">
              <a:latin typeface="Amasis MT Pro Medium" panose="02040604050005020304" pitchFamily="18" charset="-18"/>
            </a:rPr>
            <a:t>Oddělení </a:t>
          </a:r>
          <a:r>
            <a:rPr lang="cs-CZ" sz="1400" b="1" kern="1200" noProof="0" dirty="0" smtClean="0">
              <a:latin typeface="Amasis MT Pro Medium" panose="02040604050005020304" pitchFamily="18" charset="-18"/>
            </a:rPr>
            <a:t>zahraniční </a:t>
          </a:r>
          <a:r>
            <a:rPr lang="cs-CZ" sz="1400" b="1" kern="1200" noProof="0" dirty="0">
              <a:latin typeface="Amasis MT Pro Medium" panose="02040604050005020304" pitchFamily="18" charset="-18"/>
            </a:rPr>
            <a:t>spolupráce</a:t>
          </a:r>
          <a:endParaRPr lang="en-GB" sz="1400" b="1" kern="1200" noProof="0" dirty="0">
            <a:latin typeface="Amasis MT Pro Medium" panose="02040604050005020304" pitchFamily="18" charset="-18"/>
          </a:endParaRPr>
        </a:p>
      </dsp:txBody>
      <dsp:txXfrm>
        <a:off x="2508182" y="2610588"/>
        <a:ext cx="1810084" cy="905042"/>
      </dsp:txXfrm>
    </dsp:sp>
    <dsp:sp modelId="{66BB7A10-028A-4A8A-88D7-137CC671620E}">
      <dsp:nvSpPr>
        <dsp:cNvPr id="0" name=""/>
        <dsp:cNvSpPr/>
      </dsp:nvSpPr>
      <dsp:spPr>
        <a:xfrm>
          <a:off x="2530320" y="3833861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noProof="0" dirty="0">
              <a:latin typeface="Amasis MT Pro Medium" panose="02040604050005020304" pitchFamily="18" charset="-18"/>
            </a:rPr>
            <a:t>Oddělení </a:t>
          </a:r>
          <a:r>
            <a:rPr lang="cs-CZ" sz="1400" b="1" kern="1200" noProof="0" dirty="0" smtClean="0">
              <a:latin typeface="Amasis MT Pro Medium" panose="02040604050005020304" pitchFamily="18" charset="-18"/>
            </a:rPr>
            <a:t>technologické spolupráce</a:t>
          </a:r>
          <a:endParaRPr lang="en-GB" sz="1400" b="1" kern="1200" noProof="0" dirty="0">
            <a:latin typeface="Amasis MT Pro Medium" panose="02040604050005020304" pitchFamily="18" charset="-18"/>
          </a:endParaRPr>
        </a:p>
      </dsp:txBody>
      <dsp:txXfrm>
        <a:off x="2530320" y="3833861"/>
        <a:ext cx="1810084" cy="905042"/>
      </dsp:txXfrm>
    </dsp:sp>
    <dsp:sp modelId="{BAFA1BAF-9872-4084-8EAA-FC72549C9674}">
      <dsp:nvSpPr>
        <dsp:cNvPr id="0" name=""/>
        <dsp:cNvSpPr/>
      </dsp:nvSpPr>
      <dsp:spPr>
        <a:xfrm>
          <a:off x="4410038" y="1285923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noProof="0" dirty="0" smtClean="0">
              <a:latin typeface="Amasis MT Pro Medium" panose="02040604050005020304" pitchFamily="18" charset="-18"/>
            </a:rPr>
            <a:t>Odbor vojenských technologií</a:t>
          </a:r>
          <a:endParaRPr lang="en-GB" sz="1400" b="1" kern="1200" noProof="0" dirty="0">
            <a:latin typeface="Amasis MT Pro Medium" panose="02040604050005020304" pitchFamily="18" charset="-18"/>
          </a:endParaRPr>
        </a:p>
      </dsp:txBody>
      <dsp:txXfrm>
        <a:off x="4410038" y="1285923"/>
        <a:ext cx="1810084" cy="905042"/>
      </dsp:txXfrm>
    </dsp:sp>
    <dsp:sp modelId="{47EBD08A-E896-4276-BF65-23606512C925}">
      <dsp:nvSpPr>
        <dsp:cNvPr id="0" name=""/>
        <dsp:cNvSpPr/>
      </dsp:nvSpPr>
      <dsp:spPr>
        <a:xfrm>
          <a:off x="4862559" y="2571083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masis MT Pro Black" panose="02040A04050005020304"/>
            </a:rPr>
            <a:t>Oddělení průmyslových analýz</a:t>
          </a:r>
          <a:endParaRPr lang="cs-CZ" sz="1400" b="1" kern="1200" dirty="0">
            <a:latin typeface="Amasis MT Pro Black" panose="02040A04050005020304"/>
          </a:endParaRPr>
        </a:p>
      </dsp:txBody>
      <dsp:txXfrm>
        <a:off x="4862559" y="2571083"/>
        <a:ext cx="1810084" cy="905042"/>
      </dsp:txXfrm>
    </dsp:sp>
    <dsp:sp modelId="{08CFE267-EF25-43D9-812A-C11181CF7790}">
      <dsp:nvSpPr>
        <dsp:cNvPr id="0" name=""/>
        <dsp:cNvSpPr/>
      </dsp:nvSpPr>
      <dsp:spPr>
        <a:xfrm>
          <a:off x="4862559" y="3856243"/>
          <a:ext cx="1810084" cy="90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noProof="0" dirty="0" smtClean="0">
              <a:latin typeface="Amasis MT Pro Medium" panose="02040604050005020304" pitchFamily="18" charset="-18"/>
            </a:rPr>
            <a:t>Oddělení výzkumu, vývoje a evropských fondů</a:t>
          </a:r>
          <a:endParaRPr lang="en-GB" sz="1300" kern="1200" noProof="0" dirty="0">
            <a:latin typeface="Amasis MT Pro Medium" panose="02040604050005020304" pitchFamily="18" charset="-18"/>
          </a:endParaRPr>
        </a:p>
      </dsp:txBody>
      <dsp:txXfrm>
        <a:off x="4862559" y="3856243"/>
        <a:ext cx="1810084" cy="90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49483" y="0"/>
            <a:ext cx="2946575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37006E-1C55-4752-A007-A62BC3BEC225}" type="datetime1">
              <a:rPr lang="cs-CZ"/>
              <a:pPr>
                <a:defRPr/>
              </a:pPr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9428630"/>
            <a:ext cx="294657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49483" y="9428630"/>
            <a:ext cx="2946575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4D3D86-711B-4D97-9C08-81DABFEE54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284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49483" y="0"/>
            <a:ext cx="2946575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8BEA48-5460-43CA-96A4-94C4FAFF1E4C}" type="datetime1">
              <a:rPr lang="cs-CZ"/>
              <a:pPr>
                <a:defRPr/>
              </a:pPr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3518"/>
            <a:ext cx="5438464" cy="446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9428630"/>
            <a:ext cx="294657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49483" y="9428630"/>
            <a:ext cx="2946575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 defTabSz="91331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FF652E6-57B3-442E-9494-D9BC292D4A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436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MARS 4x4 S-330 (SVOS) – mobilní platforma 4x4 s protiletadlovým</a:t>
            </a:r>
            <a:r>
              <a:rPr lang="cs-CZ" sz="1200" baseline="0" dirty="0" smtClean="0"/>
              <a:t> raketovým kompletem RBS-70NG</a:t>
            </a:r>
            <a:endParaRPr lang="cs-CZ" sz="1200" dirty="0" smtClean="0"/>
          </a:p>
          <a:p>
            <a:endParaRPr lang="cs-CZ" dirty="0" smtClean="0"/>
          </a:p>
          <a:p>
            <a:r>
              <a:rPr lang="cs-CZ" dirty="0" smtClean="0"/>
              <a:t>MRAD,</a:t>
            </a:r>
            <a:r>
              <a:rPr lang="cs-CZ" baseline="0" dirty="0" smtClean="0"/>
              <a:t> GCI, ITBM </a:t>
            </a:r>
            <a:r>
              <a:rPr lang="cs-CZ" baseline="0" dirty="0" err="1" smtClean="0"/>
              <a:t>KhAN</a:t>
            </a:r>
            <a:r>
              <a:rPr lang="cs-CZ" baseline="0" dirty="0" smtClean="0"/>
              <a:t> – architekturu pro tyto systémy navrhlo a vytvořil </a:t>
            </a:r>
            <a:r>
              <a:rPr lang="cs-CZ" baseline="0" dirty="0" err="1" smtClean="0"/>
              <a:t>Excalibur</a:t>
            </a:r>
            <a:r>
              <a:rPr lang="cs-CZ" baseline="0" dirty="0" smtClean="0"/>
              <a:t> International, všechny systémy na podvozcích Tatra. Balistické střely pro ITBM KHAN dodá turecký </a:t>
            </a:r>
            <a:r>
              <a:rPr lang="cs-CZ" baseline="0" dirty="0" err="1" smtClean="0"/>
              <a:t>Roketsan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Celkem zakázky CSG do Indonésie za 12 miliard Kč.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1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Podporou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EDTs</a:t>
            </a:r>
            <a:r>
              <a:rPr lang="cs-CZ" baseline="0" dirty="0" smtClean="0"/>
              <a:t> se </a:t>
            </a:r>
            <a:r>
              <a:rPr lang="cs-CZ" baseline="0" dirty="0" err="1" smtClean="0"/>
              <a:t>agendově</a:t>
            </a:r>
            <a:r>
              <a:rPr lang="cs-CZ" baseline="0" dirty="0" smtClean="0"/>
              <a:t> zabezpečuje oddělení technologické spolupráce. Je také autorem národní Strategie rozvoje a ochrany </a:t>
            </a:r>
            <a:r>
              <a:rPr lang="cs-CZ" baseline="0" dirty="0" err="1" smtClean="0"/>
              <a:t>EDTs</a:t>
            </a:r>
            <a:r>
              <a:rPr lang="cs-CZ" baseline="0" dirty="0" smtClean="0"/>
              <a:t>, - úzce spolupracuje s MPO ohledně podpory EDT, část prostředků na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 má být v budoucnu alokována na EDT projekty.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Zapojení do iniciativ zaměřených na podporu EDT, jako je HEDI (Hub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EU </a:t>
            </a:r>
            <a:r>
              <a:rPr lang="cs-CZ" baseline="0" dirty="0" err="1" smtClean="0"/>
              <a:t>Defence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Innovation</a:t>
            </a:r>
            <a:r>
              <a:rPr lang="cs-CZ" baseline="0" dirty="0" smtClean="0"/>
              <a:t>) při EDA, DIANA (Defense </a:t>
            </a:r>
            <a:r>
              <a:rPr lang="cs-CZ" baseline="0" dirty="0" err="1" smtClean="0"/>
              <a:t>Innovation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Accelerator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North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Atlantic</a:t>
            </a:r>
            <a:r>
              <a:rPr lang="cs-CZ" baseline="0" dirty="0" smtClean="0"/>
              <a:t>) NATO, EDIDP apod.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2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Sparrow</a:t>
            </a:r>
            <a:r>
              <a:rPr lang="cs-CZ" dirty="0" smtClean="0"/>
              <a:t> – nosnost</a:t>
            </a:r>
            <a:r>
              <a:rPr lang="cs-CZ" baseline="0" dirty="0" smtClean="0"/>
              <a:t> až 250 kg nákladu – např. družice GOLEM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32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89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+ Odbor dohledu nad vojenským</a:t>
            </a:r>
            <a:r>
              <a:rPr lang="cs-CZ" baseline="0" dirty="0" smtClean="0"/>
              <a:t> letectvím – přičleněn v r. 2022.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4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Důvody proč průmyslová spolupráce:</a:t>
            </a:r>
          </a:p>
          <a:p>
            <a:endParaRPr lang="cs-CZ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Přidaná hodnota pro ČR – techn transfer, know-how, finanční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stránka – práce pro CZ firmy, odvody, zisk. Využití licence nejen pro vlastní potřebu, ale např. i pro export (PANDUR II) </a:t>
            </a:r>
          </a:p>
          <a:p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Bezpečnost dodávek – transferem na domácí firmy je možno zvýšit úroveň bezpečnosti dodávek v konkrétních oblastech (např. servis a údržba, dodávky munice vyráběné v ČR – zkrácení délky dodav. Řetězce, lepší kontrola nad dodavateli/poskytovateli usazenými v ČR) – navázáno na bezpečnostní zájem státu – servis údržba vojenské techniky v ČR</a:t>
            </a:r>
          </a:p>
          <a:p>
            <a:endParaRPr lang="cs-CZ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Konečné slovo co se týče subdodavatelů má vždy zahraniční dodavatel – MO stanovuje pouze hlavního CZ partnera/systémového integrátora.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66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ACKUP_LENKA\Plocha\MINISTERSVO_OBRANY\Složka ppt8_final\JPG\ppt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ACKUP_LENKA\Plocha\MINISTERSVO_OBRANY\Složka ppt8_final\JPG\ppt4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/>
          <p:nvPr userDrawn="1"/>
        </p:nvSpPr>
        <p:spPr>
          <a:xfrm rot="5400000">
            <a:off x="-2648744" y="3377407"/>
            <a:ext cx="6192837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dirty="0">
                <a:latin typeface="Arial Narrow" pitchFamily="34" charset="0"/>
                <a:cs typeface="Arial" pitchFamily="34" charset="0"/>
              </a:rPr>
              <a:t>MINISTERSTVO OBRANY ČESKÉ REPUBLIKY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84368" y="404665"/>
            <a:ext cx="1080120" cy="4608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3568" y="404664"/>
            <a:ext cx="6552728" cy="6120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 rot="5400000">
            <a:off x="320675" y="5299075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0729-668F-4B64-B0D0-1B64D06BA6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F6C5-840C-4FAE-BB4F-A02A0429AA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882C-52BD-4765-A5B3-F30E505951C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38600" cy="2063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38600" cy="2065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E7F-A2BE-4E8C-8230-E63A28A2B2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38600" cy="2063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38600" cy="2065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384A-E703-4003-A5FF-34F01A2090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0E6A-6DB4-4856-AA2B-E841036E5F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ACKUP_LENKA\Plocha\MINISTERSVO_OBRANY\FINAL\JPG_final\ppt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680" y="3717032"/>
            <a:ext cx="7846640" cy="1512168"/>
          </a:xfr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639722" y="5876950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639722" y="5562395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cap="all" baseline="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DC89-C8A1-48A0-B2E0-E13B3CEE1C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2BBE-6B4C-4DDD-8ED0-A8762DD96C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732588" y="62325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8842-C66B-4533-A8BF-93A5B89A22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ACKUP_LENKA\Plocha\MINISTERSVO_OBRANY\Složka ppt8_final\JPG\ppt4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7"/>
          <p:cNvSpPr txBox="1"/>
          <p:nvPr userDrawn="1"/>
        </p:nvSpPr>
        <p:spPr>
          <a:xfrm>
            <a:off x="349250" y="6453188"/>
            <a:ext cx="6192838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ČESKÉ REPUBLIKY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2A28-AD12-49DE-9879-4BD69533C2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ACKUP_LENKA\Plocha\MINISTERSVO_OBRANY\Složka ppt8_final\JPG\ppt4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/>
          <p:nvPr userDrawn="1"/>
        </p:nvSpPr>
        <p:spPr>
          <a:xfrm>
            <a:off x="349250" y="6453188"/>
            <a:ext cx="6192838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ČESKÉ REPUBLIKY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C087-9491-427C-813E-15D2F911A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CE31-1F32-4DD0-AC61-9EC0EE28B6E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0800" cy="108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3A08-840C-4BC5-95E6-08A3A19400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:\BACKUP_LENKA\Plocha\MINISTERSVO_OBRANY\Složka ppt8_final\JPG\ppt43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NÁZEV PREZENTACE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51725" y="6232525"/>
            <a:ext cx="64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3F5B7A-2509-4C89-8C72-1D8B3E25FD2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9250" y="6453188"/>
            <a:ext cx="6192838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ČESKÉ REPUBLIKY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6" r:id="rId5"/>
    <p:sldLayoutId id="2147483667" r:id="rId6"/>
    <p:sldLayoutId id="2147483668" r:id="rId7"/>
    <p:sldLayoutId id="2147483661" r:id="rId8"/>
    <p:sldLayoutId id="2147483660" r:id="rId9"/>
    <p:sldLayoutId id="2147483669" r:id="rId10"/>
    <p:sldLayoutId id="2147483659" r:id="rId11"/>
    <p:sldLayoutId id="2147483658" r:id="rId12"/>
    <p:sldLayoutId id="2147483657" r:id="rId13"/>
    <p:sldLayoutId id="2147483656" r:id="rId14"/>
    <p:sldLayoutId id="214748365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cap="all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indent="323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b="1" kern="1200">
          <a:solidFill>
            <a:srgbClr val="17375E"/>
          </a:solidFill>
          <a:latin typeface="Arabic Typesetting" pitchFamily="66" charset="-78"/>
          <a:ea typeface="Arabic Typesetting"/>
          <a:cs typeface="Arabic Typesetting" pitchFamily="66" charset="-7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00000"/>
        <a:buFont typeface="Arial" charset="0"/>
        <a:buChar char="•"/>
        <a:defRPr sz="2800" kern="1200">
          <a:solidFill>
            <a:srgbClr val="376092"/>
          </a:solidFill>
          <a:latin typeface="Arabic Typesetting" pitchFamily="66" charset="-78"/>
          <a:ea typeface="Arabic Typesetting"/>
          <a:cs typeface="Arabic Typesetting" pitchFamily="66" charset="-7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88000"/>
        <a:buFont typeface="Wingdings" pitchFamily="2" charset="2"/>
        <a:buChar char="§"/>
        <a:defRPr sz="24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74000"/>
        <a:buFont typeface="Arial" charset="0"/>
        <a:buChar char="–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»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bp.cz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 bwMode="auto">
          <a:xfrm>
            <a:off x="259904" y="332656"/>
            <a:ext cx="8856984" cy="15128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b="1" cap="none" dirty="0" smtClean="0">
                <a:latin typeface="Arial" charset="0"/>
                <a:cs typeface="Arial" charset="0"/>
              </a:rPr>
              <a:t>Ministerstvo obrany České Republiky</a:t>
            </a:r>
            <a:r>
              <a:rPr lang="cs-CZ" b="1" cap="none" dirty="0">
                <a:latin typeface="Arial" charset="0"/>
                <a:cs typeface="Arial" charset="0"/>
              </a:rPr>
              <a:t/>
            </a:r>
            <a:br>
              <a:rPr lang="cs-CZ" b="1" cap="none" dirty="0">
                <a:latin typeface="Arial" charset="0"/>
                <a:cs typeface="Arial" charset="0"/>
              </a:rPr>
            </a:br>
            <a:r>
              <a:rPr lang="en-US" b="1" cap="none" dirty="0">
                <a:latin typeface="Arial" charset="0"/>
                <a:cs typeface="Arial" charset="0"/>
              </a:rPr>
              <a:t/>
            </a:r>
            <a:br>
              <a:rPr lang="en-US" b="1" cap="none" dirty="0">
                <a:latin typeface="Arial" charset="0"/>
                <a:cs typeface="Arial" charset="0"/>
              </a:rPr>
            </a:br>
            <a:endParaRPr lang="en-US" i="1" cap="none" dirty="0"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5373216"/>
            <a:ext cx="9001000" cy="1008112"/>
          </a:xfrm>
        </p:spPr>
        <p:txBody>
          <a:bodyPr>
            <a:normAutofit fontScale="92500" lnSpcReduction="10000"/>
          </a:bodyPr>
          <a:lstStyle/>
          <a:p>
            <a:r>
              <a:rPr lang="cs-CZ" sz="1500" i="0" dirty="0" smtClean="0"/>
              <a:t>Mgr. Matěj Novák</a:t>
            </a:r>
            <a:endParaRPr lang="cs-CZ" sz="1500" i="0" dirty="0"/>
          </a:p>
          <a:p>
            <a:r>
              <a:rPr lang="cs-CZ" sz="1500" i="0" dirty="0" smtClean="0"/>
              <a:t>Oddělení průmyslových analýz</a:t>
            </a:r>
          </a:p>
          <a:p>
            <a:r>
              <a:rPr lang="cs-CZ" sz="1500" i="0" dirty="0" smtClean="0"/>
              <a:t>Odbor vojenských technologií</a:t>
            </a:r>
            <a:endParaRPr lang="cs-CZ" sz="1500" i="0" dirty="0"/>
          </a:p>
          <a:p>
            <a:r>
              <a:rPr lang="cs-CZ" sz="1500" i="0" dirty="0" smtClean="0"/>
              <a:t>Sekce průmyslové spolupráce</a:t>
            </a:r>
            <a:endParaRPr lang="cs-CZ" sz="1500" i="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259904" y="4085456"/>
            <a:ext cx="8856984" cy="151288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b="1" cap="none" dirty="0" smtClean="0">
                <a:latin typeface="Arial" charset="0"/>
                <a:cs typeface="Arial" charset="0"/>
              </a:rPr>
              <a:t>Sekce průmyslové spolupráce a</a:t>
            </a:r>
          </a:p>
          <a:p>
            <a:pPr eaLnBrk="1" hangingPunct="1"/>
            <a:r>
              <a:rPr lang="cs-CZ" b="1" cap="none" dirty="0">
                <a:latin typeface="Arial" charset="0"/>
                <a:cs typeface="Arial" charset="0"/>
              </a:rPr>
              <a:t>p</a:t>
            </a:r>
            <a:r>
              <a:rPr lang="cs-CZ" b="1" cap="none" dirty="0" smtClean="0">
                <a:latin typeface="Arial" charset="0"/>
                <a:cs typeface="Arial" charset="0"/>
              </a:rPr>
              <a:t>odpora českého obranného </a:t>
            </a:r>
            <a:r>
              <a:rPr lang="cs-CZ" b="1" cap="none" dirty="0" smtClean="0">
                <a:latin typeface="Arial" charset="0"/>
                <a:cs typeface="Arial" charset="0"/>
              </a:rPr>
              <a:t>průmyslu</a:t>
            </a:r>
            <a:r>
              <a:rPr lang="cs-CZ" b="1" cap="none" dirty="0" smtClean="0">
                <a:latin typeface="Arial" charset="0"/>
                <a:cs typeface="Arial" charset="0"/>
              </a:rPr>
              <a:t/>
            </a:r>
            <a:br>
              <a:rPr lang="cs-CZ" b="1" cap="none" dirty="0" smtClean="0">
                <a:latin typeface="Arial" charset="0"/>
                <a:cs typeface="Arial" charset="0"/>
              </a:rPr>
            </a:br>
            <a:r>
              <a:rPr lang="en-US" b="1" cap="none" dirty="0" smtClean="0">
                <a:latin typeface="Arial" charset="0"/>
                <a:cs typeface="Arial" charset="0"/>
              </a:rPr>
              <a:t/>
            </a:r>
            <a:br>
              <a:rPr lang="en-US" b="1" cap="none" dirty="0" smtClean="0">
                <a:latin typeface="Arial" charset="0"/>
                <a:cs typeface="Arial" charset="0"/>
              </a:rPr>
            </a:br>
            <a:endParaRPr lang="en-US" i="1" cap="non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EDT´s</a:t>
            </a:r>
            <a:r>
              <a:rPr lang="cs-CZ" b="1" dirty="0" smtClean="0"/>
              <a:t> </a:t>
            </a:r>
            <a:r>
              <a:rPr lang="cs-CZ" b="1" dirty="0" smtClean="0"/>
              <a:t>Start-</a:t>
            </a:r>
            <a:r>
              <a:rPr lang="cs-CZ" b="1" dirty="0" err="1" smtClean="0"/>
              <a:t>upy</a:t>
            </a:r>
            <a:r>
              <a:rPr lang="cs-CZ" b="1" dirty="0" smtClean="0"/>
              <a:t> s přesahem do obranného sektoru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281488"/>
          </a:xfrm>
        </p:spPr>
        <p:txBody>
          <a:bodyPr/>
          <a:lstStyle/>
          <a:p>
            <a:r>
              <a:rPr lang="cs-CZ" sz="1600" dirty="0" err="1" smtClean="0"/>
              <a:t>VRgineers</a:t>
            </a:r>
            <a:r>
              <a:rPr lang="cs-CZ" sz="1600" b="0" dirty="0" smtClean="0"/>
              <a:t> – VR, simulátory, výcvikové systémy (zákazníkem mj. US AF, NASA, Airbus, BAE Systems)</a:t>
            </a:r>
          </a:p>
          <a:p>
            <a:r>
              <a:rPr lang="cs-CZ" sz="1600" dirty="0" smtClean="0"/>
              <a:t>OTE </a:t>
            </a:r>
            <a:r>
              <a:rPr lang="cs-CZ" sz="1600" dirty="0" err="1" smtClean="0"/>
              <a:t>Space</a:t>
            </a:r>
            <a:r>
              <a:rPr lang="cs-CZ" sz="1600" dirty="0" smtClean="0"/>
              <a:t> </a:t>
            </a:r>
            <a:r>
              <a:rPr lang="cs-CZ" sz="1600" b="0" dirty="0" smtClean="0"/>
              <a:t>– vývoj raketových </a:t>
            </a:r>
            <a:r>
              <a:rPr lang="cs-CZ" sz="1600" b="0" dirty="0" smtClean="0"/>
              <a:t>motorů a nosné rakety </a:t>
            </a:r>
            <a:r>
              <a:rPr lang="cs-CZ" sz="1600" b="0" dirty="0" smtClean="0"/>
              <a:t>pro komerční účely (doprava </a:t>
            </a:r>
            <a:r>
              <a:rPr lang="cs-CZ" sz="1600" b="0" dirty="0" smtClean="0"/>
              <a:t>malých </a:t>
            </a:r>
            <a:r>
              <a:rPr lang="cs-CZ" sz="1600" b="0" dirty="0" smtClean="0"/>
              <a:t>družic na oběžnou dráhu</a:t>
            </a:r>
            <a:r>
              <a:rPr lang="cs-CZ" sz="1600" b="0" dirty="0" smtClean="0"/>
              <a:t>) – </a:t>
            </a:r>
            <a:r>
              <a:rPr lang="cs-CZ" sz="1600" b="0" dirty="0" err="1" smtClean="0"/>
              <a:t>PEPEk</a:t>
            </a:r>
            <a:r>
              <a:rPr lang="cs-CZ" sz="1600" b="0" dirty="0" smtClean="0"/>
              <a:t> 30, Czech </a:t>
            </a:r>
            <a:r>
              <a:rPr lang="cs-CZ" sz="1600" b="0" dirty="0" err="1" smtClean="0"/>
              <a:t>Sparrow</a:t>
            </a:r>
            <a:endParaRPr lang="cs-CZ" sz="1600" b="0" dirty="0" smtClean="0"/>
          </a:p>
          <a:p>
            <a:r>
              <a:rPr lang="cs-CZ" sz="1600" dirty="0" err="1" smtClean="0"/>
              <a:t>CactuX</a:t>
            </a:r>
            <a:r>
              <a:rPr lang="cs-CZ" sz="1600" dirty="0" smtClean="0"/>
              <a:t> </a:t>
            </a:r>
            <a:r>
              <a:rPr lang="cs-CZ" sz="1600" dirty="0" err="1" smtClean="0"/>
              <a:t>Linaction</a:t>
            </a:r>
            <a:r>
              <a:rPr lang="cs-CZ" sz="1600" dirty="0" smtClean="0"/>
              <a:t> </a:t>
            </a:r>
            <a:r>
              <a:rPr lang="cs-CZ" sz="1600" b="0" dirty="0" smtClean="0"/>
              <a:t>– rentgenová PC tomografie – kontrola kvality vysoce přesné </a:t>
            </a:r>
            <a:r>
              <a:rPr lang="cs-CZ" sz="1600" b="0" dirty="0" smtClean="0"/>
              <a:t>výroby</a:t>
            </a:r>
          </a:p>
          <a:p>
            <a:endParaRPr lang="cs-CZ" sz="1600" b="0" dirty="0" smtClean="0"/>
          </a:p>
          <a:p>
            <a:pPr indent="0">
              <a:buNone/>
            </a:pPr>
            <a:r>
              <a:rPr lang="cs-CZ" sz="1600" dirty="0" smtClean="0"/>
              <a:t>Příležitosti pro </a:t>
            </a:r>
            <a:r>
              <a:rPr lang="cs-CZ" sz="1600" dirty="0" smtClean="0"/>
              <a:t>AČR - příklady:</a:t>
            </a:r>
            <a:endParaRPr lang="cs-CZ" sz="1600" dirty="0" smtClean="0"/>
          </a:p>
          <a:p>
            <a:r>
              <a:rPr lang="cs-CZ" sz="1600" b="0" dirty="0" smtClean="0"/>
              <a:t>3D tisk a reverzní inženýrství pro výrobu náhradních dílů (např. firmy </a:t>
            </a:r>
            <a:r>
              <a:rPr lang="cs-CZ" sz="1600" b="0" dirty="0" err="1" smtClean="0"/>
              <a:t>SolidVision</a:t>
            </a:r>
            <a:r>
              <a:rPr lang="cs-CZ" sz="1600" b="0" dirty="0" smtClean="0"/>
              <a:t>, 3Dees, MCAE Systems)</a:t>
            </a:r>
          </a:p>
          <a:p>
            <a:r>
              <a:rPr lang="cs-CZ" sz="1600" b="0" dirty="0" smtClean="0"/>
              <a:t>Využití AI v rámci ILS ( diagnostika a plánování oprav, údržby, modernizace, plánování náhradních dílů)</a:t>
            </a:r>
          </a:p>
          <a:p>
            <a:r>
              <a:rPr lang="cs-CZ" sz="1600" b="0" dirty="0" smtClean="0"/>
              <a:t>Zpracování a analýza velkých dat pro C2</a:t>
            </a:r>
          </a:p>
          <a:p>
            <a:r>
              <a:rPr lang="cs-CZ" sz="1600" b="0" dirty="0" smtClean="0"/>
              <a:t>Satelitní snímkování a analýza získaných dat (např. </a:t>
            </a:r>
            <a:r>
              <a:rPr lang="cs-CZ" sz="1600" b="0" dirty="0" err="1" smtClean="0"/>
              <a:t>SpaceKnow</a:t>
            </a:r>
            <a:r>
              <a:rPr lang="cs-CZ" sz="1600" b="0" dirty="0"/>
              <a:t>)</a:t>
            </a:r>
            <a:endParaRPr lang="cs-CZ" sz="1600" b="0" dirty="0" smtClean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01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Tak šel čas aneb jak to bylo s průmyslovou spoluprací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28A75A9D-7AF1-489A-8D79-865CC3B84FAC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07504" y="4065624"/>
            <a:ext cx="8243826" cy="0"/>
          </a:xfrm>
          <a:prstGeom prst="line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4">
            <a:extLst>
              <a:ext uri="{FF2B5EF4-FFF2-40B4-BE49-F238E27FC236}">
                <a16:creationId xmlns="" xmlns:a16="http://schemas.microsoft.com/office/drawing/2014/main" id="{EC10638E-1A39-4BE7-8505-D40EF50A2389}"/>
              </a:ext>
            </a:extLst>
          </p:cNvPr>
          <p:cNvCxnSpPr>
            <a:cxnSpLocks noChangeAspect="1"/>
          </p:cNvCxnSpPr>
          <p:nvPr/>
        </p:nvCxnSpPr>
        <p:spPr>
          <a:xfrm>
            <a:off x="899592" y="4097751"/>
            <a:ext cx="0" cy="97268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="" xmlns:a16="http://schemas.microsoft.com/office/drawing/2014/main" id="{4829787D-E78D-4413-8FA4-FAF9172C6CBF}"/>
              </a:ext>
            </a:extLst>
          </p:cNvPr>
          <p:cNvCxnSpPr>
            <a:cxnSpLocks noChangeAspect="1"/>
          </p:cNvCxnSpPr>
          <p:nvPr/>
        </p:nvCxnSpPr>
        <p:spPr>
          <a:xfrm>
            <a:off x="3514452" y="4080369"/>
            <a:ext cx="0" cy="101036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="" xmlns:a16="http://schemas.microsoft.com/office/drawing/2014/main" id="{2481C004-1C82-4356-BF2C-377ACBD10716}"/>
              </a:ext>
            </a:extLst>
          </p:cNvPr>
          <p:cNvCxnSpPr>
            <a:cxnSpLocks noChangeAspect="1"/>
          </p:cNvCxnSpPr>
          <p:nvPr/>
        </p:nvCxnSpPr>
        <p:spPr>
          <a:xfrm>
            <a:off x="6827266" y="4074780"/>
            <a:ext cx="0" cy="99565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="" xmlns:a16="http://schemas.microsoft.com/office/drawing/2014/main" id="{3D14A4AE-50A4-4E0B-B3BD-2C69039635E1}"/>
              </a:ext>
            </a:extLst>
          </p:cNvPr>
          <p:cNvCxnSpPr>
            <a:cxnSpLocks noChangeAspect="1"/>
          </p:cNvCxnSpPr>
          <p:nvPr/>
        </p:nvCxnSpPr>
        <p:spPr>
          <a:xfrm>
            <a:off x="2195736" y="3312509"/>
            <a:ext cx="0" cy="75311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="" xmlns:a16="http://schemas.microsoft.com/office/drawing/2014/main" id="{04A750AF-6A59-4B72-B56D-0ED5EC872BFB}"/>
              </a:ext>
            </a:extLst>
          </p:cNvPr>
          <p:cNvCxnSpPr>
            <a:cxnSpLocks noChangeAspect="1"/>
          </p:cNvCxnSpPr>
          <p:nvPr/>
        </p:nvCxnSpPr>
        <p:spPr>
          <a:xfrm>
            <a:off x="5148064" y="3278311"/>
            <a:ext cx="0" cy="75311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="" xmlns:a16="http://schemas.microsoft.com/office/drawing/2014/main" id="{7451464E-6E8B-488B-AFAE-FB0B007A4841}"/>
              </a:ext>
            </a:extLst>
          </p:cNvPr>
          <p:cNvCxnSpPr>
            <a:cxnSpLocks noChangeAspect="1"/>
          </p:cNvCxnSpPr>
          <p:nvPr/>
        </p:nvCxnSpPr>
        <p:spPr>
          <a:xfrm>
            <a:off x="8327104" y="3209335"/>
            <a:ext cx="0" cy="75311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929EBA43-C403-4AC7-850B-3DE7C6F80974}"/>
              </a:ext>
            </a:extLst>
          </p:cNvPr>
          <p:cNvSpPr txBox="1">
            <a:spLocks noChangeAspect="1"/>
          </p:cNvSpPr>
          <p:nvPr/>
        </p:nvSpPr>
        <p:spPr>
          <a:xfrm>
            <a:off x="1576899" y="2916922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="" xmlns:a16="http://schemas.microsoft.com/office/drawing/2014/main" id="{B3DC9044-6D5C-4ABE-85F1-E366E50700FF}"/>
              </a:ext>
            </a:extLst>
          </p:cNvPr>
          <p:cNvGrpSpPr>
            <a:grpSpLocks noChangeAspect="1"/>
          </p:cNvGrpSpPr>
          <p:nvPr/>
        </p:nvGrpSpPr>
        <p:grpSpPr>
          <a:xfrm>
            <a:off x="2342132" y="2964422"/>
            <a:ext cx="1739025" cy="1022503"/>
            <a:chOff x="2530760" y="2677423"/>
            <a:chExt cx="1695840" cy="1139067"/>
          </a:xfrm>
        </p:grpSpPr>
        <p:sp>
          <p:nvSpPr>
            <p:cNvPr id="14" name="TextBox 12">
              <a:extLst>
                <a:ext uri="{FF2B5EF4-FFF2-40B4-BE49-F238E27FC236}">
                  <a16:creationId xmlns="" xmlns:a16="http://schemas.microsoft.com/office/drawing/2014/main" id="{51653422-36E2-4631-8A02-133E694399E1}"/>
                </a:ext>
              </a:extLst>
            </p:cNvPr>
            <p:cNvSpPr txBox="1"/>
            <p:nvPr/>
          </p:nvSpPr>
          <p:spPr>
            <a:xfrm>
              <a:off x="2545399" y="3027907"/>
              <a:ext cx="1681201" cy="788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0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Příprava </a:t>
              </a:r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Strategie vyzbrojování a podpory OBP, rozvoj bilaterálních aktivit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="" xmlns:a16="http://schemas.microsoft.com/office/drawing/2014/main" id="{1205970C-F319-475E-89EB-C031A33B00C4}"/>
                </a:ext>
              </a:extLst>
            </p:cNvPr>
            <p:cNvSpPr txBox="1"/>
            <p:nvPr/>
          </p:nvSpPr>
          <p:spPr>
            <a:xfrm>
              <a:off x="2530760" y="2677423"/>
              <a:ext cx="1681201" cy="3363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První ostrý provoz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79D0DEAC-49CF-4B36-8D7E-88FCCD0D1A80}"/>
              </a:ext>
            </a:extLst>
          </p:cNvPr>
          <p:cNvSpPr txBox="1">
            <a:spLocks noChangeAspect="1"/>
          </p:cNvSpPr>
          <p:nvPr/>
        </p:nvSpPr>
        <p:spPr>
          <a:xfrm>
            <a:off x="4469649" y="2866673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="" xmlns:a16="http://schemas.microsoft.com/office/drawing/2014/main" id="{64FAB899-0F5D-4540-8409-A2C48062F2E3}"/>
              </a:ext>
            </a:extLst>
          </p:cNvPr>
          <p:cNvGrpSpPr>
            <a:grpSpLocks noChangeAspect="1"/>
          </p:cNvGrpSpPr>
          <p:nvPr/>
        </p:nvGrpSpPr>
        <p:grpSpPr>
          <a:xfrm>
            <a:off x="5318139" y="2856048"/>
            <a:ext cx="1737410" cy="947116"/>
            <a:chOff x="4685561" y="2693590"/>
            <a:chExt cx="1694260" cy="846886"/>
          </a:xfrm>
        </p:grpSpPr>
        <p:sp>
          <p:nvSpPr>
            <p:cNvPr id="18" name="TextBox 16">
              <a:extLst>
                <a:ext uri="{FF2B5EF4-FFF2-40B4-BE49-F238E27FC236}">
                  <a16:creationId xmlns="" xmlns:a16="http://schemas.microsoft.com/office/drawing/2014/main" id="{C69681B9-67AA-47B7-B82B-4F5D6F1E1FE3}"/>
                </a:ext>
              </a:extLst>
            </p:cNvPr>
            <p:cNvSpPr txBox="1"/>
            <p:nvPr/>
          </p:nvSpPr>
          <p:spPr>
            <a:xfrm>
              <a:off x="4685561" y="2907503"/>
              <a:ext cx="1681201" cy="6329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endParaRPr lang="cs-CZ" altLang="ko-KR" sz="10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  <a:p>
              <a:r>
                <a:rPr lang="cs-CZ" altLang="ko-KR" sz="10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Odbor </a:t>
              </a:r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je přičleněn k sekci vyzbrojování a akvizic MO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="" xmlns:a16="http://schemas.microsoft.com/office/drawing/2014/main" id="{F860B9A7-0EA4-4261-B312-E98DB4FD79E6}"/>
                </a:ext>
              </a:extLst>
            </p:cNvPr>
            <p:cNvSpPr txBox="1"/>
            <p:nvPr/>
          </p:nvSpPr>
          <p:spPr>
            <a:xfrm>
              <a:off x="4698620" y="2693590"/>
              <a:ext cx="1681201" cy="3363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Změna příslušnosti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sp>
        <p:nvSpPr>
          <p:cNvPr id="20" name="TextBox 18">
            <a:extLst>
              <a:ext uri="{FF2B5EF4-FFF2-40B4-BE49-F238E27FC236}">
                <a16:creationId xmlns="" xmlns:a16="http://schemas.microsoft.com/office/drawing/2014/main" id="{9222DE9D-0BBD-42AB-82CC-B63731417A7C}"/>
              </a:ext>
            </a:extLst>
          </p:cNvPr>
          <p:cNvSpPr txBox="1">
            <a:spLocks noChangeAspect="1"/>
          </p:cNvSpPr>
          <p:nvPr/>
        </p:nvSpPr>
        <p:spPr>
          <a:xfrm>
            <a:off x="8400777" y="3438226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="" xmlns:a16="http://schemas.microsoft.com/office/drawing/2014/main" id="{C0F745BB-5F2C-4A88-899C-5E277D6AE622}"/>
              </a:ext>
            </a:extLst>
          </p:cNvPr>
          <p:cNvGrpSpPr>
            <a:grpSpLocks noChangeAspect="1"/>
          </p:cNvGrpSpPr>
          <p:nvPr/>
        </p:nvGrpSpPr>
        <p:grpSpPr>
          <a:xfrm>
            <a:off x="7346117" y="2197058"/>
            <a:ext cx="1729972" cy="1166413"/>
            <a:chOff x="6944662" y="2473763"/>
            <a:chExt cx="1687015" cy="1416203"/>
          </a:xfrm>
        </p:grpSpPr>
        <p:sp>
          <p:nvSpPr>
            <p:cNvPr id="22" name="TextBox 20">
              <a:extLst>
                <a:ext uri="{FF2B5EF4-FFF2-40B4-BE49-F238E27FC236}">
                  <a16:creationId xmlns="" xmlns:a16="http://schemas.microsoft.com/office/drawing/2014/main" id="{599A2913-4BE9-47DD-B291-AB69EF3FAE62}"/>
                </a:ext>
              </a:extLst>
            </p:cNvPr>
            <p:cNvSpPr txBox="1"/>
            <p:nvPr/>
          </p:nvSpPr>
          <p:spPr>
            <a:xfrm>
              <a:off x="6944662" y="2843641"/>
              <a:ext cx="1681201" cy="1046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endParaRPr lang="cs-CZ" altLang="ko-KR" sz="10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  <a:p>
              <a:r>
                <a:rPr lang="cs-CZ" altLang="ko-KR" sz="10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Od </a:t>
              </a:r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1.1. je obnovena samostatná Sekce průmyslové spolupráce, v čele s NMO T. Kopečným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="" xmlns:a16="http://schemas.microsoft.com/office/drawing/2014/main" id="{865791BA-972E-4ECD-92E2-7335718EE1C4}"/>
                </a:ext>
              </a:extLst>
            </p:cNvPr>
            <p:cNvSpPr txBox="1"/>
            <p:nvPr/>
          </p:nvSpPr>
          <p:spPr>
            <a:xfrm>
              <a:off x="6950476" y="2473763"/>
              <a:ext cx="1681201" cy="5605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Návrat k samostatnosti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sp>
        <p:nvSpPr>
          <p:cNvPr id="24" name="TextBox 22">
            <a:extLst>
              <a:ext uri="{FF2B5EF4-FFF2-40B4-BE49-F238E27FC236}">
                <a16:creationId xmlns="" xmlns:a16="http://schemas.microsoft.com/office/drawing/2014/main" id="{618E8A96-DDE9-419F-BB81-3D04A4CB242D}"/>
              </a:ext>
            </a:extLst>
          </p:cNvPr>
          <p:cNvSpPr txBox="1">
            <a:spLocks noChangeAspect="1"/>
          </p:cNvSpPr>
          <p:nvPr/>
        </p:nvSpPr>
        <p:spPr>
          <a:xfrm>
            <a:off x="276231" y="5147147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="" xmlns:a16="http://schemas.microsoft.com/office/drawing/2014/main" id="{11D66D0C-5E28-42A1-BD77-E804956741C9}"/>
              </a:ext>
            </a:extLst>
          </p:cNvPr>
          <p:cNvGrpSpPr>
            <a:grpSpLocks noChangeAspect="1"/>
          </p:cNvGrpSpPr>
          <p:nvPr/>
        </p:nvGrpSpPr>
        <p:grpSpPr>
          <a:xfrm>
            <a:off x="987909" y="4152414"/>
            <a:ext cx="1767235" cy="940124"/>
            <a:chOff x="2074910" y="4335050"/>
            <a:chExt cx="1723350" cy="1057746"/>
          </a:xfrm>
        </p:grpSpPr>
        <p:sp>
          <p:nvSpPr>
            <p:cNvPr id="26" name="TextBox 24">
              <a:extLst>
                <a:ext uri="{FF2B5EF4-FFF2-40B4-BE49-F238E27FC236}">
                  <a16:creationId xmlns="" xmlns:a16="http://schemas.microsoft.com/office/drawing/2014/main" id="{7BBAF62E-1B75-4B74-9E8C-02E67DDB2185}"/>
                </a:ext>
              </a:extLst>
            </p:cNvPr>
            <p:cNvSpPr txBox="1"/>
            <p:nvPr/>
          </p:nvSpPr>
          <p:spPr>
            <a:xfrm>
              <a:off x="2117059" y="4720155"/>
              <a:ext cx="1681201" cy="6726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První „dětské krůčky“, budování a nastavování systému a agendy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5289C267-87DA-4172-928E-F415BA34DE8A}"/>
                </a:ext>
              </a:extLst>
            </p:cNvPr>
            <p:cNvSpPr txBox="1"/>
            <p:nvPr/>
          </p:nvSpPr>
          <p:spPr>
            <a:xfrm>
              <a:off x="2074910" y="4335050"/>
              <a:ext cx="1697055" cy="336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 smtClean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Budování konceptu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sp>
        <p:nvSpPr>
          <p:cNvPr id="28" name="TextBox 26">
            <a:extLst>
              <a:ext uri="{FF2B5EF4-FFF2-40B4-BE49-F238E27FC236}">
                <a16:creationId xmlns="" xmlns:a16="http://schemas.microsoft.com/office/drawing/2014/main" id="{F77A7779-906A-4A42-B606-79231DFFDBEF}"/>
              </a:ext>
            </a:extLst>
          </p:cNvPr>
          <p:cNvSpPr txBox="1">
            <a:spLocks noChangeAspect="1"/>
          </p:cNvSpPr>
          <p:nvPr/>
        </p:nvSpPr>
        <p:spPr>
          <a:xfrm>
            <a:off x="3059832" y="5165640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="" xmlns:a16="http://schemas.microsoft.com/office/drawing/2014/main" id="{4B35C199-69FD-44A5-A7EF-194C170B3534}"/>
              </a:ext>
            </a:extLst>
          </p:cNvPr>
          <p:cNvGrpSpPr>
            <a:grpSpLocks noChangeAspect="1"/>
          </p:cNvGrpSpPr>
          <p:nvPr/>
        </p:nvGrpSpPr>
        <p:grpSpPr>
          <a:xfrm>
            <a:off x="3646392" y="4123842"/>
            <a:ext cx="2010992" cy="997879"/>
            <a:chOff x="3584591" y="4236442"/>
            <a:chExt cx="1961046" cy="1211578"/>
          </a:xfrm>
        </p:grpSpPr>
        <p:sp>
          <p:nvSpPr>
            <p:cNvPr id="30" name="TextBox 28">
              <a:extLst>
                <a:ext uri="{FF2B5EF4-FFF2-40B4-BE49-F238E27FC236}">
                  <a16:creationId xmlns="" xmlns:a16="http://schemas.microsoft.com/office/drawing/2014/main" id="{C1550DB7-788F-4F8E-B3B9-CC7C6923F1EC}"/>
                </a:ext>
              </a:extLst>
            </p:cNvPr>
            <p:cNvSpPr txBox="1"/>
            <p:nvPr/>
          </p:nvSpPr>
          <p:spPr>
            <a:xfrm>
              <a:off x="3595881" y="4588537"/>
              <a:ext cx="1949756" cy="8594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Z rozhodnutí tehdejší MO Karly Šlechtové byla sekce rozpuštěna a zůstal pouze odbor průmyslové spolupráce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31" name="TextBox 29">
              <a:extLst>
                <a:ext uri="{FF2B5EF4-FFF2-40B4-BE49-F238E27FC236}">
                  <a16:creationId xmlns="" xmlns:a16="http://schemas.microsoft.com/office/drawing/2014/main" id="{C99D6DB6-3008-476E-9555-C763BE41BC7E}"/>
                </a:ext>
              </a:extLst>
            </p:cNvPr>
            <p:cNvSpPr txBox="1"/>
            <p:nvPr/>
          </p:nvSpPr>
          <p:spPr>
            <a:xfrm>
              <a:off x="3584591" y="4236442"/>
              <a:ext cx="1681201" cy="3363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Zrušení sekce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="" xmlns:a16="http://schemas.microsoft.com/office/drawing/2014/main" id="{F22FC839-76D8-49C1-9122-F9ACC54A6EDE}"/>
              </a:ext>
            </a:extLst>
          </p:cNvPr>
          <p:cNvSpPr txBox="1">
            <a:spLocks noChangeAspect="1"/>
          </p:cNvSpPr>
          <p:nvPr/>
        </p:nvSpPr>
        <p:spPr>
          <a:xfrm>
            <a:off x="6396237" y="5147147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3" name="Group 31">
            <a:extLst>
              <a:ext uri="{FF2B5EF4-FFF2-40B4-BE49-F238E27FC236}">
                <a16:creationId xmlns="" xmlns:a16="http://schemas.microsoft.com/office/drawing/2014/main" id="{DBDB3E47-48E5-4876-8D3A-E10E94CEE868}"/>
              </a:ext>
            </a:extLst>
          </p:cNvPr>
          <p:cNvGrpSpPr>
            <a:grpSpLocks noChangeAspect="1"/>
          </p:cNvGrpSpPr>
          <p:nvPr/>
        </p:nvGrpSpPr>
        <p:grpSpPr>
          <a:xfrm>
            <a:off x="6973323" y="4097750"/>
            <a:ext cx="1724013" cy="992985"/>
            <a:chOff x="5750295" y="4273536"/>
            <a:chExt cx="1681201" cy="1205635"/>
          </a:xfrm>
        </p:grpSpPr>
        <p:sp>
          <p:nvSpPr>
            <p:cNvPr id="34" name="TextBox 32">
              <a:extLst>
                <a:ext uri="{FF2B5EF4-FFF2-40B4-BE49-F238E27FC236}">
                  <a16:creationId xmlns="" xmlns:a16="http://schemas.microsoft.com/office/drawing/2014/main" id="{A344FC7D-73E6-4B59-A9F8-ED146DC8A256}"/>
                </a:ext>
              </a:extLst>
            </p:cNvPr>
            <p:cNvSpPr txBox="1"/>
            <p:nvPr/>
          </p:nvSpPr>
          <p:spPr>
            <a:xfrm>
              <a:off x="5750295" y="4432846"/>
              <a:ext cx="1681201" cy="1046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endParaRPr lang="cs-CZ" altLang="ko-KR" sz="10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  <a:p>
              <a:r>
                <a:rPr lang="cs-CZ" altLang="ko-KR" sz="10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Reorganizace </a:t>
              </a:r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vede k změně </a:t>
              </a:r>
              <a:r>
                <a:rPr lang="cs-CZ" altLang="ko-KR" sz="10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podřízenosti odboru pod sekcí </a:t>
              </a:r>
              <a:r>
                <a:rPr lang="cs-CZ" altLang="ko-KR" sz="10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obranné politiky a strategie</a:t>
              </a:r>
              <a:endParaRPr lang="ko-KR" altLang="en-US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35" name="TextBox 33">
              <a:extLst>
                <a:ext uri="{FF2B5EF4-FFF2-40B4-BE49-F238E27FC236}">
                  <a16:creationId xmlns="" xmlns:a16="http://schemas.microsoft.com/office/drawing/2014/main" id="{4AEB3382-136C-4B2F-A607-A29723FFD89B}"/>
                </a:ext>
              </a:extLst>
            </p:cNvPr>
            <p:cNvSpPr txBox="1"/>
            <p:nvPr/>
          </p:nvSpPr>
          <p:spPr>
            <a:xfrm>
              <a:off x="5750295" y="4273536"/>
              <a:ext cx="1681201" cy="3363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cs-CZ" altLang="ko-KR" sz="12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Další škatulata</a:t>
              </a:r>
              <a:endParaRPr lang="ko-KR" altLang="en-US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cxnSp>
        <p:nvCxnSpPr>
          <p:cNvPr id="36" name="Straight Connector 4">
            <a:extLst>
              <a:ext uri="{FF2B5EF4-FFF2-40B4-BE49-F238E27FC236}">
                <a16:creationId xmlns="" xmlns:a16="http://schemas.microsoft.com/office/drawing/2014/main" id="{F4DDF26A-D45C-451C-805F-B2C16C11F85C}"/>
              </a:ext>
            </a:extLst>
          </p:cNvPr>
          <p:cNvCxnSpPr>
            <a:cxnSpLocks noChangeAspect="1"/>
          </p:cNvCxnSpPr>
          <p:nvPr/>
        </p:nvCxnSpPr>
        <p:spPr>
          <a:xfrm>
            <a:off x="107504" y="2716371"/>
            <a:ext cx="0" cy="134925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7" name="TextBox 24">
            <a:extLst>
              <a:ext uri="{FF2B5EF4-FFF2-40B4-BE49-F238E27FC236}">
                <a16:creationId xmlns="" xmlns:a16="http://schemas.microsoft.com/office/drawing/2014/main" id="{2A27CD60-85CD-4FFA-ABCB-A3B065B3CA47}"/>
              </a:ext>
            </a:extLst>
          </p:cNvPr>
          <p:cNvSpPr txBox="1">
            <a:spLocks noChangeAspect="1"/>
          </p:cNvSpPr>
          <p:nvPr/>
        </p:nvSpPr>
        <p:spPr>
          <a:xfrm>
            <a:off x="79024" y="2151471"/>
            <a:ext cx="1724013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cs-CZ" altLang="ko-KR" sz="10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Založena sekce průmyslové spolupráce a řízení organizací</a:t>
            </a:r>
            <a:endParaRPr lang="ko-KR" altLang="en-US" sz="1000" dirty="0">
              <a:solidFill>
                <a:srgbClr val="0070C0"/>
              </a:solidFill>
              <a:latin typeface="Amasis MT Pro Medium" panose="02040604050005020304" pitchFamily="18" charset="-18"/>
              <a:cs typeface="Arial" pitchFamily="34" charset="0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="" xmlns:a16="http://schemas.microsoft.com/office/drawing/2014/main" id="{AE53C62E-CB86-4B6E-BE8D-9FFA7E8278A9}"/>
              </a:ext>
            </a:extLst>
          </p:cNvPr>
          <p:cNvSpPr txBox="1">
            <a:spLocks noChangeAspect="1"/>
          </p:cNvSpPr>
          <p:nvPr/>
        </p:nvSpPr>
        <p:spPr>
          <a:xfrm>
            <a:off x="79025" y="1881579"/>
            <a:ext cx="1724013" cy="276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cs-CZ" altLang="ko-KR" sz="12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rPr>
              <a:t>Zrod sekce</a:t>
            </a:r>
            <a:endParaRPr lang="ko-KR" altLang="en-US" sz="1200" b="1" dirty="0">
              <a:solidFill>
                <a:srgbClr val="0070C0"/>
              </a:solidFill>
              <a:latin typeface="Amasis MT Pro Black" panose="02040A04050005020304" pitchFamily="18" charset="-18"/>
              <a:cs typeface="Arial" pitchFamily="34" charset="0"/>
            </a:endParaRPr>
          </a:p>
        </p:txBody>
      </p:sp>
      <p:sp>
        <p:nvSpPr>
          <p:cNvPr id="51" name="TextBox 22">
            <a:extLst>
              <a:ext uri="{FF2B5EF4-FFF2-40B4-BE49-F238E27FC236}">
                <a16:creationId xmlns="" xmlns:a16="http://schemas.microsoft.com/office/drawing/2014/main" id="{618E8A96-DDE9-419F-BB81-3D04A4CB242D}"/>
              </a:ext>
            </a:extLst>
          </p:cNvPr>
          <p:cNvSpPr txBox="1">
            <a:spLocks noChangeAspect="1"/>
          </p:cNvSpPr>
          <p:nvPr/>
        </p:nvSpPr>
        <p:spPr>
          <a:xfrm>
            <a:off x="196515" y="2866673"/>
            <a:ext cx="71167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70C0"/>
                </a:solidFill>
                <a:cs typeface="Arial" pitchFamily="34" charset="0"/>
              </a:rPr>
              <a:t>201</a:t>
            </a:r>
            <a:r>
              <a:rPr lang="cs-CZ" altLang="ko-KR" sz="1600" b="1" dirty="0" smtClean="0">
                <a:solidFill>
                  <a:srgbClr val="0070C0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7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031C4B-4FFB-4E2A-BC27-414AD0E3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Organizační struktura</a:t>
            </a:r>
            <a:endParaRPr lang="cs-CZ" sz="2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80215EF-4ABB-4656-A8C6-7CB080ECB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37569B46-60F6-47D6-ADBB-E0A9042B1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541457"/>
              </p:ext>
            </p:extLst>
          </p:nvPr>
        </p:nvGraphicFramePr>
        <p:xfrm>
          <a:off x="21531" y="1470476"/>
          <a:ext cx="8892480" cy="476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7">
            <a:extLst>
              <a:ext uri="{FF2B5EF4-FFF2-40B4-BE49-F238E27FC236}">
                <a16:creationId xmlns="" xmlns:a16="http://schemas.microsoft.com/office/drawing/2014/main" id="{FF66F2B7-5985-40CC-96F3-FC5CEB090039}"/>
              </a:ext>
            </a:extLst>
          </p:cNvPr>
          <p:cNvGrpSpPr/>
          <p:nvPr/>
        </p:nvGrpSpPr>
        <p:grpSpPr>
          <a:xfrm>
            <a:off x="-65859" y="1901791"/>
            <a:ext cx="2580457" cy="1417798"/>
            <a:chOff x="5881770" y="3008947"/>
            <a:chExt cx="2534969" cy="1417798"/>
          </a:xfrm>
        </p:grpSpPr>
        <p:sp>
          <p:nvSpPr>
            <p:cNvPr id="10" name="TextBox 88">
              <a:extLst>
                <a:ext uri="{FF2B5EF4-FFF2-40B4-BE49-F238E27FC236}">
                  <a16:creationId xmlns="" xmlns:a16="http://schemas.microsoft.com/office/drawing/2014/main" id="{ED551BB7-FEA2-4E1E-B348-00F8160FCE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89">
              <a:extLst>
                <a:ext uri="{FF2B5EF4-FFF2-40B4-BE49-F238E27FC236}">
                  <a16:creationId xmlns="" xmlns:a16="http://schemas.microsoft.com/office/drawing/2014/main" id="{C63A6D89-883F-469D-99BF-6EF33559C30B}"/>
                </a:ext>
              </a:extLst>
            </p:cNvPr>
            <p:cNvSpPr txBox="1"/>
            <p:nvPr/>
          </p:nvSpPr>
          <p:spPr>
            <a:xfrm>
              <a:off x="5881770" y="3008947"/>
              <a:ext cx="2527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14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Oddělení </a:t>
              </a:r>
              <a:r>
                <a:rPr lang="cs-CZ" altLang="ko-KR" sz="1400" b="1" dirty="0" smtClean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zahraniční spolupráce</a:t>
              </a:r>
              <a:endParaRPr lang="cs-CZ" altLang="ko-KR" sz="14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  <a:p>
              <a:endParaRPr lang="cs-CZ" altLang="ko-KR" sz="1400" b="1" dirty="0">
                <a:solidFill>
                  <a:srgbClr val="0070C0"/>
                </a:solidFill>
                <a:cs typeface="Arial" pitchFamily="34" charset="0"/>
              </a:endParaRPr>
            </a:p>
            <a:p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91">
            <a:extLst>
              <a:ext uri="{FF2B5EF4-FFF2-40B4-BE49-F238E27FC236}">
                <a16:creationId xmlns="" xmlns:a16="http://schemas.microsoft.com/office/drawing/2014/main" id="{BDD78980-73DC-463C-BDCE-B49E850B67B7}"/>
              </a:ext>
            </a:extLst>
          </p:cNvPr>
          <p:cNvSpPr txBox="1"/>
          <p:nvPr/>
        </p:nvSpPr>
        <p:spPr>
          <a:xfrm>
            <a:off x="45640" y="2453844"/>
            <a:ext cx="2610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b</a:t>
            </a: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ilaterální styky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projekty </a:t>
            </a:r>
            <a:r>
              <a:rPr lang="cs-CZ" altLang="ko-KR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podpory ekonomické diplomacie – tzv. </a:t>
            </a: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PROPEDy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zahraniční </a:t>
            </a:r>
            <a:r>
              <a:rPr lang="cs-CZ" altLang="ko-KR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veletrhy a </a:t>
            </a: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prezentace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úzká </a:t>
            </a:r>
            <a:r>
              <a: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rPr>
              <a:t>spolupráce s AMOS</a:t>
            </a:r>
            <a:endParaRPr lang="ko-KR" altLang="en-US" sz="1200" dirty="0">
              <a:solidFill>
                <a:srgbClr val="0070C0"/>
              </a:solidFill>
              <a:latin typeface="Amasis MT Pro Medium" panose="02040604050005020304" pitchFamily="18" charset="-18"/>
              <a:cs typeface="Arial" pitchFamily="34" charset="0"/>
            </a:endParaRPr>
          </a:p>
        </p:txBody>
      </p:sp>
      <p:grpSp>
        <p:nvGrpSpPr>
          <p:cNvPr id="13" name="Group 90">
            <a:extLst>
              <a:ext uri="{FF2B5EF4-FFF2-40B4-BE49-F238E27FC236}">
                <a16:creationId xmlns="" xmlns:a16="http://schemas.microsoft.com/office/drawing/2014/main" id="{A22618B6-3640-48A7-B970-A2D08F97D9D3}"/>
              </a:ext>
            </a:extLst>
          </p:cNvPr>
          <p:cNvGrpSpPr/>
          <p:nvPr/>
        </p:nvGrpSpPr>
        <p:grpSpPr>
          <a:xfrm>
            <a:off x="-127473" y="3988757"/>
            <a:ext cx="2979290" cy="1934636"/>
            <a:chOff x="5879599" y="3544011"/>
            <a:chExt cx="2773654" cy="1934636"/>
          </a:xfrm>
        </p:grpSpPr>
        <p:sp>
          <p:nvSpPr>
            <p:cNvPr id="14" name="TextBox 91">
              <a:extLst>
                <a:ext uri="{FF2B5EF4-FFF2-40B4-BE49-F238E27FC236}">
                  <a16:creationId xmlns="" xmlns:a16="http://schemas.microsoft.com/office/drawing/2014/main" id="{8643F69E-DB9C-4EB7-B0C9-191AEEC54825}"/>
                </a:ext>
              </a:extLst>
            </p:cNvPr>
            <p:cNvSpPr txBox="1"/>
            <p:nvPr/>
          </p:nvSpPr>
          <p:spPr>
            <a:xfrm>
              <a:off x="6018319" y="4093652"/>
              <a:ext cx="26349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s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tyk 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„armáda-průmysl“, 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podpora EDT‘s,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cvičení odolnosti firem proti působením v šedé zóně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rogramy průmyslové spolupráce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multilaterální 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spolupráce 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(NATO, EU – EDF aj.)</a:t>
              </a:r>
              <a:endParaRPr lang="ko-KR" altLang="en-US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15" name="TextBox 92">
              <a:extLst>
                <a:ext uri="{FF2B5EF4-FFF2-40B4-BE49-F238E27FC236}">
                  <a16:creationId xmlns="" xmlns:a16="http://schemas.microsoft.com/office/drawing/2014/main" id="{C6FF25C7-9347-46EE-BEE6-2F798A2DC1E5}"/>
                </a:ext>
              </a:extLst>
            </p:cNvPr>
            <p:cNvSpPr txBox="1"/>
            <p:nvPr/>
          </p:nvSpPr>
          <p:spPr>
            <a:xfrm>
              <a:off x="5879599" y="3544011"/>
              <a:ext cx="2527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14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Oddělení </a:t>
              </a:r>
              <a:r>
                <a:rPr lang="cs-CZ" altLang="ko-KR" sz="1400" b="1" dirty="0" smtClean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technologické spolupráce</a:t>
              </a:r>
              <a:endParaRPr lang="ko-KR" altLang="en-US" sz="14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grpSp>
        <p:nvGrpSpPr>
          <p:cNvPr id="16" name="Group 93">
            <a:extLst>
              <a:ext uri="{FF2B5EF4-FFF2-40B4-BE49-F238E27FC236}">
                <a16:creationId xmlns="" xmlns:a16="http://schemas.microsoft.com/office/drawing/2014/main" id="{1DC61B23-5178-4F63-87A0-AB927952EC2B}"/>
              </a:ext>
            </a:extLst>
          </p:cNvPr>
          <p:cNvGrpSpPr/>
          <p:nvPr/>
        </p:nvGrpSpPr>
        <p:grpSpPr>
          <a:xfrm>
            <a:off x="6317609" y="1978921"/>
            <a:ext cx="2761075" cy="1758032"/>
            <a:chOff x="5234896" y="2273007"/>
            <a:chExt cx="2570501" cy="1758032"/>
          </a:xfrm>
        </p:grpSpPr>
        <p:sp>
          <p:nvSpPr>
            <p:cNvPr id="17" name="TextBox 94">
              <a:extLst>
                <a:ext uri="{FF2B5EF4-FFF2-40B4-BE49-F238E27FC236}">
                  <a16:creationId xmlns="" xmlns:a16="http://schemas.microsoft.com/office/drawing/2014/main" id="{D6329374-A0C0-48F3-9066-7FF469F5B671}"/>
                </a:ext>
              </a:extLst>
            </p:cNvPr>
            <p:cNvSpPr txBox="1"/>
            <p:nvPr/>
          </p:nvSpPr>
          <p:spPr>
            <a:xfrm>
              <a:off x="5277718" y="2830710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ř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ídí projekty programu podpory obranného výzkumu a vývoje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řeší institucionální a účelovou podporu projektům </a:t>
              </a:r>
              <a:r>
                <a:rPr lang="cs-CZ" altLang="ko-KR" sz="1200" dirty="0" err="1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VaV</a:t>
              </a:r>
              <a:endParaRPr lang="cs-CZ" altLang="ko-KR" sz="1200" dirty="0" smtClean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zabezpečuje žádosti o dotace z fondů a finančních nástrojů EU</a:t>
              </a:r>
              <a:endParaRPr lang="ko-KR" altLang="en-US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18" name="TextBox 95">
              <a:extLst>
                <a:ext uri="{FF2B5EF4-FFF2-40B4-BE49-F238E27FC236}">
                  <a16:creationId xmlns="" xmlns:a16="http://schemas.microsoft.com/office/drawing/2014/main" id="{9552678E-8988-4437-B939-7A3C481E78DF}"/>
                </a:ext>
              </a:extLst>
            </p:cNvPr>
            <p:cNvSpPr txBox="1"/>
            <p:nvPr/>
          </p:nvSpPr>
          <p:spPr>
            <a:xfrm>
              <a:off x="5234896" y="2273007"/>
              <a:ext cx="2527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14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Oddělení </a:t>
              </a:r>
              <a:r>
                <a:rPr lang="cs-CZ" altLang="ko-KR" sz="1400" b="1" dirty="0" smtClean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výzkumu, vývoje a evropských fondů</a:t>
              </a:r>
              <a:endParaRPr lang="ko-KR" altLang="en-US" sz="14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  <p:grpSp>
        <p:nvGrpSpPr>
          <p:cNvPr id="19" name="Group 93">
            <a:extLst>
              <a:ext uri="{FF2B5EF4-FFF2-40B4-BE49-F238E27FC236}">
                <a16:creationId xmlns="" xmlns:a16="http://schemas.microsoft.com/office/drawing/2014/main" id="{1DC61B23-5178-4F63-87A0-AB927952EC2B}"/>
              </a:ext>
            </a:extLst>
          </p:cNvPr>
          <p:cNvGrpSpPr/>
          <p:nvPr/>
        </p:nvGrpSpPr>
        <p:grpSpPr>
          <a:xfrm>
            <a:off x="6452592" y="4038108"/>
            <a:ext cx="2715079" cy="1694739"/>
            <a:chOff x="5889060" y="3676784"/>
            <a:chExt cx="2527680" cy="1694739"/>
          </a:xfrm>
        </p:grpSpPr>
        <p:sp>
          <p:nvSpPr>
            <p:cNvPr id="20" name="TextBox 94">
              <a:extLst>
                <a:ext uri="{FF2B5EF4-FFF2-40B4-BE49-F238E27FC236}">
                  <a16:creationId xmlns="" xmlns:a16="http://schemas.microsoft.com/office/drawing/2014/main" id="{D6329374-A0C0-48F3-9066-7FF469F5B671}"/>
                </a:ext>
              </a:extLst>
            </p:cNvPr>
            <p:cNvSpPr txBox="1"/>
            <p:nvPr/>
          </p:nvSpPr>
          <p:spPr>
            <a:xfrm>
              <a:off x="5948293" y="4171194"/>
              <a:ext cx="24684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rovádí 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průzkumy trhu 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u strategických 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a zvlášť 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významných projektů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 metodicky řídí proces odhadů nákladů životního cyklu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 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vč. </a:t>
              </a:r>
              <a:r>
                <a:rPr lang="cs-CZ" altLang="ko-KR" sz="1200" dirty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p</a:t>
              </a:r>
              <a:r>
                <a:rPr lang="cs-CZ" altLang="ko-KR" sz="1200" dirty="0" smtClean="0">
                  <a:solidFill>
                    <a:srgbClr val="0070C0"/>
                  </a:solidFill>
                  <a:latin typeface="Amasis MT Pro Medium" panose="02040604050005020304" pitchFamily="18" charset="-18"/>
                  <a:cs typeface="Arial" pitchFamily="34" charset="0"/>
                </a:rPr>
                <a:t>řípravy specializovaných kurzů</a:t>
              </a:r>
              <a:endParaRPr lang="ko-KR" altLang="en-US" sz="1200" dirty="0">
                <a:solidFill>
                  <a:srgbClr val="0070C0"/>
                </a:solidFill>
                <a:latin typeface="Amasis MT Pro Medium" panose="02040604050005020304" pitchFamily="18" charset="-18"/>
                <a:cs typeface="Arial" pitchFamily="34" charset="0"/>
              </a:endParaRPr>
            </a:p>
          </p:txBody>
        </p:sp>
        <p:sp>
          <p:nvSpPr>
            <p:cNvPr id="21" name="TextBox 95">
              <a:extLst>
                <a:ext uri="{FF2B5EF4-FFF2-40B4-BE49-F238E27FC236}">
                  <a16:creationId xmlns="" xmlns:a16="http://schemas.microsoft.com/office/drawing/2014/main" id="{9552678E-8988-4437-B939-7A3C481E78DF}"/>
                </a:ext>
              </a:extLst>
            </p:cNvPr>
            <p:cNvSpPr txBox="1"/>
            <p:nvPr/>
          </p:nvSpPr>
          <p:spPr>
            <a:xfrm>
              <a:off x="5889060" y="3676784"/>
              <a:ext cx="2527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ko-KR" sz="1400" b="1" dirty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Oddělení </a:t>
              </a:r>
              <a:r>
                <a:rPr lang="cs-CZ" altLang="ko-KR" sz="1400" b="1" dirty="0" smtClean="0">
                  <a:solidFill>
                    <a:srgbClr val="0070C0"/>
                  </a:solidFill>
                  <a:latin typeface="Amasis MT Pro Black" panose="02040A04050005020304" pitchFamily="18" charset="-18"/>
                  <a:cs typeface="Arial" pitchFamily="34" charset="0"/>
                </a:rPr>
                <a:t>průmyslových analýz</a:t>
              </a:r>
              <a:endParaRPr lang="ko-KR" altLang="en-US" sz="1400" b="1" dirty="0">
                <a:solidFill>
                  <a:srgbClr val="0070C0"/>
                </a:solidFill>
                <a:latin typeface="Amasis MT Pro Black" panose="02040A04050005020304" pitchFamily="18" charset="-1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2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7308850" cy="1223789"/>
          </a:xfrm>
        </p:spPr>
        <p:txBody>
          <a:bodyPr>
            <a:noAutofit/>
          </a:bodyPr>
          <a:lstStyle/>
          <a:p>
            <a:r>
              <a:rPr lang="cs-CZ" sz="2400" b="1" dirty="0"/>
              <a:t>Strategické a zvlášť významné zakázky </a:t>
            </a:r>
            <a:r>
              <a:rPr lang="cs-CZ" sz="2400" b="1" dirty="0" smtClean="0"/>
              <a:t>a </a:t>
            </a:r>
            <a:r>
              <a:rPr lang="cs-CZ" sz="2400" b="1" dirty="0" err="1" smtClean="0"/>
              <a:t>průmyslovÁ</a:t>
            </a:r>
            <a:r>
              <a:rPr lang="cs-CZ" sz="2400" b="1" dirty="0" smtClean="0"/>
              <a:t> </a:t>
            </a:r>
            <a:r>
              <a:rPr lang="cs-CZ" sz="2400" b="1" dirty="0"/>
              <a:t>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9962"/>
            <a:ext cx="8229600" cy="47907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</a:rPr>
              <a:t>Po letech </a:t>
            </a:r>
            <a:r>
              <a:rPr lang="cs-CZ" sz="1400" b="0" dirty="0" smtClean="0">
                <a:solidFill>
                  <a:schemeClr val="tx1"/>
                </a:solidFill>
              </a:rPr>
              <a:t>redukce rozpočtu </a:t>
            </a:r>
            <a:r>
              <a:rPr lang="cs-CZ" sz="1400" b="0" dirty="0">
                <a:solidFill>
                  <a:schemeClr val="tx1"/>
                </a:solidFill>
              </a:rPr>
              <a:t>se v r. 2020 začalo kolo armádních nákupů roztáčet, viz projekty pořízení pásového BVP, víceúčelových vrtulníků, samohybné houfnice CAESAR, radiolokátory MADR či </a:t>
            </a:r>
            <a:r>
              <a:rPr lang="cs-CZ" sz="1400" b="0" dirty="0" smtClean="0">
                <a:solidFill>
                  <a:schemeClr val="tx1"/>
                </a:solidFill>
              </a:rPr>
              <a:t>prostředky </a:t>
            </a:r>
            <a:r>
              <a:rPr lang="cs-CZ" sz="1400" b="0" dirty="0">
                <a:solidFill>
                  <a:schemeClr val="tx1"/>
                </a:solidFill>
              </a:rPr>
              <a:t>PVO </a:t>
            </a:r>
            <a:r>
              <a:rPr lang="cs-CZ" sz="1400" b="0" dirty="0" smtClean="0">
                <a:solidFill>
                  <a:schemeClr val="tx1"/>
                </a:solidFill>
              </a:rPr>
              <a:t>SHORAD.</a:t>
            </a:r>
            <a:endParaRPr lang="cs-CZ" sz="1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</a:rPr>
              <a:t> Zapojení domácího průmyslu je u těchto zakázek klíčové a v případě SZVZ obecně je téměř bezpodmínečně vyžadováno – mění se vesměs pouze rozsah</a:t>
            </a:r>
            <a:r>
              <a:rPr lang="cs-CZ" sz="1400" b="0" dirty="0" smtClean="0">
                <a:solidFill>
                  <a:schemeClr val="tx1"/>
                </a:solidFill>
              </a:rPr>
              <a:t>.</a:t>
            </a:r>
            <a:endParaRPr lang="cs-CZ" sz="1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</a:rPr>
              <a:t>Kromě projektu pořízení pásového BVP se doposud u všech jmenovaných </a:t>
            </a:r>
            <a:r>
              <a:rPr lang="cs-CZ" sz="1400" b="0" dirty="0" smtClean="0">
                <a:solidFill>
                  <a:schemeClr val="tx1"/>
                </a:solidFill>
              </a:rPr>
              <a:t>projektů  </a:t>
            </a:r>
            <a:r>
              <a:rPr lang="cs-CZ" sz="1400" b="0" dirty="0">
                <a:solidFill>
                  <a:schemeClr val="tx1"/>
                </a:solidFill>
              </a:rPr>
              <a:t>podařilo uzavřít s dodavatelem smlouvu o průmyslové spolupráci, která ukotvuje zapojení státních podniků a/nebo soukromých českých společností do dané zakázky</a:t>
            </a:r>
            <a:r>
              <a:rPr lang="cs-CZ" sz="1400" b="0" dirty="0" smtClean="0">
                <a:solidFill>
                  <a:schemeClr val="tx1"/>
                </a:solidFill>
              </a:rPr>
              <a:t>.</a:t>
            </a:r>
            <a:endParaRPr lang="cs-CZ" sz="1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</a:rPr>
              <a:t>Požadovaný podíl průmyslové spolupráce primárně závisí na specifických parametrech konkrétní zakázky a zpravidla je navázaný na množství pořizované techniky, její cenu a na komplexnost. </a:t>
            </a:r>
            <a:endParaRPr lang="cs-CZ" sz="1400" b="0" dirty="0" smtClean="0">
              <a:solidFill>
                <a:schemeClr val="tx1"/>
              </a:solidFill>
            </a:endParaRPr>
          </a:p>
          <a:p>
            <a:pPr indent="0">
              <a:spcAft>
                <a:spcPts val="600"/>
              </a:spcAft>
              <a:buNone/>
            </a:pPr>
            <a:r>
              <a:rPr lang="cs-CZ" sz="1400" b="0" u="sng" dirty="0" smtClean="0">
                <a:solidFill>
                  <a:schemeClr val="tx1"/>
                </a:solidFill>
              </a:rPr>
              <a:t>Postup:</a:t>
            </a:r>
            <a:endParaRPr lang="cs-CZ" sz="1400" b="0" u="sng" dirty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Analýza schopností domácího průmyslu pro zapojení do programu průmyslové spolupráce </a:t>
            </a:r>
            <a:r>
              <a:rPr lang="cs-CZ" sz="1400" b="0" dirty="0" smtClean="0">
                <a:solidFill>
                  <a:schemeClr val="tx1"/>
                </a:solidFill>
              </a:rPr>
              <a:t>– úvodní materiál zhodnocující potenciál pro zapojení se do zakázky.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Plán průmyslové spolupráce </a:t>
            </a:r>
            <a:r>
              <a:rPr lang="cs-CZ" sz="1400" b="0" dirty="0" smtClean="0">
                <a:solidFill>
                  <a:schemeClr val="tx1"/>
                </a:solidFill>
              </a:rPr>
              <a:t>– sestavuje dodavatel, zahrnuje návrhy na konkrétní projekty s CZ partnery vč. nominální hodnoty a konečné hodnoty průmyslové spolupráce (multiplikátory).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Deklarace hodnoty průmyslové spolupráce </a:t>
            </a:r>
            <a:r>
              <a:rPr lang="cs-CZ" sz="1400" b="0" dirty="0" smtClean="0">
                <a:solidFill>
                  <a:schemeClr val="tx1"/>
                </a:solidFill>
              </a:rPr>
              <a:t>– konečný dokument, závazek dodavatele, že s vybranými CZ partnery uzavře specifikované kontrakty v uvedené hodnotě</a:t>
            </a:r>
            <a:endParaRPr lang="cs-CZ" sz="1400" b="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55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851650" cy="1295524"/>
          </a:xfrm>
        </p:spPr>
        <p:txBody>
          <a:bodyPr>
            <a:normAutofit fontScale="90000"/>
          </a:bodyPr>
          <a:lstStyle/>
          <a:p>
            <a:r>
              <a:rPr lang="cs-CZ" sz="2700" b="1" dirty="0"/>
              <a:t>Exportní podpora </a:t>
            </a:r>
            <a:r>
              <a:rPr lang="cs-CZ" sz="2700" b="1" dirty="0" smtClean="0"/>
              <a:t>českého obranného průmyslu a komunikace s domácím uživatelem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PROPED</a:t>
            </a:r>
          </a:p>
          <a:p>
            <a:pPr>
              <a:spcAft>
                <a:spcPts val="1200"/>
              </a:spcAft>
            </a:pP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Bilaterální aktivity </a:t>
            </a:r>
            <a:r>
              <a:rPr lang="cs-CZ" altLang="ko-K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SPSp</a:t>
            </a: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</a:t>
            </a:r>
          </a:p>
          <a:p>
            <a:pPr>
              <a:spcAft>
                <a:spcPts val="1200"/>
              </a:spcAft>
            </a:pP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 a průmyslové dny</a:t>
            </a:r>
          </a:p>
          <a:p>
            <a:pPr>
              <a:spcAft>
                <a:spcPts val="1200"/>
              </a:spcAft>
            </a:pPr>
            <a:r>
              <a:rPr lang="cs-CZ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Agentura AMOS</a:t>
            </a:r>
            <a:endParaRPr lang="ko-KR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ko-K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partneři MO v rámci systému </a:t>
            </a:r>
            <a:r>
              <a:rPr lang="cs-CZ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exportní podpory českého obranného průmyslu: </a:t>
            </a:r>
            <a:r>
              <a:rPr lang="cs-CZ" altLang="ko-K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zahraničních věcí, Ministerstvo průmyslu a obchodu, AOBP, Hospodářská komora ČR, </a:t>
            </a:r>
            <a:r>
              <a:rPr lang="cs-CZ" altLang="ko-KR" sz="20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CzechTrade</a:t>
            </a:r>
            <a:r>
              <a:rPr lang="cs-CZ" altLang="ko-KR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ko-KR" sz="20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CzechInvest</a:t>
            </a:r>
            <a:r>
              <a:rPr lang="cs-CZ" altLang="ko-KR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EGAP, ČEB.</a:t>
            </a:r>
            <a:endParaRPr lang="cs-CZ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61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cs-CZ" dirty="0" smtClean="0"/>
          </a:p>
          <a:p>
            <a:pPr indent="0" algn="ctr">
              <a:buNone/>
            </a:pPr>
            <a:endParaRPr lang="cs-CZ" dirty="0"/>
          </a:p>
          <a:p>
            <a:pPr indent="0" algn="ctr">
              <a:buNone/>
            </a:pPr>
            <a:r>
              <a:rPr lang="cs-CZ" dirty="0" smtClean="0"/>
              <a:t>Q&amp;A?</a:t>
            </a:r>
          </a:p>
          <a:p>
            <a:pPr indent="0" algn="ctr">
              <a:buNone/>
            </a:pPr>
            <a:r>
              <a:rPr lang="cs-CZ" dirty="0" smtClean="0"/>
              <a:t>Děkuji za pozornost!</a:t>
            </a:r>
          </a:p>
          <a:p>
            <a:pPr indent="0" algn="ctr">
              <a:buNone/>
            </a:pPr>
            <a:r>
              <a:rPr lang="cs-CZ" sz="2000" b="0" dirty="0" smtClean="0"/>
              <a:t>novakm7@army.cz</a:t>
            </a:r>
            <a:endParaRPr lang="cs-CZ" sz="20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2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Obsah 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405FCF5A-A575-4E83-9FFE-BE2EE0C895DA}"/>
              </a:ext>
            </a:extLst>
          </p:cNvPr>
          <p:cNvGrpSpPr/>
          <p:nvPr/>
        </p:nvGrpSpPr>
        <p:grpSpPr>
          <a:xfrm>
            <a:off x="11248" y="1592776"/>
            <a:ext cx="5365832" cy="1001263"/>
            <a:chOff x="5256332" y="1807034"/>
            <a:chExt cx="5365832" cy="1022366"/>
          </a:xfrm>
        </p:grpSpPr>
        <p:grpSp>
          <p:nvGrpSpPr>
            <p:cNvPr id="6" name="Group 2">
              <a:extLst>
                <a:ext uri="{FF2B5EF4-FFF2-40B4-BE49-F238E27FC236}">
                  <a16:creationId xmlns="" xmlns:a16="http://schemas.microsoft.com/office/drawing/2014/main" id="{8DF23879-DBDB-4506-8D45-D9DC038D88E4}"/>
                </a:ext>
              </a:extLst>
            </p:cNvPr>
            <p:cNvGrpSpPr/>
            <p:nvPr/>
          </p:nvGrpSpPr>
          <p:grpSpPr>
            <a:xfrm>
              <a:off x="6096000" y="1807034"/>
              <a:ext cx="4526164" cy="1022366"/>
              <a:chOff x="6524169" y="1590467"/>
              <a:chExt cx="4526164" cy="102236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42641" y="2078585"/>
                <a:ext cx="4507692" cy="534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altLang="ko-KR" sz="1400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Velikost, struktura, nejvýznamnější hráči, postavení ČOBP </a:t>
                </a:r>
                <a:r>
                  <a:rPr lang="cs-CZ" altLang="ko-KR" sz="1400" dirty="0" smtClean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v</a:t>
                </a:r>
                <a:r>
                  <a:rPr lang="cs-CZ" altLang="ko-KR" sz="1400" dirty="0" smtClean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e světě</a:t>
                </a:r>
                <a:endParaRPr lang="en-US" altLang="ko-KR" sz="1400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24169" y="1590467"/>
                <a:ext cx="4507692" cy="40854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cs-CZ" altLang="ko-KR" sz="2000" b="1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Český obranný průmysl v kostce</a:t>
                </a:r>
                <a:endParaRPr lang="ko-KR" altLang="en-US" sz="2000" b="1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56332" y="1816976"/>
              <a:ext cx="958096" cy="84851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002060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27563F3-AA14-4990-9CD3-BE2D241592BB}"/>
              </a:ext>
            </a:extLst>
          </p:cNvPr>
          <p:cNvGrpSpPr/>
          <p:nvPr/>
        </p:nvGrpSpPr>
        <p:grpSpPr>
          <a:xfrm>
            <a:off x="0" y="2584255"/>
            <a:ext cx="5365832" cy="986879"/>
            <a:chOff x="5256332" y="1816976"/>
            <a:chExt cx="5365832" cy="1017777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A63BCD7-A683-4FF6-BD43-B9D7EF051007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964098"/>
              <a:chOff x="6524169" y="1654088"/>
              <a:chExt cx="4526164" cy="964098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49F9AA0-481B-494C-A972-BA902F8E71B0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53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altLang="ko-KR" sz="1400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Historie, kontext vzniku, základní úkoly a cíle, spolupráce vně i mimo </a:t>
                </a:r>
                <a:r>
                  <a:rPr lang="cs-CZ" altLang="ko-KR" sz="1400" dirty="0" smtClean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resort</a:t>
                </a:r>
                <a:r>
                  <a:rPr lang="cs-CZ" altLang="ko-KR" sz="1400" dirty="0" smtClean="0">
                    <a:solidFill>
                      <a:srgbClr val="002060"/>
                    </a:solidFill>
                    <a:latin typeface="Arabic Typesetting"/>
                    <a:ea typeface="FZShuTi" pitchFamily="2" charset="-122"/>
                    <a:cs typeface="Arial" pitchFamily="34" charset="0"/>
                  </a:rPr>
                  <a:t>, EDT‘s</a:t>
                </a:r>
                <a:endParaRPr lang="en-US" altLang="ko-KR" sz="1400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DBD7EA4-FDEC-4C3C-A950-B4DD083B828E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41263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cs-CZ" altLang="ko-KR" sz="2000" b="1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Sekce průmyslové spolupráce</a:t>
                </a:r>
                <a:endParaRPr lang="ko-KR" altLang="en-US" sz="2000" b="1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1B4CF3E-FDB5-443A-8198-6B5061BD72F0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5701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002060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="" xmlns:a16="http://schemas.microsoft.com/office/drawing/2014/main" id="{CF0BAAC7-DFDE-405B-AF49-07705D2E5A21}"/>
              </a:ext>
            </a:extLst>
          </p:cNvPr>
          <p:cNvGrpSpPr/>
          <p:nvPr/>
        </p:nvGrpSpPr>
        <p:grpSpPr>
          <a:xfrm>
            <a:off x="5227" y="3604017"/>
            <a:ext cx="6513025" cy="1012568"/>
            <a:chOff x="5256332" y="1816976"/>
            <a:chExt cx="6513025" cy="1001396"/>
          </a:xfrm>
        </p:grpSpPr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B655FC82-5739-4E69-8AFA-2087C93BEDDC}"/>
                </a:ext>
              </a:extLst>
            </p:cNvPr>
            <p:cNvGrpSpPr/>
            <p:nvPr/>
          </p:nvGrpSpPr>
          <p:grpSpPr>
            <a:xfrm>
              <a:off x="6095999" y="1870655"/>
              <a:ext cx="5673358" cy="947717"/>
              <a:chOff x="6524168" y="1654088"/>
              <a:chExt cx="5673358" cy="947717"/>
            </a:xfrm>
          </p:grpSpPr>
          <p:sp>
            <p:nvSpPr>
              <p:cNvPr id="18" name="TextBox 32">
                <a:extLst>
                  <a:ext uri="{FF2B5EF4-FFF2-40B4-BE49-F238E27FC236}">
                    <a16:creationId xmlns="" xmlns:a16="http://schemas.microsoft.com/office/drawing/2014/main" id="{0D74C3E9-00B3-44D2-AF16-474E2FE69FB1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5569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altLang="ko-KR" sz="1400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Aktuální strategické akviziční projekty AČR, programy průmyslové spolupráce a zapojení domácího průmyslu.</a:t>
                </a:r>
                <a:endParaRPr lang="en-US" altLang="ko-KR" sz="1400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  <p:sp>
            <p:nvSpPr>
              <p:cNvPr id="19" name="TextBox 33">
                <a:extLst>
                  <a:ext uri="{FF2B5EF4-FFF2-40B4-BE49-F238E27FC236}">
                    <a16:creationId xmlns="" xmlns:a16="http://schemas.microsoft.com/office/drawing/2014/main" id="{BF2D9676-E55B-44C7-9F7E-2EB8F8CC8BF5}"/>
                  </a:ext>
                </a:extLst>
              </p:cNvPr>
              <p:cNvSpPr txBox="1"/>
              <p:nvPr/>
            </p:nvSpPr>
            <p:spPr>
              <a:xfrm>
                <a:off x="6524168" y="1654088"/>
                <a:ext cx="5673358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cs-CZ" altLang="ko-KR" sz="2000" b="1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Strategické zakázky a tuzemský průmysl</a:t>
                </a:r>
                <a:endParaRPr lang="ko-KR" altLang="en-US" sz="2000" b="1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</p:grpSp>
        <p:sp>
          <p:nvSpPr>
            <p:cNvPr id="17" name="TextBox 31">
              <a:extLst>
                <a:ext uri="{FF2B5EF4-FFF2-40B4-BE49-F238E27FC236}">
                  <a16:creationId xmlns="" xmlns:a16="http://schemas.microsoft.com/office/drawing/2014/main" id="{F321954D-CFD8-422B-B473-286A25301711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002060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="" xmlns:a16="http://schemas.microsoft.com/office/drawing/2014/main" id="{2DF9BDC3-5435-4CB2-9594-E92249B76936}"/>
              </a:ext>
            </a:extLst>
          </p:cNvPr>
          <p:cNvGrpSpPr/>
          <p:nvPr/>
        </p:nvGrpSpPr>
        <p:grpSpPr>
          <a:xfrm>
            <a:off x="11248" y="4618968"/>
            <a:ext cx="6341574" cy="984861"/>
            <a:chOff x="5256332" y="1816976"/>
            <a:chExt cx="6341574" cy="1020136"/>
          </a:xfrm>
        </p:grpSpPr>
        <p:grpSp>
          <p:nvGrpSpPr>
            <p:cNvPr id="21" name="Group 35">
              <a:extLst>
                <a:ext uri="{FF2B5EF4-FFF2-40B4-BE49-F238E27FC236}">
                  <a16:creationId xmlns="" xmlns:a16="http://schemas.microsoft.com/office/drawing/2014/main" id="{287F0451-43E5-444C-856B-1B2A06BD3918}"/>
                </a:ext>
              </a:extLst>
            </p:cNvPr>
            <p:cNvGrpSpPr/>
            <p:nvPr/>
          </p:nvGrpSpPr>
          <p:grpSpPr>
            <a:xfrm>
              <a:off x="6096000" y="1870655"/>
              <a:ext cx="5501906" cy="966457"/>
              <a:chOff x="6524169" y="1654088"/>
              <a:chExt cx="5501906" cy="966457"/>
            </a:xfrm>
          </p:grpSpPr>
          <p:sp>
            <p:nvSpPr>
              <p:cNvPr id="23" name="TextBox 37">
                <a:extLst>
                  <a:ext uri="{FF2B5EF4-FFF2-40B4-BE49-F238E27FC236}">
                    <a16:creationId xmlns="" xmlns:a16="http://schemas.microsoft.com/office/drawing/2014/main" id="{C0DE518B-1630-4A85-B15C-1E6AD60F5F94}"/>
                  </a:ext>
                </a:extLst>
              </p:cNvPr>
              <p:cNvSpPr txBox="1"/>
              <p:nvPr/>
            </p:nvSpPr>
            <p:spPr>
              <a:xfrm>
                <a:off x="6542640" y="2078585"/>
                <a:ext cx="5483435" cy="54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altLang="ko-KR" sz="1400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Bilaterální resortní aktivity, programy podpory ekonomické diplomacie, agentura </a:t>
                </a:r>
                <a:r>
                  <a:rPr lang="cs-CZ" altLang="ko-KR" sz="1400" dirty="0" smtClean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AMOS</a:t>
                </a:r>
                <a:r>
                  <a:rPr lang="en-US" altLang="ko-KR" sz="1400" dirty="0" smtClean="0">
                    <a:solidFill>
                      <a:srgbClr val="002060"/>
                    </a:solidFill>
                    <a:latin typeface="Arabic Typesetting"/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  <p:sp>
            <p:nvSpPr>
              <p:cNvPr id="24" name="TextBox 38">
                <a:extLst>
                  <a:ext uri="{FF2B5EF4-FFF2-40B4-BE49-F238E27FC236}">
                    <a16:creationId xmlns="" xmlns:a16="http://schemas.microsoft.com/office/drawing/2014/main" id="{20B05DA3-2D80-49E4-9539-8AF650E8510C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414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cs-CZ" altLang="ko-KR" sz="2000" b="1" dirty="0">
                    <a:solidFill>
                      <a:srgbClr val="002060"/>
                    </a:solidFill>
                    <a:latin typeface="Arabic Typesetting"/>
                    <a:cs typeface="Arial" pitchFamily="34" charset="0"/>
                  </a:rPr>
                  <a:t>Exportní podpora a propagace</a:t>
                </a:r>
                <a:endParaRPr lang="ko-KR" altLang="en-US" sz="2000" b="1" dirty="0">
                  <a:solidFill>
                    <a:srgbClr val="002060"/>
                  </a:solidFill>
                  <a:latin typeface="Arabic Typesetting"/>
                  <a:cs typeface="Arial" pitchFamily="34" charset="0"/>
                </a:endParaRPr>
              </a:p>
            </p:txBody>
          </p:sp>
        </p:grpSp>
        <p:sp>
          <p:nvSpPr>
            <p:cNvPr id="22" name="TextBox 36">
              <a:extLst>
                <a:ext uri="{FF2B5EF4-FFF2-40B4-BE49-F238E27FC236}">
                  <a16:creationId xmlns="" xmlns:a16="http://schemas.microsoft.com/office/drawing/2014/main" id="{489F5E42-4992-4D49-8724-CFB6E4A0BE0A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6076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002060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13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Český obranný průmysl v kostce I.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9D0E47E9-BD9F-42FF-B7B9-CB3D40B92C3F}"/>
              </a:ext>
            </a:extLst>
          </p:cNvPr>
          <p:cNvSpPr txBox="1"/>
          <p:nvPr/>
        </p:nvSpPr>
        <p:spPr>
          <a:xfrm>
            <a:off x="251520" y="1702743"/>
            <a:ext cx="7941090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Převažují </a:t>
            </a:r>
            <a:r>
              <a:rPr lang="cs-CZ" altLang="ko-KR" b="1" dirty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malé a střední podniky (MSP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)</a:t>
            </a:r>
            <a:endParaRPr lang="cs-CZ" altLang="ko-KR" b="1" dirty="0">
              <a:solidFill>
                <a:srgbClr val="002060"/>
              </a:solidFill>
              <a:latin typeface="Arabic Typesetting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altLang="ko-KR" b="1" dirty="0" err="1">
                <a:solidFill>
                  <a:srgbClr val="002060"/>
                </a:solidFill>
                <a:latin typeface="Arabic Typesetting"/>
                <a:cs typeface="Arial" pitchFamily="34" charset="0"/>
              </a:rPr>
              <a:t>Czechoslovak</a:t>
            </a:r>
            <a:r>
              <a:rPr lang="cs-CZ" altLang="ko-KR" b="1" dirty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 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Group, Omnipol a </a:t>
            </a:r>
            <a:r>
              <a:rPr lang="cs-CZ" altLang="ko-KR" b="1" dirty="0" err="1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Colt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 CZ Group jako dominantní skupiny – konec roztříštěnosti ČOBP</a:t>
            </a: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Převažuje specializace na menší systémy, 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subsystémy, komponenty, 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elektroniku apod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., oproti produkci 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„hlavních vojenských systémů 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– major </a:t>
            </a:r>
            <a:r>
              <a:rPr lang="cs-CZ" altLang="ko-KR" b="1" dirty="0" err="1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military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 </a:t>
            </a:r>
            <a:r>
              <a:rPr lang="cs-CZ" altLang="ko-KR" b="1" dirty="0" err="1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systems</a:t>
            </a:r>
            <a:r>
              <a:rPr lang="cs-CZ" altLang="ko-KR" b="1" dirty="0" smtClean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“</a:t>
            </a:r>
            <a:endParaRPr lang="cs-CZ" altLang="ko-KR" b="1" dirty="0">
              <a:solidFill>
                <a:srgbClr val="002060"/>
              </a:solidFill>
              <a:latin typeface="Arabic Typesetting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altLang="ko-KR" b="1" dirty="0">
                <a:solidFill>
                  <a:srgbClr val="002060"/>
                </a:solidFill>
                <a:latin typeface="Arabic Typesetting"/>
                <a:cs typeface="Arial" pitchFamily="34" charset="0"/>
              </a:rPr>
              <a:t>95 % produkce </a:t>
            </a:r>
            <a:r>
              <a:rPr lang="en-GB" b="1" dirty="0">
                <a:solidFill>
                  <a:srgbClr val="002060"/>
                </a:solidFill>
                <a:latin typeface="Arabic Typesetting"/>
                <a:sym typeface="Wingdings" panose="05000000000000000000" pitchFamily="2" charset="2"/>
              </a:rPr>
              <a:t> export</a:t>
            </a:r>
            <a:endParaRPr lang="cs-CZ" b="1" dirty="0">
              <a:solidFill>
                <a:srgbClr val="002060"/>
              </a:solidFill>
              <a:latin typeface="Arabic Typesetting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  <a:latin typeface="Arabic Typesetting"/>
                <a:sym typeface="Wingdings" panose="05000000000000000000" pitchFamily="2" charset="2"/>
              </a:rPr>
              <a:t>Dlouhá </a:t>
            </a:r>
            <a:r>
              <a:rPr lang="cs-CZ" b="1" dirty="0" smtClean="0">
                <a:solidFill>
                  <a:srgbClr val="002060"/>
                </a:solidFill>
                <a:latin typeface="Arabic Typesetting"/>
                <a:sym typeface="Wingdings" panose="05000000000000000000" pitchFamily="2" charset="2"/>
              </a:rPr>
              <a:t>tradice (* v období první republiky či dokonce R-U)</a:t>
            </a: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2060"/>
                </a:solidFill>
                <a:latin typeface="Arabic Typesetting"/>
              </a:rPr>
              <a:t>Zaměření </a:t>
            </a:r>
            <a:r>
              <a:rPr lang="cs-CZ" b="1" dirty="0">
                <a:solidFill>
                  <a:srgbClr val="002060"/>
                </a:solidFill>
                <a:latin typeface="Arabic Typesetting"/>
              </a:rPr>
              <a:t>na </a:t>
            </a:r>
            <a:r>
              <a:rPr lang="cs-CZ" b="1" dirty="0" err="1" smtClean="0">
                <a:solidFill>
                  <a:srgbClr val="002060"/>
                </a:solidFill>
                <a:latin typeface="Arabic Typesetting"/>
              </a:rPr>
              <a:t>hi-tech</a:t>
            </a:r>
            <a:r>
              <a:rPr lang="cs-CZ" b="1" dirty="0" smtClean="0">
                <a:solidFill>
                  <a:srgbClr val="002060"/>
                </a:solidFill>
                <a:latin typeface="Arabic Typesetting"/>
              </a:rPr>
              <a:t> a technologie s vysokou přidanou hodnotou </a:t>
            </a:r>
            <a:r>
              <a:rPr lang="cs-CZ" b="1" dirty="0">
                <a:solidFill>
                  <a:srgbClr val="002060"/>
                </a:solidFill>
                <a:latin typeface="Arabic Typesetting"/>
              </a:rPr>
              <a:t>a  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(UAVs,</a:t>
            </a:r>
            <a:r>
              <a:rPr lang="cs-CZ" b="1" dirty="0">
                <a:solidFill>
                  <a:srgbClr val="002060"/>
                </a:solidFill>
                <a:latin typeface="Arabic Typesetting"/>
              </a:rPr>
              <a:t> radiolokace 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, C4)</a:t>
            </a: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  <a:latin typeface="Arabic Typesetting"/>
              </a:rPr>
              <a:t>V některých oblastech unikátní know-how a renomé 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(PSS, </a:t>
            </a:r>
            <a:r>
              <a:rPr lang="cs-CZ" b="1" dirty="0">
                <a:solidFill>
                  <a:srgbClr val="002060"/>
                </a:solidFill>
                <a:latin typeface="Arabic Typesetting"/>
              </a:rPr>
              <a:t>nákladní automobily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, </a:t>
            </a:r>
            <a:r>
              <a:rPr lang="cs-CZ" b="1" dirty="0">
                <a:solidFill>
                  <a:srgbClr val="002060"/>
                </a:solidFill>
                <a:latin typeface="Arabic Typesetting"/>
              </a:rPr>
              <a:t>letecká výroba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)</a:t>
            </a: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  <a:latin typeface="Arabic Typesetting"/>
              </a:rPr>
              <a:t>Asociace obranného a bezpečnostního průmyslu </a:t>
            </a:r>
            <a:r>
              <a:rPr lang="en-US" b="1" dirty="0">
                <a:solidFill>
                  <a:srgbClr val="002060"/>
                </a:solidFill>
                <a:latin typeface="Arabic Typesetting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Arabic Typesetting"/>
                <a:hlinkClick r:id="rId2"/>
              </a:rPr>
              <a:t>www.aobp.cz</a:t>
            </a:r>
            <a:r>
              <a:rPr lang="en-US" b="1" dirty="0" smtClean="0">
                <a:solidFill>
                  <a:srgbClr val="002060"/>
                </a:solidFill>
                <a:latin typeface="Arabic Typesetting"/>
              </a:rPr>
              <a:t>)</a:t>
            </a:r>
            <a:endParaRPr lang="cs-CZ" b="1" dirty="0" smtClean="0">
              <a:solidFill>
                <a:srgbClr val="002060"/>
              </a:solidFill>
              <a:latin typeface="Arabic Typesetting"/>
            </a:endParaRPr>
          </a:p>
          <a:p>
            <a:pPr marL="342900" indent="-342900">
              <a:spcBef>
                <a:spcPts val="600"/>
              </a:spcBef>
              <a:buSzPct val="125000"/>
              <a:buFont typeface="Wingdings" panose="05000000000000000000" pitchFamily="2" charset="2"/>
              <a:buChar char="v"/>
            </a:pPr>
            <a:endParaRPr lang="en-US" sz="1600" b="1" dirty="0">
              <a:latin typeface="Amasis MT Pro Medium" panose="02040604050005020304" pitchFamily="18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ko-KR" sz="1400" b="1" dirty="0">
              <a:cs typeface="Arial" pitchFamily="34" charset="0"/>
            </a:endParaRPr>
          </a:p>
          <a:p>
            <a:endParaRPr lang="ko-KR" alt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9" name="Rounded Rectangle 1">
            <a:extLst>
              <a:ext uri="{FF2B5EF4-FFF2-40B4-BE49-F238E27FC236}">
                <a16:creationId xmlns="" xmlns:a16="http://schemas.microsoft.com/office/drawing/2014/main" id="{A7232A73-549A-47A1-9895-20A1BFB972C8}"/>
              </a:ext>
            </a:extLst>
          </p:cNvPr>
          <p:cNvSpPr/>
          <p:nvPr/>
        </p:nvSpPr>
        <p:spPr>
          <a:xfrm>
            <a:off x="5998881" y="1287278"/>
            <a:ext cx="3114244" cy="1663483"/>
          </a:xfrm>
          <a:prstGeom prst="roundRect">
            <a:avLst>
              <a:gd name="adj" fmla="val 107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ounded Rectangle 2">
            <a:extLst>
              <a:ext uri="{FF2B5EF4-FFF2-40B4-BE49-F238E27FC236}">
                <a16:creationId xmlns="" xmlns:a16="http://schemas.microsoft.com/office/drawing/2014/main" id="{87AE9401-8B7C-4281-AF2F-0EB649C173DB}"/>
              </a:ext>
            </a:extLst>
          </p:cNvPr>
          <p:cNvSpPr/>
          <p:nvPr/>
        </p:nvSpPr>
        <p:spPr>
          <a:xfrm>
            <a:off x="6091866" y="4669465"/>
            <a:ext cx="3021259" cy="1554188"/>
          </a:xfrm>
          <a:prstGeom prst="roundRect">
            <a:avLst>
              <a:gd name="adj" fmla="val 107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3">
            <a:extLst>
              <a:ext uri="{FF2B5EF4-FFF2-40B4-BE49-F238E27FC236}">
                <a16:creationId xmlns="" xmlns:a16="http://schemas.microsoft.com/office/drawing/2014/main" id="{C1D3BA94-A3F0-473F-9609-C070FC6FDD4A}"/>
              </a:ext>
            </a:extLst>
          </p:cNvPr>
          <p:cNvSpPr/>
          <p:nvPr/>
        </p:nvSpPr>
        <p:spPr>
          <a:xfrm>
            <a:off x="99230" y="4678337"/>
            <a:ext cx="3044027" cy="1554188"/>
          </a:xfrm>
          <a:prstGeom prst="roundRect">
            <a:avLst>
              <a:gd name="adj" fmla="val 107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Rounded Rectangle 4">
            <a:extLst>
              <a:ext uri="{FF2B5EF4-FFF2-40B4-BE49-F238E27FC236}">
                <a16:creationId xmlns="" xmlns:a16="http://schemas.microsoft.com/office/drawing/2014/main" id="{93D80BF4-44AA-429D-A2A9-D93BC84A37A0}"/>
              </a:ext>
            </a:extLst>
          </p:cNvPr>
          <p:cNvSpPr/>
          <p:nvPr/>
        </p:nvSpPr>
        <p:spPr>
          <a:xfrm>
            <a:off x="45936" y="1316738"/>
            <a:ext cx="3088023" cy="1642777"/>
          </a:xfrm>
          <a:prstGeom prst="roundRect">
            <a:avLst>
              <a:gd name="adj" fmla="val 1078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10">
            <a:extLst>
              <a:ext uri="{FF2B5EF4-FFF2-40B4-BE49-F238E27FC236}">
                <a16:creationId xmlns="" xmlns:a16="http://schemas.microsoft.com/office/drawing/2014/main" id="{1E09FE98-8894-472E-B621-3A5FA0B64A8D}"/>
              </a:ext>
            </a:extLst>
          </p:cNvPr>
          <p:cNvSpPr/>
          <p:nvPr/>
        </p:nvSpPr>
        <p:spPr>
          <a:xfrm>
            <a:off x="2914573" y="2223966"/>
            <a:ext cx="3262807" cy="2985551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FA4F8ED4-71F5-4DBE-AF36-EF38063BD2CE}"/>
              </a:ext>
            </a:extLst>
          </p:cNvPr>
          <p:cNvSpPr txBox="1"/>
          <p:nvPr/>
        </p:nvSpPr>
        <p:spPr>
          <a:xfrm>
            <a:off x="195329" y="1316738"/>
            <a:ext cx="27016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Dlouhodobá tradice, velmi dobré renomé v rámci globálního trhu s vojenským materiálem</a:t>
            </a: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Úzké propojení s výzkumně-vývojovými kapacitami, zejména univerzitami u nás i v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zahraničí</a:t>
            </a:r>
          </a:p>
          <a:p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Vysoká míra flexibility, specializace na oblasti s vysokou přidanou hodnotou, unikátní </a:t>
            </a:r>
            <a:r>
              <a:rPr lang="cs-CZ" altLang="ko-KR" sz="1100" dirty="0" err="1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know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 </a:t>
            </a:r>
            <a:r>
              <a:rPr lang="cs-CZ" altLang="ko-KR" sz="1100" dirty="0" err="1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how</a:t>
            </a:r>
            <a:endParaRPr lang="ko-KR" altLang="en-US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5BFA0631-0022-418E-822A-44779D55CD3A}"/>
              </a:ext>
            </a:extLst>
          </p:cNvPr>
          <p:cNvSpPr txBox="1"/>
          <p:nvPr/>
        </p:nvSpPr>
        <p:spPr>
          <a:xfrm>
            <a:off x="6091866" y="1343688"/>
            <a:ext cx="28698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Velké rozdíly v kvalitě a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technologické úrovni produkce (zastaralost)</a:t>
            </a:r>
            <a:endParaRPr lang="cs-CZ" altLang="ko-KR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Problém se stabilitou kvality a tržního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výkonu, nedostatek kvalif. personálu</a:t>
            </a:r>
            <a:endParaRPr lang="cs-CZ" altLang="ko-KR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Nedostatečná schopnost ucházet se a uspět v mezinárodních projektech (EDF, EDIDP apod)</a:t>
            </a: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Mizivá možnost přímé finanční podpory výzkumu, vývoje a inovací </a:t>
            </a:r>
            <a:endParaRPr lang="ko-KR" altLang="en-US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="" xmlns:a16="http://schemas.microsoft.com/office/drawing/2014/main" id="{BF0823DD-169A-45FE-B8DC-6BE98FD6A708}"/>
              </a:ext>
            </a:extLst>
          </p:cNvPr>
          <p:cNvSpPr txBox="1"/>
          <p:nvPr/>
        </p:nvSpPr>
        <p:spPr>
          <a:xfrm>
            <a:off x="6162077" y="4723284"/>
            <a:ext cx="2729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Zahraniční konglomeráty a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joint-</a:t>
            </a:r>
            <a:r>
              <a:rPr lang="cs-CZ" altLang="ko-KR" sz="1100" dirty="0" err="1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ventures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, růst konkurence  (</a:t>
            </a:r>
            <a:r>
              <a:rPr lang="cs-CZ" altLang="ko-KR" sz="1100" dirty="0" err="1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tech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 gap) a zvyšování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samostatnosti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 OBP v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zemích, které byly doposud cílovými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exportními teritorii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ČOBP</a:t>
            </a: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Politická nejistota a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slabá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kontinuita resortní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podpory obranného průmyslu</a:t>
            </a: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Rizika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jako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COVID-19, inflace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apod.</a:t>
            </a:r>
            <a:r>
              <a:rPr lang="en-US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 </a:t>
            </a:r>
            <a:endParaRPr lang="ko-KR" altLang="en-US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="" xmlns:a16="http://schemas.microsoft.com/office/drawing/2014/main" id="{4A4E2A93-81CF-429A-89CE-AC07F6B6579F}"/>
              </a:ext>
            </a:extLst>
          </p:cNvPr>
          <p:cNvSpPr txBox="1"/>
          <p:nvPr/>
        </p:nvSpPr>
        <p:spPr>
          <a:xfrm>
            <a:off x="3817866" y="2976442"/>
            <a:ext cx="529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58BA8304-64BA-4CC3-8CEF-5A3B46993FEF}"/>
              </a:ext>
            </a:extLst>
          </p:cNvPr>
          <p:cNvSpPr txBox="1"/>
          <p:nvPr/>
        </p:nvSpPr>
        <p:spPr>
          <a:xfrm>
            <a:off x="4645249" y="2985658"/>
            <a:ext cx="6049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="" xmlns:a16="http://schemas.microsoft.com/office/drawing/2014/main" id="{48DEE692-0B1D-4092-A0E9-200B13BD95A3}"/>
              </a:ext>
            </a:extLst>
          </p:cNvPr>
          <p:cNvSpPr txBox="1"/>
          <p:nvPr/>
        </p:nvSpPr>
        <p:spPr>
          <a:xfrm>
            <a:off x="3779912" y="3635706"/>
            <a:ext cx="6049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="" xmlns:a16="http://schemas.microsoft.com/office/drawing/2014/main" id="{0A8B3D66-8C3E-4053-A536-12C6BB2D8156}"/>
              </a:ext>
            </a:extLst>
          </p:cNvPr>
          <p:cNvSpPr txBox="1"/>
          <p:nvPr/>
        </p:nvSpPr>
        <p:spPr>
          <a:xfrm>
            <a:off x="4645249" y="3635705"/>
            <a:ext cx="6279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84B7F3C4-A3AC-44BC-852A-31BA728D0996}"/>
              </a:ext>
            </a:extLst>
          </p:cNvPr>
          <p:cNvSpPr txBox="1"/>
          <p:nvPr/>
        </p:nvSpPr>
        <p:spPr>
          <a:xfrm>
            <a:off x="268368" y="4723284"/>
            <a:ext cx="2767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Rostoucí důraz na kooperativní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programy. Posilování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oblasti </a:t>
            </a:r>
            <a:r>
              <a:rPr lang="cs-CZ" altLang="ko-KR" sz="1100" dirty="0" err="1">
                <a:solidFill>
                  <a:schemeClr val="bg1"/>
                </a:solidFill>
                <a:latin typeface="Arabic Typesetting"/>
                <a:cs typeface="Arial" pitchFamily="34" charset="0"/>
              </a:rPr>
              <a:t>VaVaI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 </a:t>
            </a:r>
          </a:p>
          <a:p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Specializované finanční nástroje a podpůrné programy (EDF, EDIDP, Horizon </a:t>
            </a:r>
            <a:r>
              <a:rPr lang="cs-CZ" altLang="ko-KR" sz="1100" dirty="0" err="1">
                <a:solidFill>
                  <a:schemeClr val="bg1"/>
                </a:solidFill>
                <a:latin typeface="Arabic Typesetting"/>
                <a:cs typeface="Arial" pitchFamily="34" charset="0"/>
              </a:rPr>
              <a:t>Europe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, EDA projekty,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DIANA)</a:t>
            </a:r>
            <a:endParaRPr lang="cs-CZ" altLang="ko-KR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  <a:p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Strategické a zvlášť významné </a:t>
            </a:r>
            <a:r>
              <a:rPr lang="cs-CZ" altLang="ko-KR" sz="1100" dirty="0">
                <a:solidFill>
                  <a:schemeClr val="bg1"/>
                </a:solidFill>
                <a:latin typeface="Arabic Typesetting"/>
                <a:cs typeface="Arial" pitchFamily="34" charset="0"/>
              </a:rPr>
              <a:t>projekty MO </a:t>
            </a:r>
            <a:r>
              <a:rPr lang="cs-CZ" altLang="ko-KR" sz="1100" dirty="0" smtClean="0">
                <a:solidFill>
                  <a:schemeClr val="bg1"/>
                </a:solidFill>
                <a:latin typeface="Arabic Typesetting"/>
                <a:cs typeface="Arial" pitchFamily="34" charset="0"/>
              </a:rPr>
              <a:t>ČR, globální trend růstu obranných rozpočtů a investic do obrany</a:t>
            </a:r>
            <a:endParaRPr lang="ko-KR" altLang="en-US" sz="1100" dirty="0">
              <a:solidFill>
                <a:schemeClr val="bg1"/>
              </a:solidFill>
              <a:latin typeface="Arabic Typesetting"/>
              <a:cs typeface="Arial" pitchFamily="34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851650" cy="1079500"/>
          </a:xfrm>
        </p:spPr>
        <p:txBody>
          <a:bodyPr/>
          <a:lstStyle/>
          <a:p>
            <a:r>
              <a:rPr lang="cs-CZ" b="1" dirty="0" smtClean="0"/>
              <a:t>SWOT analýza – Český obranný průmysl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016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Český obranný průmysl v kostce </a:t>
            </a:r>
            <a:r>
              <a:rPr lang="cs-CZ" b="1" dirty="0" smtClean="0"/>
              <a:t>III.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504" y="1659939"/>
            <a:ext cx="882047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u="sng" dirty="0">
                <a:solidFill>
                  <a:srgbClr val="002060"/>
                </a:solidFill>
                <a:latin typeface="Arabic Typesetting"/>
              </a:rPr>
              <a:t>Největší hráči – konglomeráty a skupiny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002060"/>
                </a:solidFill>
                <a:latin typeface="Arabic Typesetting"/>
              </a:rPr>
              <a:t>Czechoslovak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 Group (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Excalibur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Army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, Tatra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Trucks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,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Retia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, ELDIS, MSM Group, Job Air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Technic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…)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Omnipol (ERA Pardubice, Aero Vodochody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Aerospace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, MESIT,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Ramet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)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 err="1" smtClean="0">
                <a:solidFill>
                  <a:srgbClr val="002060"/>
                </a:solidFill>
                <a:latin typeface="Arabic Typesetting"/>
              </a:rPr>
              <a:t>Colt</a:t>
            </a:r>
            <a:r>
              <a:rPr lang="cs-CZ" dirty="0" smtClean="0">
                <a:solidFill>
                  <a:srgbClr val="002060"/>
                </a:solidFill>
                <a:latin typeface="Arabic Typesetting"/>
              </a:rPr>
              <a:t> CZ 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Group (CZUB, CZ USA, 4M Systems, Dan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Wesson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…)</a:t>
            </a:r>
          </a:p>
          <a:p>
            <a:pPr>
              <a:spcAft>
                <a:spcPts val="600"/>
              </a:spcAft>
            </a:pPr>
            <a:r>
              <a:rPr lang="cs-CZ" b="1" u="sng" dirty="0">
                <a:solidFill>
                  <a:srgbClr val="002060"/>
                </a:solidFill>
                <a:latin typeface="Arabic Typesetting"/>
              </a:rPr>
              <a:t>Státní podniky MO ČR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LOM Praha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VOP CZ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VTÚ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VVÚ</a:t>
            </a:r>
          </a:p>
          <a:p>
            <a:pPr>
              <a:spcAft>
                <a:spcPts val="600"/>
              </a:spcAft>
            </a:pPr>
            <a:r>
              <a:rPr lang="cs-CZ" b="1" u="sng" dirty="0">
                <a:solidFill>
                  <a:srgbClr val="002060"/>
                </a:solidFill>
                <a:latin typeface="Arabic Typesetting"/>
              </a:rPr>
              <a:t>Další významné soukromé </a:t>
            </a:r>
            <a:r>
              <a:rPr lang="cs-CZ" b="1" u="sng" dirty="0" smtClean="0">
                <a:solidFill>
                  <a:srgbClr val="002060"/>
                </a:solidFill>
                <a:latin typeface="Arabic Typesetting"/>
              </a:rPr>
              <a:t>společnosti</a:t>
            </a:r>
            <a:endParaRPr lang="cs-CZ" b="1" u="sng" dirty="0">
              <a:solidFill>
                <a:srgbClr val="002060"/>
              </a:solidFill>
              <a:latin typeface="Arabic Typesetting"/>
            </a:endParaRP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002060"/>
                </a:solidFill>
                <a:latin typeface="Arabic Typesetting"/>
              </a:rPr>
              <a:t>Ray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Service</a:t>
            </a:r>
            <a:endParaRPr lang="cs-CZ" dirty="0">
              <a:solidFill>
                <a:srgbClr val="002060"/>
              </a:solidFill>
              <a:latin typeface="Arabic Typesetting"/>
            </a:endParaRP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GUMOTEX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EGO Zlín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PRAMACOM</a:t>
            </a:r>
          </a:p>
          <a:p>
            <a:pPr marL="742894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abic Typesetting"/>
              </a:rPr>
              <a:t>ICZ (</a:t>
            </a:r>
            <a:r>
              <a:rPr lang="cs-CZ" dirty="0" err="1">
                <a:solidFill>
                  <a:srgbClr val="002060"/>
                </a:solidFill>
                <a:latin typeface="Arabic Typesetting"/>
              </a:rPr>
              <a:t>Delinfo</a:t>
            </a:r>
            <a:r>
              <a:rPr lang="cs-CZ" dirty="0">
                <a:solidFill>
                  <a:srgbClr val="002060"/>
                </a:solidFill>
                <a:latin typeface="Arabic Typesetting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04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Český obranný </a:t>
            </a:r>
            <a:r>
              <a:rPr lang="cs-CZ" b="1" dirty="0" smtClean="0"/>
              <a:t>průmysl – vybrané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 err="1" smtClean="0"/>
              <a:t>ShKh</a:t>
            </a:r>
            <a:r>
              <a:rPr lang="cs-CZ" sz="2000" dirty="0" smtClean="0"/>
              <a:t> MORANA ráže 155 mm NATO/52 (</a:t>
            </a:r>
            <a:r>
              <a:rPr lang="cs-CZ" sz="2000" dirty="0" err="1" smtClean="0"/>
              <a:t>Excalibur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 err="1" smtClean="0"/>
              <a:t>ShKh</a:t>
            </a:r>
            <a:r>
              <a:rPr lang="cs-CZ" sz="2000" dirty="0" smtClean="0"/>
              <a:t> DITA ráže 155 mm NATO/45 (</a:t>
            </a:r>
            <a:r>
              <a:rPr lang="cs-CZ" sz="2000" dirty="0" err="1" smtClean="0"/>
              <a:t>Excalibur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MARS 4x4 S-330 (SVOS)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Mobilní rušič STARKOM – prodloužená Tatra </a:t>
            </a:r>
            <a:r>
              <a:rPr lang="cs-CZ" sz="2000" dirty="0" err="1" smtClean="0"/>
              <a:t>Force</a:t>
            </a:r>
            <a:r>
              <a:rPr lang="cs-CZ" sz="2000" dirty="0" smtClean="0"/>
              <a:t> 8x8 (VVÚ</a:t>
            </a:r>
            <a:r>
              <a:rPr lang="cs-CZ" sz="2000" dirty="0"/>
              <a:t> </a:t>
            </a:r>
            <a:r>
              <a:rPr lang="cs-CZ" sz="2000" dirty="0" smtClean="0"/>
              <a:t>+ TDV)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Komplet protivzdušné obrany MRAD (</a:t>
            </a:r>
            <a:r>
              <a:rPr lang="cs-CZ" sz="2000" dirty="0" err="1" smtClean="0"/>
              <a:t>Retia</a:t>
            </a:r>
            <a:r>
              <a:rPr lang="cs-CZ" sz="2000" dirty="0" smtClean="0"/>
              <a:t> coby integrátor a </a:t>
            </a:r>
            <a:r>
              <a:rPr lang="cs-CZ" sz="2000" dirty="0" err="1" smtClean="0"/>
              <a:t>dodavtel</a:t>
            </a:r>
            <a:r>
              <a:rPr lang="cs-CZ" sz="2000" dirty="0" smtClean="0"/>
              <a:t> C2 a radarů), pokročilé přehledové radary GCI (</a:t>
            </a:r>
            <a:r>
              <a:rPr lang="cs-CZ" sz="2000" dirty="0" err="1" smtClean="0"/>
              <a:t>Eldis</a:t>
            </a:r>
            <a:r>
              <a:rPr lang="cs-CZ" sz="2000" dirty="0" smtClean="0"/>
              <a:t>) a systém taktických balistických střel ITBM KHAN pro Indonésii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4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Český obranný průmysl v kostce </a:t>
            </a:r>
            <a:r>
              <a:rPr lang="cs-CZ" b="1" dirty="0" smtClean="0"/>
              <a:t>II.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875171"/>
              </p:ext>
            </p:extLst>
          </p:nvPr>
        </p:nvGraphicFramePr>
        <p:xfrm>
          <a:off x="323528" y="1844824"/>
          <a:ext cx="8229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8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Statistika exportu ČOBP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5905"/>
            <a:ext cx="7393781" cy="4583416"/>
          </a:xfrm>
        </p:spPr>
      </p:pic>
    </p:spTree>
    <p:extLst>
      <p:ext uri="{BB962C8B-B14F-4D97-AF65-F5344CB8AC3E}">
        <p14:creationId xmlns:p14="http://schemas.microsoft.com/office/powerpoint/2010/main" val="27848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Nastupující a přelomové technologie (</a:t>
            </a:r>
            <a:r>
              <a:rPr lang="cs-CZ" b="1" dirty="0" smtClean="0"/>
              <a:t>EDT)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894" y="1700807"/>
            <a:ext cx="8229600" cy="4531717"/>
          </a:xfrm>
        </p:spPr>
        <p:txBody>
          <a:bodyPr/>
          <a:lstStyle/>
          <a:p>
            <a:pPr indent="0" algn="just">
              <a:buNone/>
            </a:pPr>
            <a:r>
              <a:rPr lang="cs-CZ" sz="1400" b="0" dirty="0"/>
              <a:t>Nová generace technologií označovaná </a:t>
            </a:r>
            <a:r>
              <a:rPr lang="cs-CZ" sz="1400" b="0" dirty="0" smtClean="0"/>
              <a:t>v rámci NATO jako </a:t>
            </a:r>
            <a:r>
              <a:rPr lang="cs-CZ" sz="1400" b="0" i="1" dirty="0" err="1"/>
              <a:t>Emerging</a:t>
            </a:r>
            <a:r>
              <a:rPr lang="cs-CZ" sz="1400" b="0" i="1" dirty="0"/>
              <a:t> &amp; </a:t>
            </a:r>
            <a:r>
              <a:rPr lang="cs-CZ" sz="1400" b="0" i="1" dirty="0" err="1"/>
              <a:t>Disruptive</a:t>
            </a:r>
            <a:r>
              <a:rPr lang="cs-CZ" sz="1400" b="0" i="1" dirty="0"/>
              <a:t> Technologies </a:t>
            </a:r>
            <a:r>
              <a:rPr lang="cs-CZ" sz="1400" b="0" dirty="0"/>
              <a:t>(</a:t>
            </a:r>
            <a:r>
              <a:rPr lang="cs-CZ" sz="1400" b="0" dirty="0" smtClean="0"/>
              <a:t>EDT‘s - nastupující </a:t>
            </a:r>
            <a:r>
              <a:rPr lang="cs-CZ" sz="1400" b="0" dirty="0"/>
              <a:t>a přelomové technologie), které se v</a:t>
            </a:r>
            <a:r>
              <a:rPr lang="cs-CZ" sz="1400" b="0" i="1" dirty="0"/>
              <a:t> </a:t>
            </a:r>
            <a:r>
              <a:rPr lang="cs-CZ" sz="1400" b="0" dirty="0"/>
              <a:t>následujících letech dostanou do </a:t>
            </a:r>
            <a:r>
              <a:rPr lang="cs-CZ" sz="1400" dirty="0"/>
              <a:t>pokročilého stádia rozvoje</a:t>
            </a:r>
            <a:r>
              <a:rPr lang="cs-CZ" sz="1400" b="0" dirty="0"/>
              <a:t>,</a:t>
            </a:r>
            <a:r>
              <a:rPr lang="cs-CZ" sz="1400" b="0" i="1" dirty="0"/>
              <a:t> </a:t>
            </a:r>
            <a:r>
              <a:rPr lang="cs-CZ" sz="1400" b="0" dirty="0"/>
              <a:t>v mnoha ohledech </a:t>
            </a:r>
            <a:r>
              <a:rPr lang="cs-CZ" sz="1400" dirty="0"/>
              <a:t>promění fungování naši společnosti</a:t>
            </a:r>
            <a:r>
              <a:rPr lang="cs-CZ" sz="1400" b="0" dirty="0"/>
              <a:t>. </a:t>
            </a:r>
            <a:r>
              <a:rPr lang="cs-CZ" sz="1400" b="0" dirty="0" smtClean="0"/>
              <a:t>EDT‘s </a:t>
            </a:r>
            <a:r>
              <a:rPr lang="cs-CZ" sz="1400" b="0" dirty="0"/>
              <a:t>mají zároveň potenciál </a:t>
            </a:r>
            <a:r>
              <a:rPr lang="cs-CZ" sz="1400" dirty="0"/>
              <a:t>zásadně proměnit bezpečnostní prostředí a podobu budoucích konfliktů</a:t>
            </a:r>
            <a:r>
              <a:rPr lang="cs-CZ" sz="1400" b="0" dirty="0"/>
              <a:t>, včetně transformace tradičního chápání mezinárodní bezpečnosti, obranyschopnosti a vojenské strategické převahy.</a:t>
            </a:r>
            <a:r>
              <a:rPr lang="cs-CZ" sz="1400" b="0" i="1" dirty="0"/>
              <a:t>  </a:t>
            </a:r>
            <a:endParaRPr lang="cs-CZ" sz="1400" b="0" i="1" dirty="0" smtClean="0"/>
          </a:p>
          <a:p>
            <a:endParaRPr lang="cs-CZ" sz="1400" dirty="0" smtClean="0"/>
          </a:p>
          <a:p>
            <a:pPr indent="0">
              <a:buNone/>
            </a:pPr>
            <a:r>
              <a:rPr lang="cs-CZ" sz="1400" dirty="0" smtClean="0"/>
              <a:t>Oblasti </a:t>
            </a:r>
            <a:r>
              <a:rPr lang="cs-CZ" sz="1400" dirty="0" smtClean="0"/>
              <a:t>EDT‘s</a:t>
            </a:r>
            <a:r>
              <a:rPr lang="cs-CZ" sz="1400" dirty="0" smtClean="0"/>
              <a:t> </a:t>
            </a:r>
            <a:r>
              <a:rPr lang="cs-CZ" sz="1400" dirty="0" smtClean="0"/>
              <a:t>vycházející z typologie NATO:</a:t>
            </a:r>
          </a:p>
          <a:p>
            <a:r>
              <a:rPr lang="cs-CZ" sz="1400" b="0" dirty="0" smtClean="0"/>
              <a:t>1.	Velká data a pokročilá datová analýza (BDAA)</a:t>
            </a:r>
          </a:p>
          <a:p>
            <a:r>
              <a:rPr lang="cs-CZ" sz="1400" b="0" dirty="0" smtClean="0"/>
              <a:t>2</a:t>
            </a:r>
            <a:r>
              <a:rPr lang="cs-CZ" sz="1400" b="0" dirty="0"/>
              <a:t>.	Umělá </a:t>
            </a:r>
            <a:r>
              <a:rPr lang="cs-CZ" sz="1400" b="0" dirty="0" smtClean="0"/>
              <a:t>inteligence (AI)</a:t>
            </a:r>
            <a:endParaRPr lang="cs-CZ" sz="1400" b="0" dirty="0"/>
          </a:p>
          <a:p>
            <a:r>
              <a:rPr lang="cs-CZ" sz="1400" b="0" dirty="0" smtClean="0"/>
              <a:t>3</a:t>
            </a:r>
            <a:r>
              <a:rPr lang="cs-CZ" sz="1400" b="0" dirty="0"/>
              <a:t>.	</a:t>
            </a:r>
            <a:r>
              <a:rPr lang="cs-CZ" sz="1400" b="0" dirty="0" smtClean="0"/>
              <a:t>Autonomní systémy </a:t>
            </a:r>
            <a:endParaRPr lang="cs-CZ" sz="1400" b="0" dirty="0"/>
          </a:p>
          <a:p>
            <a:r>
              <a:rPr lang="cs-CZ" sz="1400" b="0" dirty="0" smtClean="0"/>
              <a:t>4</a:t>
            </a:r>
            <a:r>
              <a:rPr lang="cs-CZ" sz="1400" b="0" dirty="0"/>
              <a:t>.	Kvantové technologie </a:t>
            </a:r>
          </a:p>
          <a:p>
            <a:r>
              <a:rPr lang="cs-CZ" sz="1400" b="0" dirty="0" smtClean="0"/>
              <a:t>5</a:t>
            </a:r>
            <a:r>
              <a:rPr lang="cs-CZ" sz="1400" b="0" dirty="0"/>
              <a:t>.	Vesmírné technologie </a:t>
            </a:r>
          </a:p>
          <a:p>
            <a:r>
              <a:rPr lang="cs-CZ" sz="1400" b="0" dirty="0" smtClean="0"/>
              <a:t>6</a:t>
            </a:r>
            <a:r>
              <a:rPr lang="cs-CZ" sz="1400" b="0" dirty="0"/>
              <a:t>.	Hypersonické zbraňové systémy </a:t>
            </a:r>
            <a:r>
              <a:rPr lang="cs-CZ" sz="1400" b="0" dirty="0" smtClean="0"/>
              <a:t>(</a:t>
            </a:r>
            <a:r>
              <a:rPr lang="cs-CZ" sz="1400" b="0" dirty="0"/>
              <a:t>HWS</a:t>
            </a:r>
            <a:r>
              <a:rPr lang="cs-CZ" sz="1400" b="0" dirty="0" smtClean="0"/>
              <a:t>)</a:t>
            </a:r>
            <a:endParaRPr lang="cs-CZ" sz="1400" b="0" dirty="0"/>
          </a:p>
          <a:p>
            <a:r>
              <a:rPr lang="cs-CZ" sz="1400" b="0" dirty="0"/>
              <a:t>7.	Biotechnologie a další technologie pro vylepšování </a:t>
            </a:r>
            <a:r>
              <a:rPr lang="cs-CZ" sz="1400" b="0" dirty="0" smtClean="0"/>
              <a:t>člověka (BHET</a:t>
            </a:r>
            <a:r>
              <a:rPr lang="cs-CZ" sz="1400" b="0" dirty="0" smtClean="0"/>
              <a:t>)</a:t>
            </a:r>
          </a:p>
          <a:p>
            <a:r>
              <a:rPr lang="cs-CZ" sz="1400" b="0" dirty="0" smtClean="0"/>
              <a:t>8.	Nové materiály a výrobní postupy</a:t>
            </a:r>
          </a:p>
          <a:p>
            <a:r>
              <a:rPr lang="cs-CZ" sz="1400" b="0" dirty="0" smtClean="0"/>
              <a:t>9. 	Energie a pohon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5DC89-C8A1-48A0-B2E0-E13B3CEE1C8E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456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inisterstva_obrany_CR_template_FIN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Prezentace_Ministerstva_obrany_CR_template_FINAL</Template>
  <TotalTime>9861</TotalTime>
  <Words>1541</Words>
  <Application>Microsoft Office PowerPoint</Application>
  <PresentationFormat>Předvádění na obrazovce (4:3)</PresentationFormat>
  <Paragraphs>199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Amasis MT Pro Black</vt:lpstr>
      <vt:lpstr>Amasis MT Pro Medium</vt:lpstr>
      <vt:lpstr>Arabic Typesetting</vt:lpstr>
      <vt:lpstr>Arial</vt:lpstr>
      <vt:lpstr>Arial Narrow</vt:lpstr>
      <vt:lpstr>바탕</vt:lpstr>
      <vt:lpstr>Calibri</vt:lpstr>
      <vt:lpstr>FZShuTi</vt:lpstr>
      <vt:lpstr>Times New Roman</vt:lpstr>
      <vt:lpstr>Wingdings</vt:lpstr>
      <vt:lpstr>Prezentace_Ministerstva_obrany_CR_template_FINAL</vt:lpstr>
      <vt:lpstr>Ministerstvo obrany České Republiky  </vt:lpstr>
      <vt:lpstr>Obsah </vt:lpstr>
      <vt:lpstr>Český obranný průmysl v kostce I.</vt:lpstr>
      <vt:lpstr>SWOT analýza – Český obranný průmysl</vt:lpstr>
      <vt:lpstr>Český obranný průmysl v kostce III.</vt:lpstr>
      <vt:lpstr>Český obranný průmysl – vybrané projekty</vt:lpstr>
      <vt:lpstr>Český obranný průmysl v kostce II.</vt:lpstr>
      <vt:lpstr>Statistika exportu ČOBP</vt:lpstr>
      <vt:lpstr>Nastupující a přelomové technologie (EDT)</vt:lpstr>
      <vt:lpstr>EDT´s Start-upy s přesahem do obranného sektoru</vt:lpstr>
      <vt:lpstr>Tak šel čas aneb jak to bylo s průmyslovou spoluprací</vt:lpstr>
      <vt:lpstr>Organizační struktura</vt:lpstr>
      <vt:lpstr>Strategické a zvlášť významné zakázky a průmyslovÁ spolupráce</vt:lpstr>
      <vt:lpstr>Exportní podpora českého obranného průmyslu a komunikace s domácím uživatelem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GŠ vzor infobrífing</dc:subject>
  <dc:creator>Novák Matěj - MO 3691 - ŠIS AČR</dc:creator>
  <cp:lastModifiedBy>Novák Matěj - MO 1216 - ŠIS AČR</cp:lastModifiedBy>
  <cp:revision>746</cp:revision>
  <cp:lastPrinted>2023-04-24T14:43:00Z</cp:lastPrinted>
  <dcterms:created xsi:type="dcterms:W3CDTF">2011-01-06T14:16:19Z</dcterms:created>
  <dcterms:modified xsi:type="dcterms:W3CDTF">2023-04-24T14:45:38Z</dcterms:modified>
</cp:coreProperties>
</file>