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4"/>
  </p:sldMasterIdLst>
  <p:notesMasterIdLst>
    <p:notesMasterId r:id="rId21"/>
  </p:notesMasterIdLst>
  <p:handoutMasterIdLst>
    <p:handoutMasterId r:id="rId22"/>
  </p:handoutMasterIdLst>
  <p:sldIdLst>
    <p:sldId id="257" r:id="rId5"/>
    <p:sldId id="574" r:id="rId6"/>
    <p:sldId id="585" r:id="rId7"/>
    <p:sldId id="565" r:id="rId8"/>
    <p:sldId id="587" r:id="rId9"/>
    <p:sldId id="573" r:id="rId10"/>
    <p:sldId id="557" r:id="rId11"/>
    <p:sldId id="560" r:id="rId12"/>
    <p:sldId id="561" r:id="rId13"/>
    <p:sldId id="586" r:id="rId14"/>
    <p:sldId id="581" r:id="rId15"/>
    <p:sldId id="562" r:id="rId16"/>
    <p:sldId id="583" r:id="rId17"/>
    <p:sldId id="577" r:id="rId18"/>
    <p:sldId id="582" r:id="rId19"/>
    <p:sldId id="519" r:id="rId20"/>
  </p:sldIdLst>
  <p:sldSz cx="9144000" cy="6858000" type="screen4x3"/>
  <p:notesSz cx="7010400" cy="92964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  <p15:guide id="3" orient="horz" pos="2159">
          <p15:clr>
            <a:srgbClr val="A4A3A4"/>
          </p15:clr>
        </p15:guide>
        <p15:guide id="4" pos="287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6699"/>
    <a:srgbClr val="004A82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8" autoAdjust="0"/>
    <p:restoredTop sz="85080" autoAdjust="0"/>
  </p:normalViewPr>
  <p:slideViewPr>
    <p:cSldViewPr snapToObjects="1">
      <p:cViewPr varScale="1">
        <p:scale>
          <a:sx n="99" d="100"/>
          <a:sy n="99" d="100"/>
        </p:scale>
        <p:origin x="2106" y="90"/>
      </p:cViewPr>
      <p:guideLst>
        <p:guide orient="horz" pos="2159"/>
        <p:guide pos="2879"/>
      </p:guideLst>
    </p:cSldViewPr>
  </p:slideViewPr>
  <p:outlineViewPr>
    <p:cViewPr>
      <p:scale>
        <a:sx n="33" d="100"/>
        <a:sy n="33" d="100"/>
      </p:scale>
      <p:origin x="0" y="-546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55" d="100"/>
          <a:sy n="55" d="100"/>
        </p:scale>
        <p:origin x="2850" y="84"/>
      </p:cViewPr>
      <p:guideLst>
        <p:guide orient="horz" pos="2928"/>
        <p:guide pos="2208"/>
        <p:guide orient="horz" pos="2159"/>
        <p:guide pos="287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F0F650-142C-47AE-B377-E30BF7DE7CEE}" type="datetime1">
              <a:rPr lang="cs-CZ"/>
              <a:pPr>
                <a:defRPr/>
              </a:pPr>
              <a:t>24.04.2023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829648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MINISTERSTVO OBRANY ČESKÉ REPUBLIKY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159" y="8829648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55E761-3983-41AB-B3D0-5998C14A67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6516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B6FB5C-DB75-427D-9888-0B99B2D63CA7}" type="datetime1">
              <a:rPr lang="cs-CZ"/>
              <a:pPr>
                <a:defRPr/>
              </a:pPr>
              <a:t>24.04.2023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0713" y="4416311"/>
            <a:ext cx="5608975" cy="4182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829648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MINISTERSTVO OBRANY ČESKÉ REPUBLIKY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159" y="8829648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9F0BCF-6544-48C2-A2E1-E66ED40F23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192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9F0BCF-6544-48C2-A2E1-E66ED40F230F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484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9F0BCF-6544-48C2-A2E1-E66ED40F230F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45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MARKETING NEEXISTUJE!!!!!!!!!!!!!!!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9F0BCF-6544-48C2-A2E1-E66ED40F230F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8639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RMO 55/2017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9F0BCF-6544-48C2-A2E1-E66ED40F230F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601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0050" indent="-342900"/>
            <a:r>
              <a:rPr lang="cs-CZ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Ověřuje se při:</a:t>
            </a:r>
          </a:p>
          <a:p>
            <a:pPr marL="800100" lvl="1" indent="-342900"/>
            <a:r>
              <a:rPr lang="cs-CZ" sz="1600" dirty="0" smtClean="0">
                <a:sym typeface="Wingdings" panose="05000000000000000000" pitchFamily="2" charset="2"/>
              </a:rPr>
              <a:t>Tvorbě střednědobého plánu </a:t>
            </a:r>
            <a:r>
              <a:rPr lang="cs-CZ" sz="1400" dirty="0" smtClean="0">
                <a:sym typeface="Wingdings" panose="05000000000000000000" pitchFamily="2" charset="2"/>
              </a:rPr>
              <a:t>(čl. 13 odst. 2 RMO č. 66/2012) </a:t>
            </a:r>
            <a:r>
              <a:rPr lang="cs-CZ" sz="1600" dirty="0" smtClean="0">
                <a:sym typeface="Wingdings" panose="05000000000000000000" pitchFamily="2" charset="2"/>
              </a:rPr>
              <a:t>- </a:t>
            </a:r>
            <a:r>
              <a:rPr lang="cs-CZ" sz="1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manažer cíle</a:t>
            </a:r>
          </a:p>
          <a:p>
            <a:pPr marL="800100" lvl="1" indent="-342900"/>
            <a:r>
              <a:rPr lang="cs-CZ" sz="1600" dirty="0" smtClean="0">
                <a:sym typeface="Wingdings" panose="05000000000000000000" pitchFamily="2" charset="2"/>
              </a:rPr>
              <a:t>Přípravné fázi projektu </a:t>
            </a:r>
            <a:r>
              <a:rPr lang="cs-CZ" sz="1400" dirty="0" smtClean="0">
                <a:sym typeface="Wingdings" panose="05000000000000000000" pitchFamily="2" charset="2"/>
              </a:rPr>
              <a:t>(čl. 7 odst. 3 NVMO č. 44/2014) </a:t>
            </a:r>
            <a:r>
              <a:rPr lang="cs-CZ" sz="1600" dirty="0" smtClean="0">
                <a:sym typeface="Wingdings" panose="05000000000000000000" pitchFamily="2" charset="2"/>
              </a:rPr>
              <a:t>a tvorbě zadávací listiny projektu </a:t>
            </a:r>
            <a:r>
              <a:rPr lang="cs-CZ" sz="1400" dirty="0" smtClean="0">
                <a:sym typeface="Wingdings" panose="05000000000000000000" pitchFamily="2" charset="2"/>
              </a:rPr>
              <a:t>(čl. 4 RMO č.103/2013) </a:t>
            </a:r>
            <a:r>
              <a:rPr lang="cs-CZ" sz="1600" dirty="0" smtClean="0">
                <a:sym typeface="Wingdings" panose="05000000000000000000" pitchFamily="2" charset="2"/>
              </a:rPr>
              <a:t>– </a:t>
            </a:r>
            <a:r>
              <a:rPr lang="cs-CZ" sz="1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vlastník projektu/ vedoucí </a:t>
            </a:r>
            <a:r>
              <a:rPr lang="cs-CZ" sz="1600" i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org</a:t>
            </a:r>
            <a:r>
              <a:rPr lang="cs-CZ" sz="1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. celku</a:t>
            </a:r>
          </a:p>
          <a:p>
            <a:pPr marL="800100" lvl="1" indent="-342900"/>
            <a:r>
              <a:rPr lang="cs-CZ" sz="1600" dirty="0" smtClean="0">
                <a:sym typeface="Wingdings" panose="05000000000000000000" pitchFamily="2" charset="2"/>
              </a:rPr>
              <a:t>Schválení specifikace a položek akvizičního plánu </a:t>
            </a:r>
            <a:r>
              <a:rPr lang="cs-CZ" sz="1400" dirty="0" smtClean="0">
                <a:sym typeface="Wingdings" panose="05000000000000000000" pitchFamily="2" charset="2"/>
              </a:rPr>
              <a:t>(NVMO č. 60/2017) </a:t>
            </a:r>
            <a:r>
              <a:rPr lang="cs-CZ" sz="1600" dirty="0" smtClean="0">
                <a:sym typeface="Wingdings" panose="05000000000000000000" pitchFamily="2" charset="2"/>
              </a:rPr>
              <a:t>- </a:t>
            </a:r>
            <a:r>
              <a:rPr lang="cs-CZ" sz="1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zadávající</a:t>
            </a:r>
          </a:p>
          <a:p>
            <a:pPr marL="800100" lvl="1" indent="-342900"/>
            <a:r>
              <a:rPr lang="cs-CZ" sz="1600" dirty="0" smtClean="0">
                <a:sym typeface="Wingdings" panose="05000000000000000000" pitchFamily="2" charset="2"/>
              </a:rPr>
              <a:t>Přípravě k registraci akce </a:t>
            </a:r>
            <a:r>
              <a:rPr lang="cs-CZ" sz="1400" dirty="0" smtClean="0">
                <a:sym typeface="Wingdings" panose="05000000000000000000" pitchFamily="2" charset="2"/>
              </a:rPr>
              <a:t>(čl. 14 písm. a), b), d) RMO č. 55/2017) </a:t>
            </a:r>
            <a:r>
              <a:rPr lang="cs-CZ" sz="1600" dirty="0" smtClean="0">
                <a:sym typeface="Wingdings" panose="05000000000000000000" pitchFamily="2" charset="2"/>
              </a:rPr>
              <a:t>- </a:t>
            </a:r>
            <a:r>
              <a:rPr lang="cs-CZ" sz="1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zadávající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9F0BCF-6544-48C2-A2E1-E66ED40F230F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551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ECA58-2D98-404E-8811-ED2BF727046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682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9F0BCF-6544-48C2-A2E1-E66ED40F230F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677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9F0BCF-6544-48C2-A2E1-E66ED40F230F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2052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9F0BCF-6544-48C2-A2E1-E66ED40F230F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424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§ 248 </a:t>
            </a:r>
            <a:r>
              <a:rPr lang="cs-CZ" dirty="0" err="1" smtClean="0"/>
              <a:t>TrZ</a:t>
            </a:r>
            <a:r>
              <a:rPr lang="cs-CZ" dirty="0" smtClean="0"/>
              <a:t> - porušení</a:t>
            </a:r>
            <a:r>
              <a:rPr lang="cs-CZ" baseline="0" dirty="0" smtClean="0"/>
              <a:t> předpisů o pravidlech hospodářské soutěže</a:t>
            </a:r>
          </a:p>
          <a:p>
            <a:r>
              <a:rPr lang="cs-CZ" baseline="0" dirty="0" smtClean="0"/>
              <a:t>§ 256 </a:t>
            </a:r>
            <a:r>
              <a:rPr lang="cs-CZ" baseline="0" dirty="0" err="1" smtClean="0"/>
              <a:t>TrZ</a:t>
            </a:r>
            <a:r>
              <a:rPr lang="cs-CZ" baseline="0" dirty="0" smtClean="0"/>
              <a:t> – sjednání výhody při zadání veřejné zakázky, při veřejné soutěži a veřejné dražbě</a:t>
            </a:r>
          </a:p>
          <a:p>
            <a:r>
              <a:rPr lang="cs-CZ" baseline="0" dirty="0" smtClean="0"/>
              <a:t>§ 257 </a:t>
            </a:r>
            <a:r>
              <a:rPr lang="cs-CZ" baseline="0" dirty="0" err="1" smtClean="0"/>
              <a:t>TrZ</a:t>
            </a:r>
            <a:r>
              <a:rPr lang="cs-CZ" baseline="0" dirty="0" smtClean="0"/>
              <a:t> – pletichy při zadání veřejné zakázky a při veřejné soutěži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9F0BCF-6544-48C2-A2E1-E66ED40F230F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297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3"/>
          <p:cNvGrpSpPr>
            <a:grpSpLocks/>
          </p:cNvGrpSpPr>
          <p:nvPr userDrawn="1"/>
        </p:nvGrpSpPr>
        <p:grpSpPr bwMode="auto">
          <a:xfrm>
            <a:off x="-53975" y="-26988"/>
            <a:ext cx="9251950" cy="6911976"/>
            <a:chOff x="-54399" y="-27000"/>
            <a:chExt cx="9252799" cy="6912000"/>
          </a:xfrm>
        </p:grpSpPr>
        <p:pic>
          <p:nvPicPr>
            <p:cNvPr id="3" name="Picture 2" descr="D:\BACKUP_LENKA\Plocha\MINISTERSVO_OBRANY\Složka ppt8_final\JPG\ppt4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399" y="-27000"/>
              <a:ext cx="9252799" cy="69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" descr="D:\BACKUP_LENKA\Plocha\MINISTERSVO_OBRANY\ppt10\logo_erb.emf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3284984"/>
              <a:ext cx="2054255" cy="2736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75946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9"/>
          <p:cNvGrpSpPr>
            <a:grpSpLocks/>
          </p:cNvGrpSpPr>
          <p:nvPr userDrawn="1"/>
        </p:nvGrpSpPr>
        <p:grpSpPr bwMode="auto">
          <a:xfrm>
            <a:off x="-30163" y="-9525"/>
            <a:ext cx="9204326" cy="6877050"/>
            <a:chOff x="-30304" y="-9000"/>
            <a:chExt cx="9204608" cy="6876000"/>
          </a:xfrm>
        </p:grpSpPr>
        <p:pic>
          <p:nvPicPr>
            <p:cNvPr id="5" name="Picture 2" descr="D:\BACKUP_LENKA\Plocha\MINISTERSVO_OBRANY\ppt10\pt_104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304" y="-9000"/>
              <a:ext cx="9204608" cy="68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 descr="D:\BACKUP_LENKA\Plocha\MINISTERSVO_OBRANY\ppt10\logo_erb.emf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459734" y="5239950"/>
              <a:ext cx="912174" cy="1215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ovéPole 6"/>
          <p:cNvSpPr txBox="1"/>
          <p:nvPr userDrawn="1"/>
        </p:nvSpPr>
        <p:spPr>
          <a:xfrm rot="5400000">
            <a:off x="-2743994" y="3377407"/>
            <a:ext cx="6192837" cy="203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720" dirty="0">
                <a:latin typeface="Arial Narrow" pitchFamily="34" charset="0"/>
                <a:cs typeface="Arial" pitchFamily="34" charset="0"/>
              </a:rPr>
              <a:t>MINISTERSTVO OBRANY ČR, sekce vyzbrojování</a:t>
            </a: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884368" y="404665"/>
            <a:ext cx="1080120" cy="496855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3568" y="404665"/>
            <a:ext cx="6552728" cy="612068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 rot="5400000">
            <a:off x="288132" y="5652294"/>
            <a:ext cx="5032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E1857-C16B-4FDA-9462-D0DADD94A9A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38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Složka ppt9_final\jpg\Bez názvu-15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12700"/>
            <a:ext cx="9217026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>
            <a:spLocks noChangeArrowheads="1"/>
          </p:cNvSpPr>
          <p:nvPr userDrawn="1"/>
        </p:nvSpPr>
        <p:spPr bwMode="auto">
          <a:xfrm>
            <a:off x="1763713" y="3429000"/>
            <a:ext cx="5616575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sz="2400" dirty="0">
                <a:solidFill>
                  <a:schemeClr val="bg1"/>
                </a:solidFill>
              </a:rPr>
              <a:t>DĚKUJI ZA POZORNOST</a:t>
            </a:r>
          </a:p>
        </p:txBody>
      </p:sp>
      <p:pic>
        <p:nvPicPr>
          <p:cNvPr id="5" name="Obrázek 4" descr="otaznik-0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24300" y="1700213"/>
            <a:ext cx="1438275" cy="1439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9035" y="5013177"/>
            <a:ext cx="6845932" cy="1584176"/>
          </a:xfrm>
        </p:spPr>
        <p:txBody>
          <a:bodyPr/>
          <a:lstStyle>
            <a:lvl1pPr algn="ctr">
              <a:defRPr sz="1200" cap="none"/>
            </a:lvl1pPr>
          </a:lstStyle>
          <a:p>
            <a:r>
              <a:rPr lang="cs-CZ" dirty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4288588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6"/>
          <p:cNvGrpSpPr>
            <a:grpSpLocks/>
          </p:cNvGrpSpPr>
          <p:nvPr userDrawn="1"/>
        </p:nvGrpSpPr>
        <p:grpSpPr bwMode="auto">
          <a:xfrm>
            <a:off x="-53975" y="-26988"/>
            <a:ext cx="9251950" cy="6911976"/>
            <a:chOff x="-54400" y="-27000"/>
            <a:chExt cx="9252801" cy="6912000"/>
          </a:xfrm>
        </p:grpSpPr>
        <p:pic>
          <p:nvPicPr>
            <p:cNvPr id="6" name="Picture 2" descr="D:\BACKUP_LENKA\Plocha\MINISTERSVO_OBRANY\FINAL\JPG_final\ppt2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400" y="-27000"/>
              <a:ext cx="9252801" cy="69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 descr="D:\BACKUP_LENKA\Plocha\MINISTERSVO_OBRANY\ppt10\logo_erb.emf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3971" y="1678890"/>
              <a:ext cx="1530117" cy="2038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8680" y="3717032"/>
            <a:ext cx="7846640" cy="1512168"/>
          </a:xfrm>
        </p:spPr>
        <p:txBody>
          <a:bodyPr/>
          <a:lstStyle>
            <a:lvl1pPr algn="ctr">
              <a:defRPr sz="2800" cap="none" baseline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0"/>
          </p:nvPr>
        </p:nvSpPr>
        <p:spPr>
          <a:xfrm>
            <a:off x="639723" y="5876950"/>
            <a:ext cx="7848600" cy="360362"/>
          </a:xfrm>
        </p:spPr>
        <p:txBody>
          <a:bodyPr>
            <a:normAutofit/>
          </a:bodyPr>
          <a:lstStyle>
            <a:lvl1pPr algn="ctr">
              <a:buNone/>
              <a:defRPr sz="12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5" name="Zástupný symbol pro text 11"/>
          <p:cNvSpPr>
            <a:spLocks noGrp="1"/>
          </p:cNvSpPr>
          <p:nvPr>
            <p:ph type="body" sz="quarter" idx="11"/>
          </p:nvPr>
        </p:nvSpPr>
        <p:spPr>
          <a:xfrm>
            <a:off x="639723" y="5562396"/>
            <a:ext cx="7848600" cy="360362"/>
          </a:xfrm>
        </p:spPr>
        <p:txBody>
          <a:bodyPr>
            <a:normAutofit/>
          </a:bodyPr>
          <a:lstStyle>
            <a:lvl1pPr algn="ctr">
              <a:buNone/>
              <a:defRPr sz="16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87249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cap="all" baseline="0"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38AB1-C770-4620-89C3-B8BA70CA458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2995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844825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825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D47BE-E9C6-4D89-9998-F8BD26BCA1E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50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číslo snímku 8"/>
          <p:cNvSpPr>
            <a:spLocks noGrp="1"/>
          </p:cNvSpPr>
          <p:nvPr>
            <p:ph type="sldNum" sz="quarter" idx="10"/>
          </p:nvPr>
        </p:nvSpPr>
        <p:spPr>
          <a:xfrm>
            <a:off x="6975475" y="62372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17372-B2DC-481F-A665-BC6D0410AD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1324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D1A2D-550A-4749-B47F-90EB5DC0551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3544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575050" y="1844825"/>
            <a:ext cx="5111751" cy="42813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844825"/>
            <a:ext cx="3008313" cy="42813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A855D-1D7A-43E8-92C5-69E32C6C7BC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1833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1A214-281B-45CC-BA03-B4F0F28550E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785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484784"/>
            <a:ext cx="5486400" cy="38164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dirty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6850800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FD709-0EF1-4D01-9507-C9EBF3093E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277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Skupina 7"/>
          <p:cNvGrpSpPr>
            <a:grpSpLocks/>
          </p:cNvGrpSpPr>
          <p:nvPr userDrawn="1"/>
        </p:nvGrpSpPr>
        <p:grpSpPr bwMode="auto">
          <a:xfrm>
            <a:off x="-30163" y="-9525"/>
            <a:ext cx="9204326" cy="6877050"/>
            <a:chOff x="-30304" y="-9000"/>
            <a:chExt cx="9204608" cy="6876000"/>
          </a:xfrm>
        </p:grpSpPr>
        <p:pic>
          <p:nvPicPr>
            <p:cNvPr id="1031" name="Picture 3" descr="D:\BACKUP_LENKA\Plocha\MINISTERSVO_OBRANY\ppt10\pt_103.jp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304" y="-9000"/>
              <a:ext cx="9204608" cy="68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2" descr="D:\BACKUP_LENKA\Plocha\MINISTERSVO_OBRANY\ppt10\logo_erb.emf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20688"/>
              <a:ext cx="897532" cy="1195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70675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NÁZEV PREZENTACE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844675"/>
            <a:ext cx="822960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 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740650" y="6232525"/>
            <a:ext cx="647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04B2102-895B-4A1E-8729-39AA1C8CC0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49250" y="6453188"/>
            <a:ext cx="6192838" cy="203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720" b="1" dirty="0">
                <a:latin typeface="Arial Narrow" pitchFamily="34" charset="0"/>
                <a:cs typeface="Arial" pitchFamily="34" charset="0"/>
              </a:rPr>
              <a:t>MINISTERSTVO OBRANY ČR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76" r:id="rId3"/>
    <p:sldLayoutId id="2147483877" r:id="rId4"/>
    <p:sldLayoutId id="2147483884" r:id="rId5"/>
    <p:sldLayoutId id="2147483878" r:id="rId6"/>
    <p:sldLayoutId id="2147483879" r:id="rId7"/>
    <p:sldLayoutId id="2147483880" r:id="rId8"/>
    <p:sldLayoutId id="2147483881" r:id="rId9"/>
    <p:sldLayoutId id="2147483885" r:id="rId10"/>
    <p:sldLayoutId id="214748388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190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 b="1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SzPct val="100000"/>
        <a:buFont typeface="Arial" charset="0"/>
        <a:buChar char="•"/>
        <a:defRPr sz="2400" kern="1200">
          <a:solidFill>
            <a:srgbClr val="37609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7375E"/>
        </a:buClr>
        <a:buSzPct val="88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7375E"/>
        </a:buClr>
        <a:buSzPct val="74000"/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7375E"/>
        </a:buClr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herudeko@army.cz" TargetMode="External"/><Relationship Id="rId7" Type="http://schemas.openxmlformats.org/officeDocument/2006/relationships/hyperlink" Target="https://portal.isoss.cz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tatnisluzba.army.cz/" TargetMode="Externa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ctrTitle"/>
          </p:nvPr>
        </p:nvSpPr>
        <p:spPr>
          <a:xfrm>
            <a:off x="433264" y="3717032"/>
            <a:ext cx="8277473" cy="3140967"/>
          </a:xfrm>
        </p:spPr>
        <p:txBody>
          <a:bodyPr/>
          <a:lstStyle/>
          <a:p>
            <a:pPr>
              <a:defRPr/>
            </a:pPr>
            <a:r>
              <a:rPr lang="cs-CZ" altLang="cs-CZ" sz="3200" dirty="0" smtClean="0"/>
              <a:t>Průzkum </a:t>
            </a:r>
            <a:r>
              <a:rPr lang="cs-CZ" altLang="cs-CZ" sz="3200" dirty="0" smtClean="0"/>
              <a:t>trhu a předběžné tržní konzultace</a:t>
            </a:r>
            <a:br>
              <a:rPr lang="cs-CZ" altLang="cs-CZ" sz="3200" dirty="0" smtClean="0"/>
            </a:br>
            <a:r>
              <a:rPr lang="cs-CZ" altLang="cs-CZ" sz="3200" dirty="0" smtClean="0"/>
              <a:t> </a:t>
            </a:r>
            <a:r>
              <a:rPr lang="cs-CZ" altLang="cs-CZ" sz="3200" dirty="0" smtClean="0"/>
              <a:t>v </a:t>
            </a:r>
            <a:r>
              <a:rPr lang="cs-CZ" altLang="cs-CZ" sz="3200" dirty="0" smtClean="0"/>
              <a:t>MO ČR</a:t>
            </a:r>
            <a:r>
              <a:rPr lang="cs-CZ" altLang="cs-CZ" sz="3200" dirty="0" smtClean="0"/>
              <a:t/>
            </a:r>
            <a:br>
              <a:rPr lang="cs-CZ" altLang="cs-CZ" sz="3200" dirty="0" smtClean="0"/>
            </a:br>
            <a:r>
              <a:rPr lang="cs-CZ" altLang="cs-CZ" sz="2000" dirty="0" smtClean="0"/>
              <a:t>přednáška </a:t>
            </a:r>
            <a:r>
              <a:rPr lang="cs-CZ" altLang="cs-CZ" sz="2000" dirty="0" smtClean="0"/>
              <a:t>pro MUNI</a:t>
            </a:r>
            <a:r>
              <a:rPr lang="cs-CZ" altLang="cs-CZ" sz="3200" dirty="0" smtClean="0"/>
              <a:t/>
            </a:r>
            <a:br>
              <a:rPr lang="cs-CZ" altLang="cs-CZ" sz="3200" dirty="0" smtClean="0"/>
            </a:br>
            <a:r>
              <a:rPr lang="cs-CZ" altLang="cs-CZ" sz="3200" dirty="0" smtClean="0"/>
              <a:t/>
            </a:r>
            <a:br>
              <a:rPr lang="cs-CZ" altLang="cs-CZ" sz="3200" dirty="0" smtClean="0"/>
            </a:br>
            <a:r>
              <a:rPr lang="cs-CZ" altLang="cs-CZ" sz="3200" dirty="0" smtClean="0"/>
              <a:t/>
            </a:r>
            <a:br>
              <a:rPr lang="cs-CZ" altLang="cs-CZ" sz="3200" dirty="0" smtClean="0"/>
            </a:br>
            <a:r>
              <a:rPr lang="cs-CZ" altLang="cs-CZ" sz="1800" dirty="0" smtClean="0"/>
              <a:t>Oddělení průmyslových analýz</a:t>
            </a:r>
            <a:r>
              <a:rPr lang="cs-CZ" altLang="cs-CZ" sz="1800" dirty="0"/>
              <a:t/>
            </a:r>
            <a:br>
              <a:rPr lang="cs-CZ" altLang="cs-CZ" sz="1800" dirty="0"/>
            </a:br>
            <a:r>
              <a:rPr lang="cs-CZ" altLang="cs-CZ" sz="1800" dirty="0"/>
              <a:t>Sekce průmyslové spolupráce MO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0" y="214313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cs-CZ" altLang="cs-CZ" sz="2400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5" name="Zástupný symbol pro text 3">
            <a:extLst>
              <a:ext uri="{FF2B5EF4-FFF2-40B4-BE49-F238E27FC236}">
                <a16:creationId xmlns="" xmlns:a16="http://schemas.microsoft.com/office/drawing/2014/main" id="{4333CCDD-47C6-4790-9FD0-F5EA95FA1791}"/>
              </a:ext>
            </a:extLst>
          </p:cNvPr>
          <p:cNvSpPr txBox="1">
            <a:spLocks/>
          </p:cNvSpPr>
          <p:nvPr/>
        </p:nvSpPr>
        <p:spPr bwMode="auto">
          <a:xfrm>
            <a:off x="1259632" y="6281864"/>
            <a:ext cx="6624736" cy="53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1905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1200" b="0" i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100000"/>
              <a:buFont typeface="Arial" charset="0"/>
              <a:buChar char="•"/>
              <a:defRPr sz="2400" kern="1200">
                <a:solidFill>
                  <a:srgbClr val="37609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SzPct val="88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SzPct val="74000"/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23850" eaLnBrk="1" hangingPunct="1"/>
            <a:endParaRPr lang="cs-CZ" altLang="cs-CZ" sz="1800" i="0" dirty="0">
              <a:solidFill>
                <a:schemeClr val="bg1">
                  <a:lumMod val="8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13388" y="553613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Mgr. Ondřej Herudek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601420" y="5175313"/>
            <a:ext cx="1762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25. </a:t>
            </a:r>
            <a:r>
              <a:rPr lang="cs-CZ" dirty="0" smtClean="0">
                <a:solidFill>
                  <a:schemeClr val="bg1"/>
                </a:solidFill>
              </a:rPr>
              <a:t>4. </a:t>
            </a:r>
            <a:r>
              <a:rPr lang="cs-CZ" dirty="0" smtClean="0">
                <a:solidFill>
                  <a:schemeClr val="bg1"/>
                </a:solidFill>
              </a:rPr>
              <a:t>2023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72" y="0"/>
            <a:ext cx="9210484" cy="6165304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38AB1-C770-4620-89C3-B8BA70CA458D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979712" y="6165304"/>
            <a:ext cx="5976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Průmyslový den k projektu Automobil osobní terénní, 2017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81713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co se ještě ptáme?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4690864" cy="4675733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 </a:t>
            </a:r>
            <a:r>
              <a:rPr lang="cs-CZ" dirty="0"/>
              <a:t>O</a:t>
            </a:r>
            <a:r>
              <a:rPr lang="cs-CZ" dirty="0" smtClean="0"/>
              <a:t>dhad nákladů </a:t>
            </a:r>
            <a:r>
              <a:rPr lang="cs-CZ" dirty="0" smtClean="0"/>
              <a:t>živ. cyklu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 smtClean="0"/>
              <a:t>Oblasti </a:t>
            </a:r>
            <a:r>
              <a:rPr lang="cs-CZ" dirty="0" smtClean="0"/>
              <a:t>integrovaného log. zabezpečení (ILS)</a:t>
            </a:r>
          </a:p>
          <a:p>
            <a:pPr lvl="1"/>
            <a:r>
              <a:rPr lang="cs-CZ" dirty="0" smtClean="0"/>
              <a:t>Náhradní díly, údržba a opravy, výcvik, školení, dokumentace, skladování, infrastruktura… </a:t>
            </a:r>
          </a:p>
          <a:p>
            <a:r>
              <a:rPr lang="cs-CZ" dirty="0" smtClean="0"/>
              <a:t> Předpokládaný nárůst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cen </a:t>
            </a:r>
            <a:r>
              <a:rPr lang="cs-CZ" dirty="0" smtClean="0"/>
              <a:t>v %</a:t>
            </a:r>
          </a:p>
          <a:p>
            <a:r>
              <a:rPr lang="cs-CZ" dirty="0" smtClean="0"/>
              <a:t> Možnosti kontraktu</a:t>
            </a:r>
          </a:p>
          <a:p>
            <a:pPr lvl="1"/>
            <a:r>
              <a:rPr lang="cs-CZ" dirty="0" smtClean="0"/>
              <a:t>Business-to-</a:t>
            </a:r>
            <a:r>
              <a:rPr lang="cs-CZ" dirty="0" err="1"/>
              <a:t>G</a:t>
            </a:r>
            <a:r>
              <a:rPr lang="cs-CZ" dirty="0" err="1" smtClean="0"/>
              <a:t>overnment</a:t>
            </a:r>
            <a:endParaRPr lang="cs-CZ" dirty="0" smtClean="0"/>
          </a:p>
          <a:p>
            <a:pPr lvl="1"/>
            <a:r>
              <a:rPr lang="cs-CZ" dirty="0" err="1" smtClean="0"/>
              <a:t>Government</a:t>
            </a:r>
            <a:r>
              <a:rPr lang="cs-CZ" dirty="0" smtClean="0"/>
              <a:t>-to-</a:t>
            </a:r>
            <a:r>
              <a:rPr lang="cs-CZ" dirty="0" err="1"/>
              <a:t>G</a:t>
            </a:r>
            <a:r>
              <a:rPr lang="cs-CZ" dirty="0" err="1" smtClean="0"/>
              <a:t>overnment</a:t>
            </a:r>
            <a:endParaRPr lang="cs-CZ" dirty="0" smtClean="0"/>
          </a:p>
          <a:p>
            <a:r>
              <a:rPr lang="cs-CZ" dirty="0" smtClean="0"/>
              <a:t> Typické platební podmínky, měna </a:t>
            </a:r>
            <a:r>
              <a:rPr lang="cs-CZ" dirty="0" smtClean="0">
                <a:solidFill>
                  <a:srgbClr val="00B050"/>
                </a:solidFill>
              </a:rPr>
              <a:t>$ </a:t>
            </a:r>
            <a:r>
              <a:rPr lang="cs-CZ" dirty="0" smtClean="0">
                <a:solidFill>
                  <a:srgbClr val="0070C0"/>
                </a:solidFill>
              </a:rPr>
              <a:t>€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£</a:t>
            </a:r>
          </a:p>
          <a:p>
            <a:pPr marL="323850" indent="0"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38AB1-C770-4620-89C3-B8BA70CA458D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20888"/>
            <a:ext cx="4211960" cy="293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69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Výstupy </a:t>
            </a:r>
            <a:r>
              <a:rPr lang="cs-CZ" dirty="0" err="1" smtClean="0"/>
              <a:t>pT</a:t>
            </a:r>
            <a:r>
              <a:rPr lang="cs-CZ" dirty="0" smtClean="0"/>
              <a:t> a PTK</a:t>
            </a: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Záznam o průzkumu trhu</a:t>
            </a:r>
          </a:p>
          <a:p>
            <a:r>
              <a:rPr lang="cs-CZ" dirty="0"/>
              <a:t> </a:t>
            </a:r>
            <a:r>
              <a:rPr lang="cs-CZ" dirty="0" smtClean="0"/>
              <a:t>Analýza trhu</a:t>
            </a:r>
          </a:p>
          <a:p>
            <a:r>
              <a:rPr lang="cs-CZ" dirty="0" smtClean="0"/>
              <a:t> Studie proveditelnosti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38AB1-C770-4620-89C3-B8BA70CA458D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cxnSp>
        <p:nvCxnSpPr>
          <p:cNvPr id="6" name="Přímá spojnice se šipkou 5"/>
          <p:cNvCxnSpPr/>
          <p:nvPr/>
        </p:nvCxnSpPr>
        <p:spPr>
          <a:xfrm flipV="1">
            <a:off x="899592" y="4077073"/>
            <a:ext cx="0" cy="1470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899592" y="5532052"/>
            <a:ext cx="748875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vislý svitek 11"/>
          <p:cNvSpPr/>
          <p:nvPr/>
        </p:nvSpPr>
        <p:spPr>
          <a:xfrm>
            <a:off x="1583668" y="4655622"/>
            <a:ext cx="936104" cy="891987"/>
          </a:xfrm>
          <a:prstGeom prst="vertic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ZPT</a:t>
            </a:r>
            <a:endParaRPr lang="cs-CZ" dirty="0"/>
          </a:p>
        </p:txBody>
      </p:sp>
      <p:sp>
        <p:nvSpPr>
          <p:cNvPr id="13" name="Svislý svitek 12"/>
          <p:cNvSpPr/>
          <p:nvPr/>
        </p:nvSpPr>
        <p:spPr>
          <a:xfrm>
            <a:off x="3317350" y="4077073"/>
            <a:ext cx="1470674" cy="1470538"/>
          </a:xfrm>
          <a:prstGeom prst="vertic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Analýza trhu</a:t>
            </a:r>
            <a:endParaRPr lang="cs-CZ" dirty="0"/>
          </a:p>
        </p:txBody>
      </p:sp>
      <p:sp>
        <p:nvSpPr>
          <p:cNvPr id="15" name="Svislý svitek 14"/>
          <p:cNvSpPr/>
          <p:nvPr/>
        </p:nvSpPr>
        <p:spPr>
          <a:xfrm>
            <a:off x="5177383" y="3754936"/>
            <a:ext cx="2160538" cy="1792281"/>
          </a:xfrm>
          <a:prstGeom prst="vertic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Studie proveditelnosti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-10852" y="4870782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Množství informací</a:t>
            </a:r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920298" y="5193947"/>
            <a:ext cx="468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Čas</a:t>
            </a:r>
            <a:endParaRPr lang="cs-CZ" sz="12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6426355" y="5620453"/>
            <a:ext cx="468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N-2</a:t>
            </a:r>
            <a:endParaRPr lang="cs-CZ" sz="12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3281542" y="5620452"/>
            <a:ext cx="468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N-4</a:t>
            </a:r>
            <a:endParaRPr lang="cs-CZ" sz="12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583668" y="5602105"/>
            <a:ext cx="468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N-5</a:t>
            </a:r>
            <a:endParaRPr lang="cs-CZ" sz="12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4788024" y="5634352"/>
            <a:ext cx="468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N-3</a:t>
            </a:r>
            <a:endParaRPr lang="cs-CZ" sz="12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1583668" y="5955526"/>
            <a:ext cx="5652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Časové zařazení je orientační, řídí se vždy rozhodnutím manažera projektu!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44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co dál?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38AB1-C770-4620-89C3-B8BA70CA458D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>
            <a:off x="961699" y="3544555"/>
            <a:ext cx="705678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Svislý svitek 5"/>
          <p:cNvSpPr/>
          <p:nvPr/>
        </p:nvSpPr>
        <p:spPr>
          <a:xfrm>
            <a:off x="971600" y="2348880"/>
            <a:ext cx="1254650" cy="1182507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Analýza trhu</a:t>
            </a:r>
            <a:endParaRPr lang="cs-CZ" dirty="0"/>
          </a:p>
        </p:txBody>
      </p:sp>
      <p:sp>
        <p:nvSpPr>
          <p:cNvPr id="7" name="Svislý svitek 6"/>
          <p:cNvSpPr/>
          <p:nvPr/>
        </p:nvSpPr>
        <p:spPr>
          <a:xfrm>
            <a:off x="2915816" y="2362048"/>
            <a:ext cx="1419413" cy="1182507"/>
          </a:xfrm>
          <a:prstGeom prst="vertic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Specifikace majetku</a:t>
            </a:r>
            <a:endParaRPr lang="cs-CZ" sz="1600" dirty="0"/>
          </a:p>
        </p:txBody>
      </p:sp>
      <p:sp>
        <p:nvSpPr>
          <p:cNvPr id="8" name="Svislý svitek 7"/>
          <p:cNvSpPr/>
          <p:nvPr/>
        </p:nvSpPr>
        <p:spPr>
          <a:xfrm>
            <a:off x="4876024" y="2362048"/>
            <a:ext cx="1419413" cy="1182507"/>
          </a:xfrm>
          <a:prstGeom prst="vertic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Zadávací podmínky</a:t>
            </a:r>
            <a:endParaRPr lang="cs-CZ" sz="1600" dirty="0"/>
          </a:p>
        </p:txBody>
      </p:sp>
      <p:sp>
        <p:nvSpPr>
          <p:cNvPr id="9" name="Svislý svitek 8"/>
          <p:cNvSpPr/>
          <p:nvPr/>
        </p:nvSpPr>
        <p:spPr>
          <a:xfrm>
            <a:off x="6765738" y="2362048"/>
            <a:ext cx="1419413" cy="1182507"/>
          </a:xfrm>
          <a:prstGeom prst="vertic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Smlouva</a:t>
            </a:r>
            <a:endParaRPr lang="cs-CZ" sz="16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241418" y="4107299"/>
            <a:ext cx="468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Čas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017617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Výzvy a třecí plochy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</p:spPr>
        <p:txBody>
          <a:bodyPr/>
          <a:lstStyle/>
          <a:p>
            <a:r>
              <a:rPr lang="cs-CZ" sz="2400" dirty="0" smtClean="0"/>
              <a:t> Pravidlo </a:t>
            </a:r>
            <a:r>
              <a:rPr lang="cs-CZ" sz="2400" dirty="0"/>
              <a:t>č. 2 – </a:t>
            </a:r>
            <a:r>
              <a:rPr lang="cs-CZ" sz="2400" b="0" i="1" dirty="0"/>
              <a:t>„vždycky to tak bylo</a:t>
            </a:r>
            <a:r>
              <a:rPr lang="cs-CZ" sz="2400" b="0" i="1" dirty="0" smtClean="0"/>
              <a:t>“</a:t>
            </a:r>
          </a:p>
          <a:p>
            <a:pPr lvl="1"/>
            <a:r>
              <a:rPr lang="cs-CZ" sz="2000" b="0" i="1" dirty="0" smtClean="0"/>
              <a:t>Neochota hledat jiné řešení</a:t>
            </a:r>
            <a:endParaRPr lang="cs-CZ" sz="2000" b="0" i="1" dirty="0"/>
          </a:p>
          <a:p>
            <a:r>
              <a:rPr lang="cs-CZ" sz="2400" dirty="0" smtClean="0"/>
              <a:t> Nereálné požadavky</a:t>
            </a:r>
          </a:p>
          <a:p>
            <a:pPr lvl="1"/>
            <a:r>
              <a:rPr lang="cs-CZ" sz="2000" dirty="0" smtClean="0"/>
              <a:t>„</a:t>
            </a:r>
            <a:r>
              <a:rPr lang="cs-CZ" sz="2000" b="0" i="1" dirty="0" smtClean="0"/>
              <a:t>Lehké víceúčelové </a:t>
            </a:r>
            <a:r>
              <a:rPr lang="cs-CZ" sz="2000" b="0" i="1" dirty="0"/>
              <a:t>auto - </a:t>
            </a:r>
            <a:r>
              <a:rPr lang="cs-CZ" sz="2000" b="0" i="1" dirty="0" smtClean="0"/>
              <a:t>35 </a:t>
            </a:r>
            <a:r>
              <a:rPr lang="cs-CZ" sz="2000" b="0" i="1" dirty="0"/>
              <a:t>tun a musí to </a:t>
            </a:r>
            <a:r>
              <a:rPr lang="cs-CZ" sz="2000" b="0" i="1" dirty="0" smtClean="0"/>
              <a:t>plavat“</a:t>
            </a:r>
          </a:p>
          <a:p>
            <a:r>
              <a:rPr lang="cs-CZ" sz="2400" dirty="0" smtClean="0"/>
              <a:t> Neověření realizovatelnosti</a:t>
            </a:r>
          </a:p>
          <a:p>
            <a:pPr lvl="1"/>
            <a:r>
              <a:rPr lang="cs-CZ" sz="2000" b="0" i="1" dirty="0" smtClean="0"/>
              <a:t>„</a:t>
            </a:r>
            <a:r>
              <a:rPr lang="cs-CZ" sz="2000" i="1" dirty="0" smtClean="0"/>
              <a:t>Z</a:t>
            </a:r>
            <a:r>
              <a:rPr lang="cs-CZ" sz="2000" b="0" i="1" dirty="0" smtClean="0"/>
              <a:t>jistil(a) jsem jenom cenu…na internetu…“ </a:t>
            </a:r>
          </a:p>
          <a:p>
            <a:r>
              <a:rPr lang="cs-CZ" sz="2400" dirty="0" smtClean="0"/>
              <a:t> Subjektivní hodnocení</a:t>
            </a:r>
          </a:p>
          <a:p>
            <a:pPr lvl="1"/>
            <a:r>
              <a:rPr lang="cs-CZ" sz="2000" b="0" i="1" dirty="0" smtClean="0"/>
              <a:t>„Je to nejlepší zbraňový systém na světě.“</a:t>
            </a:r>
            <a:endParaRPr lang="cs-CZ" sz="3200" b="0" i="1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38AB1-C770-4620-89C3-B8BA70CA458D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370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Kontakty a příležitosti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5154796"/>
            <a:ext cx="4536504" cy="576065"/>
          </a:xfrm>
        </p:spPr>
        <p:txBody>
          <a:bodyPr/>
          <a:lstStyle/>
          <a:p>
            <a:r>
              <a:rPr lang="cs-CZ" sz="2000" dirty="0" smtClean="0"/>
              <a:t> @</a:t>
            </a:r>
            <a:r>
              <a:rPr lang="cs-CZ" sz="2000" dirty="0" err="1" smtClean="0"/>
              <a:t>PruzkumTweetuje</a:t>
            </a:r>
            <a:endParaRPr lang="cs-CZ" sz="2000" dirty="0" smtClean="0"/>
          </a:p>
          <a:p>
            <a:r>
              <a:rPr lang="cs-CZ" sz="2000" dirty="0"/>
              <a:t> </a:t>
            </a:r>
            <a:r>
              <a:rPr lang="cs-CZ" sz="2000" dirty="0" smtClean="0"/>
              <a:t>e-mail: </a:t>
            </a:r>
            <a:r>
              <a:rPr lang="cs-CZ" sz="2000" dirty="0" smtClean="0">
                <a:hlinkClick r:id="rId3"/>
              </a:rPr>
              <a:t>herudeko@army.cz</a:t>
            </a:r>
            <a:endParaRPr lang="cs-CZ" sz="20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38AB1-C770-4620-89C3-B8BA70CA458D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5" t="8"/>
          <a:stretch/>
        </p:blipFill>
        <p:spPr>
          <a:xfrm>
            <a:off x="337598" y="1268412"/>
            <a:ext cx="3671263" cy="380511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8412"/>
            <a:ext cx="4449041" cy="3960787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4355976" y="5229199"/>
            <a:ext cx="4536504" cy="79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19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 b="1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100000"/>
              <a:buFont typeface="Arial" charset="0"/>
              <a:buChar char="•"/>
              <a:defRPr sz="2400" kern="1200">
                <a:solidFill>
                  <a:srgbClr val="37609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SzPct val="88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SzPct val="74000"/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hlinkClick r:id="rId6"/>
              </a:rPr>
              <a:t>www.statnisluzba.army.cz</a:t>
            </a:r>
            <a:endParaRPr lang="cs-CZ" sz="2000" dirty="0" smtClean="0"/>
          </a:p>
          <a:p>
            <a:r>
              <a:rPr lang="cs-CZ" sz="2000" dirty="0" smtClean="0">
                <a:hlinkClick r:id="rId7"/>
              </a:rPr>
              <a:t>https://portal.isoss.cz</a:t>
            </a:r>
            <a:r>
              <a:rPr lang="cs-CZ" sz="2000" dirty="0" smtClean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2047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123728" y="1772816"/>
            <a:ext cx="2304256" cy="1584176"/>
          </a:xfrm>
        </p:spPr>
        <p:txBody>
          <a:bodyPr/>
          <a:lstStyle/>
          <a:p>
            <a:r>
              <a:rPr lang="cs-CZ" sz="4000" dirty="0" smtClean="0"/>
              <a:t>DOTAZY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76981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Oddělení průmyslových analýz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675"/>
            <a:ext cx="8507288" cy="4570412"/>
          </a:xfrm>
        </p:spPr>
        <p:txBody>
          <a:bodyPr/>
          <a:lstStyle/>
          <a:p>
            <a:r>
              <a:rPr lang="cs-CZ" dirty="0" smtClean="0"/>
              <a:t> Do r. 2022 Oddělení průzkumu trhu a analýz </a:t>
            </a:r>
          </a:p>
          <a:p>
            <a:pPr lvl="1"/>
            <a:r>
              <a:rPr lang="cs-CZ" dirty="0" smtClean="0"/>
              <a:t>Mediálně často </a:t>
            </a:r>
            <a:r>
              <a:rPr lang="cs-CZ" u="sng" dirty="0" smtClean="0"/>
              <a:t>mylně</a:t>
            </a:r>
            <a:r>
              <a:rPr lang="cs-CZ" dirty="0" smtClean="0"/>
              <a:t> „marketingové analýzy“</a:t>
            </a:r>
          </a:p>
          <a:p>
            <a:r>
              <a:rPr lang="cs-CZ" dirty="0" smtClean="0"/>
              <a:t> Průzkum </a:t>
            </a:r>
            <a:r>
              <a:rPr lang="cs-CZ" dirty="0" smtClean="0"/>
              <a:t>trhu a předběžné tržní konzultace </a:t>
            </a:r>
            <a:r>
              <a:rPr lang="cs-CZ" dirty="0" smtClean="0"/>
              <a:t>pro strategické a zvlášť významné projekty</a:t>
            </a:r>
          </a:p>
          <a:p>
            <a:pPr lvl="1"/>
            <a:r>
              <a:rPr lang="cs-CZ" dirty="0" smtClean="0"/>
              <a:t>Určeny Směrnicí ministra obrany</a:t>
            </a:r>
          </a:p>
          <a:p>
            <a:pPr lvl="1"/>
            <a:r>
              <a:rPr lang="cs-CZ" dirty="0" smtClean="0"/>
              <a:t>cca 30 projektů, některé zahájeny již před existencí oddělení</a:t>
            </a:r>
          </a:p>
          <a:p>
            <a:pPr lvl="1"/>
            <a:r>
              <a:rPr lang="cs-CZ" dirty="0" smtClean="0"/>
              <a:t>Např. BVP, SHORAD, vrtulníky, tanky…</a:t>
            </a:r>
          </a:p>
          <a:p>
            <a:r>
              <a:rPr lang="cs-CZ" dirty="0" smtClean="0"/>
              <a:t> Zpracování </a:t>
            </a:r>
            <a:r>
              <a:rPr lang="cs-CZ" dirty="0"/>
              <a:t>analýz </a:t>
            </a:r>
            <a:r>
              <a:rPr lang="cs-CZ" dirty="0" smtClean="0"/>
              <a:t>trhu, studií proveditelnosti</a:t>
            </a:r>
            <a:endParaRPr lang="cs-CZ" dirty="0"/>
          </a:p>
          <a:p>
            <a:r>
              <a:rPr lang="cs-CZ" dirty="0" smtClean="0"/>
              <a:t> Technologické novinky, účast na veletrzích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38AB1-C770-4620-89C3-B8BA70CA458D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009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38AB1-C770-4620-89C3-B8BA70CA458D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5" b="23024"/>
          <a:stretch/>
        </p:blipFill>
        <p:spPr>
          <a:xfrm>
            <a:off x="4279944" y="4609507"/>
            <a:ext cx="4912392" cy="2296109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85" y="4609507"/>
            <a:ext cx="4329528" cy="2296109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4" t="8036" b="7557"/>
          <a:stretch/>
        </p:blipFill>
        <p:spPr>
          <a:xfrm>
            <a:off x="4280121" y="2564904"/>
            <a:ext cx="4912215" cy="258004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0"/>
            <a:ext cx="5268408" cy="2812794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23" y="2070009"/>
            <a:ext cx="4297568" cy="2539498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38"/>
          <a:stretch/>
        </p:blipFill>
        <p:spPr>
          <a:xfrm>
            <a:off x="-28153" y="-6943"/>
            <a:ext cx="4308095" cy="207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Akviziční proces a životní cyklus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38AB1-C770-4620-89C3-B8BA70CA458D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230325" y="2173125"/>
            <a:ext cx="2520280" cy="50405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PŘEDKONCEPCE</a:t>
            </a:r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230325" y="2677181"/>
            <a:ext cx="252028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KONCEPCE</a:t>
            </a:r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230325" y="3212976"/>
            <a:ext cx="2520280" cy="5040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VÝVOJ</a:t>
            </a:r>
            <a:endParaRPr lang="cs-CZ" dirty="0"/>
          </a:p>
        </p:txBody>
      </p:sp>
      <p:sp>
        <p:nvSpPr>
          <p:cNvPr id="9" name="Zaoblený obdélník 8"/>
          <p:cNvSpPr/>
          <p:nvPr/>
        </p:nvSpPr>
        <p:spPr>
          <a:xfrm>
            <a:off x="238673" y="3717595"/>
            <a:ext cx="2520280" cy="5040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PRODUKCE</a:t>
            </a:r>
            <a:endParaRPr lang="cs-CZ" dirty="0"/>
          </a:p>
        </p:txBody>
      </p:sp>
      <p:sp>
        <p:nvSpPr>
          <p:cNvPr id="10" name="Zaoblený obdélník 9"/>
          <p:cNvSpPr/>
          <p:nvPr/>
        </p:nvSpPr>
        <p:spPr>
          <a:xfrm>
            <a:off x="238673" y="4258835"/>
            <a:ext cx="2520280" cy="50405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VYUŽÍVÁNÍ</a:t>
            </a:r>
            <a:endParaRPr lang="cs-CZ" dirty="0"/>
          </a:p>
        </p:txBody>
      </p:sp>
      <p:sp>
        <p:nvSpPr>
          <p:cNvPr id="11" name="Zaoblený obdélník 10"/>
          <p:cNvSpPr/>
          <p:nvPr/>
        </p:nvSpPr>
        <p:spPr>
          <a:xfrm>
            <a:off x="251957" y="4762891"/>
            <a:ext cx="2520280" cy="50405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ZABEZPEČENÍ</a:t>
            </a:r>
            <a:endParaRPr lang="cs-CZ" dirty="0"/>
          </a:p>
        </p:txBody>
      </p:sp>
      <p:sp>
        <p:nvSpPr>
          <p:cNvPr id="12" name="Zaoblený obdélník 11"/>
          <p:cNvSpPr/>
          <p:nvPr/>
        </p:nvSpPr>
        <p:spPr>
          <a:xfrm>
            <a:off x="251957" y="5266947"/>
            <a:ext cx="2520280" cy="50405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VYŘAZENÍ</a:t>
            </a:r>
            <a:endParaRPr lang="cs-CZ" dirty="0"/>
          </a:p>
        </p:txBody>
      </p:sp>
      <p:sp>
        <p:nvSpPr>
          <p:cNvPr id="13" name="Zaoblený obdélník 12"/>
          <p:cNvSpPr/>
          <p:nvPr/>
        </p:nvSpPr>
        <p:spPr>
          <a:xfrm>
            <a:off x="2905183" y="2326705"/>
            <a:ext cx="252028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CONCEPT</a:t>
            </a:r>
            <a:endParaRPr lang="cs-CZ" dirty="0"/>
          </a:p>
        </p:txBody>
      </p:sp>
      <p:sp>
        <p:nvSpPr>
          <p:cNvPr id="14" name="Zaoblený obdélník 13"/>
          <p:cNvSpPr/>
          <p:nvPr/>
        </p:nvSpPr>
        <p:spPr>
          <a:xfrm>
            <a:off x="2920862" y="2830761"/>
            <a:ext cx="2520280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ASSESSMENT/ANALYSIS</a:t>
            </a:r>
            <a:endParaRPr lang="cs-CZ" dirty="0"/>
          </a:p>
        </p:txBody>
      </p:sp>
      <p:sp>
        <p:nvSpPr>
          <p:cNvPr id="15" name="Zaoblený obdélník 14"/>
          <p:cNvSpPr/>
          <p:nvPr/>
        </p:nvSpPr>
        <p:spPr>
          <a:xfrm>
            <a:off x="2929065" y="3334817"/>
            <a:ext cx="2520280" cy="5040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DEMONSTRATION</a:t>
            </a:r>
            <a:endParaRPr lang="cs-CZ" dirty="0"/>
          </a:p>
        </p:txBody>
      </p:sp>
      <p:sp>
        <p:nvSpPr>
          <p:cNvPr id="16" name="Zaoblený obdélník 15"/>
          <p:cNvSpPr/>
          <p:nvPr/>
        </p:nvSpPr>
        <p:spPr>
          <a:xfrm>
            <a:off x="2929065" y="3869995"/>
            <a:ext cx="2520280" cy="5040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MANUFACTURE</a:t>
            </a:r>
            <a:endParaRPr lang="cs-CZ" dirty="0"/>
          </a:p>
        </p:txBody>
      </p:sp>
      <p:sp>
        <p:nvSpPr>
          <p:cNvPr id="17" name="Zaoblený obdélník 16"/>
          <p:cNvSpPr/>
          <p:nvPr/>
        </p:nvSpPr>
        <p:spPr>
          <a:xfrm>
            <a:off x="2920862" y="4374051"/>
            <a:ext cx="2520280" cy="50405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IN-SERVICE</a:t>
            </a:r>
            <a:endParaRPr lang="cs-CZ" dirty="0"/>
          </a:p>
        </p:txBody>
      </p:sp>
      <p:sp>
        <p:nvSpPr>
          <p:cNvPr id="18" name="Zaoblený obdélník 17"/>
          <p:cNvSpPr/>
          <p:nvPr/>
        </p:nvSpPr>
        <p:spPr>
          <a:xfrm>
            <a:off x="2929065" y="4915291"/>
            <a:ext cx="2520280" cy="50405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DISPOSAL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17840" y="1466472"/>
            <a:ext cx="252028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AAP-20, STANAG 4728, ČOS 051662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2943438" y="1466472"/>
            <a:ext cx="25202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Britský cyklus CADMID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6313500" y="1649632"/>
            <a:ext cx="14271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MO ČR/AČR</a:t>
            </a:r>
            <a:endParaRPr lang="cs-CZ" dirty="0"/>
          </a:p>
        </p:txBody>
      </p:sp>
      <p:sp>
        <p:nvSpPr>
          <p:cNvPr id="23" name="Zaoblený obdélník 22"/>
          <p:cNvSpPr/>
          <p:nvPr/>
        </p:nvSpPr>
        <p:spPr>
          <a:xfrm>
            <a:off x="5868070" y="2326705"/>
            <a:ext cx="252028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KONCEPČNÍ</a:t>
            </a:r>
            <a:endParaRPr lang="cs-CZ" dirty="0"/>
          </a:p>
        </p:txBody>
      </p:sp>
      <p:sp>
        <p:nvSpPr>
          <p:cNvPr id="24" name="Zaoblený obdélník 23"/>
          <p:cNvSpPr/>
          <p:nvPr/>
        </p:nvSpPr>
        <p:spPr>
          <a:xfrm>
            <a:off x="5868070" y="2817424"/>
            <a:ext cx="2520280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ANALYTICKÁ</a:t>
            </a:r>
            <a:endParaRPr lang="cs-CZ" dirty="0"/>
          </a:p>
        </p:txBody>
      </p:sp>
      <p:sp>
        <p:nvSpPr>
          <p:cNvPr id="25" name="Zaoblený obdélník 24"/>
          <p:cNvSpPr/>
          <p:nvPr/>
        </p:nvSpPr>
        <p:spPr>
          <a:xfrm>
            <a:off x="5883241" y="3321480"/>
            <a:ext cx="2520280" cy="5040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AKVIZIČNÍ</a:t>
            </a:r>
            <a:endParaRPr lang="cs-CZ" dirty="0"/>
          </a:p>
        </p:txBody>
      </p:sp>
      <p:sp>
        <p:nvSpPr>
          <p:cNvPr id="26" name="Zaoblený obdélník 25"/>
          <p:cNvSpPr/>
          <p:nvPr/>
        </p:nvSpPr>
        <p:spPr>
          <a:xfrm>
            <a:off x="5897396" y="3833883"/>
            <a:ext cx="2520280" cy="50405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UŽÍVÁNÍ</a:t>
            </a:r>
            <a:endParaRPr lang="cs-CZ" dirty="0"/>
          </a:p>
        </p:txBody>
      </p:sp>
      <p:sp>
        <p:nvSpPr>
          <p:cNvPr id="27" name="Zaoblený obdélník 26"/>
          <p:cNvSpPr/>
          <p:nvPr/>
        </p:nvSpPr>
        <p:spPr>
          <a:xfrm>
            <a:off x="5880846" y="4347557"/>
            <a:ext cx="2520280" cy="50405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VYŘAZENÍ</a:t>
            </a:r>
            <a:endParaRPr lang="cs-CZ" dirty="0"/>
          </a:p>
        </p:txBody>
      </p:sp>
      <p:sp>
        <p:nvSpPr>
          <p:cNvPr id="3" name="Zaoblený obdélník 2"/>
          <p:cNvSpPr/>
          <p:nvPr/>
        </p:nvSpPr>
        <p:spPr>
          <a:xfrm>
            <a:off x="5730624" y="2117977"/>
            <a:ext cx="2853824" cy="3049342"/>
          </a:xfrm>
          <a:prstGeom prst="roundRect">
            <a:avLst/>
          </a:prstGeom>
          <a:noFill/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60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PT vs. </a:t>
            </a:r>
            <a:r>
              <a:rPr lang="cs-CZ" dirty="0" smtClean="0"/>
              <a:t>PTK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675"/>
            <a:ext cx="8435280" cy="4281488"/>
          </a:xfrm>
        </p:spPr>
        <p:txBody>
          <a:bodyPr>
            <a:normAutofit fontScale="92500" lnSpcReduction="10000"/>
          </a:bodyPr>
          <a:lstStyle/>
          <a:p>
            <a:r>
              <a:rPr lang="cs-CZ" sz="2400" i="1" dirty="0" smtClean="0"/>
              <a:t> </a:t>
            </a:r>
            <a:r>
              <a:rPr lang="cs-CZ" sz="2400" dirty="0" smtClean="0"/>
              <a:t>Průzkum trhu = otevřené zdroje informací</a:t>
            </a:r>
          </a:p>
          <a:p>
            <a:r>
              <a:rPr lang="cs-CZ" sz="2400" i="1" dirty="0"/>
              <a:t> </a:t>
            </a:r>
            <a:r>
              <a:rPr lang="cs-CZ" sz="2400" dirty="0" smtClean="0"/>
              <a:t>Předběžné tržní konzultace (§33 ZZVZ) = oslovení firem</a:t>
            </a:r>
          </a:p>
          <a:p>
            <a:pPr marL="323850" indent="0">
              <a:buNone/>
            </a:pPr>
            <a:endParaRPr lang="cs-CZ" i="1" dirty="0" smtClean="0"/>
          </a:p>
          <a:p>
            <a:r>
              <a:rPr lang="cs-CZ" sz="2600" i="1" dirty="0" smtClean="0"/>
              <a:t>„</a:t>
            </a:r>
            <a:r>
              <a:rPr lang="cs-CZ" sz="2600" i="1" dirty="0"/>
              <a:t>Zákon nereguluje formu průzkumu trhu. Může se jednat o informace uvedené na internetu či v jiných veřejných zdrojích. Pokud se však dodavatelé do průzkumu trhu aktivně zapojí, jedná se o předběžné tržní konzultace, které mohou mít vliv na informace uváděné v zadávací dokumentaci</a:t>
            </a:r>
            <a:r>
              <a:rPr lang="cs-CZ" sz="2600" i="1" dirty="0" smtClean="0"/>
              <a:t>.“</a:t>
            </a:r>
            <a:r>
              <a:rPr lang="cs-CZ" sz="2600" dirty="0" smtClean="0"/>
              <a:t/>
            </a:r>
            <a:br>
              <a:rPr lang="cs-CZ" sz="2600" dirty="0" smtClean="0"/>
            </a:br>
            <a:endParaRPr lang="cs-CZ" sz="2600" dirty="0" smtClean="0"/>
          </a:p>
          <a:p>
            <a:pPr marL="323850" indent="0">
              <a:buNone/>
            </a:pPr>
            <a:r>
              <a:rPr lang="cs-CZ" sz="1700" dirty="0" smtClean="0"/>
              <a:t>(HERMAN, P., FIDLER, V. a kol.: Komentář </a:t>
            </a:r>
            <a:r>
              <a:rPr lang="cs-CZ" sz="1700" dirty="0"/>
              <a:t>k zákonu o zadávání veřejných zakázek, 2. vyd. Plzeň: Aleš Čeněk, 2016, 639s. ISBN 978-80-7380-660-6</a:t>
            </a:r>
            <a:r>
              <a:rPr lang="cs-CZ" sz="1700" dirty="0" smtClean="0"/>
              <a:t>.)</a:t>
            </a:r>
            <a:endParaRPr lang="cs-CZ" sz="17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38AB1-C770-4620-89C3-B8BA70CA458D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1110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38200" indent="-514350">
              <a:buFont typeface="+mj-lt"/>
              <a:buAutoNum type="arabicParenR"/>
            </a:pPr>
            <a:r>
              <a:rPr lang="cs-CZ" dirty="0" smtClean="0"/>
              <a:t>Ověření realizovatelnosti</a:t>
            </a:r>
          </a:p>
          <a:p>
            <a:pPr marL="838200" indent="-514350">
              <a:buFont typeface="+mj-lt"/>
              <a:buAutoNum type="arabicParenR"/>
            </a:pPr>
            <a:r>
              <a:rPr lang="cs-CZ" dirty="0" smtClean="0"/>
              <a:t>Stanovení předpokládané hodnoty </a:t>
            </a:r>
            <a:br>
              <a:rPr lang="cs-CZ" dirty="0" smtClean="0"/>
            </a:br>
            <a:r>
              <a:rPr lang="cs-CZ" dirty="0" smtClean="0"/>
              <a:t>veřejné </a:t>
            </a:r>
            <a:r>
              <a:rPr lang="cs-CZ" dirty="0"/>
              <a:t>z</a:t>
            </a:r>
            <a:r>
              <a:rPr lang="cs-CZ" dirty="0" smtClean="0"/>
              <a:t>akázky (jeden ze způsobů </a:t>
            </a:r>
            <a:br>
              <a:rPr lang="cs-CZ" dirty="0" smtClean="0"/>
            </a:br>
            <a:r>
              <a:rPr lang="cs-CZ" dirty="0" smtClean="0"/>
              <a:t>dle §16 ZZVZ)</a:t>
            </a:r>
            <a:endParaRPr lang="cs-CZ" dirty="0"/>
          </a:p>
          <a:p>
            <a:pPr marL="838200" indent="-514350">
              <a:buFont typeface="+mj-lt"/>
              <a:buAutoNum type="arabicParenR"/>
            </a:pPr>
            <a:r>
              <a:rPr lang="cs-CZ" dirty="0" smtClean="0"/>
              <a:t>3E a řídící kontrola</a:t>
            </a:r>
          </a:p>
          <a:p>
            <a:pPr marL="838200" indent="-514350">
              <a:buFont typeface="+mj-lt"/>
              <a:buAutoNum type="arabicParenR"/>
            </a:pPr>
            <a:r>
              <a:rPr lang="cs-CZ" dirty="0" smtClean="0"/>
              <a:t>Plánování</a:t>
            </a:r>
          </a:p>
          <a:p>
            <a:pPr marL="838200" indent="-514350">
              <a:buFont typeface="+mj-lt"/>
              <a:buAutoNum type="arabicParenR"/>
            </a:pPr>
            <a:r>
              <a:rPr lang="cs-CZ" dirty="0" smtClean="0"/>
              <a:t>Jedna ze vstupních informací pro odhad nákladů životního cyklu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38AB1-C770-4620-89C3-B8BA70CA458D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2953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REALIZOVATELNOST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674"/>
            <a:ext cx="8435280" cy="4392637"/>
          </a:xfrm>
        </p:spPr>
        <p:txBody>
          <a:bodyPr/>
          <a:lstStyle/>
          <a:p>
            <a:pPr marL="285750" indent="-285750"/>
            <a:r>
              <a:rPr lang="cs-CZ" sz="2000" dirty="0">
                <a:solidFill>
                  <a:schemeClr val="tx1"/>
                </a:solidFill>
                <a:sym typeface="Wingdings" panose="05000000000000000000" pitchFamily="2" charset="2"/>
              </a:rPr>
              <a:t>Ověření realizovatelnosti akvizice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sz="2000" b="1" dirty="0">
                <a:sym typeface="Wingdings" panose="05000000000000000000" pitchFamily="2" charset="2"/>
              </a:rPr>
              <a:t>DOSTUPNOST</a:t>
            </a:r>
            <a:r>
              <a:rPr lang="cs-CZ" sz="2000" dirty="0">
                <a:sym typeface="Wingdings" panose="05000000000000000000" pitchFamily="2" charset="2"/>
              </a:rPr>
              <a:t> – jestli požadovaný produkt existuje a je na trhu vůbec dostupný,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sz="2000" b="1" dirty="0">
                <a:sym typeface="Wingdings" panose="05000000000000000000" pitchFamily="2" charset="2"/>
              </a:rPr>
              <a:t>CENA</a:t>
            </a:r>
            <a:r>
              <a:rPr lang="cs-CZ" sz="2000" dirty="0">
                <a:sym typeface="Wingdings" panose="05000000000000000000" pitchFamily="2" charset="2"/>
              </a:rPr>
              <a:t> – </a:t>
            </a:r>
            <a:r>
              <a:rPr lang="cs-CZ" sz="2000" u="sng" dirty="0">
                <a:sym typeface="Wingdings" panose="05000000000000000000" pitchFamily="2" charset="2"/>
              </a:rPr>
              <a:t>orientační</a:t>
            </a:r>
            <a:r>
              <a:rPr lang="cs-CZ" sz="2000" dirty="0">
                <a:sym typeface="Wingdings" panose="05000000000000000000" pitchFamily="2" charset="2"/>
              </a:rPr>
              <a:t> pořizovací, + případně související </a:t>
            </a:r>
            <a:r>
              <a:rPr lang="cs-CZ" sz="2000" dirty="0" smtClean="0">
                <a:sym typeface="Wingdings" panose="05000000000000000000" pitchFamily="2" charset="2"/>
              </a:rPr>
              <a:t>výdaje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sz="2000" b="1" dirty="0" smtClean="0">
                <a:sym typeface="Wingdings" panose="05000000000000000000" pitchFamily="2" charset="2"/>
              </a:rPr>
              <a:t>POČET</a:t>
            </a:r>
            <a:r>
              <a:rPr lang="cs-CZ" sz="2000" dirty="0" smtClean="0">
                <a:sym typeface="Wingdings" panose="05000000000000000000" pitchFamily="2" charset="2"/>
              </a:rPr>
              <a:t> </a:t>
            </a:r>
            <a:r>
              <a:rPr lang="cs-CZ" sz="2000" dirty="0">
                <a:sym typeface="Wingdings" panose="05000000000000000000" pitchFamily="2" charset="2"/>
              </a:rPr>
              <a:t>– jestli lze produkt v požadovaném </a:t>
            </a:r>
            <a:r>
              <a:rPr lang="cs-CZ" sz="2000" dirty="0" smtClean="0">
                <a:sym typeface="Wingdings" panose="05000000000000000000" pitchFamily="2" charset="2"/>
              </a:rPr>
              <a:t>množství </a:t>
            </a:r>
            <a:r>
              <a:rPr lang="cs-CZ" sz="2000" dirty="0">
                <a:sym typeface="Wingdings" panose="05000000000000000000" pitchFamily="2" charset="2"/>
              </a:rPr>
              <a:t>získat, </a:t>
            </a:r>
            <a:r>
              <a:rPr lang="cs-CZ" sz="2000" dirty="0" smtClean="0">
                <a:sym typeface="Wingdings" panose="05000000000000000000" pitchFamily="2" charset="2"/>
              </a:rPr>
              <a:t/>
            </a:r>
            <a:br>
              <a:rPr lang="cs-CZ" sz="2000" dirty="0" smtClean="0">
                <a:sym typeface="Wingdings" panose="05000000000000000000" pitchFamily="2" charset="2"/>
              </a:rPr>
            </a:br>
            <a:r>
              <a:rPr lang="cs-CZ" sz="2000" dirty="0" smtClean="0">
                <a:sym typeface="Wingdings" panose="05000000000000000000" pitchFamily="2" charset="2"/>
              </a:rPr>
              <a:t>příp</a:t>
            </a:r>
            <a:r>
              <a:rPr lang="cs-CZ" sz="2000" dirty="0">
                <a:sym typeface="Wingdings" panose="05000000000000000000" pitchFamily="2" charset="2"/>
              </a:rPr>
              <a:t>. </a:t>
            </a:r>
            <a:r>
              <a:rPr lang="cs-CZ" sz="2000" dirty="0" smtClean="0">
                <a:sym typeface="Wingdings" panose="05000000000000000000" pitchFamily="2" charset="2"/>
              </a:rPr>
              <a:t>výrobní </a:t>
            </a:r>
            <a:r>
              <a:rPr lang="cs-CZ" sz="2000" dirty="0">
                <a:sym typeface="Wingdings" panose="05000000000000000000" pitchFamily="2" charset="2"/>
              </a:rPr>
              <a:t>k</a:t>
            </a:r>
            <a:r>
              <a:rPr lang="cs-CZ" sz="2000" dirty="0" smtClean="0">
                <a:sym typeface="Wingdings" panose="05000000000000000000" pitchFamily="2" charset="2"/>
              </a:rPr>
              <a:t>apacity výrobce</a:t>
            </a:r>
            <a:endParaRPr lang="cs-CZ" sz="2000" dirty="0">
              <a:sym typeface="Wingdings" panose="05000000000000000000" pitchFamily="2" charset="2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cs-CZ" sz="2000" b="1" dirty="0" smtClean="0">
                <a:sym typeface="Wingdings" panose="05000000000000000000" pitchFamily="2" charset="2"/>
              </a:rPr>
              <a:t>ČAS/TERMÍN</a:t>
            </a:r>
            <a:r>
              <a:rPr lang="cs-CZ" sz="2000" dirty="0" smtClean="0">
                <a:sym typeface="Wingdings" panose="05000000000000000000" pitchFamily="2" charset="2"/>
              </a:rPr>
              <a:t> </a:t>
            </a:r>
            <a:r>
              <a:rPr lang="cs-CZ" sz="2000" dirty="0">
                <a:sym typeface="Wingdings" panose="05000000000000000000" pitchFamily="2" charset="2"/>
              </a:rPr>
              <a:t>– jestli výrobce/dodavatel může </a:t>
            </a:r>
            <a:r>
              <a:rPr lang="cs-CZ" sz="2000" dirty="0" smtClean="0">
                <a:sym typeface="Wingdings" panose="05000000000000000000" pitchFamily="2" charset="2"/>
              </a:rPr>
              <a:t>produkt dodat </a:t>
            </a:r>
            <a:br>
              <a:rPr lang="cs-CZ" sz="2000" dirty="0" smtClean="0">
                <a:sym typeface="Wingdings" panose="05000000000000000000" pitchFamily="2" charset="2"/>
              </a:rPr>
            </a:br>
            <a:r>
              <a:rPr lang="cs-CZ" sz="2000" dirty="0" smtClean="0">
                <a:sym typeface="Wingdings" panose="05000000000000000000" pitchFamily="2" charset="2"/>
              </a:rPr>
              <a:t>v </a:t>
            </a:r>
            <a:r>
              <a:rPr lang="cs-CZ" sz="2000" dirty="0">
                <a:sym typeface="Wingdings" panose="05000000000000000000" pitchFamily="2" charset="2"/>
              </a:rPr>
              <a:t>požadovaném </a:t>
            </a:r>
            <a:r>
              <a:rPr lang="cs-CZ" sz="2000" dirty="0" smtClean="0">
                <a:sym typeface="Wingdings" panose="05000000000000000000" pitchFamily="2" charset="2"/>
              </a:rPr>
              <a:t>termínu</a:t>
            </a:r>
          </a:p>
          <a:p>
            <a:pPr marL="800100" lvl="1" indent="-342900"/>
            <a:endParaRPr lang="cs-CZ" sz="1600" dirty="0">
              <a:sym typeface="Wingdings" panose="05000000000000000000" pitchFamily="2" charset="2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38AB1-C770-4620-89C3-B8BA70CA458D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447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 průzkumu </a:t>
            </a:r>
            <a:r>
              <a:rPr lang="cs-CZ" dirty="0" smtClean="0"/>
              <a:t>trhu/PTK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zjednodušeně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38AB1-C770-4620-89C3-B8BA70CA458D}" type="slidenum">
              <a:rPr lang="cs-CZ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415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9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87701"/>
          </a:xfrm>
        </p:spPr>
        <p:txBody>
          <a:bodyPr/>
          <a:lstStyle/>
          <a:p>
            <a:pPr lvl="1"/>
            <a:r>
              <a:rPr lang="cs-CZ" dirty="0">
                <a:solidFill>
                  <a:schemeClr val="accent1"/>
                </a:solidFill>
              </a:rPr>
              <a:t>Bilaterální jednání s výrobci a dodavateli.</a:t>
            </a:r>
            <a:endParaRPr lang="cs-CZ" sz="2800" b="1" dirty="0">
              <a:solidFill>
                <a:srgbClr val="17375E"/>
              </a:solidFill>
            </a:endParaRPr>
          </a:p>
          <a:p>
            <a:pPr lvl="1"/>
            <a:r>
              <a:rPr lang="cs-CZ" dirty="0" smtClean="0">
                <a:solidFill>
                  <a:schemeClr val="accent1"/>
                </a:solidFill>
              </a:rPr>
              <a:t>Žádost </a:t>
            </a:r>
            <a:r>
              <a:rPr lang="cs-CZ" dirty="0">
                <a:solidFill>
                  <a:schemeClr val="accent1"/>
                </a:solidFill>
              </a:rPr>
              <a:t>o </a:t>
            </a:r>
            <a:r>
              <a:rPr lang="cs-CZ" dirty="0" smtClean="0">
                <a:solidFill>
                  <a:schemeClr val="accent1"/>
                </a:solidFill>
              </a:rPr>
              <a:t>informace (</a:t>
            </a:r>
            <a:r>
              <a:rPr lang="cs-CZ" dirty="0" err="1" smtClean="0">
                <a:solidFill>
                  <a:schemeClr val="accent1"/>
                </a:solidFill>
              </a:rPr>
              <a:t>Request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r>
              <a:rPr lang="cs-CZ" dirty="0" err="1" smtClean="0">
                <a:solidFill>
                  <a:schemeClr val="accent1"/>
                </a:solidFill>
              </a:rPr>
              <a:t>for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r>
              <a:rPr lang="cs-CZ" dirty="0" err="1" smtClean="0">
                <a:solidFill>
                  <a:schemeClr val="accent1"/>
                </a:solidFill>
              </a:rPr>
              <a:t>Information</a:t>
            </a:r>
            <a:r>
              <a:rPr lang="cs-CZ" dirty="0" smtClean="0">
                <a:solidFill>
                  <a:schemeClr val="accent1"/>
                </a:solidFill>
              </a:rPr>
              <a:t>, RFI);</a:t>
            </a:r>
          </a:p>
          <a:p>
            <a:pPr lvl="1"/>
            <a:r>
              <a:rPr lang="cs-CZ" dirty="0" smtClean="0">
                <a:solidFill>
                  <a:schemeClr val="accent1"/>
                </a:solidFill>
              </a:rPr>
              <a:t>Žádost o cenu a dostupnost (</a:t>
            </a:r>
            <a:r>
              <a:rPr lang="cs-CZ" dirty="0" err="1" smtClean="0">
                <a:solidFill>
                  <a:schemeClr val="accent1"/>
                </a:solidFill>
              </a:rPr>
              <a:t>Request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r>
              <a:rPr lang="cs-CZ" dirty="0" err="1" smtClean="0">
                <a:solidFill>
                  <a:schemeClr val="accent1"/>
                </a:solidFill>
              </a:rPr>
              <a:t>for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r>
              <a:rPr lang="cs-CZ" dirty="0" err="1" smtClean="0">
                <a:solidFill>
                  <a:schemeClr val="accent1"/>
                </a:solidFill>
              </a:rPr>
              <a:t>Price</a:t>
            </a:r>
            <a:r>
              <a:rPr lang="cs-CZ" dirty="0" smtClean="0">
                <a:solidFill>
                  <a:schemeClr val="accent1"/>
                </a:solidFill>
              </a:rPr>
              <a:t> and </a:t>
            </a:r>
            <a:r>
              <a:rPr lang="cs-CZ" dirty="0" err="1" smtClean="0">
                <a:solidFill>
                  <a:schemeClr val="accent1"/>
                </a:solidFill>
              </a:rPr>
              <a:t>Availability</a:t>
            </a:r>
            <a:r>
              <a:rPr lang="cs-CZ" dirty="0" smtClean="0">
                <a:solidFill>
                  <a:schemeClr val="accent1"/>
                </a:solidFill>
              </a:rPr>
              <a:t>);</a:t>
            </a:r>
            <a:endParaRPr lang="cs-CZ" dirty="0">
              <a:solidFill>
                <a:schemeClr val="accent1"/>
              </a:solidFill>
            </a:endParaRPr>
          </a:p>
          <a:p>
            <a:pPr lvl="1"/>
            <a:r>
              <a:rPr lang="cs-CZ" dirty="0">
                <a:solidFill>
                  <a:schemeClr val="accent1"/>
                </a:solidFill>
              </a:rPr>
              <a:t>Průmyslový den;</a:t>
            </a:r>
          </a:p>
          <a:p>
            <a:pPr lvl="1"/>
            <a:r>
              <a:rPr lang="cs-CZ" dirty="0">
                <a:solidFill>
                  <a:schemeClr val="accent1"/>
                </a:solidFill>
              </a:rPr>
              <a:t>Předvedení produktu;</a:t>
            </a:r>
          </a:p>
          <a:p>
            <a:pPr lvl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38AB1-C770-4620-89C3-B8BA70CA458D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109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inisterstva_obrany_CR_template_FINAL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4D8F1397809AD41A7C64AACC7833EEC" ma:contentTypeVersion="0" ma:contentTypeDescription="Vytvoří nový dokument" ma:contentTypeScope="" ma:versionID="4e3225f649fd1bddf467c5a70418072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63e7335ecc38ee7c5da727fe004eb2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604B60-1C73-4A1C-81A8-734D70B26EB7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F46C93B-26EE-428F-8819-187DBBBE5D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E29FB7A-A4E6-43C3-A870-169AD9C942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Pages>7</Pages>
  <Words>611</Words>
  <Characters>0</Characters>
  <Application>Microsoft Office PowerPoint</Application>
  <DocSecurity>0</DocSecurity>
  <PresentationFormat>Předvádění na obrazovce (4:3)</PresentationFormat>
  <Lines>0</Lines>
  <Paragraphs>138</Paragraphs>
  <Slides>16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Calibri</vt:lpstr>
      <vt:lpstr>Wingdings</vt:lpstr>
      <vt:lpstr>Prezentace_Ministerstva_obrany_CR_template_FINAL</vt:lpstr>
      <vt:lpstr>Průzkum trhu a předběžné tržní konzultace  v MO ČR přednáška pro MUNI   Oddělení průmyslových analýz Sekce průmyslové spolupráce MO</vt:lpstr>
      <vt:lpstr>Oddělení průmyslových analýz</vt:lpstr>
      <vt:lpstr>Prezentace aplikace PowerPoint</vt:lpstr>
      <vt:lpstr>Akviziční proces a životní cyklus</vt:lpstr>
      <vt:lpstr>PT vs. PTK</vt:lpstr>
      <vt:lpstr>Proč?</vt:lpstr>
      <vt:lpstr>REALIZOVATELNOST</vt:lpstr>
      <vt:lpstr>Proces průzkumu trhu/PTK zjednodušeně</vt:lpstr>
      <vt:lpstr>Nástroje</vt:lpstr>
      <vt:lpstr>Prezentace aplikace PowerPoint</vt:lpstr>
      <vt:lpstr>Na co se ještě ptáme?</vt:lpstr>
      <vt:lpstr>Výstupy pT a PTK </vt:lpstr>
      <vt:lpstr>A co dál?</vt:lpstr>
      <vt:lpstr>Výzvy a třecí plochy</vt:lpstr>
      <vt:lpstr>Kontakty a příležitosti</vt:lpstr>
      <vt:lpstr>DOTAZY</vt:lpstr>
    </vt:vector>
  </TitlesOfParts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Havelka Ladislav - MO 1350 - ŠIS AČR</dc:creator>
  <cp:lastModifiedBy>Herudek Ondřej - MO 1216 - ŠIS AČR</cp:lastModifiedBy>
  <cp:revision>117</cp:revision>
  <dcterms:modified xsi:type="dcterms:W3CDTF">2023-04-24T14:56:39Z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0x01010064D8F1397809AD41A7C64AACC7833EEC</vt:lpwstr>
  </property>
  <property fmtid="{D5CDD505-2E9C-101B-9397-08002B2CF9AE}" pid="3" name="Order">
    <vt:r8>53600</vt:r8>
  </property>
  <property fmtid="{D5CDD505-2E9C-101B-9397-08002B2CF9AE}" pid="4" name="Templat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SharedWithUsers">
    <vt:lpwstr/>
  </property>
</Properties>
</file>