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6" r:id="rId3"/>
    <p:sldId id="257" r:id="rId4"/>
    <p:sldId id="260" r:id="rId5"/>
    <p:sldId id="262" r:id="rId6"/>
    <p:sldId id="263" r:id="rId7"/>
    <p:sldId id="258" r:id="rId8"/>
    <p:sldId id="277" r:id="rId9"/>
    <p:sldId id="278" r:id="rId10"/>
    <p:sldId id="292" r:id="rId11"/>
    <p:sldId id="266" r:id="rId12"/>
    <p:sldId id="267" r:id="rId13"/>
    <p:sldId id="264" r:id="rId14"/>
    <p:sldId id="265" r:id="rId15"/>
    <p:sldId id="275" r:id="rId16"/>
    <p:sldId id="272" r:id="rId17"/>
    <p:sldId id="273" r:id="rId18"/>
    <p:sldId id="274" r:id="rId19"/>
    <p:sldId id="284" r:id="rId20"/>
    <p:sldId id="270" r:id="rId21"/>
    <p:sldId id="281" r:id="rId22"/>
    <p:sldId id="282" r:id="rId23"/>
    <p:sldId id="283" r:id="rId24"/>
    <p:sldId id="285" r:id="rId25"/>
    <p:sldId id="286" r:id="rId26"/>
    <p:sldId id="287" r:id="rId27"/>
    <p:sldId id="288" r:id="rId28"/>
    <p:sldId id="268" r:id="rId29"/>
    <p:sldId id="290" r:id="rId30"/>
    <p:sldId id="269" r:id="rId31"/>
    <p:sldId id="271" r:id="rId32"/>
    <p:sldId id="280" r:id="rId33"/>
    <p:sldId id="259" r:id="rId34"/>
    <p:sldId id="279" r:id="rId35"/>
    <p:sldId id="291" r:id="rId36"/>
    <p:sldId id="28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09FAE-C402-4349-A8EE-37DEEB49F8C3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FE771-6AE3-4BE3-A0DF-85438FB5C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46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INTRO video: </a:t>
            </a:r>
            <a:r>
              <a:rPr lang="en-GB" dirty="0"/>
              <a:t>https://www.youtube.com/watch?v=_-8YpkQTs5w&amp;ab_channel=tvarmycz</a:t>
            </a:r>
            <a:endParaRPr lang="cs-CZ" dirty="0"/>
          </a:p>
          <a:p>
            <a:r>
              <a:rPr lang="cs-CZ" dirty="0"/>
              <a:t>Otevřít švédskou příručku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054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486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INTRO VIDEO: https://www.youtube.com/watch?v=F6GwMC3-GqU&amp;ab_channel=RoyalAustralianNavy  - EXCERCISE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RAN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62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648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FE771-6AE3-4BE3-A0DF-85438FB5CC0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265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DD49D1-5C04-4713-A660-41974AD47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0B3D257-9989-4B12-82A6-3CCA288E1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F6E1F2-4C42-4BE8-A5A4-F0CE3E90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6106C8-F053-42B7-B216-AACF8C860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FE4848-077F-44FD-9E0D-ED40888DB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42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8A089E-D8CC-40E5-982F-DD97948A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601734-1A80-4AA3-B62E-606B02EEEA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C8D055-0378-4EAA-B08B-488F98577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BC83BD-6F9F-44E1-8D95-EA2B12A73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507915-0C56-467D-9603-741A7896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28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4CD81A9-1BE3-4187-9D17-DA75CE2454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F780E21-4876-4559-A6A9-CBF8057E7C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F34B7C-DEC5-4B13-B5C2-86A46DEC4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1DFE35-C415-439F-A508-85C7E21B6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26307BA-8BD8-4D71-B500-4158524D2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062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424222-3B29-48F0-84C9-93059BD32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62ED0E-6E17-4F2C-9B21-B0BE63F64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C89F639-DEAF-469A-86EF-3A804958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5A1F33-0DA5-4CAA-A519-B607A9CA5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E7E891-65B4-4CDD-AAD5-0D369DC08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13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A880EE-C228-4F55-82F5-3FA8105D7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8058A2E-595F-4B3C-B18A-73AFDD35F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54881A-3A9C-4CA1-A85A-84AE9DFA9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9F28851-626A-46A0-8D03-77DC2501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5E6360-BAA2-46E3-9FEC-C398F153D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0300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85E818-39EA-4CB1-BC5E-1B5D87D99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22571F-05C4-47B7-A1A8-BEE326DD9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253A530-EEFF-4547-A234-4B1C563A3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232F999-C798-47D2-A148-213E5CA9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9B7B8E-DD9D-4DD5-9759-7D12C9219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A9CF21E-4503-4B67-B014-209F7249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11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BDB4B-66AC-4A37-8BE2-C7DF40E3C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4447EFA-E736-4802-9AAF-3A4F3833E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D6B7A8A-D567-4CCA-869F-C25548AD8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3236078-40E2-4276-B182-F7D1F8F1C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C56991-FB25-4E34-A000-C89CDA35C0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B3FF880-8EA3-4E8B-B7B3-A03756D3C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0221DB8-72B1-4A28-B69B-27B0AF6AC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940A50B-5992-4CC9-BC12-0A0946A0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643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910276-5E7B-49DD-A588-54DA4FC8F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8300B00-F48B-4DF3-8D9F-ECD5DA127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DE5D938-9C78-4461-AA88-2D1491775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F6A0EA6-6CD9-4BCB-B258-B0BA8B0C2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186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571B5AA-32A9-47CF-804E-2F826783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D583BEF-7F32-4566-A9EC-0BC2A1290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8ED36A9-6083-4D4F-AB28-F428380B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989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109B64-3894-4209-A48C-2FD4860BC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647ADC-DD2F-4293-9BB2-6A03D0B43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1677D0-5FF4-4D47-8F79-912763FCC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32AC14-EA67-4246-8611-6585544CC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73B891-987B-4E2D-BE57-D486328B2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FEF9C4-659A-41B2-BCDE-C28DD559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974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918210-AE3B-4ECE-A22E-0CBBB05D8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F6E3B8-6826-4504-9540-26EBFBDD4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989DAFB-6C76-41A5-8AF8-AFD22FB59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6D80BC-F3B9-4268-A508-3FC997FD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0D866-9472-4563-A22E-DF77DB75A4C2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3EFE30C-DCCA-4874-9E3D-B124587F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8E637F-0552-42B3-9F0B-A16604D8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539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A8B22AB-EA1B-41C9-AF4E-2689D82BA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41205D9-57C4-429D-A9BE-FA052B690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48CB87-237A-4212-8081-5FE5E18CC2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0D866-9472-4563-A22E-DF77DB75A4C2}" type="datetimeFigureOut">
              <a:rPr lang="en-GB" smtClean="0"/>
              <a:t>14/03/2023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9F197D-ED4C-4C11-A372-45AE4B2E30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D90758-40DA-4BAC-8A37-76E18CF2F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EAFA8-ECAE-486B-9962-8456B36CE0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17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11C3A6E-67D2-47A9-8855-6C55091C5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422400"/>
            <a:ext cx="4505552" cy="2387600"/>
          </a:xfrm>
        </p:spPr>
        <p:txBody>
          <a:bodyPr>
            <a:normAutofit/>
          </a:bodyPr>
          <a:lstStyle/>
          <a:p>
            <a:pPr algn="l"/>
            <a:r>
              <a:rPr lang="cs-CZ" sz="4300" dirty="0" err="1">
                <a:solidFill>
                  <a:schemeClr val="bg1"/>
                </a:solidFill>
              </a:rPr>
              <a:t>Military</a:t>
            </a:r>
            <a:r>
              <a:rPr lang="cs-CZ" sz="4300" dirty="0">
                <a:solidFill>
                  <a:schemeClr val="bg1"/>
                </a:solidFill>
              </a:rPr>
              <a:t> </a:t>
            </a:r>
            <a:r>
              <a:rPr lang="cs-CZ" sz="4300" dirty="0" err="1">
                <a:solidFill>
                  <a:schemeClr val="bg1"/>
                </a:solidFill>
              </a:rPr>
              <a:t>Responses</a:t>
            </a:r>
            <a:r>
              <a:rPr lang="cs-CZ" sz="4300" dirty="0">
                <a:solidFill>
                  <a:schemeClr val="bg1"/>
                </a:solidFill>
              </a:rPr>
              <a:t> to </a:t>
            </a:r>
            <a:r>
              <a:rPr lang="cs-CZ" sz="4300" dirty="0" err="1">
                <a:solidFill>
                  <a:schemeClr val="bg1"/>
                </a:solidFill>
              </a:rPr>
              <a:t>Unintentional</a:t>
            </a:r>
            <a:r>
              <a:rPr lang="cs-CZ" sz="4300" dirty="0">
                <a:solidFill>
                  <a:schemeClr val="bg1"/>
                </a:solidFill>
              </a:rPr>
              <a:t> </a:t>
            </a:r>
            <a:r>
              <a:rPr lang="cs-CZ" sz="4300" dirty="0" err="1">
                <a:solidFill>
                  <a:schemeClr val="bg1"/>
                </a:solidFill>
              </a:rPr>
              <a:t>Threats</a:t>
            </a:r>
            <a:endParaRPr lang="en-GB" sz="43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25D053-9323-46C6-9F15-2307637D8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663" y="3902075"/>
            <a:ext cx="4505552" cy="1655762"/>
          </a:xfrm>
        </p:spPr>
        <p:txBody>
          <a:bodyPr>
            <a:normAutofit/>
          </a:bodyPr>
          <a:lstStyle/>
          <a:p>
            <a:pPr algn="l"/>
            <a:r>
              <a:rPr lang="cs-CZ" sz="2000" dirty="0" err="1">
                <a:solidFill>
                  <a:schemeClr val="bg1"/>
                </a:solidFill>
              </a:rPr>
              <a:t>Unintentional</a:t>
            </a:r>
            <a:r>
              <a:rPr lang="cs-CZ" sz="2000" dirty="0">
                <a:solidFill>
                  <a:schemeClr val="bg1"/>
                </a:solidFill>
              </a:rPr>
              <a:t> and natural </a:t>
            </a:r>
            <a:r>
              <a:rPr lang="cs-CZ" sz="2000" dirty="0" err="1">
                <a:solidFill>
                  <a:schemeClr val="bg1"/>
                </a:solidFill>
              </a:rPr>
              <a:t>threats</a:t>
            </a:r>
            <a:r>
              <a:rPr lang="cs-CZ" sz="2000" dirty="0">
                <a:solidFill>
                  <a:schemeClr val="bg1"/>
                </a:solidFill>
              </a:rPr>
              <a:t> to </a:t>
            </a:r>
            <a:r>
              <a:rPr lang="cs-CZ" sz="2000" dirty="0" err="1">
                <a:solidFill>
                  <a:schemeClr val="bg1"/>
                </a:solidFill>
              </a:rPr>
              <a:t>security</a:t>
            </a:r>
            <a:r>
              <a:rPr lang="cs-CZ" sz="2000" dirty="0">
                <a:solidFill>
                  <a:schemeClr val="bg1"/>
                </a:solidFill>
              </a:rPr>
              <a:t> (BSSb1194)</a:t>
            </a:r>
          </a:p>
          <a:p>
            <a:pPr algn="l"/>
            <a:r>
              <a:rPr lang="cs-CZ" sz="2000" dirty="0">
                <a:solidFill>
                  <a:schemeClr val="bg1"/>
                </a:solidFill>
              </a:rPr>
              <a:t>14/03/2023</a:t>
            </a:r>
          </a:p>
          <a:p>
            <a:pPr algn="l"/>
            <a:r>
              <a:rPr lang="cs-CZ" sz="2000" dirty="0">
                <a:solidFill>
                  <a:schemeClr val="bg1"/>
                </a:solidFill>
              </a:rPr>
              <a:t>Jan Kleiner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ázek 6" descr="Obsah obrázku osoba, vojenská uniforma&#10;&#10;Popis byl vytvořen automaticky">
            <a:extLst>
              <a:ext uri="{FF2B5EF4-FFF2-40B4-BE49-F238E27FC236}">
                <a16:creationId xmlns:a16="http://schemas.microsoft.com/office/drawing/2014/main" id="{19669D0D-06FF-463F-A4F4-0768FD0EE4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805" y="3089226"/>
            <a:ext cx="3408121" cy="2556090"/>
          </a:xfrm>
          <a:prstGeom prst="rect">
            <a:avLst/>
          </a:prstGeom>
        </p:spPr>
      </p:pic>
      <p:pic>
        <p:nvPicPr>
          <p:cNvPr id="5" name="Obrázek 4" descr="Obsah obrázku osoba&#10;&#10;Popis byl vytvořen automaticky">
            <a:extLst>
              <a:ext uri="{FF2B5EF4-FFF2-40B4-BE49-F238E27FC236}">
                <a16:creationId xmlns:a16="http://schemas.microsoft.com/office/drawing/2014/main" id="{A932530F-E2FE-4BC7-839C-494B9D977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393" y="1122666"/>
            <a:ext cx="3105975" cy="174711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CDF3814A-4284-4BB3-8987-2AF87079F4FB}"/>
              </a:ext>
            </a:extLst>
          </p:cNvPr>
          <p:cNvSpPr txBox="1"/>
          <p:nvPr/>
        </p:nvSpPr>
        <p:spPr>
          <a:xfrm>
            <a:off x="5756393" y="2950726"/>
            <a:ext cx="11859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idnes.cz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604D3E2-8E30-4300-A058-C61C23CFB3AA}"/>
              </a:ext>
            </a:extLst>
          </p:cNvPr>
          <p:cNvSpPr txBox="1"/>
          <p:nvPr/>
        </p:nvSpPr>
        <p:spPr>
          <a:xfrm>
            <a:off x="7839805" y="5616981"/>
            <a:ext cx="1517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natoaktual.cz</a:t>
            </a:r>
            <a:endParaRPr lang="en-GB" sz="1200" i="1" dirty="0">
              <a:solidFill>
                <a:schemeClr val="bg1"/>
              </a:solidFill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C29BFD52-D070-4A54-B860-0E73A5DDF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373" y="1049164"/>
            <a:ext cx="1345391" cy="94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128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899CC-D972-44D2-950F-5226DF8E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30" y="448509"/>
            <a:ext cx="10520702" cy="1325563"/>
          </a:xfrm>
        </p:spPr>
        <p:txBody>
          <a:bodyPr>
            <a:normAutofit/>
          </a:bodyPr>
          <a:lstStyle/>
          <a:p>
            <a:r>
              <a:rPr lang="cs-CZ" dirty="0"/>
              <a:t>15</a:t>
            </a:r>
            <a:r>
              <a:rPr lang="cs-CZ" baseline="30000" dirty="0"/>
              <a:t>th</a:t>
            </a:r>
            <a:r>
              <a:rPr lang="cs-CZ" dirty="0"/>
              <a:t> Czech </a:t>
            </a:r>
            <a:r>
              <a:rPr lang="cs-CZ" dirty="0" err="1"/>
              <a:t>Army´s</a:t>
            </a:r>
            <a:r>
              <a:rPr lang="cs-CZ" dirty="0"/>
              <a:t> </a:t>
            </a:r>
            <a:r>
              <a:rPr lang="cs-CZ" dirty="0" err="1"/>
              <a:t>Engineer</a:t>
            </a:r>
            <a:r>
              <a:rPr lang="cs-CZ" dirty="0"/>
              <a:t> Regiment</a:t>
            </a:r>
            <a:endParaRPr lang="en-GB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D97DAE8-F189-4B7A-865C-FCB49DE559B3}"/>
              </a:ext>
            </a:extLst>
          </p:cNvPr>
          <p:cNvSpPr txBox="1"/>
          <p:nvPr/>
        </p:nvSpPr>
        <p:spPr>
          <a:xfrm>
            <a:off x="9696556" y="3022602"/>
            <a:ext cx="927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AČR</a:t>
            </a:r>
            <a:endParaRPr lang="en-GB" sz="12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2686A21-D4C7-4F54-B953-D279E82F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7" y="1536333"/>
            <a:ext cx="6492722" cy="486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580AED-644D-3693-E453-AE2BC995B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899" y="1525645"/>
            <a:ext cx="2615187" cy="17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96D5A6D-8C84-460B-4FA4-90DAC6130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899" y="3331188"/>
            <a:ext cx="4596385" cy="306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ACE7C70-7E43-9196-1F4C-89D6D4E66B87}"/>
              </a:ext>
            </a:extLst>
          </p:cNvPr>
          <p:cNvSpPr/>
          <p:nvPr/>
        </p:nvSpPr>
        <p:spPr>
          <a:xfrm>
            <a:off x="419707" y="4626984"/>
            <a:ext cx="6492722" cy="176654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22E591AD-909B-5AFB-FA23-C62B44040AEE}"/>
              </a:ext>
            </a:extLst>
          </p:cNvPr>
          <p:cNvSpPr txBox="1">
            <a:spLocks/>
          </p:cNvSpPr>
          <p:nvPr/>
        </p:nvSpPr>
        <p:spPr>
          <a:xfrm>
            <a:off x="419707" y="4731807"/>
            <a:ext cx="6492722" cy="1661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3 </a:t>
            </a:r>
            <a:r>
              <a:rPr lang="cs-CZ" sz="2000" dirty="0" err="1"/>
              <a:t>battalions</a:t>
            </a:r>
            <a:r>
              <a:rPr lang="cs-CZ" sz="2000" dirty="0"/>
              <a:t> – 2 in Bechyně, 1 in Olomouc</a:t>
            </a:r>
          </a:p>
          <a:p>
            <a:r>
              <a:rPr lang="cs-CZ" sz="2000" dirty="0"/>
              <a:t>(non)</a:t>
            </a:r>
            <a:r>
              <a:rPr lang="cs-CZ" sz="2000" dirty="0" err="1"/>
              <a:t>combat</a:t>
            </a:r>
            <a:r>
              <a:rPr lang="cs-CZ" sz="2000" dirty="0"/>
              <a:t> </a:t>
            </a:r>
            <a:r>
              <a:rPr lang="cs-CZ" sz="2000" dirty="0" err="1"/>
              <a:t>engineer</a:t>
            </a:r>
            <a:r>
              <a:rPr lang="cs-CZ" sz="2000" dirty="0"/>
              <a:t> support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Czech </a:t>
            </a:r>
            <a:r>
              <a:rPr lang="cs-CZ" sz="2000" dirty="0" err="1"/>
              <a:t>Army</a:t>
            </a:r>
            <a:r>
              <a:rPr lang="cs-CZ" sz="2000" dirty="0"/>
              <a:t>, </a:t>
            </a:r>
            <a:r>
              <a:rPr lang="cs-CZ" sz="2000" dirty="0" err="1"/>
              <a:t>suppresing</a:t>
            </a:r>
            <a:r>
              <a:rPr lang="cs-CZ" sz="2000" dirty="0"/>
              <a:t> </a:t>
            </a:r>
            <a:r>
              <a:rPr lang="cs-CZ" sz="2000" dirty="0" err="1"/>
              <a:t>enemy´s</a:t>
            </a:r>
            <a:r>
              <a:rPr lang="cs-CZ" sz="2000" dirty="0"/>
              <a:t> </a:t>
            </a:r>
            <a:r>
              <a:rPr lang="cs-CZ" sz="2000" dirty="0" err="1"/>
              <a:t>activity</a:t>
            </a:r>
            <a:r>
              <a:rPr lang="cs-CZ" sz="2000" dirty="0"/>
              <a:t>,  </a:t>
            </a:r>
            <a:r>
              <a:rPr lang="cs-CZ" sz="2000" dirty="0" err="1"/>
              <a:t>rescue</a:t>
            </a:r>
            <a:r>
              <a:rPr lang="cs-CZ" sz="2000" dirty="0"/>
              <a:t> </a:t>
            </a:r>
            <a:r>
              <a:rPr lang="cs-CZ" sz="2000" dirty="0" err="1"/>
              <a:t>activities</a:t>
            </a:r>
            <a:r>
              <a:rPr lang="cs-CZ" sz="2000" dirty="0"/>
              <a:t>, support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IRS, </a:t>
            </a:r>
            <a:r>
              <a:rPr lang="cs-CZ" sz="2000" dirty="0" err="1"/>
              <a:t>humanitarian</a:t>
            </a:r>
            <a:r>
              <a:rPr lang="cs-CZ" sz="2000" dirty="0"/>
              <a:t> </a:t>
            </a:r>
            <a:r>
              <a:rPr lang="cs-CZ" sz="2000" dirty="0" err="1"/>
              <a:t>tasks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  <a:p>
            <a:endParaRPr lang="en-GB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3432825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636BD1CC-1792-49FB-8BEB-9101A1A96A8C}"/>
              </a:ext>
            </a:extLst>
          </p:cNvPr>
          <p:cNvSpPr txBox="1"/>
          <p:nvPr/>
        </p:nvSpPr>
        <p:spPr>
          <a:xfrm>
            <a:off x="1608025" y="3059668"/>
            <a:ext cx="39384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https://rib.msb.se/filer/pdf/28706.pdf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18D9C661-B803-4611-BEC8-68E95D4497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625069"/>
              </p:ext>
            </p:extLst>
          </p:nvPr>
        </p:nvGraphicFramePr>
        <p:xfrm>
          <a:off x="6754921" y="712013"/>
          <a:ext cx="3530600" cy="429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3530520" imgH="4299120" progId="Paint.Picture">
                  <p:embed/>
                </p:oleObj>
              </mc:Choice>
              <mc:Fallback>
                <p:oleObj name="Rastrový obrázek" r:id="rId2" imgW="3530520" imgH="4299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54921" y="712013"/>
                        <a:ext cx="3530600" cy="429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1">
            <a:extLst>
              <a:ext uri="{FF2B5EF4-FFF2-40B4-BE49-F238E27FC236}">
                <a16:creationId xmlns:a16="http://schemas.microsoft.com/office/drawing/2014/main" id="{EFB9B5A1-585F-442A-88FA-32F0278B1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583" y="129628"/>
            <a:ext cx="3990501" cy="11647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4800" kern="1200" dirty="0" err="1">
                <a:latin typeface="+mj-lt"/>
                <a:ea typeface="+mj-ea"/>
                <a:cs typeface="+mj-cs"/>
              </a:rPr>
              <a:t>Sweden</a:t>
            </a:r>
            <a:r>
              <a:rPr lang="cs-CZ" sz="4800" kern="1200" dirty="0">
                <a:latin typeface="+mj-lt"/>
                <a:ea typeface="+mj-ea"/>
                <a:cs typeface="+mj-cs"/>
              </a:rPr>
              <a:t> - 2018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6116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7960143-A867-40CE-88F6-4803AE9E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599" y="1868322"/>
            <a:ext cx="5785885" cy="2308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Are countries without the CD irresponsible towards their citizens? 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517C3D15-2870-427C-A260-77876204C3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6731989"/>
              </p:ext>
            </p:extLst>
          </p:nvPr>
        </p:nvGraphicFramePr>
        <p:xfrm>
          <a:off x="6096000" y="501771"/>
          <a:ext cx="5083577" cy="367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2635200" imgH="1905120" progId="Paint.Picture">
                  <p:embed/>
                </p:oleObj>
              </mc:Choice>
              <mc:Fallback>
                <p:oleObj name="Rastrový obrázek" r:id="rId3" imgW="2635200" imgH="190512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0" y="501771"/>
                        <a:ext cx="5083577" cy="367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5136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F0C601-0E94-46C7-A54E-1E45D49B3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Case 1: </a:t>
            </a:r>
            <a:r>
              <a:rPr lang="cs-CZ" dirty="0" err="1"/>
              <a:t>Irish</a:t>
            </a:r>
            <a:r>
              <a:rPr lang="cs-CZ" dirty="0"/>
              <a:t> Civil </a:t>
            </a:r>
            <a:r>
              <a:rPr lang="cs-CZ" dirty="0" err="1"/>
              <a:t>Defence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COVID-19</a:t>
            </a:r>
            <a:endParaRPr lang="en-GB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7B6C2C4-9006-4F03-A628-F35114C5A2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872" y="1360979"/>
            <a:ext cx="8795500" cy="513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F93C4EE-4699-40A1-81D5-A6A74D04C668}"/>
              </a:ext>
            </a:extLst>
          </p:cNvPr>
          <p:cNvSpPr txBox="1"/>
          <p:nvPr/>
        </p:nvSpPr>
        <p:spPr>
          <a:xfrm>
            <a:off x="2035628" y="6354375"/>
            <a:ext cx="156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Civildefence.ie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685956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EFBA5B-771D-48F7-8CC2-D4FC77EE7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Case 2: Czech </a:t>
            </a:r>
            <a:r>
              <a:rPr lang="cs-CZ" dirty="0" err="1"/>
              <a:t>Army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COVID-19 (AČR, 2021)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B70583-57EE-42B0-BD08-EBB5F5EB4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09167" cy="4351338"/>
          </a:xfrm>
        </p:spPr>
        <p:txBody>
          <a:bodyPr>
            <a:normAutofit/>
          </a:bodyPr>
          <a:lstStyle/>
          <a:p>
            <a:r>
              <a:rPr lang="cs-CZ" dirty="0" err="1"/>
              <a:t>Around</a:t>
            </a:r>
            <a:r>
              <a:rPr lang="cs-CZ" dirty="0"/>
              <a:t> </a:t>
            </a:r>
            <a:r>
              <a:rPr lang="cs-CZ" b="1" dirty="0"/>
              <a:t>15,000</a:t>
            </a:r>
            <a:r>
              <a:rPr lang="cs-CZ" dirty="0"/>
              <a:t> </a:t>
            </a:r>
            <a:r>
              <a:rPr lang="cs-CZ" dirty="0" err="1"/>
              <a:t>personnel</a:t>
            </a:r>
            <a:r>
              <a:rPr lang="cs-CZ" dirty="0"/>
              <a:t> </a:t>
            </a:r>
            <a:r>
              <a:rPr lang="cs-CZ" dirty="0" err="1"/>
              <a:t>deployed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 err="1">
                <a:sym typeface="Wingdings" panose="05000000000000000000" pitchFamily="2" charset="2"/>
              </a:rPr>
              <a:t>the</a:t>
            </a:r>
            <a:r>
              <a:rPr lang="cs-CZ" dirty="0">
                <a:sym typeface="Wingdings" panose="05000000000000000000" pitchFamily="2" charset="2"/>
              </a:rPr>
              <a:t> </a:t>
            </a:r>
            <a:r>
              <a:rPr lang="cs-CZ" dirty="0" err="1">
                <a:sym typeface="Wingdings" panose="05000000000000000000" pitchFamily="2" charset="2"/>
              </a:rPr>
              <a:t>largest</a:t>
            </a:r>
            <a:r>
              <a:rPr lang="cs-CZ" dirty="0">
                <a:sym typeface="Wingdings" panose="05000000000000000000" pitchFamily="2" charset="2"/>
              </a:rPr>
              <a:t> Czech </a:t>
            </a:r>
            <a:r>
              <a:rPr lang="cs-CZ" dirty="0" err="1">
                <a:sym typeface="Wingdings" panose="05000000000000000000" pitchFamily="2" charset="2"/>
              </a:rPr>
              <a:t>military</a:t>
            </a:r>
            <a:r>
              <a:rPr lang="cs-CZ" dirty="0">
                <a:sym typeface="Wingdings" panose="05000000000000000000" pitchFamily="2" charset="2"/>
              </a:rPr>
              <a:t> op.</a:t>
            </a:r>
            <a:endParaRPr lang="cs-CZ" dirty="0"/>
          </a:p>
          <a:p>
            <a:r>
              <a:rPr lang="cs-CZ" dirty="0" err="1"/>
              <a:t>Over</a:t>
            </a:r>
            <a:r>
              <a:rPr lang="cs-CZ" dirty="0"/>
              <a:t> </a:t>
            </a:r>
            <a:r>
              <a:rPr lang="cs-CZ" b="1" dirty="0"/>
              <a:t>13 </a:t>
            </a:r>
            <a:r>
              <a:rPr lang="cs-CZ" b="1" dirty="0" err="1"/>
              <a:t>ops</a:t>
            </a:r>
            <a:r>
              <a:rPr lang="cs-CZ" b="1" dirty="0"/>
              <a:t> </a:t>
            </a:r>
            <a:r>
              <a:rPr lang="cs-CZ" dirty="0"/>
              <a:t>– </a:t>
            </a:r>
            <a:r>
              <a:rPr lang="cs-CZ" dirty="0" err="1"/>
              <a:t>border</a:t>
            </a:r>
            <a:r>
              <a:rPr lang="cs-CZ" dirty="0"/>
              <a:t> </a:t>
            </a:r>
            <a:r>
              <a:rPr lang="cs-CZ" dirty="0" err="1"/>
              <a:t>patrols</a:t>
            </a:r>
            <a:r>
              <a:rPr lang="cs-CZ" dirty="0"/>
              <a:t> </a:t>
            </a:r>
            <a:r>
              <a:rPr lang="cs-CZ" dirty="0" err="1"/>
              <a:t>deployment</a:t>
            </a:r>
            <a:r>
              <a:rPr lang="cs-CZ" dirty="0"/>
              <a:t>, IRS support, </a:t>
            </a:r>
            <a:r>
              <a:rPr lang="cs-CZ" dirty="0" err="1"/>
              <a:t>logistics</a:t>
            </a:r>
            <a:r>
              <a:rPr lang="cs-CZ" dirty="0"/>
              <a:t> (</a:t>
            </a:r>
            <a:r>
              <a:rPr lang="cs-CZ" dirty="0" err="1"/>
              <a:t>incl</a:t>
            </a:r>
            <a:r>
              <a:rPr lang="cs-CZ" dirty="0"/>
              <a:t>. ´</a:t>
            </a:r>
            <a:r>
              <a:rPr lang="cs-CZ" dirty="0" err="1"/>
              <a:t>Condor</a:t>
            </a:r>
            <a:r>
              <a:rPr lang="cs-CZ" dirty="0"/>
              <a:t> </a:t>
            </a:r>
            <a:r>
              <a:rPr lang="cs-CZ" dirty="0" err="1"/>
              <a:t>flights</a:t>
            </a:r>
            <a:r>
              <a:rPr lang="cs-CZ" dirty="0"/>
              <a:t>´), </a:t>
            </a:r>
            <a:r>
              <a:rPr lang="cs-CZ" dirty="0" err="1"/>
              <a:t>deployment</a:t>
            </a:r>
            <a:r>
              <a:rPr lang="cs-CZ" dirty="0"/>
              <a:t> in </a:t>
            </a:r>
            <a:r>
              <a:rPr lang="cs-CZ" dirty="0" err="1"/>
              <a:t>homes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elderly</a:t>
            </a:r>
            <a:r>
              <a:rPr lang="cs-CZ" dirty="0"/>
              <a:t>, </a:t>
            </a:r>
            <a:r>
              <a:rPr lang="cs-CZ" dirty="0" err="1"/>
              <a:t>clever</a:t>
            </a:r>
            <a:r>
              <a:rPr lang="cs-CZ" dirty="0"/>
              <a:t> </a:t>
            </a:r>
            <a:r>
              <a:rPr lang="cs-CZ" dirty="0" err="1"/>
              <a:t>quarantine</a:t>
            </a:r>
            <a:r>
              <a:rPr lang="cs-CZ" dirty="0"/>
              <a:t>, Litovel area </a:t>
            </a:r>
            <a:r>
              <a:rPr lang="cs-CZ" dirty="0" err="1"/>
              <a:t>lockdown</a:t>
            </a:r>
            <a:r>
              <a:rPr lang="cs-CZ" dirty="0"/>
              <a:t>, </a:t>
            </a:r>
            <a:r>
              <a:rPr lang="cs-CZ" dirty="0" err="1"/>
              <a:t>mixed</a:t>
            </a:r>
            <a:r>
              <a:rPr lang="cs-CZ" dirty="0"/>
              <a:t> police-</a:t>
            </a:r>
            <a:r>
              <a:rPr lang="cs-CZ" dirty="0" err="1"/>
              <a:t>army</a:t>
            </a:r>
            <a:r>
              <a:rPr lang="cs-CZ" dirty="0"/>
              <a:t> </a:t>
            </a:r>
            <a:r>
              <a:rPr lang="cs-CZ" dirty="0" err="1"/>
              <a:t>patrols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 </a:t>
            </a:r>
            <a:endParaRPr lang="en-GB" dirty="0"/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A84D1C90-367E-4C36-B3C5-76390277FE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704616"/>
              </p:ext>
            </p:extLst>
          </p:nvPr>
        </p:nvGraphicFramePr>
        <p:xfrm>
          <a:off x="7187292" y="1540872"/>
          <a:ext cx="4591661" cy="4477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5092560" imgH="4965840" progId="Paint.Picture">
                  <p:embed/>
                </p:oleObj>
              </mc:Choice>
              <mc:Fallback>
                <p:oleObj name="Rastrový obrázek" r:id="rId3" imgW="5092560" imgH="49658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87292" y="1540872"/>
                        <a:ext cx="4591661" cy="4477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580DDBEC-9F6B-45CF-BACB-5FA75997A3BC}"/>
              </a:ext>
            </a:extLst>
          </p:cNvPr>
          <p:cNvSpPr txBox="1"/>
          <p:nvPr/>
        </p:nvSpPr>
        <p:spPr>
          <a:xfrm>
            <a:off x="7187292" y="6038463"/>
            <a:ext cx="1315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AČR, 2021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943240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75807-0528-4007-9891-C958E30A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Czech </a:t>
            </a:r>
            <a:r>
              <a:rPr lang="cs-CZ" dirty="0" err="1"/>
              <a:t>Army</a:t>
            </a:r>
            <a:r>
              <a:rPr lang="cs-CZ" dirty="0"/>
              <a:t> </a:t>
            </a:r>
            <a:r>
              <a:rPr lang="cs-CZ" dirty="0" err="1"/>
              <a:t>floods</a:t>
            </a:r>
            <a:r>
              <a:rPr lang="cs-CZ" dirty="0"/>
              <a:t> </a:t>
            </a:r>
            <a:r>
              <a:rPr lang="cs-CZ" dirty="0" err="1"/>
              <a:t>mitigation</a:t>
            </a:r>
            <a:r>
              <a:rPr lang="cs-CZ" dirty="0"/>
              <a:t> </a:t>
            </a:r>
            <a:r>
              <a:rPr lang="cs-CZ" dirty="0" err="1"/>
              <a:t>efforts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07C4B-7422-4D66-9C81-E674D861E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2009 – </a:t>
            </a:r>
            <a:r>
              <a:rPr lang="cs-CZ" dirty="0" err="1"/>
              <a:t>aftermath</a:t>
            </a:r>
            <a:r>
              <a:rPr lang="cs-CZ" dirty="0"/>
              <a:t> </a:t>
            </a:r>
            <a:r>
              <a:rPr lang="cs-CZ" dirty="0" err="1"/>
              <a:t>liquidation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8020 </a:t>
            </a:r>
            <a:r>
              <a:rPr lang="cs-CZ" dirty="0" err="1"/>
              <a:t>deployed</a:t>
            </a:r>
            <a:r>
              <a:rPr lang="cs-CZ" dirty="0"/>
              <a:t> </a:t>
            </a:r>
            <a:r>
              <a:rPr lang="cs-CZ" dirty="0" err="1"/>
              <a:t>personnel</a:t>
            </a:r>
            <a:r>
              <a:rPr lang="cs-CZ" dirty="0"/>
              <a:t> and 2047 </a:t>
            </a:r>
            <a:r>
              <a:rPr lang="cs-CZ" dirty="0" err="1"/>
              <a:t>vehicles</a:t>
            </a:r>
            <a:r>
              <a:rPr lang="cs-CZ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7412" name="Picture 4" descr="Povodně napáchaly v zemědělství škody za dvě stě milionů korun | Vláda ČR">
            <a:extLst>
              <a:ext uri="{FF2B5EF4-FFF2-40B4-BE49-F238E27FC236}">
                <a16:creationId xmlns:a16="http://schemas.microsoft.com/office/drawing/2014/main" id="{7114D451-1562-4705-AC36-C0E5803F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97175"/>
            <a:ext cx="5553075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OBRAZEM: Povodně na Moravě z ptačí perspektivy i ze země - iDNES.cz">
            <a:extLst>
              <a:ext uri="{FF2B5EF4-FFF2-40B4-BE49-F238E27FC236}">
                <a16:creationId xmlns:a16="http://schemas.microsoft.com/office/drawing/2014/main" id="{9EC7E4CC-3A6A-4F2E-8579-1E94B2510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578225"/>
            <a:ext cx="43815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2184B58-EB9E-4019-B29F-10CE8522B7DC}"/>
              </a:ext>
            </a:extLst>
          </p:cNvPr>
          <p:cNvSpPr txBox="1"/>
          <p:nvPr/>
        </p:nvSpPr>
        <p:spPr>
          <a:xfrm>
            <a:off x="5210503" y="2839678"/>
            <a:ext cx="1180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vláda.cz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637090B-E778-449A-8834-7F3272ABAF00}"/>
              </a:ext>
            </a:extLst>
          </p:cNvPr>
          <p:cNvSpPr txBox="1"/>
          <p:nvPr/>
        </p:nvSpPr>
        <p:spPr>
          <a:xfrm>
            <a:off x="7187292" y="6038463"/>
            <a:ext cx="1315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AČR, 2021</a:t>
            </a:r>
            <a:endParaRPr lang="en-GB" sz="1200" i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262979B-5321-4702-BCE3-6ED26D6CABC8}"/>
              </a:ext>
            </a:extLst>
          </p:cNvPr>
          <p:cNvSpPr txBox="1"/>
          <p:nvPr/>
        </p:nvSpPr>
        <p:spPr>
          <a:xfrm>
            <a:off x="6972300" y="3301226"/>
            <a:ext cx="131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Source: idnes.cz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182103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D74EA72-9DB0-4103-BAE5-FC6036B68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cs-CZ" dirty="0" err="1"/>
              <a:t>Relevant</a:t>
            </a:r>
            <a:r>
              <a:rPr lang="cs-CZ" dirty="0"/>
              <a:t> Czech </a:t>
            </a:r>
            <a:r>
              <a:rPr lang="cs-CZ" dirty="0" err="1"/>
              <a:t>legal</a:t>
            </a:r>
            <a:r>
              <a:rPr lang="cs-CZ" dirty="0"/>
              <a:t> framework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271F8B-214F-4143-B9E7-5AFA0DD05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807"/>
            <a:ext cx="6379029" cy="3985155"/>
          </a:xfrm>
        </p:spPr>
        <p:txBody>
          <a:bodyPr>
            <a:normAutofit/>
          </a:bodyPr>
          <a:lstStyle/>
          <a:p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Armed</a:t>
            </a:r>
            <a:r>
              <a:rPr lang="cs-CZ" sz="2000" dirty="0"/>
              <a:t> </a:t>
            </a:r>
            <a:r>
              <a:rPr lang="cs-CZ" sz="2000" dirty="0" err="1"/>
              <a:t>Forces</a:t>
            </a:r>
            <a:r>
              <a:rPr lang="cs-CZ" sz="2000" dirty="0"/>
              <a:t> </a:t>
            </a:r>
            <a:r>
              <a:rPr lang="cs-CZ" sz="2000" dirty="0" err="1"/>
              <a:t>Law</a:t>
            </a:r>
            <a:r>
              <a:rPr lang="cs-CZ" sz="2000" dirty="0"/>
              <a:t> (zákon č. 219/1999 Sb.)</a:t>
            </a:r>
          </a:p>
          <a:p>
            <a:pPr lvl="1"/>
            <a:r>
              <a:rPr lang="cs-CZ" sz="2000" dirty="0" err="1"/>
              <a:t>Main</a:t>
            </a:r>
            <a:r>
              <a:rPr lang="cs-CZ" sz="2000" dirty="0"/>
              <a:t> </a:t>
            </a:r>
            <a:r>
              <a:rPr lang="cs-CZ" sz="2000" dirty="0" err="1"/>
              <a:t>task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AF </a:t>
            </a:r>
            <a:r>
              <a:rPr lang="cs-CZ" sz="2000" dirty="0" err="1"/>
              <a:t>defined</a:t>
            </a:r>
            <a:r>
              <a:rPr lang="cs-CZ" sz="2000" dirty="0"/>
              <a:t> as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defence</a:t>
            </a:r>
            <a:r>
              <a:rPr lang="cs-CZ" sz="2000" dirty="0"/>
              <a:t> </a:t>
            </a:r>
            <a:r>
              <a:rPr lang="cs-CZ" sz="2000" dirty="0" err="1"/>
              <a:t>against</a:t>
            </a:r>
            <a:r>
              <a:rPr lang="cs-CZ" sz="2000" dirty="0"/>
              <a:t> </a:t>
            </a:r>
            <a:r>
              <a:rPr lang="cs-CZ" sz="2000" dirty="0" err="1"/>
              <a:t>external</a:t>
            </a:r>
            <a:r>
              <a:rPr lang="cs-CZ" sz="2000" dirty="0"/>
              <a:t> </a:t>
            </a:r>
            <a:r>
              <a:rPr lang="cs-CZ" sz="2000" dirty="0" err="1"/>
              <a:t>threats</a:t>
            </a:r>
            <a:r>
              <a:rPr lang="cs-CZ" sz="2000" dirty="0"/>
              <a:t>.</a:t>
            </a:r>
          </a:p>
          <a:p>
            <a:pPr lvl="1"/>
            <a:r>
              <a:rPr lang="cs-CZ" sz="2000" b="1" dirty="0" err="1"/>
              <a:t>Rescue</a:t>
            </a:r>
            <a:r>
              <a:rPr lang="cs-CZ" sz="2000" b="1" dirty="0"/>
              <a:t> and </a:t>
            </a:r>
            <a:r>
              <a:rPr lang="cs-CZ" sz="2000" b="1" dirty="0" err="1"/>
              <a:t>humanitarian</a:t>
            </a:r>
            <a:r>
              <a:rPr lang="cs-CZ" sz="2000" b="1" dirty="0"/>
              <a:t> </a:t>
            </a:r>
            <a:r>
              <a:rPr lang="cs-CZ" sz="2000" b="1" dirty="0" err="1"/>
              <a:t>international</a:t>
            </a:r>
            <a:r>
              <a:rPr lang="cs-CZ" sz="2000" b="1" dirty="0"/>
              <a:t> </a:t>
            </a:r>
            <a:r>
              <a:rPr lang="cs-CZ" sz="2000" b="1" dirty="0" err="1"/>
              <a:t>missions</a:t>
            </a:r>
            <a:r>
              <a:rPr lang="cs-CZ" sz="2000" b="1" dirty="0"/>
              <a:t>.</a:t>
            </a:r>
          </a:p>
          <a:p>
            <a:pPr lvl="1"/>
            <a:r>
              <a:rPr lang="cs-CZ" sz="2000" dirty="0"/>
              <a:t>AČR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be</a:t>
            </a:r>
            <a:r>
              <a:rPr lang="cs-CZ" sz="2000" dirty="0"/>
              <a:t> </a:t>
            </a:r>
            <a:r>
              <a:rPr lang="cs-CZ" sz="2000" dirty="0" err="1"/>
              <a:t>tasked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helping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police, </a:t>
            </a:r>
            <a:r>
              <a:rPr lang="cs-CZ" sz="2000" dirty="0" err="1"/>
              <a:t>with</a:t>
            </a:r>
            <a:r>
              <a:rPr lang="cs-CZ" sz="2000" dirty="0"/>
              <a:t> a </a:t>
            </a:r>
            <a:r>
              <a:rPr lang="cs-CZ" sz="2000" b="1" dirty="0"/>
              <a:t>response to a natural </a:t>
            </a:r>
            <a:r>
              <a:rPr lang="cs-CZ" sz="2000" b="1" dirty="0" err="1"/>
              <a:t>disasters</a:t>
            </a:r>
            <a:r>
              <a:rPr lang="cs-CZ" sz="2000" b="1" dirty="0"/>
              <a:t> </a:t>
            </a:r>
            <a:r>
              <a:rPr lang="cs-CZ" sz="2000" dirty="0"/>
              <a:t>and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serious</a:t>
            </a:r>
            <a:r>
              <a:rPr lang="cs-CZ" sz="2000" dirty="0"/>
              <a:t> </a:t>
            </a:r>
            <a:r>
              <a:rPr lang="cs-CZ" sz="2000" dirty="0" err="1"/>
              <a:t>events</a:t>
            </a:r>
            <a:r>
              <a:rPr lang="cs-CZ" sz="2000" dirty="0"/>
              <a:t> </a:t>
            </a:r>
            <a:r>
              <a:rPr lang="cs-CZ" sz="2000" dirty="0" err="1"/>
              <a:t>that</a:t>
            </a:r>
            <a:r>
              <a:rPr lang="cs-CZ" sz="2000" dirty="0"/>
              <a:t> </a:t>
            </a:r>
            <a:r>
              <a:rPr lang="cs-CZ" sz="2000" dirty="0" err="1"/>
              <a:t>can</a:t>
            </a:r>
            <a:r>
              <a:rPr lang="cs-CZ" sz="2000" dirty="0"/>
              <a:t> </a:t>
            </a:r>
            <a:r>
              <a:rPr lang="cs-CZ" sz="2000" dirty="0" err="1"/>
              <a:t>result</a:t>
            </a:r>
            <a:r>
              <a:rPr lang="cs-CZ" sz="2000" dirty="0"/>
              <a:t> </a:t>
            </a:r>
            <a:r>
              <a:rPr lang="cs-CZ" sz="2000" b="1" dirty="0"/>
              <a:t>in </a:t>
            </a:r>
            <a:r>
              <a:rPr lang="cs-CZ" sz="2000" b="1" dirty="0" err="1"/>
              <a:t>significant</a:t>
            </a:r>
            <a:r>
              <a:rPr lang="cs-CZ" sz="2000" b="1" dirty="0"/>
              <a:t> public </a:t>
            </a:r>
            <a:r>
              <a:rPr lang="cs-CZ" sz="2000" b="1" dirty="0" err="1"/>
              <a:t>health</a:t>
            </a:r>
            <a:r>
              <a:rPr lang="cs-CZ" sz="2000" b="1" dirty="0"/>
              <a:t> </a:t>
            </a:r>
            <a:r>
              <a:rPr lang="cs-CZ" sz="2000" b="1" dirty="0" err="1"/>
              <a:t>risks</a:t>
            </a:r>
            <a:r>
              <a:rPr lang="cs-CZ" sz="2000" b="1" dirty="0"/>
              <a:t> </a:t>
            </a:r>
            <a:r>
              <a:rPr lang="cs-CZ" sz="2000" dirty="0" err="1"/>
              <a:t>or</a:t>
            </a:r>
            <a:r>
              <a:rPr lang="cs-CZ" sz="2000" dirty="0"/>
              <a:t> </a:t>
            </a:r>
            <a:r>
              <a:rPr lang="cs-CZ" sz="2000" dirty="0" err="1"/>
              <a:t>property</a:t>
            </a:r>
            <a:r>
              <a:rPr lang="cs-CZ" sz="2000" dirty="0"/>
              <a:t> </a:t>
            </a:r>
            <a:r>
              <a:rPr lang="cs-CZ" sz="2000" dirty="0" err="1"/>
              <a:t>damage</a:t>
            </a:r>
            <a:r>
              <a:rPr lang="cs-CZ" sz="2000" dirty="0"/>
              <a:t>.</a:t>
            </a:r>
          </a:p>
          <a:p>
            <a:pPr lvl="1"/>
            <a:r>
              <a:rPr lang="cs-CZ" sz="2000" dirty="0"/>
              <a:t>BTW - </a:t>
            </a:r>
            <a:r>
              <a:rPr lang="en-GB" sz="2000" dirty="0"/>
              <a:t>What do the </a:t>
            </a:r>
            <a:r>
              <a:rPr lang="cs-CZ" sz="2000" dirty="0"/>
              <a:t>Czech A</a:t>
            </a:r>
            <a:r>
              <a:rPr lang="en-GB" sz="2000" dirty="0" err="1"/>
              <a:t>rmed</a:t>
            </a:r>
            <a:r>
              <a:rPr lang="en-GB" sz="2000" dirty="0"/>
              <a:t> </a:t>
            </a:r>
            <a:r>
              <a:rPr lang="cs-CZ" sz="2000" dirty="0"/>
              <a:t>F</a:t>
            </a:r>
            <a:r>
              <a:rPr lang="en-GB" sz="2000" dirty="0" err="1"/>
              <a:t>orces</a:t>
            </a:r>
            <a:r>
              <a:rPr lang="en-GB" sz="2000" dirty="0"/>
              <a:t> consist of?</a:t>
            </a:r>
            <a:endParaRPr lang="cs-CZ" sz="2000" dirty="0"/>
          </a:p>
          <a:p>
            <a:pPr marL="457200" lvl="1" indent="0">
              <a:buNone/>
            </a:pPr>
            <a:endParaRPr lang="cs-CZ" sz="2000" dirty="0"/>
          </a:p>
          <a:p>
            <a:r>
              <a:rPr lang="cs-CZ" sz="2000" dirty="0" err="1"/>
              <a:t>Marginal</a:t>
            </a:r>
            <a:r>
              <a:rPr lang="cs-CZ" sz="2000" dirty="0"/>
              <a:t> </a:t>
            </a:r>
            <a:r>
              <a:rPr lang="cs-CZ" sz="2000" dirty="0" err="1"/>
              <a:t>mention</a:t>
            </a:r>
            <a:r>
              <a:rPr lang="cs-CZ" sz="2000" dirty="0"/>
              <a:t> in </a:t>
            </a:r>
            <a:r>
              <a:rPr lang="cs-CZ" sz="2000" dirty="0" err="1"/>
              <a:t>the</a:t>
            </a:r>
            <a:r>
              <a:rPr lang="cs-CZ" sz="2000" dirty="0"/>
              <a:t> z. č. 240/2000 Sb. (430/2010 Sb.). </a:t>
            </a:r>
          </a:p>
        </p:txBody>
      </p:sp>
      <p:pic>
        <p:nvPicPr>
          <p:cNvPr id="4" name="Picture 4" descr="30 Minutes for the Future. Spent 20 minutes and watch the video: | by Arbiz  Platform | Medium">
            <a:extLst>
              <a:ext uri="{FF2B5EF4-FFF2-40B4-BE49-F238E27FC236}">
                <a16:creationId xmlns:a16="http://schemas.microsoft.com/office/drawing/2014/main" id="{0432272E-2C95-4401-9FFD-3CB9F03AF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3352" y="2263640"/>
            <a:ext cx="3110238" cy="250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766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629AA5-E7A7-4EC3-AE06-7371675F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24" y="382266"/>
            <a:ext cx="10520702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Relevant Czech strategic security documents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95056-7DC7-43DA-89D3-2CD11E997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29" y="2019277"/>
            <a:ext cx="6063342" cy="4154361"/>
          </a:xfrm>
        </p:spPr>
        <p:txBody>
          <a:bodyPr>
            <a:normAutofit/>
          </a:bodyPr>
          <a:lstStyle/>
          <a:p>
            <a:r>
              <a:rPr lang="cs-CZ" sz="2000" dirty="0" err="1">
                <a:solidFill>
                  <a:srgbClr val="FFFFFF"/>
                </a:solidFill>
              </a:rPr>
              <a:t>Conception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of</a:t>
            </a:r>
            <a:r>
              <a:rPr lang="cs-CZ" sz="2000" dirty="0">
                <a:solidFill>
                  <a:srgbClr val="FFFFFF"/>
                </a:solidFill>
              </a:rPr>
              <a:t> Civil </a:t>
            </a:r>
            <a:r>
              <a:rPr lang="cs-CZ" sz="2000" dirty="0" err="1">
                <a:solidFill>
                  <a:srgbClr val="FFFFFF"/>
                </a:solidFill>
              </a:rPr>
              <a:t>Protection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until</a:t>
            </a:r>
            <a:r>
              <a:rPr lang="cs-CZ" sz="2000" dirty="0">
                <a:solidFill>
                  <a:srgbClr val="FFFFFF"/>
                </a:solidFill>
              </a:rPr>
              <a:t> 2025 (up to 2030) – HZS ČR.</a:t>
            </a:r>
          </a:p>
          <a:p>
            <a:pPr lvl="1"/>
            <a:r>
              <a:rPr lang="cs-CZ" sz="2000" dirty="0" err="1">
                <a:solidFill>
                  <a:srgbClr val="FFFFFF"/>
                </a:solidFill>
              </a:rPr>
              <a:t>Does</a:t>
            </a:r>
            <a:r>
              <a:rPr lang="cs-CZ" sz="2000" dirty="0">
                <a:solidFill>
                  <a:srgbClr val="FFFFFF"/>
                </a:solidFill>
              </a:rPr>
              <a:t> not </a:t>
            </a:r>
            <a:r>
              <a:rPr lang="cs-CZ" sz="2000" dirty="0" err="1">
                <a:solidFill>
                  <a:srgbClr val="FFFFFF"/>
                </a:solidFill>
              </a:rPr>
              <a:t>mention</a:t>
            </a:r>
            <a:r>
              <a:rPr lang="cs-CZ" sz="2000" dirty="0">
                <a:solidFill>
                  <a:srgbClr val="FFFFFF"/>
                </a:solidFill>
              </a:rPr>
              <a:t> Czech AF.</a:t>
            </a:r>
          </a:p>
          <a:p>
            <a:pPr lvl="1"/>
            <a:r>
              <a:rPr lang="cs-CZ" sz="2000" dirty="0" err="1">
                <a:solidFill>
                  <a:srgbClr val="FFFFFF"/>
                </a:solidFill>
              </a:rPr>
              <a:t>Previous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version</a:t>
            </a:r>
            <a:r>
              <a:rPr lang="cs-CZ" sz="2000" dirty="0">
                <a:solidFill>
                  <a:srgbClr val="FFFFFF"/>
                </a:solidFill>
              </a:rPr>
              <a:t> (…</a:t>
            </a:r>
            <a:r>
              <a:rPr lang="cs-CZ" sz="2000" dirty="0" err="1">
                <a:solidFill>
                  <a:srgbClr val="FFFFFF"/>
                </a:solidFill>
              </a:rPr>
              <a:t>until</a:t>
            </a:r>
            <a:r>
              <a:rPr lang="cs-CZ" sz="2000" dirty="0">
                <a:solidFill>
                  <a:srgbClr val="FFFFFF"/>
                </a:solidFill>
              </a:rPr>
              <a:t> 2020): AČR as a </a:t>
            </a:r>
            <a:r>
              <a:rPr lang="cs-CZ" sz="2000" dirty="0" err="1">
                <a:solidFill>
                  <a:srgbClr val="FFFFFF"/>
                </a:solidFill>
              </a:rPr>
              <a:t>potential</a:t>
            </a:r>
            <a:r>
              <a:rPr lang="cs-CZ" sz="2000" dirty="0">
                <a:solidFill>
                  <a:srgbClr val="FFFFFF"/>
                </a:solidFill>
              </a:rPr>
              <a:t> part </a:t>
            </a:r>
            <a:r>
              <a:rPr lang="cs-CZ" sz="2000" dirty="0" err="1">
                <a:solidFill>
                  <a:srgbClr val="FFFFFF"/>
                </a:solidFill>
              </a:rPr>
              <a:t>of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rescue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system</a:t>
            </a:r>
            <a:r>
              <a:rPr lang="cs-CZ" sz="2000" dirty="0">
                <a:solidFill>
                  <a:srgbClr val="FFFFFF"/>
                </a:solidFill>
              </a:rPr>
              <a:t> and as </a:t>
            </a:r>
            <a:r>
              <a:rPr lang="cs-CZ" sz="2000" dirty="0" err="1">
                <a:solidFill>
                  <a:srgbClr val="FFFFFF"/>
                </a:solidFill>
              </a:rPr>
              <a:t>liquidator</a:t>
            </a:r>
            <a:r>
              <a:rPr lang="cs-CZ" sz="2000" dirty="0">
                <a:solidFill>
                  <a:srgbClr val="FFFFFF"/>
                </a:solidFill>
              </a:rPr>
              <a:t> (</a:t>
            </a:r>
            <a:r>
              <a:rPr lang="cs-CZ" sz="2000" dirty="0" err="1">
                <a:solidFill>
                  <a:srgbClr val="FFFFFF"/>
                </a:solidFill>
              </a:rPr>
              <a:t>its</a:t>
            </a:r>
            <a:r>
              <a:rPr lang="cs-CZ" sz="2000" dirty="0">
                <a:solidFill>
                  <a:srgbClr val="FFFFFF"/>
                </a:solidFill>
              </a:rPr>
              <a:t> role </a:t>
            </a:r>
            <a:r>
              <a:rPr lang="cs-CZ" sz="2000" dirty="0" err="1">
                <a:solidFill>
                  <a:srgbClr val="FFFFFF"/>
                </a:solidFill>
              </a:rPr>
              <a:t>is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regulated</a:t>
            </a:r>
            <a:r>
              <a:rPr lang="cs-CZ" sz="2000" dirty="0">
                <a:solidFill>
                  <a:srgbClr val="FFFFFF"/>
                </a:solidFill>
              </a:rPr>
              <a:t> by a framework </a:t>
            </a:r>
            <a:r>
              <a:rPr lang="cs-CZ" sz="2000" dirty="0" err="1">
                <a:solidFill>
                  <a:srgbClr val="FFFFFF"/>
                </a:solidFill>
              </a:rPr>
              <a:t>agreement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between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DoD</a:t>
            </a:r>
            <a:r>
              <a:rPr lang="cs-CZ" sz="2000" dirty="0">
                <a:solidFill>
                  <a:srgbClr val="FFFFFF"/>
                </a:solidFill>
              </a:rPr>
              <a:t> and </a:t>
            </a:r>
            <a:r>
              <a:rPr lang="cs-CZ" sz="2000" dirty="0" err="1">
                <a:solidFill>
                  <a:srgbClr val="FFFFFF"/>
                </a:solidFill>
              </a:rPr>
              <a:t>DoI</a:t>
            </a:r>
            <a:r>
              <a:rPr lang="cs-CZ" sz="2000" dirty="0">
                <a:solidFill>
                  <a:srgbClr val="FFFFFF"/>
                </a:solidFill>
              </a:rPr>
              <a:t>). </a:t>
            </a:r>
          </a:p>
          <a:p>
            <a:r>
              <a:rPr lang="cs-CZ" sz="2000" dirty="0">
                <a:solidFill>
                  <a:srgbClr val="FFFFFF"/>
                </a:solidFill>
              </a:rPr>
              <a:t>Czech </a:t>
            </a:r>
            <a:r>
              <a:rPr lang="cs-CZ" sz="2000" dirty="0" err="1">
                <a:solidFill>
                  <a:srgbClr val="FFFFFF"/>
                </a:solidFill>
              </a:rPr>
              <a:t>Army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Doctrine</a:t>
            </a:r>
            <a:r>
              <a:rPr lang="cs-CZ" sz="2000" dirty="0">
                <a:solidFill>
                  <a:srgbClr val="FFFFFF"/>
                </a:solidFill>
              </a:rPr>
              <a:t> 2004 - ´Support </a:t>
            </a:r>
            <a:r>
              <a:rPr lang="cs-CZ" sz="2000" dirty="0" err="1">
                <a:solidFill>
                  <a:srgbClr val="FFFFFF"/>
                </a:solidFill>
              </a:rPr>
              <a:t>ops</a:t>
            </a:r>
            <a:r>
              <a:rPr lang="cs-CZ" sz="2000" dirty="0">
                <a:solidFill>
                  <a:srgbClr val="FFFFFF"/>
                </a:solidFill>
              </a:rPr>
              <a:t>´ - </a:t>
            </a:r>
            <a:r>
              <a:rPr lang="cs-CZ" sz="2000" dirty="0" err="1">
                <a:solidFill>
                  <a:srgbClr val="FFFFFF"/>
                </a:solidFill>
              </a:rPr>
              <a:t>humanitarian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relief</a:t>
            </a:r>
            <a:r>
              <a:rPr lang="cs-CZ" sz="2000" dirty="0">
                <a:solidFill>
                  <a:srgbClr val="FFFFFF"/>
                </a:solidFill>
              </a:rPr>
              <a:t> to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citizens</a:t>
            </a:r>
            <a:r>
              <a:rPr lang="cs-CZ" sz="2000" dirty="0">
                <a:solidFill>
                  <a:srgbClr val="FFFFFF"/>
                </a:solidFill>
              </a:rPr>
              <a:t>, civil </a:t>
            </a:r>
            <a:r>
              <a:rPr lang="cs-CZ" sz="2000" dirty="0" err="1">
                <a:solidFill>
                  <a:srgbClr val="FFFFFF"/>
                </a:solidFill>
              </a:rPr>
              <a:t>administration</a:t>
            </a:r>
            <a:r>
              <a:rPr lang="cs-CZ" sz="2000" dirty="0">
                <a:solidFill>
                  <a:srgbClr val="FFFFFF"/>
                </a:solidFill>
              </a:rPr>
              <a:t> and </a:t>
            </a:r>
            <a:r>
              <a:rPr lang="cs-CZ" sz="2000" dirty="0" err="1">
                <a:solidFill>
                  <a:srgbClr val="FFFFFF"/>
                </a:solidFill>
              </a:rPr>
              <a:t>organizations</a:t>
            </a:r>
            <a:r>
              <a:rPr lang="cs-CZ" sz="2000" dirty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14338" name="Picture 2" descr="Ženisté v Bechyni převzali od Američanů materiál a vybavení za téměř 30  milionů korun | Armáda ČR">
            <a:extLst>
              <a:ext uri="{FF2B5EF4-FFF2-40B4-BE49-F238E27FC236}">
                <a16:creationId xmlns:a16="http://schemas.microsoft.com/office/drawing/2014/main" id="{9F1E5FA2-BD07-48B1-BC30-6E6323ED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56" y="2381829"/>
            <a:ext cx="5029898" cy="33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645F8D6-D8F0-4B17-B52B-0420281BCCAE}"/>
              </a:ext>
            </a:extLst>
          </p:cNvPr>
          <p:cNvSpPr txBox="1"/>
          <p:nvPr/>
        </p:nvSpPr>
        <p:spPr>
          <a:xfrm>
            <a:off x="6890046" y="5736771"/>
            <a:ext cx="1152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army.cz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4149609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D629AA5-E7A7-4EC3-AE06-7371675FA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24" y="382266"/>
            <a:ext cx="10520702" cy="13255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Relevant Czech strategic security documents</a:t>
            </a:r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95056-7DC7-43DA-89D3-2CD11E997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29" y="2019277"/>
            <a:ext cx="6063342" cy="4154361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FFFFFF"/>
                </a:solidFill>
              </a:rPr>
              <a:t>Long-term </a:t>
            </a:r>
            <a:r>
              <a:rPr lang="cs-CZ" sz="2000" dirty="0" err="1">
                <a:solidFill>
                  <a:srgbClr val="FFFFFF"/>
                </a:solidFill>
              </a:rPr>
              <a:t>Prospect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for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Defence</a:t>
            </a:r>
            <a:r>
              <a:rPr lang="cs-CZ" sz="2000" dirty="0">
                <a:solidFill>
                  <a:srgbClr val="FFFFFF"/>
                </a:solidFill>
              </a:rPr>
              <a:t> 2035 – </a:t>
            </a:r>
            <a:r>
              <a:rPr lang="cs-CZ" sz="2000" dirty="0" err="1">
                <a:solidFill>
                  <a:srgbClr val="FFFFFF"/>
                </a:solidFill>
              </a:rPr>
              <a:t>emphasis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also</a:t>
            </a:r>
            <a:r>
              <a:rPr lang="cs-CZ" sz="2000" dirty="0">
                <a:solidFill>
                  <a:srgbClr val="FFFFFF"/>
                </a:solidFill>
              </a:rPr>
              <a:t> on civil support </a:t>
            </a:r>
            <a:r>
              <a:rPr lang="cs-CZ" sz="2000" dirty="0" err="1">
                <a:solidFill>
                  <a:srgbClr val="FFFFFF"/>
                </a:solidFill>
              </a:rPr>
              <a:t>during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states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of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crisis</a:t>
            </a:r>
            <a:r>
              <a:rPr lang="cs-CZ" sz="2000" dirty="0">
                <a:solidFill>
                  <a:srgbClr val="FFFFFF"/>
                </a:solidFill>
              </a:rPr>
              <a:t> and support </a:t>
            </a:r>
            <a:r>
              <a:rPr lang="cs-CZ" sz="2000" dirty="0" err="1">
                <a:solidFill>
                  <a:srgbClr val="FFFFFF"/>
                </a:solidFill>
              </a:rPr>
              <a:t>for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IRS (</a:t>
            </a:r>
            <a:r>
              <a:rPr lang="cs-CZ" sz="2000" dirty="0" err="1">
                <a:solidFill>
                  <a:srgbClr val="FFFFFF"/>
                </a:solidFill>
              </a:rPr>
              <a:t>especially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engineer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corps</a:t>
            </a:r>
            <a:r>
              <a:rPr lang="cs-CZ" sz="2000" dirty="0">
                <a:solidFill>
                  <a:srgbClr val="FFFFFF"/>
                </a:solidFill>
              </a:rPr>
              <a:t>). </a:t>
            </a:r>
          </a:p>
          <a:p>
            <a:r>
              <a:rPr lang="cs-CZ" sz="2000" dirty="0" err="1">
                <a:solidFill>
                  <a:srgbClr val="FFFFFF"/>
                </a:solidFill>
              </a:rPr>
              <a:t>The</a:t>
            </a:r>
            <a:r>
              <a:rPr lang="cs-CZ" sz="2000" dirty="0">
                <a:solidFill>
                  <a:srgbClr val="FFFFFF"/>
                </a:solidFill>
              </a:rPr>
              <a:t> POKOS </a:t>
            </a:r>
            <a:r>
              <a:rPr lang="cs-CZ" sz="2000" dirty="0" err="1">
                <a:solidFill>
                  <a:srgbClr val="FFFFFF"/>
                </a:solidFill>
              </a:rPr>
              <a:t>programme</a:t>
            </a:r>
            <a:r>
              <a:rPr lang="cs-CZ" sz="2000" dirty="0">
                <a:solidFill>
                  <a:srgbClr val="FFFFFF"/>
                </a:solidFill>
              </a:rPr>
              <a:t> (and </a:t>
            </a:r>
            <a:r>
              <a:rPr lang="cs-CZ" sz="2000" dirty="0" err="1">
                <a:solidFill>
                  <a:srgbClr val="FFFFFF"/>
                </a:solidFill>
              </a:rPr>
              <a:t>its</a:t>
            </a:r>
            <a:r>
              <a:rPr lang="cs-CZ" sz="2000" dirty="0">
                <a:solidFill>
                  <a:srgbClr val="FFFFFF"/>
                </a:solidFill>
              </a:rPr>
              <a:t> </a:t>
            </a:r>
            <a:r>
              <a:rPr lang="cs-CZ" sz="2000" dirty="0" err="1">
                <a:solidFill>
                  <a:srgbClr val="FFFFFF"/>
                </a:solidFill>
              </a:rPr>
              <a:t>conception</a:t>
            </a:r>
            <a:r>
              <a:rPr lang="cs-CZ" sz="2000" dirty="0">
                <a:solidFill>
                  <a:srgbClr val="FFFFFF"/>
                </a:solidFill>
              </a:rPr>
              <a:t> 2014-2024).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</a:endParaRPr>
          </a:p>
        </p:txBody>
      </p:sp>
      <p:pic>
        <p:nvPicPr>
          <p:cNvPr id="14338" name="Picture 2" descr="Ženisté v Bechyni převzali od Američanů materiál a vybavení za téměř 30  milionů korun | Armáda ČR">
            <a:extLst>
              <a:ext uri="{FF2B5EF4-FFF2-40B4-BE49-F238E27FC236}">
                <a16:creationId xmlns:a16="http://schemas.microsoft.com/office/drawing/2014/main" id="{9F1E5FA2-BD07-48B1-BC30-6E6323ED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856" y="2381829"/>
            <a:ext cx="5029898" cy="335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645F8D6-D8F0-4B17-B52B-0420281BCCAE}"/>
              </a:ext>
            </a:extLst>
          </p:cNvPr>
          <p:cNvSpPr txBox="1"/>
          <p:nvPr/>
        </p:nvSpPr>
        <p:spPr>
          <a:xfrm>
            <a:off x="6890046" y="5736771"/>
            <a:ext cx="1152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army.cz</a:t>
            </a:r>
            <a:endParaRPr lang="en-GB" sz="1200" i="1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56CD928C-5894-4196-944E-91CA1FFB8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43" y="4096457"/>
            <a:ext cx="1685532" cy="185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6B551011-12EE-4A19-8033-18B9E163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1" y="4121480"/>
            <a:ext cx="1538011" cy="182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18132CF2-06B6-42B5-872E-033842421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00" y="4121480"/>
            <a:ext cx="1602000" cy="1934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173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91EE5E-484A-4D67-842D-1FE5995D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Militaries and (international) humanitarian relief</a:t>
            </a:r>
          </a:p>
        </p:txBody>
      </p:sp>
      <p:pic>
        <p:nvPicPr>
          <p:cNvPr id="18434" name="Picture 2" descr="Joint Humanitarian Operations: How to Bring US Humanitarian Assistance into  the 21st Century | Center For Global Development">
            <a:extLst>
              <a:ext uri="{FF2B5EF4-FFF2-40B4-BE49-F238E27FC236}">
                <a16:creationId xmlns:a16="http://schemas.microsoft.com/office/drawing/2014/main" id="{B349F8A0-3324-4D05-AEA5-CDC63CC92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173253"/>
            <a:ext cx="6780700" cy="450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5C8ED23-D35D-4BAE-BED4-0F14A687C787}"/>
              </a:ext>
            </a:extLst>
          </p:cNvPr>
          <p:cNvSpPr txBox="1"/>
          <p:nvPr/>
        </p:nvSpPr>
        <p:spPr>
          <a:xfrm>
            <a:off x="4818021" y="5682418"/>
            <a:ext cx="127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cgdev.org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1C64E820-1410-4593-B958-FC989F93F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86" y="5166650"/>
            <a:ext cx="1465402" cy="103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157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C7A1AF8-5A67-40F9-8427-A807E4EA3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157216" cy="1344975"/>
          </a:xfrm>
        </p:spPr>
        <p:txBody>
          <a:bodyPr>
            <a:normAutofit/>
          </a:bodyPr>
          <a:lstStyle/>
          <a:p>
            <a:r>
              <a:rPr lang="cs-CZ" sz="4000"/>
              <a:t>Outline-ish</a:t>
            </a:r>
            <a:endParaRPr lang="en-GB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B6C74C-9F4F-4CBA-90CA-BDC87B6E3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121763"/>
            <a:ext cx="5157216" cy="3773010"/>
          </a:xfrm>
        </p:spPr>
        <p:txBody>
          <a:bodyPr>
            <a:normAutofit/>
          </a:bodyPr>
          <a:lstStyle/>
          <a:p>
            <a:r>
              <a:rPr lang="cs-CZ" sz="2000" dirty="0"/>
              <a:t>Civil </a:t>
            </a:r>
            <a:r>
              <a:rPr lang="cs-CZ" sz="2000" dirty="0" err="1"/>
              <a:t>Defence</a:t>
            </a:r>
            <a:r>
              <a:rPr lang="cs-CZ" sz="2000" dirty="0"/>
              <a:t>.</a:t>
            </a:r>
          </a:p>
          <a:p>
            <a:r>
              <a:rPr lang="cs-CZ" sz="2000" dirty="0"/>
              <a:t>Czech </a:t>
            </a:r>
            <a:r>
              <a:rPr lang="cs-CZ" sz="2000" dirty="0" err="1"/>
              <a:t>Army</a:t>
            </a:r>
            <a:r>
              <a:rPr lang="cs-CZ" sz="2000" dirty="0"/>
              <a:t> – COVID-19; </a:t>
            </a:r>
            <a:r>
              <a:rPr lang="cs-CZ" sz="2000" dirty="0" err="1"/>
              <a:t>floods</a:t>
            </a:r>
            <a:r>
              <a:rPr lang="cs-CZ" sz="2000" dirty="0"/>
              <a:t>, </a:t>
            </a:r>
            <a:r>
              <a:rPr lang="cs-CZ" sz="2000" dirty="0" err="1"/>
              <a:t>strategic</a:t>
            </a:r>
            <a:r>
              <a:rPr lang="cs-CZ" sz="2000" dirty="0"/>
              <a:t> </a:t>
            </a:r>
            <a:r>
              <a:rPr lang="cs-CZ" sz="2000" dirty="0" err="1"/>
              <a:t>documents</a:t>
            </a:r>
            <a:r>
              <a:rPr lang="cs-CZ" sz="2000" dirty="0"/>
              <a:t>, </a:t>
            </a:r>
            <a:r>
              <a:rPr lang="cs-CZ" sz="2000" dirty="0" err="1"/>
              <a:t>legal</a:t>
            </a:r>
            <a:r>
              <a:rPr lang="cs-CZ" sz="2000" dirty="0"/>
              <a:t> framework.</a:t>
            </a:r>
          </a:p>
          <a:p>
            <a:r>
              <a:rPr lang="cs-CZ" sz="2000" dirty="0"/>
              <a:t>CIMIC.</a:t>
            </a:r>
          </a:p>
          <a:p>
            <a:r>
              <a:rPr lang="cs-CZ" sz="2000" dirty="0" err="1"/>
              <a:t>Miltaries</a:t>
            </a:r>
            <a:r>
              <a:rPr lang="cs-CZ" sz="2000" dirty="0"/>
              <a:t> in (</a:t>
            </a:r>
            <a:r>
              <a:rPr lang="cs-CZ" sz="2000" dirty="0" err="1"/>
              <a:t>international</a:t>
            </a:r>
            <a:r>
              <a:rPr lang="cs-CZ" sz="2000" dirty="0"/>
              <a:t>) </a:t>
            </a:r>
            <a:r>
              <a:rPr lang="cs-CZ" sz="2000" dirty="0" err="1"/>
              <a:t>humanitarian</a:t>
            </a:r>
            <a:r>
              <a:rPr lang="cs-CZ" sz="2000" dirty="0"/>
              <a:t> </a:t>
            </a:r>
            <a:r>
              <a:rPr lang="cs-CZ" sz="2000" dirty="0" err="1"/>
              <a:t>relief</a:t>
            </a:r>
            <a:r>
              <a:rPr lang="cs-CZ" sz="2000" dirty="0"/>
              <a:t>.</a:t>
            </a:r>
          </a:p>
          <a:p>
            <a:r>
              <a:rPr lang="cs-CZ" sz="2000" dirty="0"/>
              <a:t>COVID-19 and </a:t>
            </a:r>
            <a:r>
              <a:rPr lang="cs-CZ" sz="2000" dirty="0" err="1"/>
              <a:t>militaries</a:t>
            </a:r>
            <a:r>
              <a:rPr lang="cs-CZ" sz="2000" dirty="0"/>
              <a:t> + positive, negative </a:t>
            </a:r>
            <a:r>
              <a:rPr lang="cs-CZ" sz="2000" dirty="0" err="1"/>
              <a:t>impacts</a:t>
            </a:r>
            <a:r>
              <a:rPr lang="cs-CZ" sz="2000" dirty="0"/>
              <a:t>.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en-GB" sz="2000" dirty="0"/>
          </a:p>
        </p:txBody>
      </p:sp>
      <p:pic>
        <p:nvPicPr>
          <p:cNvPr id="16386" name="Picture 2" descr="Relief supplies bound for Nabouwalu on the island of Vanua Levu, Fiji in January 2021 (Department of Defence)">
            <a:extLst>
              <a:ext uri="{FF2B5EF4-FFF2-40B4-BE49-F238E27FC236}">
                <a16:creationId xmlns:a16="http://schemas.microsoft.com/office/drawing/2014/main" id="{16B65531-0D42-48CC-B06C-9487BBDA6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9642" y="1859132"/>
            <a:ext cx="4736963" cy="298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591BB9C-A462-47CA-8386-7645222C178E}"/>
              </a:ext>
            </a:extLst>
          </p:cNvPr>
          <p:cNvSpPr txBox="1"/>
          <p:nvPr/>
        </p:nvSpPr>
        <p:spPr>
          <a:xfrm>
            <a:off x="6969642" y="4865189"/>
            <a:ext cx="14846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</a:t>
            </a:r>
            <a:r>
              <a:rPr lang="cs-CZ" sz="1200" i="1" dirty="0" err="1">
                <a:solidFill>
                  <a:schemeClr val="bg1"/>
                </a:solidFill>
              </a:rPr>
              <a:t>lowyinstitute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1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DCCAA4-A0C6-482F-9AC9-FB4C29DC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44" y="1403586"/>
            <a:ext cx="5889171" cy="4729162"/>
          </a:xfrm>
        </p:spPr>
        <p:txBody>
          <a:bodyPr>
            <a:normAutofit/>
          </a:bodyPr>
          <a:lstStyle/>
          <a:p>
            <a:r>
              <a:rPr lang="cs-CZ" dirty="0" err="1"/>
              <a:t>Humanitarian</a:t>
            </a:r>
            <a:r>
              <a:rPr lang="cs-CZ" dirty="0"/>
              <a:t> </a:t>
            </a:r>
            <a:r>
              <a:rPr lang="cs-CZ" dirty="0" err="1"/>
              <a:t>assistance</a:t>
            </a:r>
            <a:r>
              <a:rPr lang="cs-CZ" dirty="0"/>
              <a:t> as </a:t>
            </a:r>
            <a:r>
              <a:rPr lang="cs-CZ" dirty="0" err="1"/>
              <a:t>identified</a:t>
            </a:r>
            <a:r>
              <a:rPr lang="cs-CZ" dirty="0"/>
              <a:t> as MOOTW (mil. </a:t>
            </a:r>
            <a:r>
              <a:rPr lang="cs-CZ" dirty="0" err="1"/>
              <a:t>ops</a:t>
            </a:r>
            <a:r>
              <a:rPr lang="cs-CZ" dirty="0"/>
              <a:t>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than</a:t>
            </a:r>
            <a:r>
              <a:rPr lang="cs-CZ" dirty="0"/>
              <a:t> </a:t>
            </a:r>
            <a:r>
              <a:rPr lang="cs-CZ" dirty="0" err="1"/>
              <a:t>war</a:t>
            </a:r>
            <a:r>
              <a:rPr lang="cs-CZ" dirty="0"/>
              <a:t>).</a:t>
            </a:r>
          </a:p>
          <a:p>
            <a:r>
              <a:rPr lang="cs-CZ" dirty="0" err="1"/>
              <a:t>Contribution</a:t>
            </a:r>
            <a:r>
              <a:rPr lang="cs-CZ" dirty="0"/>
              <a:t> to </a:t>
            </a:r>
            <a:r>
              <a:rPr lang="cs-CZ" dirty="0" err="1"/>
              <a:t>humanitarian</a:t>
            </a:r>
            <a:r>
              <a:rPr lang="cs-CZ" dirty="0"/>
              <a:t> </a:t>
            </a:r>
            <a:r>
              <a:rPr lang="cs-CZ" dirty="0" err="1"/>
              <a:t>supply</a:t>
            </a:r>
            <a:r>
              <a:rPr lang="cs-CZ" dirty="0"/>
              <a:t> </a:t>
            </a:r>
            <a:r>
              <a:rPr lang="cs-CZ" dirty="0" err="1"/>
              <a:t>chains</a:t>
            </a:r>
            <a:r>
              <a:rPr lang="cs-CZ" dirty="0"/>
              <a:t> and </a:t>
            </a:r>
            <a:r>
              <a:rPr lang="cs-CZ" dirty="0" err="1"/>
              <a:t>logistics</a:t>
            </a:r>
            <a:r>
              <a:rPr lang="cs-CZ" dirty="0"/>
              <a:t> –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roles</a:t>
            </a:r>
            <a:r>
              <a:rPr lang="cs-CZ" dirty="0"/>
              <a:t>:</a:t>
            </a:r>
          </a:p>
          <a:p>
            <a:pPr lvl="1"/>
            <a:r>
              <a:rPr lang="cs-CZ" sz="2800" dirty="0" err="1"/>
              <a:t>security</a:t>
            </a:r>
            <a:r>
              <a:rPr lang="cs-CZ" sz="2800" dirty="0"/>
              <a:t> and </a:t>
            </a:r>
            <a:r>
              <a:rPr lang="cs-CZ" sz="2800" dirty="0" err="1"/>
              <a:t>protection</a:t>
            </a:r>
            <a:r>
              <a:rPr lang="cs-CZ" sz="2800" dirty="0"/>
              <a:t>;</a:t>
            </a:r>
          </a:p>
          <a:p>
            <a:pPr lvl="1"/>
            <a:r>
              <a:rPr lang="cs-CZ" sz="2800" dirty="0" err="1"/>
              <a:t>distribution</a:t>
            </a:r>
            <a:r>
              <a:rPr lang="cs-CZ" sz="2800" dirty="0"/>
              <a:t>;</a:t>
            </a:r>
          </a:p>
          <a:p>
            <a:pPr lvl="1"/>
            <a:r>
              <a:rPr lang="cs-CZ" sz="2800" dirty="0" err="1"/>
              <a:t>engineering</a:t>
            </a:r>
            <a:r>
              <a:rPr lang="cs-CZ" sz="2800" dirty="0"/>
              <a:t>. (</a:t>
            </a:r>
            <a:r>
              <a:rPr lang="cs-CZ" sz="2800" dirty="0" err="1"/>
              <a:t>Barber</a:t>
            </a:r>
            <a:r>
              <a:rPr lang="cs-CZ" sz="2800" dirty="0"/>
              <a:t>, 2012)</a:t>
            </a:r>
          </a:p>
          <a:p>
            <a:r>
              <a:rPr lang="cs-CZ" dirty="0"/>
              <a:t>Civil-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cooperation</a:t>
            </a:r>
            <a:r>
              <a:rPr lang="cs-CZ" dirty="0"/>
              <a:t>/</a:t>
            </a:r>
            <a:r>
              <a:rPr lang="cs-CZ" dirty="0" err="1"/>
              <a:t>coordination</a:t>
            </a:r>
            <a:r>
              <a:rPr lang="cs-CZ" dirty="0"/>
              <a:t> (103rd Centre CIMIC).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6386" name="Picture 2" descr="Joint Cooperation 2020 - the largest NATO CIMIC exercise takes place  virtually - CIMIC-COE">
            <a:extLst>
              <a:ext uri="{FF2B5EF4-FFF2-40B4-BE49-F238E27FC236}">
                <a16:creationId xmlns:a16="http://schemas.microsoft.com/office/drawing/2014/main" id="{E04884B8-292D-4947-9C13-3A5744A27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5426" y="1409428"/>
            <a:ext cx="5637227" cy="295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957523F-2EB7-40EE-B1B2-DA9656E3A5C8}"/>
              </a:ext>
            </a:extLst>
          </p:cNvPr>
          <p:cNvSpPr txBox="1"/>
          <p:nvPr/>
        </p:nvSpPr>
        <p:spPr>
          <a:xfrm>
            <a:off x="6241694" y="4491929"/>
            <a:ext cx="1347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CIMIC-COE</a:t>
            </a:r>
            <a:endParaRPr lang="en-GB" sz="1200" i="1" dirty="0"/>
          </a:p>
        </p:txBody>
      </p:sp>
      <p:pic>
        <p:nvPicPr>
          <p:cNvPr id="16388" name="Picture 4" descr="103. centrum CIMIC/PSYOPS [2013-2019] : CIMIC">
            <a:extLst>
              <a:ext uri="{FF2B5EF4-FFF2-40B4-BE49-F238E27FC236}">
                <a16:creationId xmlns:a16="http://schemas.microsoft.com/office/drawing/2014/main" id="{8DE15E03-982E-4C25-BBE9-91A8D1AFA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493" y="4491929"/>
            <a:ext cx="1466261" cy="159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1D1201B-A5CC-4123-B303-FC6FD482FEB3}"/>
              </a:ext>
            </a:extLst>
          </p:cNvPr>
          <p:cNvSpPr txBox="1"/>
          <p:nvPr/>
        </p:nvSpPr>
        <p:spPr>
          <a:xfrm>
            <a:off x="10237647" y="6090604"/>
            <a:ext cx="1167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válka.cz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009329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U.S. Navy Seabees with NMCB 5&amp;amp;#39;s Detail Iwakuni Start a Landfill Capping  Project in Support of">
            <a:extLst>
              <a:ext uri="{FF2B5EF4-FFF2-40B4-BE49-F238E27FC236}">
                <a16:creationId xmlns:a16="http://schemas.microsoft.com/office/drawing/2014/main" id="{CF37DB6E-4852-4987-8228-61E4E6894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427" y="321734"/>
            <a:ext cx="4352314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US Navy (USN) Seabees from the Naval Mobile Construction Battalion (NMCB)  14, Jacksonville, Florida (FL) prepare the frame of the foundation of a  community center building during a construction project at Al-Asad,">
            <a:extLst>
              <a:ext uri="{FF2B5EF4-FFF2-40B4-BE49-F238E27FC236}">
                <a16:creationId xmlns:a16="http://schemas.microsoft.com/office/drawing/2014/main" id="{F232EF4D-661D-4BAB-A626-29FEECBEC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5211" y="3631096"/>
            <a:ext cx="4230743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exteriér, nákladní auto, vojenské vozidlo&#10;&#10;Popis byl vytvořen automaticky">
            <a:extLst>
              <a:ext uri="{FF2B5EF4-FFF2-40B4-BE49-F238E27FC236}">
                <a16:creationId xmlns:a16="http://schemas.microsoft.com/office/drawing/2014/main" id="{7E4B9105-3376-445B-9A19-5B7D1406A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34" y="1545513"/>
            <a:ext cx="5426764" cy="362236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28927C01-E205-49C1-902F-34A5F3CEB3D4}"/>
              </a:ext>
            </a:extLst>
          </p:cNvPr>
          <p:cNvSpPr txBox="1"/>
          <p:nvPr/>
        </p:nvSpPr>
        <p:spPr>
          <a:xfrm>
            <a:off x="6308034" y="5173987"/>
            <a:ext cx="1480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seabeehf.org</a:t>
            </a:r>
            <a:endParaRPr lang="en-GB" sz="1200" i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2AC71BC1-F061-4364-8E8C-AF9D8845B184}"/>
              </a:ext>
            </a:extLst>
          </p:cNvPr>
          <p:cNvSpPr txBox="1"/>
          <p:nvPr/>
        </p:nvSpPr>
        <p:spPr>
          <a:xfrm>
            <a:off x="994427" y="2949905"/>
            <a:ext cx="1328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pacom.mil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4F7D11F2-315E-4F82-A67C-FA153B6D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4343" y="209003"/>
            <a:ext cx="4352314" cy="1325563"/>
          </a:xfrm>
        </p:spPr>
        <p:txBody>
          <a:bodyPr/>
          <a:lstStyle/>
          <a:p>
            <a:r>
              <a:rPr lang="cs-CZ" dirty="0" err="1"/>
              <a:t>Recognize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unit?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749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AF41D7-2A26-4E69-84C3-54AC1557F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United </a:t>
            </a:r>
            <a:r>
              <a:rPr lang="cs-CZ" dirty="0" err="1"/>
              <a:t>States</a:t>
            </a:r>
            <a:r>
              <a:rPr lang="cs-CZ" dirty="0"/>
              <a:t> Naval </a:t>
            </a:r>
            <a:r>
              <a:rPr lang="cs-CZ" dirty="0" err="1"/>
              <a:t>Construction</a:t>
            </a:r>
            <a:r>
              <a:rPr lang="cs-CZ" dirty="0"/>
              <a:t> </a:t>
            </a:r>
            <a:r>
              <a:rPr lang="cs-CZ" dirty="0" err="1"/>
              <a:t>Battalions</a:t>
            </a:r>
            <a:endParaRPr lang="en-GB" dirty="0"/>
          </a:p>
        </p:txBody>
      </p:sp>
      <p:pic>
        <p:nvPicPr>
          <p:cNvPr id="15362" name="Picture 2" descr="Seabee - Wikipedia">
            <a:extLst>
              <a:ext uri="{FF2B5EF4-FFF2-40B4-BE49-F238E27FC236}">
                <a16:creationId xmlns:a16="http://schemas.microsoft.com/office/drawing/2014/main" id="{FC26792C-4624-4012-BB99-92E35FE9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343" y="1690688"/>
            <a:ext cx="4637314" cy="46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064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65F15C-ED09-4429-8E31-AA10AAF5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881743"/>
            <a:ext cx="3282696" cy="1558834"/>
          </a:xfrm>
        </p:spPr>
        <p:txBody>
          <a:bodyPr>
            <a:noAutofit/>
          </a:bodyPr>
          <a:lstStyle/>
          <a:p>
            <a:r>
              <a:rPr lang="cs-CZ" sz="3200">
                <a:solidFill>
                  <a:schemeClr val="bg1"/>
                </a:solidFill>
              </a:rPr>
              <a:t>A military definition of logistics </a:t>
            </a:r>
            <a:r>
              <a:rPr lang="cs-CZ" sz="3200" b="0" i="0" u="none" strike="noStrike" baseline="0">
                <a:solidFill>
                  <a:schemeClr val="bg1"/>
                </a:solidFill>
              </a:rPr>
              <a:t>(Barber, 2012)</a:t>
            </a:r>
            <a:br>
              <a:rPr lang="cs-CZ" sz="3200" b="0" i="0" u="none" strike="noStrike" baseline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D3827A-1059-4995-B9B9-2056A3C9B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1900" dirty="0"/>
              <a:t>´</a:t>
            </a:r>
            <a:r>
              <a:rPr lang="en-GB" sz="1900" b="0" i="0" u="none" strike="noStrike" baseline="0" dirty="0"/>
              <a:t>The </a:t>
            </a:r>
            <a:r>
              <a:rPr lang="en-GB" sz="1900" b="1" i="0" u="none" strike="noStrike" baseline="0" dirty="0"/>
              <a:t>science</a:t>
            </a:r>
            <a:r>
              <a:rPr lang="en-GB" sz="1900" b="0" i="0" u="none" strike="noStrike" baseline="0" dirty="0"/>
              <a:t> of planning and carrying out the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movement and maintenance of forces… those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aspects of military operations that deal with the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design and development, acquisition, storage,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movement, distribution, maintenance, evacuation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and disposition of material; movement, evacuation,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and hospitalization of personnel; acquisition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of construction, maintenance, operation and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disposition of facilities; and the acquisition of</a:t>
            </a:r>
            <a:r>
              <a:rPr lang="cs-CZ" sz="1900" b="0" i="0" u="none" strike="noStrike" baseline="0" dirty="0"/>
              <a:t> </a:t>
            </a:r>
            <a:r>
              <a:rPr lang="en-GB" sz="1900" b="0" i="0" u="none" strike="noStrike" baseline="0" dirty="0"/>
              <a:t>furnishing of services</a:t>
            </a:r>
            <a:r>
              <a:rPr lang="cs-CZ" sz="1900" b="0" i="0" u="none" strike="noStrike" baseline="0" dirty="0"/>
              <a:t>´ (p. 124).</a:t>
            </a:r>
            <a:endParaRPr lang="cs-CZ" sz="1900" dirty="0"/>
          </a:p>
          <a:p>
            <a:pPr marL="0" indent="0">
              <a:buNone/>
            </a:pPr>
            <a:endParaRPr lang="cs-CZ" sz="1900" dirty="0"/>
          </a:p>
          <a:p>
            <a:r>
              <a:rPr lang="cs-CZ" sz="1900" dirty="0"/>
              <a:t>Rapid response (</a:t>
            </a:r>
            <a:r>
              <a:rPr lang="cs-CZ" sz="1900" dirty="0" err="1"/>
              <a:t>capabilities</a:t>
            </a:r>
            <a:r>
              <a:rPr lang="cs-CZ" sz="1900" dirty="0"/>
              <a:t> to </a:t>
            </a:r>
            <a:r>
              <a:rPr lang="cs-CZ" sz="1900" dirty="0" err="1"/>
              <a:t>distribute</a:t>
            </a:r>
            <a:r>
              <a:rPr lang="cs-CZ" sz="1900" dirty="0"/>
              <a:t>, </a:t>
            </a:r>
            <a:r>
              <a:rPr lang="cs-CZ" sz="1900" dirty="0" err="1"/>
              <a:t>shelter</a:t>
            </a:r>
            <a:r>
              <a:rPr lang="cs-CZ" sz="1900" dirty="0"/>
              <a:t>, </a:t>
            </a:r>
            <a:r>
              <a:rPr lang="cs-CZ" sz="1900" dirty="0" err="1"/>
              <a:t>sanitate</a:t>
            </a:r>
            <a:r>
              <a:rPr lang="cs-CZ" sz="1900" dirty="0"/>
              <a:t>, </a:t>
            </a:r>
            <a:r>
              <a:rPr lang="cs-CZ" sz="1900" dirty="0" err="1"/>
              <a:t>evacuate</a:t>
            </a:r>
            <a:r>
              <a:rPr lang="cs-CZ" sz="1900" dirty="0"/>
              <a:t>, </a:t>
            </a:r>
            <a:r>
              <a:rPr lang="cs-CZ" sz="1900" dirty="0" err="1"/>
              <a:t>construct</a:t>
            </a:r>
            <a:r>
              <a:rPr lang="cs-CZ" sz="1900" dirty="0"/>
              <a:t>, </a:t>
            </a:r>
            <a:r>
              <a:rPr lang="cs-CZ" sz="1900" dirty="0" err="1"/>
              <a:t>liquidate</a:t>
            </a:r>
            <a:r>
              <a:rPr lang="cs-CZ" sz="1900" dirty="0"/>
              <a:t> </a:t>
            </a:r>
            <a:r>
              <a:rPr lang="cs-CZ" sz="1900" dirty="0" err="1"/>
              <a:t>etc</a:t>
            </a:r>
            <a:r>
              <a:rPr lang="cs-CZ" sz="1900" dirty="0"/>
              <a:t>.) </a:t>
            </a:r>
            <a:r>
              <a:rPr lang="cs-CZ" sz="1900" dirty="0">
                <a:sym typeface="Wingdings" panose="05000000000000000000" pitchFamily="2" charset="2"/>
              </a:rPr>
              <a:t> </a:t>
            </a:r>
            <a:r>
              <a:rPr lang="cs-CZ" sz="1900" dirty="0" err="1">
                <a:sym typeface="Wingdings" panose="05000000000000000000" pitchFamily="2" charset="2"/>
              </a:rPr>
              <a:t>main</a:t>
            </a:r>
            <a:r>
              <a:rPr lang="cs-CZ" sz="1900" dirty="0">
                <a:sym typeface="Wingdings" panose="05000000000000000000" pitchFamily="2" charset="2"/>
              </a:rPr>
              <a:t> </a:t>
            </a:r>
            <a:r>
              <a:rPr lang="cs-CZ" sz="1900" dirty="0" err="1">
                <a:sym typeface="Wingdings" panose="05000000000000000000" pitchFamily="2" charset="2"/>
              </a:rPr>
              <a:t>characteristic</a:t>
            </a:r>
            <a:r>
              <a:rPr lang="cs-CZ" sz="1900" dirty="0">
                <a:sym typeface="Wingdings" panose="05000000000000000000" pitchFamily="2" charset="2"/>
              </a:rPr>
              <a:t> ´</a:t>
            </a:r>
            <a:r>
              <a:rPr lang="cs-CZ" sz="1900" dirty="0" err="1">
                <a:sym typeface="Wingdings" panose="05000000000000000000" pitchFamily="2" charset="2"/>
              </a:rPr>
              <a:t>capacity</a:t>
            </a:r>
            <a:r>
              <a:rPr lang="cs-CZ" sz="1900" dirty="0">
                <a:sym typeface="Wingdings" panose="05000000000000000000" pitchFamily="2" charset="2"/>
              </a:rPr>
              <a:t> </a:t>
            </a:r>
            <a:r>
              <a:rPr lang="cs-CZ" sz="1900" dirty="0" err="1">
                <a:sym typeface="Wingdings" panose="05000000000000000000" pitchFamily="2" charset="2"/>
              </a:rPr>
              <a:t>for</a:t>
            </a:r>
            <a:r>
              <a:rPr lang="cs-CZ" sz="1900" dirty="0">
                <a:sym typeface="Wingdings" panose="05000000000000000000" pitchFamily="2" charset="2"/>
              </a:rPr>
              <a:t> </a:t>
            </a:r>
            <a:r>
              <a:rPr lang="cs-CZ" sz="1900" dirty="0" err="1">
                <a:sym typeface="Wingdings" panose="05000000000000000000" pitchFamily="2" charset="2"/>
              </a:rPr>
              <a:t>preparedness</a:t>
            </a:r>
            <a:r>
              <a:rPr lang="cs-CZ" sz="1900" dirty="0">
                <a:sym typeface="Wingdings" panose="05000000000000000000" pitchFamily="2" charset="2"/>
              </a:rPr>
              <a:t>´ (p. 128).</a:t>
            </a:r>
            <a:endParaRPr lang="cs-CZ" sz="1900" dirty="0"/>
          </a:p>
          <a:p>
            <a:r>
              <a:rPr lang="cs-CZ" sz="1900" dirty="0" err="1"/>
              <a:t>Military</a:t>
            </a:r>
            <a:r>
              <a:rPr lang="cs-CZ" sz="1900" dirty="0"/>
              <a:t> </a:t>
            </a:r>
            <a:r>
              <a:rPr lang="cs-CZ" sz="1900" dirty="0" err="1"/>
              <a:t>logistics</a:t>
            </a:r>
            <a:r>
              <a:rPr lang="cs-CZ" sz="1900" dirty="0"/>
              <a:t> are </a:t>
            </a:r>
            <a:r>
              <a:rPr lang="cs-CZ" sz="1900" dirty="0" err="1"/>
              <a:t>mostly</a:t>
            </a:r>
            <a:r>
              <a:rPr lang="cs-CZ" sz="1900" dirty="0"/>
              <a:t> </a:t>
            </a:r>
            <a:r>
              <a:rPr lang="cs-CZ" sz="1900" dirty="0" err="1"/>
              <a:t>appreciated</a:t>
            </a:r>
            <a:r>
              <a:rPr lang="cs-CZ" sz="1900" dirty="0"/>
              <a:t> in </a:t>
            </a:r>
            <a:r>
              <a:rPr lang="cs-CZ" sz="1900" dirty="0" err="1"/>
              <a:t>the</a:t>
            </a:r>
            <a:r>
              <a:rPr lang="cs-CZ" sz="1900" dirty="0"/>
              <a:t> early </a:t>
            </a:r>
            <a:r>
              <a:rPr lang="cs-CZ" sz="1900" dirty="0" err="1"/>
              <a:t>stage</a:t>
            </a:r>
            <a:r>
              <a:rPr lang="cs-CZ" sz="1900" dirty="0"/>
              <a:t> </a:t>
            </a:r>
            <a:r>
              <a:rPr lang="cs-CZ" sz="1900" dirty="0" err="1"/>
              <a:t>of</a:t>
            </a:r>
            <a:r>
              <a:rPr lang="cs-CZ" sz="1900" dirty="0"/>
              <a:t> a </a:t>
            </a:r>
            <a:r>
              <a:rPr lang="cs-CZ" sz="1900" dirty="0" err="1"/>
              <a:t>crisis</a:t>
            </a:r>
            <a:r>
              <a:rPr lang="cs-CZ" sz="1900" dirty="0"/>
              <a:t> </a:t>
            </a:r>
            <a:r>
              <a:rPr lang="cs-CZ" sz="1900" dirty="0" err="1"/>
              <a:t>situation</a:t>
            </a:r>
            <a:r>
              <a:rPr lang="cs-CZ" sz="1900" dirty="0"/>
              <a:t>.</a:t>
            </a:r>
          </a:p>
          <a:p>
            <a:r>
              <a:rPr lang="cs-CZ" sz="1900" dirty="0"/>
              <a:t>2005 </a:t>
            </a:r>
            <a:r>
              <a:rPr lang="cs-CZ" sz="1900" dirty="0" err="1"/>
              <a:t>Hurricane</a:t>
            </a:r>
            <a:r>
              <a:rPr lang="cs-CZ" sz="1900" dirty="0"/>
              <a:t> </a:t>
            </a:r>
            <a:r>
              <a:rPr lang="cs-CZ" sz="1900" dirty="0" err="1"/>
              <a:t>Catrina</a:t>
            </a:r>
            <a:r>
              <a:rPr lang="cs-CZ" sz="1900" dirty="0"/>
              <a:t> – </a:t>
            </a:r>
            <a:r>
              <a:rPr lang="cs-CZ" sz="1900" dirty="0" err="1"/>
              <a:t>large</a:t>
            </a:r>
            <a:r>
              <a:rPr lang="cs-CZ" sz="1900" dirty="0"/>
              <a:t> </a:t>
            </a:r>
            <a:r>
              <a:rPr lang="cs-CZ" sz="1900" dirty="0" err="1"/>
              <a:t>military</a:t>
            </a:r>
            <a:r>
              <a:rPr lang="cs-CZ" sz="1900" dirty="0"/>
              <a:t> </a:t>
            </a:r>
            <a:r>
              <a:rPr lang="cs-CZ" sz="1900" dirty="0" err="1"/>
              <a:t>supply</a:t>
            </a:r>
            <a:r>
              <a:rPr lang="cs-CZ" sz="1900" dirty="0"/>
              <a:t> </a:t>
            </a:r>
            <a:r>
              <a:rPr lang="cs-CZ" sz="1900" dirty="0" err="1"/>
              <a:t>convoys</a:t>
            </a:r>
            <a:r>
              <a:rPr lang="cs-CZ" sz="1900" dirty="0"/>
              <a:t> </a:t>
            </a:r>
            <a:r>
              <a:rPr lang="cs-CZ" sz="1900" dirty="0" err="1"/>
              <a:t>for</a:t>
            </a:r>
            <a:r>
              <a:rPr lang="cs-CZ" sz="1900" dirty="0"/>
              <a:t> New Orleans.</a:t>
            </a:r>
          </a:p>
          <a:p>
            <a:pPr marL="0" indent="0">
              <a:buNone/>
            </a:pPr>
            <a:endParaRPr lang="en-GB" sz="1900" dirty="0"/>
          </a:p>
        </p:txBody>
      </p:sp>
      <p:pic>
        <p:nvPicPr>
          <p:cNvPr id="17412" name="Picture 4" descr="Armáda poptává celkovou opravu 948 kusů vojenské techniky na podvozcích  TATRA T-815 | CZDEFENCE - czech army and defence magazine">
            <a:extLst>
              <a:ext uri="{FF2B5EF4-FFF2-40B4-BE49-F238E27FC236}">
                <a16:creationId xmlns:a16="http://schemas.microsoft.com/office/drawing/2014/main" id="{A9AE5DEC-B739-4A0F-AEB7-0F478F005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3" y="3321131"/>
            <a:ext cx="3893992" cy="219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78BBCE8-B4EA-4F5B-B29F-158752730D97}"/>
              </a:ext>
            </a:extLst>
          </p:cNvPr>
          <p:cNvSpPr txBox="1"/>
          <p:nvPr/>
        </p:nvSpPr>
        <p:spPr>
          <a:xfrm>
            <a:off x="446966" y="5513717"/>
            <a:ext cx="1285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</a:t>
            </a:r>
            <a:r>
              <a:rPr lang="cs-CZ" sz="1200" i="1" dirty="0" err="1">
                <a:solidFill>
                  <a:schemeClr val="bg1"/>
                </a:solidFill>
              </a:rPr>
              <a:t>czdefence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864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415838B-D8B4-48DB-AF1C-CEB89243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CIMIC in </a:t>
            </a:r>
            <a:r>
              <a:rPr lang="cs-CZ" dirty="0" err="1">
                <a:solidFill>
                  <a:schemeClr val="bg1"/>
                </a:solidFill>
              </a:rPr>
              <a:t>Humanitarian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Relief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37B97F-766D-44C5-8659-1774796B6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674" y="1108167"/>
            <a:ext cx="6024654" cy="5477690"/>
          </a:xfrm>
        </p:spPr>
        <p:txBody>
          <a:bodyPr anchor="ctr">
            <a:normAutofit/>
          </a:bodyPr>
          <a:lstStyle/>
          <a:p>
            <a:r>
              <a:rPr lang="cs-CZ" sz="2400" dirty="0"/>
              <a:t>Not so </a:t>
            </a:r>
            <a:r>
              <a:rPr lang="cs-CZ" sz="2400" dirty="0" err="1"/>
              <a:t>smooth</a:t>
            </a:r>
            <a:r>
              <a:rPr lang="cs-CZ" sz="2400" dirty="0"/>
              <a:t> – </a:t>
            </a:r>
            <a:r>
              <a:rPr lang="cs-CZ" sz="2400" dirty="0" err="1"/>
              <a:t>differences</a:t>
            </a:r>
            <a:r>
              <a:rPr lang="cs-CZ" sz="2400" dirty="0"/>
              <a:t> </a:t>
            </a:r>
            <a:r>
              <a:rPr lang="cs-CZ" sz="2400" dirty="0" err="1"/>
              <a:t>among</a:t>
            </a:r>
            <a:r>
              <a:rPr lang="cs-CZ" sz="2400" dirty="0"/>
              <a:t> </a:t>
            </a:r>
            <a:r>
              <a:rPr lang="cs-CZ" sz="2400" dirty="0" err="1"/>
              <a:t>various</a:t>
            </a:r>
            <a:r>
              <a:rPr lang="cs-CZ" sz="2400" dirty="0"/>
              <a:t> </a:t>
            </a:r>
            <a:r>
              <a:rPr lang="cs-CZ" sz="2400" dirty="0" err="1"/>
              <a:t>militaries</a:t>
            </a:r>
            <a:r>
              <a:rPr lang="cs-CZ" sz="2400" dirty="0"/>
              <a:t>.</a:t>
            </a:r>
          </a:p>
          <a:p>
            <a:pPr lvl="1"/>
            <a:r>
              <a:rPr lang="cs-CZ" dirty="0" err="1"/>
              <a:t>Principles</a:t>
            </a:r>
            <a:r>
              <a:rPr lang="cs-CZ" dirty="0"/>
              <a:t>, </a:t>
            </a:r>
            <a:r>
              <a:rPr lang="cs-CZ" dirty="0" err="1"/>
              <a:t>doctrines</a:t>
            </a:r>
            <a:r>
              <a:rPr lang="cs-CZ" dirty="0"/>
              <a:t>, </a:t>
            </a:r>
            <a:r>
              <a:rPr lang="cs-CZ" dirty="0" err="1"/>
              <a:t>agendas</a:t>
            </a:r>
            <a:r>
              <a:rPr lang="cs-CZ" dirty="0"/>
              <a:t>, </a:t>
            </a:r>
            <a:r>
              <a:rPr lang="cs-CZ" dirty="0" err="1"/>
              <a:t>SOPs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.).</a:t>
            </a:r>
            <a:endParaRPr lang="en-GB" dirty="0"/>
          </a:p>
          <a:p>
            <a:r>
              <a:rPr lang="cs-CZ" sz="2400" dirty="0"/>
              <a:t>CIMIC </a:t>
            </a:r>
            <a:r>
              <a:rPr lang="cs-CZ" sz="2400" dirty="0" err="1"/>
              <a:t>humanitarian</a:t>
            </a:r>
            <a:r>
              <a:rPr lang="cs-CZ" sz="2400" dirty="0"/>
              <a:t> </a:t>
            </a:r>
            <a:r>
              <a:rPr lang="cs-CZ" sz="2400" dirty="0" err="1"/>
              <a:t>dimension</a:t>
            </a:r>
            <a:r>
              <a:rPr lang="cs-CZ" sz="2400" dirty="0"/>
              <a:t> not </a:t>
            </a:r>
            <a:r>
              <a:rPr lang="cs-CZ" sz="2400" dirty="0" err="1"/>
              <a:t>new</a:t>
            </a:r>
            <a:r>
              <a:rPr lang="cs-CZ" sz="2400" dirty="0"/>
              <a:t> - </a:t>
            </a:r>
            <a:r>
              <a:rPr lang="cs-CZ" sz="2400" dirty="0" err="1"/>
              <a:t>Napoleonic</a:t>
            </a:r>
            <a:r>
              <a:rPr lang="cs-CZ" sz="2400" dirty="0"/>
              <a:t> </a:t>
            </a:r>
            <a:r>
              <a:rPr lang="cs-CZ" sz="2400" dirty="0" err="1"/>
              <a:t>Wars</a:t>
            </a:r>
            <a:r>
              <a:rPr lang="cs-CZ" sz="2400" dirty="0"/>
              <a:t>, WWI/II (</a:t>
            </a:r>
            <a:r>
              <a:rPr lang="cs-CZ" sz="2400" dirty="0" err="1"/>
              <a:t>Marshall</a:t>
            </a:r>
            <a:r>
              <a:rPr lang="cs-CZ" sz="2400" dirty="0"/>
              <a:t> </a:t>
            </a:r>
            <a:r>
              <a:rPr lang="cs-CZ" sz="2400" dirty="0" err="1"/>
              <a:t>Plan</a:t>
            </a:r>
            <a:r>
              <a:rPr lang="cs-CZ" sz="2400" dirty="0"/>
              <a:t>), </a:t>
            </a:r>
            <a:r>
              <a:rPr lang="cs-CZ" sz="2400" dirty="0" err="1"/>
              <a:t>Berlin</a:t>
            </a:r>
            <a:r>
              <a:rPr lang="cs-CZ" sz="2400" dirty="0"/>
              <a:t> </a:t>
            </a:r>
            <a:r>
              <a:rPr lang="cs-CZ" sz="2400" dirty="0" err="1"/>
              <a:t>Airlift</a:t>
            </a:r>
            <a:r>
              <a:rPr lang="cs-CZ" sz="2400" dirty="0"/>
              <a:t>, </a:t>
            </a:r>
            <a:r>
              <a:rPr lang="cs-CZ" sz="2400" dirty="0" err="1"/>
              <a:t>Yugoslavia</a:t>
            </a:r>
            <a:r>
              <a:rPr lang="cs-CZ" sz="2400" dirty="0"/>
              <a:t>, Rwanda </a:t>
            </a:r>
            <a:r>
              <a:rPr lang="cs-CZ" sz="2400" dirty="0" err="1"/>
              <a:t>etc</a:t>
            </a:r>
            <a:r>
              <a:rPr lang="cs-CZ" sz="2400" dirty="0"/>
              <a:t>. </a:t>
            </a:r>
          </a:p>
          <a:p>
            <a:r>
              <a:rPr lang="cs-CZ" sz="2400" dirty="0" err="1"/>
              <a:t>conceptual</a:t>
            </a:r>
            <a:r>
              <a:rPr lang="cs-CZ" sz="2400" dirty="0"/>
              <a:t> </a:t>
            </a:r>
            <a:r>
              <a:rPr lang="cs-CZ" sz="2400" dirty="0" err="1"/>
              <a:t>confusion</a:t>
            </a:r>
            <a:r>
              <a:rPr lang="cs-CZ" sz="2400" dirty="0"/>
              <a:t> - </a:t>
            </a:r>
            <a:r>
              <a:rPr lang="cs-CZ" sz="2400" dirty="0" err="1"/>
              <a:t>the</a:t>
            </a:r>
            <a:r>
              <a:rPr lang="cs-CZ" sz="2400" dirty="0"/>
              <a:t> ´C´ in CIMIC</a:t>
            </a:r>
          </a:p>
          <a:p>
            <a:pPr lvl="1"/>
            <a:r>
              <a:rPr lang="cs-CZ" b="0" i="0" u="none" strike="noStrike" baseline="0" dirty="0"/>
              <a:t>´</a:t>
            </a:r>
            <a:r>
              <a:rPr lang="en-GB" b="0" i="0" u="none" strike="noStrike" baseline="0" dirty="0"/>
              <a:t>Collaboration: working with others on a</a:t>
            </a:r>
            <a:r>
              <a:rPr lang="cs-CZ" b="0" i="0" u="none" strike="noStrike" baseline="0" dirty="0"/>
              <a:t> </a:t>
            </a:r>
            <a:r>
              <a:rPr lang="en-GB" b="0" i="0" u="none" strike="noStrike" baseline="0" dirty="0"/>
              <a:t>joint project.</a:t>
            </a:r>
            <a:endParaRPr lang="cs-CZ" b="0" i="0" u="none" strike="noStrike" baseline="0" dirty="0"/>
          </a:p>
          <a:p>
            <a:pPr lvl="1"/>
            <a:r>
              <a:rPr lang="en-GB" b="0" i="0" u="none" strike="noStrike" baseline="0" dirty="0"/>
              <a:t>Coordination: integrating diverse elements</a:t>
            </a:r>
            <a:r>
              <a:rPr lang="cs-CZ" b="0" i="0" u="none" strike="noStrike" baseline="0" dirty="0"/>
              <a:t> </a:t>
            </a:r>
            <a:r>
              <a:rPr lang="en-GB" b="0" i="0" u="none" strike="noStrike" baseline="0" dirty="0"/>
              <a:t>in an harmonious operation.</a:t>
            </a:r>
          </a:p>
          <a:p>
            <a:pPr lvl="1"/>
            <a:r>
              <a:rPr lang="en-GB" b="0" i="0" u="none" strike="noStrike" baseline="0" dirty="0"/>
              <a:t>Cooperation: promoting assistance or </a:t>
            </a:r>
            <a:r>
              <a:rPr lang="en-GB" b="0" i="0" u="none" strike="noStrike" baseline="0" dirty="0" err="1"/>
              <a:t>awillingness</a:t>
            </a:r>
            <a:r>
              <a:rPr lang="en-GB" b="0" i="0" u="none" strike="noStrike" baseline="0" dirty="0"/>
              <a:t> to assist</a:t>
            </a:r>
            <a:r>
              <a:rPr lang="cs-CZ" b="0" i="0" u="none" strike="noStrike" baseline="0" dirty="0"/>
              <a:t>´ </a:t>
            </a:r>
            <a:r>
              <a:rPr lang="en-GB" b="0" i="0" u="none" strike="noStrike" baseline="0" dirty="0"/>
              <a:t>(OED, 2000</a:t>
            </a:r>
            <a:r>
              <a:rPr lang="cs-CZ" b="0" i="0" u="none" strike="noStrike" baseline="0" dirty="0"/>
              <a:t> as </a:t>
            </a:r>
            <a:r>
              <a:rPr lang="cs-CZ" b="0" i="0" u="none" strike="noStrike" baseline="0" dirty="0" err="1"/>
              <a:t>cited</a:t>
            </a:r>
            <a:r>
              <a:rPr lang="cs-CZ" b="0" i="0" u="none" strike="noStrike" baseline="0" dirty="0"/>
              <a:t> in </a:t>
            </a:r>
            <a:r>
              <a:rPr lang="cs-CZ" b="0" i="0" u="none" strike="noStrike" baseline="0" dirty="0" err="1"/>
              <a:t>Heaslip</a:t>
            </a:r>
            <a:r>
              <a:rPr lang="cs-CZ" b="0" i="0" u="none" strike="noStrike" baseline="0" dirty="0"/>
              <a:t>, 2012, p. 152</a:t>
            </a:r>
            <a:r>
              <a:rPr lang="en-GB" b="0" i="0" u="none" strike="noStrike" baseline="0" dirty="0"/>
              <a:t>)</a:t>
            </a:r>
            <a:r>
              <a:rPr lang="cs-CZ" b="0" i="0" u="none" strike="noStrike" baseline="0" dirty="0"/>
              <a:t>.</a:t>
            </a:r>
            <a:endParaRPr lang="cs-CZ" dirty="0"/>
          </a:p>
          <a:p>
            <a:pPr lvl="1"/>
            <a:endParaRPr lang="cs-CZ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97796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71B583-C37A-4473-B9F5-E969F66E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57" y="6011429"/>
            <a:ext cx="9427029" cy="614589"/>
          </a:xfrm>
        </p:spPr>
        <p:txBody>
          <a:bodyPr>
            <a:noAutofit/>
          </a:bodyPr>
          <a:lstStyle/>
          <a:p>
            <a:r>
              <a:rPr lang="cs-CZ" sz="1800" dirty="0" err="1"/>
              <a:t>Humanitarian</a:t>
            </a:r>
            <a:r>
              <a:rPr lang="cs-CZ" sz="1800" dirty="0"/>
              <a:t> Aid Supply Network (Kovács and </a:t>
            </a:r>
            <a:r>
              <a:rPr lang="cs-CZ" sz="1800" dirty="0" err="1"/>
              <a:t>Spens</a:t>
            </a:r>
            <a:r>
              <a:rPr lang="cs-CZ" sz="1800" dirty="0"/>
              <a:t>, 2008, p. 223 as </a:t>
            </a:r>
            <a:r>
              <a:rPr lang="cs-CZ" sz="1800" dirty="0" err="1"/>
              <a:t>cited</a:t>
            </a:r>
            <a:r>
              <a:rPr lang="cs-CZ" sz="1800" dirty="0"/>
              <a:t> in </a:t>
            </a:r>
            <a:r>
              <a:rPr lang="cs-CZ" sz="1800" dirty="0" err="1"/>
              <a:t>Heaslip</a:t>
            </a:r>
            <a:r>
              <a:rPr lang="cs-CZ" sz="1800" dirty="0"/>
              <a:t>, 2012, p. 151)</a:t>
            </a:r>
            <a:endParaRPr lang="en-GB" sz="1800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F12A15A1-FB99-4C05-82FF-9F4B2D8C88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457338"/>
              </p:ext>
            </p:extLst>
          </p:nvPr>
        </p:nvGraphicFramePr>
        <p:xfrm>
          <a:off x="2360839" y="1615848"/>
          <a:ext cx="7470322" cy="4395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4381560" imgH="2577960" progId="Paint.Picture">
                  <p:embed/>
                </p:oleObj>
              </mc:Choice>
              <mc:Fallback>
                <p:oleObj name="Rastrový obrázek" r:id="rId2" imgW="4381560" imgH="2577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0839" y="1615848"/>
                        <a:ext cx="7470322" cy="4395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Nadpis 1">
            <a:extLst>
              <a:ext uri="{FF2B5EF4-FFF2-40B4-BE49-F238E27FC236}">
                <a16:creationId xmlns:a16="http://schemas.microsoft.com/office/drawing/2014/main" id="{4BD7A21F-6169-49D1-A735-117AC477CD67}"/>
              </a:ext>
            </a:extLst>
          </p:cNvPr>
          <p:cNvSpPr txBox="1">
            <a:spLocks/>
          </p:cNvSpPr>
          <p:nvPr/>
        </p:nvSpPr>
        <p:spPr>
          <a:xfrm>
            <a:off x="587830" y="460355"/>
            <a:ext cx="942702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/>
              <a:t>(</a:t>
            </a:r>
            <a:r>
              <a:rPr lang="cs-CZ" sz="3200" dirty="0" err="1"/>
              <a:t>Too</a:t>
            </a:r>
            <a:r>
              <a:rPr lang="cs-CZ" sz="3200" dirty="0"/>
              <a:t>) many </a:t>
            </a:r>
            <a:r>
              <a:rPr lang="cs-CZ" sz="3200" dirty="0" err="1"/>
              <a:t>actors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803573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464595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546337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323FB4-EDE5-471D-B7DE-CBD40180E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263"/>
            <a:ext cx="5221266" cy="1344975"/>
          </a:xfrm>
        </p:spPr>
        <p:txBody>
          <a:bodyPr>
            <a:normAutofit/>
          </a:bodyPr>
          <a:lstStyle/>
          <a:p>
            <a:r>
              <a:rPr lang="cs-CZ" sz="4000"/>
              <a:t>Challenges (Heaslip, 2012)</a:t>
            </a:r>
            <a:endParaRPr lang="en-GB" sz="4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3E4801-F71F-4CBA-BC64-770E884C6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41" y="2121762"/>
            <a:ext cx="5900928" cy="4191951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1800" dirty="0" err="1"/>
              <a:t>Coordination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</a:t>
            </a:r>
            <a:r>
              <a:rPr lang="cs-CZ" sz="1800" dirty="0" err="1"/>
              <a:t>other</a:t>
            </a:r>
            <a:r>
              <a:rPr lang="cs-CZ" sz="1800" dirty="0"/>
              <a:t> </a:t>
            </a:r>
            <a:r>
              <a:rPr lang="cs-CZ" sz="1800" dirty="0" err="1"/>
              <a:t>actors</a:t>
            </a:r>
            <a:r>
              <a:rPr lang="cs-CZ" sz="1800" dirty="0"/>
              <a:t>.</a:t>
            </a:r>
          </a:p>
          <a:p>
            <a:pPr lvl="1"/>
            <a:r>
              <a:rPr lang="cs-CZ" sz="1800" dirty="0" err="1"/>
              <a:t>Parallel</a:t>
            </a:r>
            <a:r>
              <a:rPr lang="cs-CZ" sz="1800" dirty="0"/>
              <a:t> </a:t>
            </a:r>
            <a:r>
              <a:rPr lang="cs-CZ" sz="1800" dirty="0" err="1"/>
              <a:t>activites</a:t>
            </a:r>
            <a:r>
              <a:rPr lang="cs-CZ" sz="1800" dirty="0"/>
              <a:t>, and </a:t>
            </a:r>
            <a:r>
              <a:rPr lang="cs-CZ" sz="1800" dirty="0" err="1"/>
              <a:t>duplication</a:t>
            </a:r>
            <a:r>
              <a:rPr lang="cs-CZ" sz="1800" dirty="0"/>
              <a:t> </a:t>
            </a:r>
            <a:r>
              <a:rPr lang="cs-CZ" sz="1800" dirty="0" err="1"/>
              <a:t>avoidance</a:t>
            </a:r>
            <a:r>
              <a:rPr lang="cs-CZ" sz="1800" dirty="0"/>
              <a:t>, </a:t>
            </a:r>
            <a:r>
              <a:rPr lang="cs-CZ" sz="1800" dirty="0" err="1"/>
              <a:t>time</a:t>
            </a:r>
            <a:r>
              <a:rPr lang="cs-CZ" sz="1800" dirty="0"/>
              <a:t>-sensitive </a:t>
            </a:r>
            <a:r>
              <a:rPr lang="cs-CZ" sz="1800" dirty="0" err="1"/>
              <a:t>tasks</a:t>
            </a:r>
            <a:r>
              <a:rPr lang="cs-CZ" sz="1800" dirty="0"/>
              <a:t>, </a:t>
            </a:r>
            <a:r>
              <a:rPr lang="cs-CZ" sz="1800" dirty="0" err="1"/>
              <a:t>military</a:t>
            </a:r>
            <a:r>
              <a:rPr lang="cs-CZ" sz="1800" dirty="0"/>
              <a:t> </a:t>
            </a:r>
            <a:r>
              <a:rPr lang="cs-CZ" sz="1800" dirty="0" err="1"/>
              <a:t>sense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precedence </a:t>
            </a:r>
            <a:r>
              <a:rPr lang="cs-CZ" sz="1800" dirty="0" err="1"/>
              <a:t>etc</a:t>
            </a:r>
            <a:r>
              <a:rPr lang="cs-CZ" sz="1800" dirty="0"/>
              <a:t>.</a:t>
            </a:r>
            <a:r>
              <a:rPr lang="cs-CZ" sz="1800" dirty="0">
                <a:sym typeface="Wingdings" panose="05000000000000000000" pitchFamily="2" charset="2"/>
              </a:rPr>
              <a:t>--&gt; </a:t>
            </a:r>
            <a:r>
              <a:rPr lang="cs-CZ" sz="1800" dirty="0" err="1">
                <a:sym typeface="Wingdings" panose="05000000000000000000" pitchFamily="2" charset="2"/>
              </a:rPr>
              <a:t>planning</a:t>
            </a:r>
            <a:r>
              <a:rPr lang="cs-CZ" sz="1800" dirty="0">
                <a:sym typeface="Wingdings" panose="05000000000000000000" pitchFamily="2" charset="2"/>
              </a:rPr>
              <a:t> and </a:t>
            </a:r>
            <a:r>
              <a:rPr lang="cs-CZ" sz="1800" dirty="0" err="1">
                <a:sym typeface="Wingdings" panose="05000000000000000000" pitchFamily="2" charset="2"/>
              </a:rPr>
              <a:t>negotiation</a:t>
            </a:r>
            <a:r>
              <a:rPr lang="cs-CZ" sz="1800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cs-CZ" sz="1800" dirty="0">
                <a:sym typeface="Wingdings" panose="05000000000000000000" pitchFamily="2" charset="2"/>
              </a:rPr>
              <a:t> (non)UN cluster </a:t>
            </a:r>
            <a:r>
              <a:rPr lang="cs-CZ" sz="1800" dirty="0" err="1">
                <a:sym typeface="Wingdings" panose="05000000000000000000" pitchFamily="2" charset="2"/>
              </a:rPr>
              <a:t>groups</a:t>
            </a:r>
            <a:r>
              <a:rPr lang="cs-CZ" sz="1800" dirty="0">
                <a:sym typeface="Wingdings" panose="05000000000000000000" pitchFamily="2" charset="2"/>
              </a:rPr>
              <a:t> (</a:t>
            </a:r>
            <a:r>
              <a:rPr lang="cs-CZ" sz="1800" dirty="0" err="1">
                <a:sym typeface="Wingdings" panose="05000000000000000000" pitchFamily="2" charset="2"/>
              </a:rPr>
              <a:t>e.g</a:t>
            </a:r>
            <a:r>
              <a:rPr lang="cs-CZ" sz="1800" dirty="0">
                <a:sym typeface="Wingdings" panose="05000000000000000000" pitchFamily="2" charset="2"/>
              </a:rPr>
              <a:t>., Haiti </a:t>
            </a:r>
            <a:r>
              <a:rPr lang="cs-CZ" sz="1800" dirty="0" err="1">
                <a:sym typeface="Wingdings" panose="05000000000000000000" pitchFamily="2" charset="2"/>
              </a:rPr>
              <a:t>earthquake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aftermath</a:t>
            </a:r>
            <a:r>
              <a:rPr lang="cs-CZ" sz="1800" dirty="0">
                <a:sym typeface="Wingdings" panose="05000000000000000000" pitchFamily="2" charset="2"/>
              </a:rPr>
              <a:t>):</a:t>
            </a:r>
          </a:p>
          <a:p>
            <a:pPr lvl="2"/>
            <a:r>
              <a:rPr lang="cs-CZ" sz="1800" dirty="0" err="1">
                <a:sym typeface="Wingdings" panose="05000000000000000000" pitchFamily="2" charset="2"/>
              </a:rPr>
              <a:t>Water</a:t>
            </a:r>
            <a:r>
              <a:rPr lang="cs-CZ" sz="1800" dirty="0">
                <a:sym typeface="Wingdings" panose="05000000000000000000" pitchFamily="2" charset="2"/>
              </a:rPr>
              <a:t>, </a:t>
            </a:r>
            <a:r>
              <a:rPr lang="cs-CZ" sz="1800" dirty="0" err="1">
                <a:sym typeface="Wingdings" panose="05000000000000000000" pitchFamily="2" charset="2"/>
              </a:rPr>
              <a:t>sanitation</a:t>
            </a:r>
            <a:r>
              <a:rPr lang="cs-CZ" sz="1800" dirty="0">
                <a:sym typeface="Wingdings" panose="05000000000000000000" pitchFamily="2" charset="2"/>
              </a:rPr>
              <a:t> and </a:t>
            </a:r>
            <a:r>
              <a:rPr lang="cs-CZ" sz="1800" dirty="0" err="1">
                <a:sym typeface="Wingdings" panose="05000000000000000000" pitchFamily="2" charset="2"/>
              </a:rPr>
              <a:t>hygiene</a:t>
            </a:r>
            <a:r>
              <a:rPr lang="cs-CZ" sz="1800" dirty="0">
                <a:sym typeface="Wingdings" panose="05000000000000000000" pitchFamily="2" charset="2"/>
              </a:rPr>
              <a:t> – </a:t>
            </a:r>
            <a:r>
              <a:rPr lang="cs-CZ" sz="1800" dirty="0" err="1">
                <a:sym typeface="Wingdings" panose="05000000000000000000" pitchFamily="2" charset="2"/>
              </a:rPr>
              <a:t>chaired</a:t>
            </a:r>
            <a:r>
              <a:rPr lang="cs-CZ" sz="1800" dirty="0">
                <a:sym typeface="Wingdings" panose="05000000000000000000" pitchFamily="2" charset="2"/>
              </a:rPr>
              <a:t> by UNICEF.</a:t>
            </a:r>
          </a:p>
          <a:p>
            <a:pPr lvl="2"/>
            <a:r>
              <a:rPr lang="cs-CZ" sz="1800" dirty="0" err="1">
                <a:sym typeface="Wingdings" panose="05000000000000000000" pitchFamily="2" charset="2"/>
              </a:rPr>
              <a:t>Health</a:t>
            </a:r>
            <a:r>
              <a:rPr lang="cs-CZ" sz="1800" dirty="0">
                <a:sym typeface="Wingdings" panose="05000000000000000000" pitchFamily="2" charset="2"/>
              </a:rPr>
              <a:t> cluster – </a:t>
            </a:r>
            <a:r>
              <a:rPr lang="cs-CZ" sz="1800" dirty="0" err="1">
                <a:sym typeface="Wingdings" panose="05000000000000000000" pitchFamily="2" charset="2"/>
              </a:rPr>
              <a:t>chaired</a:t>
            </a:r>
            <a:r>
              <a:rPr lang="cs-CZ" sz="1800" dirty="0">
                <a:sym typeface="Wingdings" panose="05000000000000000000" pitchFamily="2" charset="2"/>
              </a:rPr>
              <a:t> by WHO </a:t>
            </a:r>
            <a:r>
              <a:rPr lang="cs-CZ" sz="1800" dirty="0" err="1">
                <a:sym typeface="Wingdings" panose="05000000000000000000" pitchFamily="2" charset="2"/>
              </a:rPr>
              <a:t>etc</a:t>
            </a:r>
            <a:r>
              <a:rPr lang="cs-CZ" sz="1800" dirty="0">
                <a:sym typeface="Wingdings" panose="05000000000000000000" pitchFamily="2" charset="2"/>
              </a:rPr>
              <a:t>.</a:t>
            </a:r>
            <a:endParaRPr lang="cs-CZ" sz="1800" dirty="0"/>
          </a:p>
          <a:p>
            <a:pPr marL="514350" indent="-514350">
              <a:buFont typeface="+mj-lt"/>
              <a:buAutoNum type="arabicPeriod"/>
            </a:pPr>
            <a:r>
              <a:rPr lang="cs-CZ" sz="1800" dirty="0" err="1"/>
              <a:t>Culture</a:t>
            </a:r>
            <a:r>
              <a:rPr lang="cs-CZ" sz="1800" dirty="0"/>
              <a:t> – </a:t>
            </a:r>
            <a:r>
              <a:rPr lang="cs-CZ" sz="1800" dirty="0" err="1"/>
              <a:t>military</a:t>
            </a:r>
            <a:r>
              <a:rPr lang="cs-CZ" sz="1800" dirty="0"/>
              <a:t> and </a:t>
            </a:r>
            <a:r>
              <a:rPr lang="cs-CZ" sz="1800" dirty="0" err="1"/>
              <a:t>civilian</a:t>
            </a:r>
            <a:r>
              <a:rPr lang="cs-CZ" sz="1800" dirty="0"/>
              <a:t> </a:t>
            </a:r>
            <a:r>
              <a:rPr lang="cs-CZ" sz="1800" dirty="0" err="1"/>
              <a:t>especially</a:t>
            </a:r>
            <a:r>
              <a:rPr lang="cs-CZ" sz="18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1800" dirty="0" err="1"/>
              <a:t>Resource</a:t>
            </a:r>
            <a:r>
              <a:rPr lang="cs-CZ" sz="1800" dirty="0"/>
              <a:t> and </a:t>
            </a:r>
            <a:r>
              <a:rPr lang="cs-CZ" sz="1800" dirty="0" err="1"/>
              <a:t>capability</a:t>
            </a:r>
            <a:r>
              <a:rPr lang="cs-CZ" sz="1800" dirty="0"/>
              <a:t> gap – </a:t>
            </a:r>
            <a:r>
              <a:rPr lang="cs-CZ" sz="1800" dirty="0" err="1"/>
              <a:t>how</a:t>
            </a:r>
            <a:r>
              <a:rPr lang="cs-CZ" sz="1800" dirty="0"/>
              <a:t> to </a:t>
            </a:r>
            <a:r>
              <a:rPr lang="cs-CZ" sz="1800" dirty="0" err="1"/>
              <a:t>get</a:t>
            </a:r>
            <a:r>
              <a:rPr lang="cs-CZ" sz="1800" dirty="0"/>
              <a:t> </a:t>
            </a:r>
            <a:r>
              <a:rPr lang="cs-CZ" sz="1800" dirty="0" err="1"/>
              <a:t>relief</a:t>
            </a:r>
            <a:r>
              <a:rPr lang="cs-CZ" sz="1800" dirty="0"/>
              <a:t> </a:t>
            </a:r>
            <a:r>
              <a:rPr lang="cs-CZ" sz="1800" dirty="0" err="1"/>
              <a:t>resources</a:t>
            </a:r>
            <a:r>
              <a:rPr lang="cs-CZ" sz="1800" dirty="0"/>
              <a:t> to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disaster</a:t>
            </a:r>
            <a:r>
              <a:rPr lang="cs-CZ" sz="1800" dirty="0"/>
              <a:t> area?</a:t>
            </a:r>
          </a:p>
          <a:p>
            <a:pPr lvl="1"/>
            <a:r>
              <a:rPr lang="cs-CZ" sz="1800" dirty="0" err="1"/>
              <a:t>Elements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uncertainty</a:t>
            </a:r>
            <a:r>
              <a:rPr lang="cs-CZ" sz="1800" dirty="0"/>
              <a:t> and </a:t>
            </a:r>
            <a:r>
              <a:rPr lang="cs-CZ" sz="1800" dirty="0" err="1"/>
              <a:t>randomness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disasters</a:t>
            </a:r>
            <a:r>
              <a:rPr lang="cs-CZ" sz="1800" dirty="0"/>
              <a:t>.</a:t>
            </a:r>
          </a:p>
          <a:p>
            <a:pPr lvl="1"/>
            <a:r>
              <a:rPr lang="cs-CZ" sz="1800" dirty="0"/>
              <a:t>UNJLC – UN Joint </a:t>
            </a:r>
            <a:r>
              <a:rPr lang="cs-CZ" sz="1800" dirty="0" err="1"/>
              <a:t>Logistics</a:t>
            </a:r>
            <a:r>
              <a:rPr lang="cs-CZ" sz="1800" dirty="0"/>
              <a:t> Centre – </a:t>
            </a:r>
            <a:r>
              <a:rPr lang="cs-CZ" sz="1800" dirty="0" err="1"/>
              <a:t>logistics</a:t>
            </a:r>
            <a:r>
              <a:rPr lang="cs-CZ" sz="1800" dirty="0"/>
              <a:t> </a:t>
            </a:r>
            <a:r>
              <a:rPr lang="cs-CZ" sz="1800" dirty="0" err="1"/>
              <a:t>information</a:t>
            </a:r>
            <a:r>
              <a:rPr lang="cs-CZ" sz="1800" dirty="0"/>
              <a:t> </a:t>
            </a:r>
            <a:r>
              <a:rPr lang="cs-CZ" sz="1800" dirty="0" err="1"/>
              <a:t>services</a:t>
            </a:r>
            <a:r>
              <a:rPr lang="cs-CZ" sz="1800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cs-CZ" sz="1800" dirty="0"/>
          </a:p>
          <a:p>
            <a:pPr marL="457200" lvl="1" indent="0">
              <a:buNone/>
            </a:pPr>
            <a:endParaRPr lang="cs-CZ" sz="1800" dirty="0"/>
          </a:p>
        </p:txBody>
      </p:sp>
      <p:pic>
        <p:nvPicPr>
          <p:cNvPr id="20482" name="Picture 2" descr="What stresses out Army drill sergeants?">
            <a:extLst>
              <a:ext uri="{FF2B5EF4-FFF2-40B4-BE49-F238E27FC236}">
                <a16:creationId xmlns:a16="http://schemas.microsoft.com/office/drawing/2014/main" id="{2A6C8C35-A839-4D74-9BE1-8E1956E89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1741" y="484632"/>
            <a:ext cx="4150759" cy="27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TG – Humanitarian Enablers | How To Become An International Aid Worker">
            <a:extLst>
              <a:ext uri="{FF2B5EF4-FFF2-40B4-BE49-F238E27FC236}">
                <a16:creationId xmlns:a16="http://schemas.microsoft.com/office/drawing/2014/main" id="{4D7B37F9-C436-4C9B-A216-F1D6B9919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21741" y="3473992"/>
            <a:ext cx="4684864" cy="271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B54183E-41C7-423C-AA80-ABD3B44CC175}"/>
              </a:ext>
            </a:extLst>
          </p:cNvPr>
          <p:cNvSpPr txBox="1"/>
          <p:nvPr/>
        </p:nvSpPr>
        <p:spPr>
          <a:xfrm>
            <a:off x="7021741" y="6191213"/>
            <a:ext cx="1117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ctg.org</a:t>
            </a:r>
            <a:endParaRPr lang="en-GB" sz="1200" i="1" dirty="0">
              <a:solidFill>
                <a:schemeClr val="bg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932759B8-5330-4567-88E4-896B283B7C4C}"/>
              </a:ext>
            </a:extLst>
          </p:cNvPr>
          <p:cNvSpPr txBox="1"/>
          <p:nvPr/>
        </p:nvSpPr>
        <p:spPr>
          <a:xfrm>
            <a:off x="7021741" y="2978265"/>
            <a:ext cx="1408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</a:t>
            </a:r>
            <a:r>
              <a:rPr lang="cs-CZ" sz="1200" i="1" dirty="0" err="1"/>
              <a:t>Army</a:t>
            </a:r>
            <a:r>
              <a:rPr lang="cs-CZ" sz="1200" i="1" dirty="0"/>
              <a:t> Times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9322968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CE15B1-0991-442C-8B45-C38A386FE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85" y="772885"/>
            <a:ext cx="5693229" cy="564968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000" dirty="0" err="1"/>
              <a:t>Financial</a:t>
            </a:r>
            <a:r>
              <a:rPr lang="cs-CZ" sz="2000" dirty="0"/>
              <a:t> and </a:t>
            </a:r>
            <a:r>
              <a:rPr lang="cs-CZ" sz="2000" dirty="0" err="1"/>
              <a:t>human</a:t>
            </a:r>
            <a:r>
              <a:rPr lang="cs-CZ" sz="2000" dirty="0"/>
              <a:t> </a:t>
            </a:r>
            <a:r>
              <a:rPr lang="cs-CZ" sz="2000" dirty="0" err="1"/>
              <a:t>resources</a:t>
            </a:r>
            <a:r>
              <a:rPr lang="cs-CZ" sz="2000" dirty="0"/>
              <a:t>.</a:t>
            </a:r>
          </a:p>
          <a:p>
            <a:pPr lvl="1"/>
            <a:r>
              <a:rPr lang="cs-CZ" sz="2000" dirty="0"/>
              <a:t>Focus </a:t>
            </a:r>
            <a:r>
              <a:rPr lang="cs-CZ" sz="2000" dirty="0" err="1"/>
              <a:t>often</a:t>
            </a:r>
            <a:r>
              <a:rPr lang="cs-CZ" sz="2000" dirty="0"/>
              <a:t> on </a:t>
            </a:r>
            <a:r>
              <a:rPr lang="cs-CZ" sz="2000" dirty="0" err="1"/>
              <a:t>short</a:t>
            </a:r>
            <a:r>
              <a:rPr lang="cs-CZ" sz="2000" dirty="0"/>
              <a:t>-term </a:t>
            </a:r>
            <a:r>
              <a:rPr lang="cs-CZ" sz="2000" dirty="0" err="1"/>
              <a:t>funding</a:t>
            </a:r>
            <a:r>
              <a:rPr lang="cs-CZ" sz="2000" dirty="0"/>
              <a:t>.</a:t>
            </a:r>
          </a:p>
          <a:p>
            <a:pPr lvl="1"/>
            <a:r>
              <a:rPr lang="cs-CZ" sz="2000" dirty="0" err="1"/>
              <a:t>Donors</a:t>
            </a:r>
            <a:r>
              <a:rPr lang="cs-CZ" sz="2000" dirty="0"/>
              <a:t> </a:t>
            </a:r>
            <a:r>
              <a:rPr lang="cs-CZ" sz="2000" dirty="0" err="1"/>
              <a:t>negligent</a:t>
            </a:r>
            <a:r>
              <a:rPr lang="cs-CZ" sz="2000" dirty="0"/>
              <a:t> </a:t>
            </a:r>
            <a:r>
              <a:rPr lang="cs-CZ" sz="2000" dirty="0" err="1"/>
              <a:t>towards</a:t>
            </a:r>
            <a:r>
              <a:rPr lang="cs-CZ" sz="2000" dirty="0"/>
              <a:t> </a:t>
            </a:r>
            <a:r>
              <a:rPr lang="cs-CZ" sz="2000" dirty="0" err="1"/>
              <a:t>strenghtening</a:t>
            </a:r>
            <a:r>
              <a:rPr lang="cs-CZ" sz="2000" dirty="0"/>
              <a:t> </a:t>
            </a:r>
            <a:r>
              <a:rPr lang="cs-CZ" sz="2000" dirty="0" err="1"/>
              <a:t>organizational</a:t>
            </a:r>
            <a:r>
              <a:rPr lang="cs-CZ" sz="2000" dirty="0"/>
              <a:t> </a:t>
            </a:r>
            <a:r>
              <a:rPr lang="cs-CZ" sz="2000" dirty="0" err="1"/>
              <a:t>capacity</a:t>
            </a:r>
            <a:r>
              <a:rPr lang="cs-CZ" sz="2000" dirty="0"/>
              <a:t> and </a:t>
            </a:r>
            <a:r>
              <a:rPr lang="cs-CZ" sz="2000" dirty="0" err="1"/>
              <a:t>capability</a:t>
            </a:r>
            <a:r>
              <a:rPr lang="cs-CZ" sz="2000" dirty="0"/>
              <a:t>.</a:t>
            </a:r>
          </a:p>
          <a:p>
            <a:pPr lvl="1"/>
            <a:r>
              <a:rPr lang="cs-CZ" sz="2000" dirty="0">
                <a:sym typeface="Wingdings" panose="05000000000000000000" pitchFamily="2" charset="2"/>
              </a:rPr>
              <a:t> </a:t>
            </a:r>
            <a:r>
              <a:rPr lang="cs-CZ" sz="2000" dirty="0" err="1">
                <a:sym typeface="Wingdings" panose="05000000000000000000" pitchFamily="2" charset="2"/>
              </a:rPr>
              <a:t>available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aid</a:t>
            </a:r>
            <a:r>
              <a:rPr lang="cs-CZ" sz="2000" dirty="0">
                <a:sym typeface="Wingdings" panose="05000000000000000000" pitchFamily="2" charset="2"/>
              </a:rPr>
              <a:t>, </a:t>
            </a:r>
            <a:r>
              <a:rPr lang="cs-CZ" sz="2000" dirty="0" err="1">
                <a:sym typeface="Wingdings" panose="05000000000000000000" pitchFamily="2" charset="2"/>
              </a:rPr>
              <a:t>noone</a:t>
            </a:r>
            <a:r>
              <a:rPr lang="cs-CZ" sz="2000" dirty="0">
                <a:sym typeface="Wingdings" panose="05000000000000000000" pitchFamily="2" charset="2"/>
              </a:rPr>
              <a:t> to </a:t>
            </a:r>
            <a:r>
              <a:rPr lang="cs-CZ" sz="2000" dirty="0" err="1">
                <a:sym typeface="Wingdings" panose="05000000000000000000" pitchFamily="2" charset="2"/>
              </a:rPr>
              <a:t>deliver</a:t>
            </a:r>
            <a:r>
              <a:rPr lang="cs-CZ" sz="2000" dirty="0">
                <a:sym typeface="Wingdings" panose="05000000000000000000" pitchFamily="2" charset="2"/>
              </a:rPr>
              <a:t>.</a:t>
            </a:r>
            <a:endParaRPr lang="cs-CZ" sz="2000" dirty="0"/>
          </a:p>
          <a:p>
            <a:pPr marL="514350" indent="-514350">
              <a:buFont typeface="+mj-lt"/>
              <a:buAutoNum type="arabicPeriod"/>
            </a:pPr>
            <a:r>
              <a:rPr lang="cs-CZ" sz="2000" dirty="0" err="1"/>
              <a:t>Infrastructure</a:t>
            </a:r>
            <a:r>
              <a:rPr lang="cs-CZ" sz="2000" dirty="0"/>
              <a:t> </a:t>
            </a:r>
            <a:r>
              <a:rPr lang="cs-CZ" sz="2000" dirty="0" err="1"/>
              <a:t>degradation</a:t>
            </a:r>
            <a:r>
              <a:rPr lang="cs-CZ" sz="20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 err="1"/>
              <a:t>Comms</a:t>
            </a:r>
            <a:r>
              <a:rPr lang="cs-CZ" sz="2000" dirty="0"/>
              <a:t> (</a:t>
            </a:r>
            <a:r>
              <a:rPr lang="cs-CZ" sz="2000" dirty="0" err="1"/>
              <a:t>e.g</a:t>
            </a:r>
            <a:r>
              <a:rPr lang="cs-CZ" sz="2000" dirty="0"/>
              <a:t>., </a:t>
            </a:r>
            <a:r>
              <a:rPr lang="cs-CZ" sz="2000" dirty="0" err="1"/>
              <a:t>incompatible</a:t>
            </a:r>
            <a:r>
              <a:rPr lang="cs-CZ" sz="2000" dirty="0"/>
              <a:t> </a:t>
            </a:r>
            <a:r>
              <a:rPr lang="cs-CZ" sz="2000" dirty="0" err="1"/>
              <a:t>radios</a:t>
            </a:r>
            <a:r>
              <a:rPr lang="cs-CZ" sz="2000" dirty="0"/>
              <a:t>).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000" dirty="0"/>
              <a:t>Personality</a:t>
            </a:r>
          </a:p>
          <a:p>
            <a:pPr lvl="1"/>
            <a:r>
              <a:rPr lang="cs-CZ" sz="2000" dirty="0" err="1"/>
              <a:t>Success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collaboration</a:t>
            </a:r>
            <a:r>
              <a:rPr lang="cs-CZ" sz="2000" dirty="0"/>
              <a:t> </a:t>
            </a:r>
            <a:r>
              <a:rPr lang="cs-CZ" sz="2000" dirty="0" err="1"/>
              <a:t>depends</a:t>
            </a:r>
            <a:r>
              <a:rPr lang="cs-CZ" sz="2000" dirty="0"/>
              <a:t> on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field</a:t>
            </a:r>
            <a:r>
              <a:rPr lang="cs-CZ" sz="2000" dirty="0"/>
              <a:t>-level </a:t>
            </a:r>
            <a:r>
              <a:rPr lang="cs-CZ" sz="2000" dirty="0" err="1"/>
              <a:t>personnel</a:t>
            </a:r>
            <a:r>
              <a:rPr lang="cs-CZ" sz="2000" dirty="0"/>
              <a:t> </a:t>
            </a:r>
            <a:r>
              <a:rPr lang="cs-CZ" sz="2000" dirty="0" err="1"/>
              <a:t>rather</a:t>
            </a:r>
            <a:r>
              <a:rPr lang="cs-CZ" sz="2000" dirty="0"/>
              <a:t> </a:t>
            </a:r>
            <a:r>
              <a:rPr lang="cs-CZ" sz="2000" dirty="0" err="1"/>
              <a:t>than</a:t>
            </a:r>
            <a:r>
              <a:rPr lang="cs-CZ" sz="2000" dirty="0"/>
              <a:t> </a:t>
            </a:r>
            <a:r>
              <a:rPr lang="cs-CZ" sz="2000" dirty="0" err="1"/>
              <a:t>SOPs</a:t>
            </a:r>
            <a:r>
              <a:rPr lang="cs-CZ" sz="2000" dirty="0"/>
              <a:t> </a:t>
            </a:r>
          </a:p>
          <a:p>
            <a:pPr lvl="1"/>
            <a:r>
              <a:rPr lang="cs-CZ" sz="2000" dirty="0" err="1"/>
              <a:t>high</a:t>
            </a:r>
            <a:r>
              <a:rPr lang="cs-CZ" sz="2000" dirty="0"/>
              <a:t> </a:t>
            </a:r>
            <a:r>
              <a:rPr lang="cs-CZ" sz="2000" dirty="0" err="1"/>
              <a:t>rate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staff</a:t>
            </a:r>
            <a:r>
              <a:rPr lang="cs-CZ" sz="2000" dirty="0"/>
              <a:t> </a:t>
            </a:r>
            <a:r>
              <a:rPr lang="cs-CZ" sz="2000" dirty="0" err="1"/>
              <a:t>turnover</a:t>
            </a:r>
            <a:r>
              <a:rPr lang="cs-CZ" sz="2000" dirty="0"/>
              <a:t>, </a:t>
            </a:r>
            <a:r>
              <a:rPr lang="cs-CZ" sz="2000" dirty="0" err="1"/>
              <a:t>differences</a:t>
            </a:r>
            <a:r>
              <a:rPr lang="cs-CZ" sz="2000" dirty="0"/>
              <a:t> in </a:t>
            </a:r>
            <a:r>
              <a:rPr lang="cs-CZ" sz="2000" dirty="0" err="1"/>
              <a:t>cultures</a:t>
            </a:r>
            <a:r>
              <a:rPr lang="cs-CZ" sz="2000" dirty="0"/>
              <a:t> and </a:t>
            </a:r>
            <a:r>
              <a:rPr lang="cs-CZ" sz="2000" dirty="0" err="1"/>
              <a:t>chain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command</a:t>
            </a:r>
            <a:r>
              <a:rPr lang="cs-CZ" sz="2000" dirty="0"/>
              <a:t>, </a:t>
            </a:r>
            <a:r>
              <a:rPr lang="cs-CZ" sz="2000" dirty="0" err="1"/>
              <a:t>comms</a:t>
            </a:r>
            <a:r>
              <a:rPr lang="cs-CZ" sz="2000" dirty="0"/>
              <a:t> </a:t>
            </a:r>
            <a:r>
              <a:rPr lang="cs-CZ" sz="2000" dirty="0" err="1"/>
              <a:t>breakdown</a:t>
            </a:r>
            <a:r>
              <a:rPr lang="cs-CZ" sz="2000" dirty="0"/>
              <a:t>, absence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communication</a:t>
            </a:r>
            <a:r>
              <a:rPr lang="cs-CZ" sz="2000" dirty="0"/>
              <a:t> </a:t>
            </a:r>
            <a:r>
              <a:rPr lang="cs-CZ" sz="2000" dirty="0" err="1"/>
              <a:t>procedures</a:t>
            </a:r>
            <a:r>
              <a:rPr lang="cs-CZ" sz="2000" dirty="0"/>
              <a:t>, </a:t>
            </a:r>
            <a:r>
              <a:rPr lang="cs-CZ" sz="2000" dirty="0" err="1"/>
              <a:t>refusal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military</a:t>
            </a:r>
            <a:r>
              <a:rPr lang="cs-CZ" sz="2000" dirty="0"/>
              <a:t> </a:t>
            </a:r>
            <a:r>
              <a:rPr lang="cs-CZ" sz="2000" dirty="0" err="1"/>
              <a:t>aid</a:t>
            </a:r>
            <a:r>
              <a:rPr lang="cs-CZ" sz="2000" dirty="0"/>
              <a:t> </a:t>
            </a:r>
            <a:r>
              <a:rPr lang="cs-CZ" sz="2000" dirty="0" err="1"/>
              <a:t>due</a:t>
            </a:r>
            <a:r>
              <a:rPr lang="cs-CZ" sz="2000" dirty="0"/>
              <a:t> to </a:t>
            </a:r>
            <a:r>
              <a:rPr lang="cs-CZ" sz="2000" dirty="0" err="1"/>
              <a:t>independence</a:t>
            </a:r>
            <a:r>
              <a:rPr lang="cs-CZ" sz="2000" dirty="0"/>
              <a:t> and </a:t>
            </a:r>
            <a:r>
              <a:rPr lang="cs-CZ" sz="2000" dirty="0" err="1"/>
              <a:t>impartiality</a:t>
            </a:r>
            <a:r>
              <a:rPr lang="cs-CZ" sz="2000" dirty="0"/>
              <a:t>, </a:t>
            </a:r>
            <a:r>
              <a:rPr lang="cs-CZ" sz="2000" dirty="0" err="1"/>
              <a:t>threat</a:t>
            </a:r>
            <a:r>
              <a:rPr lang="cs-CZ" sz="2000" dirty="0"/>
              <a:t> </a:t>
            </a:r>
            <a:r>
              <a:rPr lang="cs-CZ" sz="2000" dirty="0" err="1"/>
              <a:t>of</a:t>
            </a:r>
            <a:r>
              <a:rPr lang="cs-CZ" sz="2000" dirty="0"/>
              <a:t> use </a:t>
            </a:r>
            <a:r>
              <a:rPr lang="cs-CZ" sz="2000" dirty="0" err="1"/>
              <a:t>of</a:t>
            </a:r>
            <a:r>
              <a:rPr lang="cs-CZ" sz="2000" dirty="0"/>
              <a:t> </a:t>
            </a:r>
            <a:r>
              <a:rPr lang="cs-CZ" sz="2000" dirty="0" err="1"/>
              <a:t>force</a:t>
            </a:r>
            <a:r>
              <a:rPr lang="cs-CZ" sz="2000" dirty="0"/>
              <a:t> by </a:t>
            </a:r>
            <a:r>
              <a:rPr lang="cs-CZ" sz="2000" dirty="0" err="1"/>
              <a:t>military</a:t>
            </a:r>
            <a:r>
              <a:rPr lang="cs-CZ" sz="2000" dirty="0"/>
              <a:t>.</a:t>
            </a:r>
          </a:p>
          <a:p>
            <a:endParaRPr lang="en-GB" sz="2000" dirty="0"/>
          </a:p>
        </p:txBody>
      </p:sp>
      <p:pic>
        <p:nvPicPr>
          <p:cNvPr id="21506" name="Picture 2" descr="Tactical Multiband Radios | L3Harris™ Fast. Forward.">
            <a:extLst>
              <a:ext uri="{FF2B5EF4-FFF2-40B4-BE49-F238E27FC236}">
                <a16:creationId xmlns:a16="http://schemas.microsoft.com/office/drawing/2014/main" id="{7EF79A22-EDB1-421D-AE75-927DED9A5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2467" y="1261098"/>
            <a:ext cx="4367294" cy="398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C1DA59A-7969-4814-9E51-2B0CC5542AAD}"/>
              </a:ext>
            </a:extLst>
          </p:cNvPr>
          <p:cNvSpPr txBox="1"/>
          <p:nvPr/>
        </p:nvSpPr>
        <p:spPr>
          <a:xfrm>
            <a:off x="6612467" y="4969255"/>
            <a:ext cx="11951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L3Harris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26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iruses suspended on mid-air">
            <a:extLst>
              <a:ext uri="{FF2B5EF4-FFF2-40B4-BE49-F238E27FC236}">
                <a16:creationId xmlns:a16="http://schemas.microsoft.com/office/drawing/2014/main" id="{78EADAED-E9A5-4682-983E-38A579476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95" b="1230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3F3F42-E1FD-425E-8847-BD7240459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667" y="2265645"/>
            <a:ext cx="10058400" cy="232670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COVID-19 and militaries</a:t>
            </a:r>
            <a:r>
              <a:rPr lang="cs-CZ" sz="5200" dirty="0">
                <a:solidFill>
                  <a:srgbClr val="FFFFFF"/>
                </a:solidFill>
              </a:rPr>
              <a:t> + </a:t>
            </a:r>
            <a:r>
              <a:rPr lang="cs-CZ" sz="5200" dirty="0" err="1">
                <a:solidFill>
                  <a:srgbClr val="FFFFFF"/>
                </a:solidFill>
              </a:rPr>
              <a:t>how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did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the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pandemic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impact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the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armed</a:t>
            </a:r>
            <a:r>
              <a:rPr lang="cs-CZ" sz="5200" dirty="0">
                <a:solidFill>
                  <a:srgbClr val="FFFFFF"/>
                </a:solidFill>
              </a:rPr>
              <a:t> </a:t>
            </a:r>
            <a:r>
              <a:rPr lang="cs-CZ" sz="5200" dirty="0" err="1">
                <a:solidFill>
                  <a:srgbClr val="FFFFFF"/>
                </a:solidFill>
              </a:rPr>
              <a:t>forces</a:t>
            </a:r>
            <a:r>
              <a:rPr lang="cs-CZ" sz="5200" dirty="0">
                <a:solidFill>
                  <a:srgbClr val="FFFFFF"/>
                </a:solidFill>
              </a:rPr>
              <a:t>?</a:t>
            </a:r>
            <a:endParaRPr lang="en-US" sz="5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97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4D55F1-4DFC-43DA-8B8C-5B66A0C16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6538" y="722577"/>
            <a:ext cx="6140449" cy="3609937"/>
          </a:xfrm>
        </p:spPr>
        <p:txBody>
          <a:bodyPr>
            <a:normAutofit lnSpcReduction="10000"/>
          </a:bodyPr>
          <a:lstStyle/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Wartime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rhetoric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(Macron, Trump, Babiš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etc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.) 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massive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deployment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of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militaries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WMDs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protection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units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research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fascilities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etc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Usually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medical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assets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deployed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after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disaster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Need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to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separate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infected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and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uninfected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can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be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challenge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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need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of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close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communication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with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local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authorities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–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can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be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also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challenging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(CIMIC).</a:t>
            </a:r>
            <a:endParaRPr lang="cs-CZ" sz="2200" dirty="0">
              <a:solidFill>
                <a:schemeClr val="tx1">
                  <a:alpha val="80000"/>
                </a:schemeClr>
              </a:solidFill>
            </a:endParaRPr>
          </a:p>
          <a:p>
            <a:r>
              <a:rPr lang="cs-CZ" sz="2200" dirty="0" err="1"/>
              <a:t>Military</a:t>
            </a:r>
            <a:r>
              <a:rPr lang="cs-CZ" sz="2200" dirty="0"/>
              <a:t> </a:t>
            </a:r>
            <a:r>
              <a:rPr lang="cs-CZ" sz="2200" dirty="0" err="1"/>
              <a:t>is</a:t>
            </a:r>
            <a:r>
              <a:rPr lang="cs-CZ" sz="2200" dirty="0"/>
              <a:t> </a:t>
            </a:r>
            <a:r>
              <a:rPr lang="cs-CZ" sz="2200" dirty="0" err="1"/>
              <a:t>driven</a:t>
            </a:r>
            <a:r>
              <a:rPr lang="cs-CZ" sz="2200" dirty="0"/>
              <a:t> by </a:t>
            </a:r>
            <a:r>
              <a:rPr lang="cs-CZ" sz="2200" dirty="0" err="1"/>
              <a:t>defence</a:t>
            </a:r>
            <a:r>
              <a:rPr lang="cs-CZ" sz="2200" dirty="0"/>
              <a:t> and </a:t>
            </a:r>
            <a:r>
              <a:rPr lang="cs-CZ" sz="2200" dirty="0" err="1"/>
              <a:t>security</a:t>
            </a:r>
            <a:r>
              <a:rPr lang="cs-CZ" sz="2200" dirty="0"/>
              <a:t> </a:t>
            </a:r>
            <a:r>
              <a:rPr lang="cs-CZ" sz="2200" dirty="0" err="1"/>
              <a:t>objectives</a:t>
            </a:r>
            <a:r>
              <a:rPr lang="cs-CZ" sz="2200" dirty="0"/>
              <a:t> – </a:t>
            </a:r>
            <a:r>
              <a:rPr lang="cs-CZ" sz="2200" dirty="0" err="1"/>
              <a:t>can</a:t>
            </a:r>
            <a:r>
              <a:rPr lang="cs-CZ" sz="2200" dirty="0"/>
              <a:t> </a:t>
            </a:r>
            <a:r>
              <a:rPr lang="cs-CZ" sz="2200" dirty="0" err="1"/>
              <a:t>be</a:t>
            </a:r>
            <a:r>
              <a:rPr lang="cs-CZ" sz="2200" dirty="0"/>
              <a:t> </a:t>
            </a:r>
            <a:r>
              <a:rPr lang="cs-CZ" sz="2200" dirty="0" err="1"/>
              <a:t>problematic</a:t>
            </a:r>
            <a:r>
              <a:rPr lang="cs-CZ" sz="2200" dirty="0"/>
              <a:t> in </a:t>
            </a:r>
            <a:r>
              <a:rPr lang="cs-CZ" sz="2200" dirty="0" err="1"/>
              <a:t>global</a:t>
            </a:r>
            <a:r>
              <a:rPr lang="cs-CZ" sz="2200" dirty="0"/>
              <a:t> </a:t>
            </a:r>
            <a:r>
              <a:rPr lang="cs-CZ" sz="2200" dirty="0" err="1"/>
              <a:t>health</a:t>
            </a:r>
            <a:r>
              <a:rPr lang="cs-CZ" sz="2200" dirty="0"/>
              <a:t> </a:t>
            </a:r>
            <a:r>
              <a:rPr lang="cs-CZ" sz="2200" dirty="0" err="1"/>
              <a:t>issues</a:t>
            </a:r>
            <a:r>
              <a:rPr lang="cs-CZ" sz="2200" dirty="0"/>
              <a:t>.</a:t>
            </a:r>
          </a:p>
          <a:p>
            <a:endParaRPr lang="cs-CZ" sz="2000" dirty="0"/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8C807B9E-19FC-4D53-B1B6-FF04A6826A56}"/>
              </a:ext>
            </a:extLst>
          </p:cNvPr>
          <p:cNvSpPr txBox="1">
            <a:spLocks/>
          </p:cNvSpPr>
          <p:nvPr/>
        </p:nvSpPr>
        <p:spPr>
          <a:xfrm>
            <a:off x="247762" y="2527545"/>
            <a:ext cx="4076473" cy="11388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400" dirty="0"/>
              <a:t>Intro</a:t>
            </a:r>
          </a:p>
          <a:p>
            <a:r>
              <a:rPr lang="cs-CZ" sz="3400" dirty="0"/>
              <a:t>(</a:t>
            </a:r>
            <a:r>
              <a:rPr lang="cs-CZ" sz="3400" dirty="0" err="1"/>
              <a:t>Michaud</a:t>
            </a:r>
            <a:r>
              <a:rPr lang="cs-CZ" sz="3400" dirty="0"/>
              <a:t> et al., 2019; Kleiner, 2022)</a:t>
            </a:r>
            <a:endParaRPr lang="en-GB" sz="3400" dirty="0"/>
          </a:p>
        </p:txBody>
      </p:sp>
    </p:spTree>
    <p:extLst>
      <p:ext uri="{BB962C8B-B14F-4D97-AF65-F5344CB8AC3E}">
        <p14:creationId xmlns:p14="http://schemas.microsoft.com/office/powerpoint/2010/main" val="23762782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E6E8BE2-CCE9-4715-AC24-CC44352A1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64" y="1501675"/>
            <a:ext cx="7021513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Warm-up</a:t>
            </a:r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 </a:t>
            </a:r>
            <a:endParaRPr lang="en-US" sz="7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8F064A-82AE-4D77-9932-DF6484F6C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264" y="4260043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cs-CZ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are unintentional threat</a:t>
            </a:r>
            <a:r>
              <a:rPr lang="cs-CZ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s?</a:t>
            </a:r>
            <a:endParaRPr lang="en-US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little girl wut - Best images all time - page 7 | Meme Generator">
            <a:extLst>
              <a:ext uri="{FF2B5EF4-FFF2-40B4-BE49-F238E27FC236}">
                <a16:creationId xmlns:a16="http://schemas.microsoft.com/office/drawing/2014/main" id="{14C3AC1C-D7D5-4289-93D8-AF599C82E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66" y="51271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923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071D7DA3-A2C9-4469-992C-533005FC6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77" y="893836"/>
            <a:ext cx="2655887" cy="576164"/>
          </a:xfrm>
        </p:spPr>
        <p:txBody>
          <a:bodyPr anchor="t">
            <a:normAutofit/>
          </a:bodyPr>
          <a:lstStyle/>
          <a:p>
            <a:r>
              <a:rPr lang="cs-CZ" sz="3400" dirty="0" err="1"/>
              <a:t>Ramifications</a:t>
            </a:r>
            <a:endParaRPr lang="en-GB" sz="34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4D55F1-4DFC-43DA-8B8C-5B66A0C16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013" y="1181918"/>
            <a:ext cx="6140449" cy="4494164"/>
          </a:xfrm>
        </p:spPr>
        <p:txBody>
          <a:bodyPr>
            <a:normAutofit/>
          </a:bodyPr>
          <a:lstStyle/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Austerity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cuts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–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defence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ministries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often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come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first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Zandee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et al., 2020).</a:t>
            </a:r>
          </a:p>
          <a:p>
            <a:pPr lvl="1"/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Why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are ad hoc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defence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budgetary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cuts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harmful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for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the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military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see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Kufčák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, 2015)?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Regular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military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activities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harder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or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impossible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to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perform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Kalkman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, 2020).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Mental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toll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on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deployed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personnel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Gupta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et al., 2020;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Lázaro-Pérez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at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al., 2020).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Personal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toll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(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families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–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children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).</a:t>
            </a:r>
          </a:p>
          <a:p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Enforcement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of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public-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restrainment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tx1">
                    <a:alpha val="80000"/>
                  </a:schemeClr>
                </a:solidFill>
              </a:rPr>
              <a:t>measures</a:t>
            </a:r>
            <a:r>
              <a:rPr lang="cs-CZ" sz="2200" dirty="0">
                <a:solidFill>
                  <a:schemeClr val="tx1">
                    <a:alpha val="80000"/>
                  </a:schemeClr>
                </a:solidFill>
              </a:rPr>
              <a:t>.</a:t>
            </a:r>
            <a:endParaRPr lang="en-GB" sz="22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1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8197C1-4182-47F5-9C1E-9414183A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Positive </a:t>
            </a:r>
            <a:r>
              <a:rPr lang="cs-CZ" dirty="0" err="1">
                <a:solidFill>
                  <a:schemeClr val="bg1"/>
                </a:solidFill>
              </a:rPr>
              <a:t>impacts</a:t>
            </a:r>
            <a:r>
              <a:rPr lang="cs-CZ" dirty="0">
                <a:solidFill>
                  <a:schemeClr val="bg1"/>
                </a:solidFill>
              </a:rPr>
              <a:t> (Kleiner, 2022)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77502F-0BE0-46A0-9DF5-A991A17F6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674" y="476795"/>
            <a:ext cx="6024654" cy="1983376"/>
          </a:xfrm>
        </p:spPr>
        <p:txBody>
          <a:bodyPr anchor="ctr">
            <a:normAutofit fontScale="92500"/>
          </a:bodyPr>
          <a:lstStyle/>
          <a:p>
            <a:r>
              <a:rPr lang="cs-CZ" sz="2400" dirty="0"/>
              <a:t>Public </a:t>
            </a:r>
            <a:r>
              <a:rPr lang="cs-CZ" sz="2400" dirty="0" err="1"/>
              <a:t>opinion</a:t>
            </a:r>
            <a:r>
              <a:rPr lang="cs-CZ" sz="2400" dirty="0"/>
              <a:t> – PR </a:t>
            </a:r>
            <a:r>
              <a:rPr lang="cs-CZ" sz="2400" dirty="0" err="1"/>
              <a:t>campaigns</a:t>
            </a:r>
            <a:r>
              <a:rPr lang="cs-CZ" sz="2400" dirty="0"/>
              <a:t> (</a:t>
            </a:r>
            <a:r>
              <a:rPr lang="cs-CZ" sz="2400" dirty="0" err="1"/>
              <a:t>e.g</a:t>
            </a:r>
            <a:r>
              <a:rPr lang="cs-CZ" sz="2400" dirty="0"/>
              <a:t>., </a:t>
            </a:r>
            <a:r>
              <a:rPr lang="cs-CZ" sz="2400" dirty="0" err="1"/>
              <a:t>British</a:t>
            </a:r>
            <a:r>
              <a:rPr lang="cs-CZ" sz="2400" dirty="0"/>
              <a:t> – </a:t>
            </a:r>
            <a:r>
              <a:rPr lang="cs-CZ" sz="2400" dirty="0" err="1"/>
              <a:t>see</a:t>
            </a:r>
            <a:r>
              <a:rPr lang="cs-CZ" sz="2400" dirty="0"/>
              <a:t> </a:t>
            </a:r>
            <a:r>
              <a:rPr lang="cs-CZ" sz="2400" dirty="0" err="1"/>
              <a:t>Kennard</a:t>
            </a:r>
            <a:r>
              <a:rPr lang="cs-CZ" sz="2400" dirty="0"/>
              <a:t> and </a:t>
            </a:r>
            <a:r>
              <a:rPr lang="cs-CZ" sz="2400" dirty="0" err="1"/>
              <a:t>Glenton</a:t>
            </a:r>
            <a:r>
              <a:rPr lang="cs-CZ" sz="2400" dirty="0"/>
              <a:t>, 2020).</a:t>
            </a:r>
          </a:p>
          <a:p>
            <a:r>
              <a:rPr lang="cs-CZ" sz="2400" dirty="0" err="1"/>
              <a:t>Also</a:t>
            </a:r>
            <a:r>
              <a:rPr lang="cs-CZ" sz="2400" dirty="0"/>
              <a:t> </a:t>
            </a:r>
            <a:r>
              <a:rPr lang="cs-CZ" sz="2400" dirty="0" err="1"/>
              <a:t>after</a:t>
            </a:r>
            <a:r>
              <a:rPr lang="cs-CZ" sz="2400" dirty="0"/>
              <a:t> </a:t>
            </a:r>
            <a:r>
              <a:rPr lang="cs-CZ" sz="2400" dirty="0" err="1"/>
              <a:t>floods</a:t>
            </a:r>
            <a:r>
              <a:rPr lang="cs-CZ" sz="2400" dirty="0"/>
              <a:t> – public support </a:t>
            </a:r>
            <a:r>
              <a:rPr lang="cs-CZ" sz="2400" dirty="0" err="1"/>
              <a:t>of</a:t>
            </a:r>
            <a:r>
              <a:rPr lang="cs-CZ" sz="2400" dirty="0"/>
              <a:t> 33% (1997) </a:t>
            </a:r>
            <a:r>
              <a:rPr lang="cs-CZ" sz="2400" dirty="0">
                <a:sym typeface="Wingdings" panose="05000000000000000000" pitchFamily="2" charset="2"/>
              </a:rPr>
              <a:t> 74% (2019) (STEM, 2021).</a:t>
            </a:r>
            <a:endParaRPr lang="cs-CZ" sz="2400" dirty="0"/>
          </a:p>
          <a:p>
            <a:r>
              <a:rPr lang="cs-CZ" sz="2400" dirty="0" err="1"/>
              <a:t>Kalkman</a:t>
            </a:r>
            <a:r>
              <a:rPr lang="cs-CZ" sz="2400" dirty="0"/>
              <a:t> (2020) –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worth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taxpayers</a:t>
            </a:r>
            <a:r>
              <a:rPr lang="cs-CZ" sz="2400" dirty="0"/>
              <a:t>´ </a:t>
            </a:r>
            <a:r>
              <a:rPr lang="cs-CZ" sz="2400" dirty="0" err="1"/>
              <a:t>money</a:t>
            </a:r>
            <a:r>
              <a:rPr lang="cs-CZ" sz="2400" dirty="0"/>
              <a:t>.</a:t>
            </a:r>
          </a:p>
          <a:p>
            <a:pPr marL="0" indent="0">
              <a:buNone/>
            </a:pPr>
            <a:endParaRPr lang="cs-CZ" sz="2400" dirty="0"/>
          </a:p>
        </p:txBody>
      </p: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EF2D8A3F-2670-49B9-8614-0AB4BBC1E8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799651"/>
              </p:ext>
            </p:extLst>
          </p:nvPr>
        </p:nvGraphicFramePr>
        <p:xfrm>
          <a:off x="4890516" y="2213542"/>
          <a:ext cx="7132231" cy="43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6800760" imgH="4165560" progId="Paint.Picture">
                  <p:embed/>
                </p:oleObj>
              </mc:Choice>
              <mc:Fallback>
                <p:oleObj name="Rastrový obrázek" r:id="rId2" imgW="6800760" imgH="4165560" progId="Paint.Picture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340E0F3F-2ED0-4B59-92CF-33B9DFCA01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90516" y="2213542"/>
                        <a:ext cx="7132231" cy="436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90284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AF0F36-E00C-462C-89D6-6FEAC1A53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953" y="856640"/>
            <a:ext cx="4391024" cy="1323439"/>
          </a:xfrm>
        </p:spPr>
        <p:txBody>
          <a:bodyPr anchor="t">
            <a:normAutofit/>
          </a:bodyPr>
          <a:lstStyle/>
          <a:p>
            <a:r>
              <a:rPr lang="cs-CZ" sz="4000" dirty="0" err="1">
                <a:solidFill>
                  <a:schemeClr val="bg1"/>
                </a:solidFill>
              </a:rPr>
              <a:t>Wrap</a:t>
            </a:r>
            <a:r>
              <a:rPr lang="cs-CZ" sz="4000" dirty="0">
                <a:solidFill>
                  <a:schemeClr val="bg1"/>
                </a:solidFill>
              </a:rPr>
              <a:t>-up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E3E6BC-98ED-4592-B621-000C68A92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242457"/>
            <a:ext cx="5257799" cy="3358243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Civil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Defence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(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Protection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)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units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still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operational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  <a:p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Military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as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actor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in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all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phases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the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Crisis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management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cycle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.</a:t>
            </a:r>
          </a:p>
          <a:p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Military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as a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capable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fast-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responder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(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mainly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logistics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, but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also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combat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engineers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scientists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etc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.).</a:t>
            </a:r>
          </a:p>
          <a:p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Military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has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its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own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interests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(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dealing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with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ramifications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a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crisis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, PR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campaigns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defence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and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security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).</a:t>
            </a:r>
          </a:p>
          <a:p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The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importance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CIMIC (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among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other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things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mitigating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ramifications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of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the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military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-civil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cooperation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during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humantarian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relief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1800" dirty="0" err="1">
                <a:solidFill>
                  <a:schemeClr val="bg1">
                    <a:alpha val="80000"/>
                  </a:schemeClr>
                </a:solidFill>
              </a:rPr>
              <a:t>efforts</a:t>
            </a:r>
            <a:r>
              <a:rPr lang="cs-CZ" sz="1800" dirty="0">
                <a:solidFill>
                  <a:schemeClr val="bg1">
                    <a:alpha val="80000"/>
                  </a:schemeClr>
                </a:solidFill>
              </a:rPr>
              <a:t>).</a:t>
            </a:r>
          </a:p>
          <a:p>
            <a:endParaRPr lang="en-GB" sz="1800" dirty="0">
              <a:solidFill>
                <a:schemeClr val="bg1">
                  <a:alpha val="80000"/>
                </a:schemeClr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44E3F87-3D58-4B03-86B2-15A5C5B9C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841376"/>
            <a:ext cx="5260976" cy="4707593"/>
            <a:chOff x="6096000" y="841376"/>
            <a:chExt cx="5260976" cy="4707593"/>
          </a:xfrm>
          <a:effectLst>
            <a:outerShdw blurRad="381000" dist="1524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B4D09509-F6FC-47A6-B196-CCCFD8E83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1" y="841376"/>
              <a:ext cx="5260975" cy="4707593"/>
              <a:chOff x="6096001" y="841376"/>
              <a:chExt cx="5260975" cy="4707593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A5B9D66-192D-4F12-964D-2B23A1D275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C9C14E68-C469-4A71-AF08-169DB545FC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1" y="841376"/>
                <a:ext cx="5260975" cy="4707593"/>
              </a:xfrm>
              <a:custGeom>
                <a:avLst/>
                <a:gdLst>
                  <a:gd name="connsiteX0" fmla="*/ 0 w 5260975"/>
                  <a:gd name="connsiteY0" fmla="*/ 0 h 4707593"/>
                  <a:gd name="connsiteX1" fmla="*/ 5260975 w 5260975"/>
                  <a:gd name="connsiteY1" fmla="*/ 0 h 4707593"/>
                  <a:gd name="connsiteX2" fmla="*/ 5260975 w 5260975"/>
                  <a:gd name="connsiteY2" fmla="*/ 3296937 h 4707593"/>
                  <a:gd name="connsiteX3" fmla="*/ 5260975 w 5260975"/>
                  <a:gd name="connsiteY3" fmla="*/ 3518571 h 4707593"/>
                  <a:gd name="connsiteX4" fmla="*/ 5226503 w 5260975"/>
                  <a:gd name="connsiteY4" fmla="*/ 3534000 h 4707593"/>
                  <a:gd name="connsiteX5" fmla="*/ 5206341 w 5260975"/>
                  <a:gd name="connsiteY5" fmla="*/ 3542065 h 4707593"/>
                  <a:gd name="connsiteX6" fmla="*/ 5123287 w 5260975"/>
                  <a:gd name="connsiteY6" fmla="*/ 3594010 h 4707593"/>
                  <a:gd name="connsiteX7" fmla="*/ 5048107 w 5260975"/>
                  <a:gd name="connsiteY7" fmla="*/ 3658244 h 4707593"/>
                  <a:gd name="connsiteX8" fmla="*/ 4992899 w 5260975"/>
                  <a:gd name="connsiteY8" fmla="*/ 3734479 h 4707593"/>
                  <a:gd name="connsiteX9" fmla="*/ 4977440 w 5260975"/>
                  <a:gd name="connsiteY9" fmla="*/ 3752627 h 4707593"/>
                  <a:gd name="connsiteX10" fmla="*/ 4935193 w 5260975"/>
                  <a:gd name="connsiteY10" fmla="*/ 3775382 h 4707593"/>
                  <a:gd name="connsiteX11" fmla="*/ 4897844 w 5260975"/>
                  <a:gd name="connsiteY11" fmla="*/ 3792472 h 4707593"/>
                  <a:gd name="connsiteX12" fmla="*/ 4870767 w 5260975"/>
                  <a:gd name="connsiteY12" fmla="*/ 3811388 h 4707593"/>
                  <a:gd name="connsiteX13" fmla="*/ 4847916 w 5260975"/>
                  <a:gd name="connsiteY13" fmla="*/ 3828767 h 4707593"/>
                  <a:gd name="connsiteX14" fmla="*/ 4796163 w 5260975"/>
                  <a:gd name="connsiteY14" fmla="*/ 3873702 h 4707593"/>
                  <a:gd name="connsiteX15" fmla="*/ 4738843 w 5260975"/>
                  <a:gd name="connsiteY15" fmla="*/ 3911628 h 4707593"/>
                  <a:gd name="connsiteX16" fmla="*/ 4692755 w 5260975"/>
                  <a:gd name="connsiteY16" fmla="*/ 3958099 h 4707593"/>
                  <a:gd name="connsiteX17" fmla="*/ 4673744 w 5260975"/>
                  <a:gd name="connsiteY17" fmla="*/ 3983255 h 4707593"/>
                  <a:gd name="connsiteX18" fmla="*/ 4633801 w 5260975"/>
                  <a:gd name="connsiteY18" fmla="*/ 4000442 h 4707593"/>
                  <a:gd name="connsiteX19" fmla="*/ 4590499 w 5260975"/>
                  <a:gd name="connsiteY19" fmla="*/ 4027326 h 4707593"/>
                  <a:gd name="connsiteX20" fmla="*/ 4559773 w 5260975"/>
                  <a:gd name="connsiteY20" fmla="*/ 4054018 h 4707593"/>
                  <a:gd name="connsiteX21" fmla="*/ 4536059 w 5260975"/>
                  <a:gd name="connsiteY21" fmla="*/ 4071877 h 4707593"/>
                  <a:gd name="connsiteX22" fmla="*/ 4502549 w 5260975"/>
                  <a:gd name="connsiteY22" fmla="*/ 4089832 h 4707593"/>
                  <a:gd name="connsiteX23" fmla="*/ 4468944 w 5260975"/>
                  <a:gd name="connsiteY23" fmla="*/ 4113356 h 4707593"/>
                  <a:gd name="connsiteX24" fmla="*/ 4452622 w 5260975"/>
                  <a:gd name="connsiteY24" fmla="*/ 4127854 h 4707593"/>
                  <a:gd name="connsiteX25" fmla="*/ 4421032 w 5260975"/>
                  <a:gd name="connsiteY25" fmla="*/ 4151953 h 4707593"/>
                  <a:gd name="connsiteX26" fmla="*/ 4388483 w 5260975"/>
                  <a:gd name="connsiteY26" fmla="*/ 4174421 h 4707593"/>
                  <a:gd name="connsiteX27" fmla="*/ 4327321 w 5260975"/>
                  <a:gd name="connsiteY27" fmla="*/ 4200153 h 4707593"/>
                  <a:gd name="connsiteX28" fmla="*/ 4271633 w 5260975"/>
                  <a:gd name="connsiteY28" fmla="*/ 4237983 h 4707593"/>
                  <a:gd name="connsiteX29" fmla="*/ 4227465 w 5260975"/>
                  <a:gd name="connsiteY29" fmla="*/ 4265635 h 4707593"/>
                  <a:gd name="connsiteX30" fmla="*/ 4201733 w 5260975"/>
                  <a:gd name="connsiteY30" fmla="*/ 4283783 h 4707593"/>
                  <a:gd name="connsiteX31" fmla="*/ 4154494 w 5260975"/>
                  <a:gd name="connsiteY31" fmla="*/ 4324301 h 4707593"/>
                  <a:gd name="connsiteX32" fmla="*/ 4081234 w 5260975"/>
                  <a:gd name="connsiteY32" fmla="*/ 4366931 h 4707593"/>
                  <a:gd name="connsiteX33" fmla="*/ 4036971 w 5260975"/>
                  <a:gd name="connsiteY33" fmla="*/ 4389975 h 4707593"/>
                  <a:gd name="connsiteX34" fmla="*/ 3941725 w 5260975"/>
                  <a:gd name="connsiteY34" fmla="*/ 4424733 h 4707593"/>
                  <a:gd name="connsiteX35" fmla="*/ 3910999 w 5260975"/>
                  <a:gd name="connsiteY35" fmla="*/ 4437119 h 4707593"/>
                  <a:gd name="connsiteX36" fmla="*/ 3875859 w 5260975"/>
                  <a:gd name="connsiteY36" fmla="*/ 4445280 h 4707593"/>
                  <a:gd name="connsiteX37" fmla="*/ 3819401 w 5260975"/>
                  <a:gd name="connsiteY37" fmla="*/ 4464579 h 4707593"/>
                  <a:gd name="connsiteX38" fmla="*/ 3709176 w 5260975"/>
                  <a:gd name="connsiteY38" fmla="*/ 4497800 h 4707593"/>
                  <a:gd name="connsiteX39" fmla="*/ 3684981 w 5260975"/>
                  <a:gd name="connsiteY39" fmla="*/ 4502889 h 4707593"/>
                  <a:gd name="connsiteX40" fmla="*/ 3623338 w 5260975"/>
                  <a:gd name="connsiteY40" fmla="*/ 4524300 h 4707593"/>
                  <a:gd name="connsiteX41" fmla="*/ 3586373 w 5260975"/>
                  <a:gd name="connsiteY41" fmla="*/ 4538702 h 4707593"/>
                  <a:gd name="connsiteX42" fmla="*/ 3555743 w 5260975"/>
                  <a:gd name="connsiteY42" fmla="*/ 4546960 h 4707593"/>
                  <a:gd name="connsiteX43" fmla="*/ 3528667 w 5260975"/>
                  <a:gd name="connsiteY43" fmla="*/ 4550801 h 4707593"/>
                  <a:gd name="connsiteX44" fmla="*/ 3457424 w 5260975"/>
                  <a:gd name="connsiteY44" fmla="*/ 4569811 h 4707593"/>
                  <a:gd name="connsiteX45" fmla="*/ 3429003 w 5260975"/>
                  <a:gd name="connsiteY45" fmla="*/ 4577301 h 4707593"/>
                  <a:gd name="connsiteX46" fmla="*/ 3355264 w 5260975"/>
                  <a:gd name="connsiteY46" fmla="*/ 4603033 h 4707593"/>
                  <a:gd name="connsiteX47" fmla="*/ 3292757 w 5260975"/>
                  <a:gd name="connsiteY47" fmla="*/ 4620027 h 4707593"/>
                  <a:gd name="connsiteX48" fmla="*/ 3266643 w 5260975"/>
                  <a:gd name="connsiteY48" fmla="*/ 4628188 h 4707593"/>
                  <a:gd name="connsiteX49" fmla="*/ 3206921 w 5260975"/>
                  <a:gd name="connsiteY49" fmla="*/ 4641823 h 4707593"/>
                  <a:gd name="connsiteX50" fmla="*/ 3173123 w 5260975"/>
                  <a:gd name="connsiteY50" fmla="*/ 4651425 h 4707593"/>
                  <a:gd name="connsiteX51" fmla="*/ 3090646 w 5260975"/>
                  <a:gd name="connsiteY51" fmla="*/ 4662274 h 4707593"/>
                  <a:gd name="connsiteX52" fmla="*/ 3005480 w 5260975"/>
                  <a:gd name="connsiteY52" fmla="*/ 4672739 h 4707593"/>
                  <a:gd name="connsiteX53" fmla="*/ 2958721 w 5260975"/>
                  <a:gd name="connsiteY53" fmla="*/ 4676196 h 4707593"/>
                  <a:gd name="connsiteX54" fmla="*/ 2917915 w 5260975"/>
                  <a:gd name="connsiteY54" fmla="*/ 4681670 h 4707593"/>
                  <a:gd name="connsiteX55" fmla="*/ 2882389 w 5260975"/>
                  <a:gd name="connsiteY55" fmla="*/ 4685126 h 4707593"/>
                  <a:gd name="connsiteX56" fmla="*/ 2825837 w 5260975"/>
                  <a:gd name="connsiteY56" fmla="*/ 4692135 h 4707593"/>
                  <a:gd name="connsiteX57" fmla="*/ 2802313 w 5260975"/>
                  <a:gd name="connsiteY57" fmla="*/ 4693960 h 4707593"/>
                  <a:gd name="connsiteX58" fmla="*/ 2746816 w 5260975"/>
                  <a:gd name="connsiteY58" fmla="*/ 4693863 h 4707593"/>
                  <a:gd name="connsiteX59" fmla="*/ 2727517 w 5260975"/>
                  <a:gd name="connsiteY59" fmla="*/ 4692903 h 4707593"/>
                  <a:gd name="connsiteX60" fmla="*/ 2690359 w 5260975"/>
                  <a:gd name="connsiteY60" fmla="*/ 4680997 h 4707593"/>
                  <a:gd name="connsiteX61" fmla="*/ 2685943 w 5260975"/>
                  <a:gd name="connsiteY61" fmla="*/ 4680133 h 4707593"/>
                  <a:gd name="connsiteX62" fmla="*/ 2661554 w 5260975"/>
                  <a:gd name="connsiteY62" fmla="*/ 4675428 h 4707593"/>
                  <a:gd name="connsiteX63" fmla="*/ 2648208 w 5260975"/>
                  <a:gd name="connsiteY63" fmla="*/ 4673892 h 4707593"/>
                  <a:gd name="connsiteX64" fmla="*/ 2597512 w 5260975"/>
                  <a:gd name="connsiteY64" fmla="*/ 4664099 h 4707593"/>
                  <a:gd name="connsiteX65" fmla="*/ 2568324 w 5260975"/>
                  <a:gd name="connsiteY65" fmla="*/ 4659490 h 4707593"/>
                  <a:gd name="connsiteX66" fmla="*/ 2544704 w 5260975"/>
                  <a:gd name="connsiteY66" fmla="*/ 4660162 h 4707593"/>
                  <a:gd name="connsiteX67" fmla="*/ 2503225 w 5260975"/>
                  <a:gd name="connsiteY67" fmla="*/ 4661026 h 4707593"/>
                  <a:gd name="connsiteX68" fmla="*/ 2489975 w 5260975"/>
                  <a:gd name="connsiteY68" fmla="*/ 4663235 h 4707593"/>
                  <a:gd name="connsiteX69" fmla="*/ 2430061 w 5260975"/>
                  <a:gd name="connsiteY69" fmla="*/ 4656897 h 4707593"/>
                  <a:gd name="connsiteX70" fmla="*/ 2395880 w 5260975"/>
                  <a:gd name="connsiteY70" fmla="*/ 4656417 h 4707593"/>
                  <a:gd name="connsiteX71" fmla="*/ 2357378 w 5260975"/>
                  <a:gd name="connsiteY71" fmla="*/ 4648544 h 4707593"/>
                  <a:gd name="connsiteX72" fmla="*/ 2346145 w 5260975"/>
                  <a:gd name="connsiteY72" fmla="*/ 4648928 h 4707593"/>
                  <a:gd name="connsiteX73" fmla="*/ 2333567 w 5260975"/>
                  <a:gd name="connsiteY73" fmla="*/ 4649600 h 4707593"/>
                  <a:gd name="connsiteX74" fmla="*/ 2294968 w 5260975"/>
                  <a:gd name="connsiteY74" fmla="*/ 4650177 h 4707593"/>
                  <a:gd name="connsiteX75" fmla="*/ 2271540 w 5260975"/>
                  <a:gd name="connsiteY75" fmla="*/ 4653057 h 4707593"/>
                  <a:gd name="connsiteX76" fmla="*/ 2226895 w 5260975"/>
                  <a:gd name="connsiteY76" fmla="*/ 4651329 h 4707593"/>
                  <a:gd name="connsiteX77" fmla="*/ 2210379 w 5260975"/>
                  <a:gd name="connsiteY77" fmla="*/ 4653825 h 4707593"/>
                  <a:gd name="connsiteX78" fmla="*/ 2168613 w 5260975"/>
                  <a:gd name="connsiteY78" fmla="*/ 4654113 h 4707593"/>
                  <a:gd name="connsiteX79" fmla="*/ 2131167 w 5260975"/>
                  <a:gd name="connsiteY79" fmla="*/ 4652673 h 4707593"/>
                  <a:gd name="connsiteX80" fmla="*/ 2095065 w 5260975"/>
                  <a:gd name="connsiteY80" fmla="*/ 4653441 h 4707593"/>
                  <a:gd name="connsiteX81" fmla="*/ 2069237 w 5260975"/>
                  <a:gd name="connsiteY81" fmla="*/ 4656609 h 4707593"/>
                  <a:gd name="connsiteX82" fmla="*/ 2041201 w 5260975"/>
                  <a:gd name="connsiteY82" fmla="*/ 4658529 h 4707593"/>
                  <a:gd name="connsiteX83" fmla="*/ 1963909 w 5260975"/>
                  <a:gd name="connsiteY83" fmla="*/ 4669955 h 4707593"/>
                  <a:gd name="connsiteX84" fmla="*/ 1949603 w 5260975"/>
                  <a:gd name="connsiteY84" fmla="*/ 4667171 h 4707593"/>
                  <a:gd name="connsiteX85" fmla="*/ 1868373 w 5260975"/>
                  <a:gd name="connsiteY85" fmla="*/ 4664578 h 4707593"/>
                  <a:gd name="connsiteX86" fmla="*/ 1850707 w 5260975"/>
                  <a:gd name="connsiteY86" fmla="*/ 4664771 h 4707593"/>
                  <a:gd name="connsiteX87" fmla="*/ 1803275 w 5260975"/>
                  <a:gd name="connsiteY87" fmla="*/ 4653441 h 4707593"/>
                  <a:gd name="connsiteX88" fmla="*/ 1730112 w 5260975"/>
                  <a:gd name="connsiteY88" fmla="*/ 4671396 h 4707593"/>
                  <a:gd name="connsiteX89" fmla="*/ 1661652 w 5260975"/>
                  <a:gd name="connsiteY89" fmla="*/ 4693863 h 4707593"/>
                  <a:gd name="connsiteX90" fmla="*/ 1653011 w 5260975"/>
                  <a:gd name="connsiteY90" fmla="*/ 4696744 h 4707593"/>
                  <a:gd name="connsiteX91" fmla="*/ 1628431 w 5260975"/>
                  <a:gd name="connsiteY91" fmla="*/ 4701641 h 4707593"/>
                  <a:gd name="connsiteX92" fmla="*/ 1597995 w 5260975"/>
                  <a:gd name="connsiteY92" fmla="*/ 4703369 h 4707593"/>
                  <a:gd name="connsiteX93" fmla="*/ 1559396 w 5260975"/>
                  <a:gd name="connsiteY93" fmla="*/ 4707593 h 4707593"/>
                  <a:gd name="connsiteX94" fmla="*/ 1528480 w 5260975"/>
                  <a:gd name="connsiteY94" fmla="*/ 4702312 h 4707593"/>
                  <a:gd name="connsiteX95" fmla="*/ 1485272 w 5260975"/>
                  <a:gd name="connsiteY95" fmla="*/ 4694439 h 4707593"/>
                  <a:gd name="connsiteX96" fmla="*/ 1444562 w 5260975"/>
                  <a:gd name="connsiteY96" fmla="*/ 4686950 h 4707593"/>
                  <a:gd name="connsiteX97" fmla="*/ 1431696 w 5260975"/>
                  <a:gd name="connsiteY97" fmla="*/ 4695783 h 4707593"/>
                  <a:gd name="connsiteX98" fmla="*/ 1411821 w 5260975"/>
                  <a:gd name="connsiteY98" fmla="*/ 4703464 h 4707593"/>
                  <a:gd name="connsiteX99" fmla="*/ 1389738 w 5260975"/>
                  <a:gd name="connsiteY99" fmla="*/ 4694247 h 4707593"/>
                  <a:gd name="connsiteX100" fmla="*/ 1338081 w 5260975"/>
                  <a:gd name="connsiteY100" fmla="*/ 4675141 h 4707593"/>
                  <a:gd name="connsiteX101" fmla="*/ 1305436 w 5260975"/>
                  <a:gd name="connsiteY101" fmla="*/ 4674276 h 4707593"/>
                  <a:gd name="connsiteX102" fmla="*/ 1234481 w 5260975"/>
                  <a:gd name="connsiteY102" fmla="*/ 4666115 h 4707593"/>
                  <a:gd name="connsiteX103" fmla="*/ 1188106 w 5260975"/>
                  <a:gd name="connsiteY103" fmla="*/ 4654497 h 4707593"/>
                  <a:gd name="connsiteX104" fmla="*/ 1154790 w 5260975"/>
                  <a:gd name="connsiteY104" fmla="*/ 4641343 h 4707593"/>
                  <a:gd name="connsiteX105" fmla="*/ 1107069 w 5260975"/>
                  <a:gd name="connsiteY105" fmla="*/ 4624156 h 4707593"/>
                  <a:gd name="connsiteX106" fmla="*/ 1059158 w 5260975"/>
                  <a:gd name="connsiteY106" fmla="*/ 4615227 h 4707593"/>
                  <a:gd name="connsiteX107" fmla="*/ 1024496 w 5260975"/>
                  <a:gd name="connsiteY107" fmla="*/ 4603993 h 4707593"/>
                  <a:gd name="connsiteX108" fmla="*/ 982153 w 5260975"/>
                  <a:gd name="connsiteY108" fmla="*/ 4596311 h 4707593"/>
                  <a:gd name="connsiteX109" fmla="*/ 946628 w 5260975"/>
                  <a:gd name="connsiteY109" fmla="*/ 4596024 h 4707593"/>
                  <a:gd name="connsiteX110" fmla="*/ 890939 w 5260975"/>
                  <a:gd name="connsiteY110" fmla="*/ 4597368 h 4707593"/>
                  <a:gd name="connsiteX111" fmla="*/ 822769 w 5260975"/>
                  <a:gd name="connsiteY111" fmla="*/ 4574133 h 4707593"/>
                  <a:gd name="connsiteX112" fmla="*/ 795212 w 5260975"/>
                  <a:gd name="connsiteY112" fmla="*/ 4568947 h 4707593"/>
                  <a:gd name="connsiteX113" fmla="*/ 769288 w 5260975"/>
                  <a:gd name="connsiteY113" fmla="*/ 4566547 h 4707593"/>
                  <a:gd name="connsiteX114" fmla="*/ 714271 w 5260975"/>
                  <a:gd name="connsiteY114" fmla="*/ 4551089 h 4707593"/>
                  <a:gd name="connsiteX115" fmla="*/ 691900 w 5260975"/>
                  <a:gd name="connsiteY115" fmla="*/ 4545999 h 4707593"/>
                  <a:gd name="connsiteX116" fmla="*/ 660598 w 5260975"/>
                  <a:gd name="connsiteY116" fmla="*/ 4546096 h 4707593"/>
                  <a:gd name="connsiteX117" fmla="*/ 603662 w 5260975"/>
                  <a:gd name="connsiteY117" fmla="*/ 4538991 h 4707593"/>
                  <a:gd name="connsiteX118" fmla="*/ 546821 w 5260975"/>
                  <a:gd name="connsiteY118" fmla="*/ 4518251 h 4707593"/>
                  <a:gd name="connsiteX119" fmla="*/ 522721 w 5260975"/>
                  <a:gd name="connsiteY119" fmla="*/ 4520267 h 4707593"/>
                  <a:gd name="connsiteX120" fmla="*/ 514080 w 5260975"/>
                  <a:gd name="connsiteY120" fmla="*/ 4519788 h 4707593"/>
                  <a:gd name="connsiteX121" fmla="*/ 436404 w 5260975"/>
                  <a:gd name="connsiteY121" fmla="*/ 4508361 h 4707593"/>
                  <a:gd name="connsiteX122" fmla="*/ 428626 w 5260975"/>
                  <a:gd name="connsiteY122" fmla="*/ 4507114 h 4707593"/>
                  <a:gd name="connsiteX123" fmla="*/ 392141 w 5260975"/>
                  <a:gd name="connsiteY123" fmla="*/ 4496936 h 4707593"/>
                  <a:gd name="connsiteX124" fmla="*/ 300157 w 5260975"/>
                  <a:gd name="connsiteY124" fmla="*/ 4490599 h 4707593"/>
                  <a:gd name="connsiteX125" fmla="*/ 294493 w 5260975"/>
                  <a:gd name="connsiteY125" fmla="*/ 4489831 h 4707593"/>
                  <a:gd name="connsiteX126" fmla="*/ 263671 w 5260975"/>
                  <a:gd name="connsiteY126" fmla="*/ 4494919 h 4707593"/>
                  <a:gd name="connsiteX127" fmla="*/ 248406 w 5260975"/>
                  <a:gd name="connsiteY127" fmla="*/ 4502121 h 4707593"/>
                  <a:gd name="connsiteX128" fmla="*/ 224594 w 5260975"/>
                  <a:gd name="connsiteY128" fmla="*/ 4509610 h 4707593"/>
                  <a:gd name="connsiteX129" fmla="*/ 200398 w 5260975"/>
                  <a:gd name="connsiteY129" fmla="*/ 4512395 h 4707593"/>
                  <a:gd name="connsiteX130" fmla="*/ 159783 w 5260975"/>
                  <a:gd name="connsiteY130" fmla="*/ 4501064 h 4707593"/>
                  <a:gd name="connsiteX131" fmla="*/ 144997 w 5260975"/>
                  <a:gd name="connsiteY131" fmla="*/ 4499912 h 4707593"/>
                  <a:gd name="connsiteX132" fmla="*/ 112064 w 5260975"/>
                  <a:gd name="connsiteY132" fmla="*/ 4494440 h 4707593"/>
                  <a:gd name="connsiteX133" fmla="*/ 83259 w 5260975"/>
                  <a:gd name="connsiteY133" fmla="*/ 4494824 h 4707593"/>
                  <a:gd name="connsiteX134" fmla="*/ 60120 w 5260975"/>
                  <a:gd name="connsiteY134" fmla="*/ 4503561 h 4707593"/>
                  <a:gd name="connsiteX135" fmla="*/ 26514 w 5260975"/>
                  <a:gd name="connsiteY135" fmla="*/ 4505289 h 4707593"/>
                  <a:gd name="connsiteX136" fmla="*/ 4814 w 5260975"/>
                  <a:gd name="connsiteY136" fmla="*/ 4498952 h 4707593"/>
                  <a:gd name="connsiteX137" fmla="*/ 398 w 5260975"/>
                  <a:gd name="connsiteY137" fmla="*/ 4498089 h 4707593"/>
                  <a:gd name="connsiteX138" fmla="*/ 0 w 5260975"/>
                  <a:gd name="connsiteY138" fmla="*/ 4498087 h 4707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5260975" h="4707593">
                    <a:moveTo>
                      <a:pt x="0" y="0"/>
                    </a:moveTo>
                    <a:lnTo>
                      <a:pt x="5260975" y="0"/>
                    </a:lnTo>
                    <a:lnTo>
                      <a:pt x="5260975" y="3296937"/>
                    </a:lnTo>
                    <a:lnTo>
                      <a:pt x="5260975" y="3518571"/>
                    </a:lnTo>
                    <a:lnTo>
                      <a:pt x="5226503" y="3534000"/>
                    </a:lnTo>
                    <a:cubicBezTo>
                      <a:pt x="5219783" y="3536785"/>
                      <a:pt x="5212389" y="3538321"/>
                      <a:pt x="5206341" y="3542065"/>
                    </a:cubicBezTo>
                    <a:cubicBezTo>
                      <a:pt x="5178495" y="3559156"/>
                      <a:pt x="5151515" y="3577591"/>
                      <a:pt x="5123287" y="3594010"/>
                    </a:cubicBezTo>
                    <a:cubicBezTo>
                      <a:pt x="5094195" y="3611004"/>
                      <a:pt x="5068175" y="3631071"/>
                      <a:pt x="5048107" y="3658244"/>
                    </a:cubicBezTo>
                    <a:cubicBezTo>
                      <a:pt x="5029480" y="3683496"/>
                      <a:pt x="5011429" y="3709131"/>
                      <a:pt x="4992899" y="3734479"/>
                    </a:cubicBezTo>
                    <a:cubicBezTo>
                      <a:pt x="4988194" y="3740912"/>
                      <a:pt x="4983873" y="3748498"/>
                      <a:pt x="4977440" y="3752627"/>
                    </a:cubicBezTo>
                    <a:cubicBezTo>
                      <a:pt x="4964094" y="3761268"/>
                      <a:pt x="4949499" y="3768277"/>
                      <a:pt x="4935193" y="3775382"/>
                    </a:cubicBezTo>
                    <a:cubicBezTo>
                      <a:pt x="4922903" y="3781431"/>
                      <a:pt x="4909845" y="3785943"/>
                      <a:pt x="4897844" y="3792472"/>
                    </a:cubicBezTo>
                    <a:cubicBezTo>
                      <a:pt x="4888243" y="3797658"/>
                      <a:pt x="4879697" y="3804859"/>
                      <a:pt x="4870767" y="3811388"/>
                    </a:cubicBezTo>
                    <a:cubicBezTo>
                      <a:pt x="4862990" y="3817052"/>
                      <a:pt x="4854445" y="3821949"/>
                      <a:pt x="4847916" y="3828767"/>
                    </a:cubicBezTo>
                    <a:cubicBezTo>
                      <a:pt x="4831977" y="3845281"/>
                      <a:pt x="4815942" y="3861508"/>
                      <a:pt x="4796163" y="3873702"/>
                    </a:cubicBezTo>
                    <a:cubicBezTo>
                      <a:pt x="4776672" y="3885799"/>
                      <a:pt x="4758237" y="3899338"/>
                      <a:pt x="4738843" y="3911628"/>
                    </a:cubicBezTo>
                    <a:cubicBezTo>
                      <a:pt x="4719831" y="3923630"/>
                      <a:pt x="4702645" y="3936783"/>
                      <a:pt x="4692755" y="3958099"/>
                    </a:cubicBezTo>
                    <a:cubicBezTo>
                      <a:pt x="4688339" y="3967508"/>
                      <a:pt x="4682097" y="3977782"/>
                      <a:pt x="4673744" y="3983255"/>
                    </a:cubicBezTo>
                    <a:cubicBezTo>
                      <a:pt x="4661838" y="3991032"/>
                      <a:pt x="4646764" y="3993817"/>
                      <a:pt x="4633801" y="4000442"/>
                    </a:cubicBezTo>
                    <a:cubicBezTo>
                      <a:pt x="4618535" y="4008219"/>
                      <a:pt x="4600869" y="4014940"/>
                      <a:pt x="4590499" y="4027326"/>
                    </a:cubicBezTo>
                    <a:cubicBezTo>
                      <a:pt x="4581281" y="4038368"/>
                      <a:pt x="4571968" y="4047009"/>
                      <a:pt x="4559773" y="4054018"/>
                    </a:cubicBezTo>
                    <a:cubicBezTo>
                      <a:pt x="4551229" y="4058915"/>
                      <a:pt x="4544892" y="4067844"/>
                      <a:pt x="4536059" y="4071877"/>
                    </a:cubicBezTo>
                    <a:cubicBezTo>
                      <a:pt x="4524441" y="4077254"/>
                      <a:pt x="4512727" y="4081479"/>
                      <a:pt x="4502549" y="4089832"/>
                    </a:cubicBezTo>
                    <a:cubicBezTo>
                      <a:pt x="4491987" y="4098473"/>
                      <a:pt x="4479986" y="4105290"/>
                      <a:pt x="4468944" y="4113356"/>
                    </a:cubicBezTo>
                    <a:cubicBezTo>
                      <a:pt x="4463087" y="4117676"/>
                      <a:pt x="4458286" y="4123341"/>
                      <a:pt x="4452622" y="4127854"/>
                    </a:cubicBezTo>
                    <a:cubicBezTo>
                      <a:pt x="4442252" y="4136111"/>
                      <a:pt x="4431690" y="4144176"/>
                      <a:pt x="4421032" y="4151953"/>
                    </a:cubicBezTo>
                    <a:cubicBezTo>
                      <a:pt x="4410375" y="4159731"/>
                      <a:pt x="4400197" y="4168756"/>
                      <a:pt x="4388483" y="4174421"/>
                    </a:cubicBezTo>
                    <a:cubicBezTo>
                      <a:pt x="4368513" y="4184023"/>
                      <a:pt x="4346717" y="4189784"/>
                      <a:pt x="4327321" y="4200153"/>
                    </a:cubicBezTo>
                    <a:cubicBezTo>
                      <a:pt x="4307639" y="4210714"/>
                      <a:pt x="4289107" y="4223965"/>
                      <a:pt x="4271633" y="4237983"/>
                    </a:cubicBezTo>
                    <a:cubicBezTo>
                      <a:pt x="4257807" y="4249025"/>
                      <a:pt x="4244845" y="4259971"/>
                      <a:pt x="4227465" y="4265635"/>
                    </a:cubicBezTo>
                    <a:cubicBezTo>
                      <a:pt x="4217768" y="4268804"/>
                      <a:pt x="4207591" y="4275717"/>
                      <a:pt x="4201733" y="4283783"/>
                    </a:cubicBezTo>
                    <a:cubicBezTo>
                      <a:pt x="4189059" y="4301353"/>
                      <a:pt x="4172833" y="4313739"/>
                      <a:pt x="4154494" y="4324301"/>
                    </a:cubicBezTo>
                    <a:cubicBezTo>
                      <a:pt x="4130010" y="4338511"/>
                      <a:pt x="4105814" y="4353009"/>
                      <a:pt x="4081234" y="4366931"/>
                    </a:cubicBezTo>
                    <a:cubicBezTo>
                      <a:pt x="4066737" y="4375189"/>
                      <a:pt x="4052335" y="4383926"/>
                      <a:pt x="4036971" y="4389975"/>
                    </a:cubicBezTo>
                    <a:cubicBezTo>
                      <a:pt x="4005575" y="4402457"/>
                      <a:pt x="3973410" y="4413114"/>
                      <a:pt x="3941725" y="4424733"/>
                    </a:cubicBezTo>
                    <a:cubicBezTo>
                      <a:pt x="3931355" y="4428477"/>
                      <a:pt x="3921561" y="4433854"/>
                      <a:pt x="3910999" y="4437119"/>
                    </a:cubicBezTo>
                    <a:cubicBezTo>
                      <a:pt x="3899573" y="4440671"/>
                      <a:pt x="3887285" y="4441727"/>
                      <a:pt x="3875859" y="4445280"/>
                    </a:cubicBezTo>
                    <a:cubicBezTo>
                      <a:pt x="3856847" y="4451136"/>
                      <a:pt x="3838412" y="4458626"/>
                      <a:pt x="3819401" y="4464579"/>
                    </a:cubicBezTo>
                    <a:cubicBezTo>
                      <a:pt x="3782723" y="4476005"/>
                      <a:pt x="3745949" y="4486951"/>
                      <a:pt x="3709176" y="4497800"/>
                    </a:cubicBezTo>
                    <a:cubicBezTo>
                      <a:pt x="3701303" y="4500105"/>
                      <a:pt x="3692757" y="4500393"/>
                      <a:pt x="3684981" y="4502889"/>
                    </a:cubicBezTo>
                    <a:cubicBezTo>
                      <a:pt x="3664337" y="4509610"/>
                      <a:pt x="3643789" y="4516907"/>
                      <a:pt x="3623338" y="4524300"/>
                    </a:cubicBezTo>
                    <a:cubicBezTo>
                      <a:pt x="3610953" y="4528813"/>
                      <a:pt x="3598854" y="4534382"/>
                      <a:pt x="3586373" y="4538702"/>
                    </a:cubicBezTo>
                    <a:cubicBezTo>
                      <a:pt x="3576387" y="4542159"/>
                      <a:pt x="3566113" y="4544847"/>
                      <a:pt x="3555743" y="4546960"/>
                    </a:cubicBezTo>
                    <a:cubicBezTo>
                      <a:pt x="3546814" y="4548785"/>
                      <a:pt x="3537501" y="4548592"/>
                      <a:pt x="3528667" y="4550801"/>
                    </a:cubicBezTo>
                    <a:cubicBezTo>
                      <a:pt x="3504759" y="4556753"/>
                      <a:pt x="3481140" y="4563475"/>
                      <a:pt x="3457424" y="4569811"/>
                    </a:cubicBezTo>
                    <a:cubicBezTo>
                      <a:pt x="3447919" y="4572308"/>
                      <a:pt x="3438221" y="4574133"/>
                      <a:pt x="3429003" y="4577301"/>
                    </a:cubicBezTo>
                    <a:cubicBezTo>
                      <a:pt x="3404327" y="4585654"/>
                      <a:pt x="3380036" y="4595159"/>
                      <a:pt x="3355264" y="4603033"/>
                    </a:cubicBezTo>
                    <a:cubicBezTo>
                      <a:pt x="3334717" y="4609562"/>
                      <a:pt x="3313593" y="4614266"/>
                      <a:pt x="3292757" y="4620027"/>
                    </a:cubicBezTo>
                    <a:cubicBezTo>
                      <a:pt x="3283924" y="4622524"/>
                      <a:pt x="3275475" y="4626077"/>
                      <a:pt x="3266643" y="4628188"/>
                    </a:cubicBezTo>
                    <a:cubicBezTo>
                      <a:pt x="3246863" y="4632990"/>
                      <a:pt x="3226796" y="4637022"/>
                      <a:pt x="3206921" y="4641823"/>
                    </a:cubicBezTo>
                    <a:cubicBezTo>
                      <a:pt x="3195590" y="4644607"/>
                      <a:pt x="3184645" y="4649600"/>
                      <a:pt x="3173123" y="4651425"/>
                    </a:cubicBezTo>
                    <a:cubicBezTo>
                      <a:pt x="3145759" y="4655745"/>
                      <a:pt x="3118203" y="4658817"/>
                      <a:pt x="3090646" y="4662274"/>
                    </a:cubicBezTo>
                    <a:cubicBezTo>
                      <a:pt x="3062227" y="4665826"/>
                      <a:pt x="3033902" y="4669571"/>
                      <a:pt x="3005480" y="4672739"/>
                    </a:cubicBezTo>
                    <a:cubicBezTo>
                      <a:pt x="2989926" y="4674372"/>
                      <a:pt x="2974275" y="4674660"/>
                      <a:pt x="2958721" y="4676196"/>
                    </a:cubicBezTo>
                    <a:cubicBezTo>
                      <a:pt x="2945087" y="4677541"/>
                      <a:pt x="2931549" y="4680037"/>
                      <a:pt x="2917915" y="4681670"/>
                    </a:cubicBezTo>
                    <a:cubicBezTo>
                      <a:pt x="2906105" y="4683013"/>
                      <a:pt x="2894199" y="4683781"/>
                      <a:pt x="2882389" y="4685126"/>
                    </a:cubicBezTo>
                    <a:cubicBezTo>
                      <a:pt x="2863475" y="4687334"/>
                      <a:pt x="2844655" y="4689831"/>
                      <a:pt x="2825837" y="4692135"/>
                    </a:cubicBezTo>
                    <a:cubicBezTo>
                      <a:pt x="2817964" y="4692999"/>
                      <a:pt x="2809706" y="4695399"/>
                      <a:pt x="2802313" y="4693960"/>
                    </a:cubicBezTo>
                    <a:cubicBezTo>
                      <a:pt x="2783686" y="4690310"/>
                      <a:pt x="2765347" y="4691367"/>
                      <a:pt x="2746816" y="4693863"/>
                    </a:cubicBezTo>
                    <a:cubicBezTo>
                      <a:pt x="2740479" y="4694728"/>
                      <a:pt x="2733662" y="4694535"/>
                      <a:pt x="2727517" y="4692903"/>
                    </a:cubicBezTo>
                    <a:cubicBezTo>
                      <a:pt x="2714939" y="4689638"/>
                      <a:pt x="2702745" y="4685029"/>
                      <a:pt x="2690359" y="4680997"/>
                    </a:cubicBezTo>
                    <a:cubicBezTo>
                      <a:pt x="2689014" y="4680517"/>
                      <a:pt x="2687382" y="4680421"/>
                      <a:pt x="2685943" y="4680133"/>
                    </a:cubicBezTo>
                    <a:cubicBezTo>
                      <a:pt x="2677781" y="4678500"/>
                      <a:pt x="2669717" y="4676868"/>
                      <a:pt x="2661554" y="4675428"/>
                    </a:cubicBezTo>
                    <a:cubicBezTo>
                      <a:pt x="2657138" y="4674660"/>
                      <a:pt x="2652625" y="4674564"/>
                      <a:pt x="2648208" y="4673892"/>
                    </a:cubicBezTo>
                    <a:cubicBezTo>
                      <a:pt x="2631118" y="4671203"/>
                      <a:pt x="2612299" y="4675716"/>
                      <a:pt x="2597512" y="4664099"/>
                    </a:cubicBezTo>
                    <a:cubicBezTo>
                      <a:pt x="2587911" y="4656609"/>
                      <a:pt x="2578597" y="4658338"/>
                      <a:pt x="2568324" y="4659490"/>
                    </a:cubicBezTo>
                    <a:cubicBezTo>
                      <a:pt x="2560547" y="4660354"/>
                      <a:pt x="2552577" y="4660065"/>
                      <a:pt x="2544704" y="4660162"/>
                    </a:cubicBezTo>
                    <a:cubicBezTo>
                      <a:pt x="2530878" y="4660449"/>
                      <a:pt x="2517052" y="4660546"/>
                      <a:pt x="2503225" y="4661026"/>
                    </a:cubicBezTo>
                    <a:cubicBezTo>
                      <a:pt x="2498808" y="4661218"/>
                      <a:pt x="2494297" y="4663619"/>
                      <a:pt x="2489975" y="4663235"/>
                    </a:cubicBezTo>
                    <a:cubicBezTo>
                      <a:pt x="2470004" y="4661410"/>
                      <a:pt x="2450033" y="4658529"/>
                      <a:pt x="2430061" y="4656897"/>
                    </a:cubicBezTo>
                    <a:cubicBezTo>
                      <a:pt x="2418732" y="4655938"/>
                      <a:pt x="2407114" y="4657761"/>
                      <a:pt x="2395880" y="4656417"/>
                    </a:cubicBezTo>
                    <a:cubicBezTo>
                      <a:pt x="2382919" y="4654881"/>
                      <a:pt x="2370245" y="4650945"/>
                      <a:pt x="2357378" y="4648544"/>
                    </a:cubicBezTo>
                    <a:cubicBezTo>
                      <a:pt x="2353826" y="4647872"/>
                      <a:pt x="2349889" y="4648736"/>
                      <a:pt x="2346145" y="4648928"/>
                    </a:cubicBezTo>
                    <a:cubicBezTo>
                      <a:pt x="2341920" y="4649120"/>
                      <a:pt x="2337791" y="4649504"/>
                      <a:pt x="2333567" y="4649600"/>
                    </a:cubicBezTo>
                    <a:cubicBezTo>
                      <a:pt x="2320700" y="4649793"/>
                      <a:pt x="2307835" y="4649504"/>
                      <a:pt x="2294968" y="4650177"/>
                    </a:cubicBezTo>
                    <a:cubicBezTo>
                      <a:pt x="2287095" y="4650561"/>
                      <a:pt x="2278839" y="4654497"/>
                      <a:pt x="2271540" y="4653057"/>
                    </a:cubicBezTo>
                    <a:cubicBezTo>
                      <a:pt x="2256659" y="4650272"/>
                      <a:pt x="2241776" y="4656513"/>
                      <a:pt x="2226895" y="4651329"/>
                    </a:cubicBezTo>
                    <a:cubicBezTo>
                      <a:pt x="2222285" y="4649793"/>
                      <a:pt x="2215948" y="4653633"/>
                      <a:pt x="2210379" y="4653825"/>
                    </a:cubicBezTo>
                    <a:cubicBezTo>
                      <a:pt x="2196457" y="4654305"/>
                      <a:pt x="2182535" y="4654209"/>
                      <a:pt x="2168613" y="4654113"/>
                    </a:cubicBezTo>
                    <a:cubicBezTo>
                      <a:pt x="2156131" y="4654017"/>
                      <a:pt x="2143168" y="4655361"/>
                      <a:pt x="2131167" y="4652673"/>
                    </a:cubicBezTo>
                    <a:cubicBezTo>
                      <a:pt x="2118588" y="4649793"/>
                      <a:pt x="2107259" y="4650177"/>
                      <a:pt x="2095065" y="4653441"/>
                    </a:cubicBezTo>
                    <a:cubicBezTo>
                      <a:pt x="2086711" y="4655649"/>
                      <a:pt x="2077878" y="4655938"/>
                      <a:pt x="2069237" y="4656609"/>
                    </a:cubicBezTo>
                    <a:cubicBezTo>
                      <a:pt x="2059924" y="4657377"/>
                      <a:pt x="2049650" y="4655361"/>
                      <a:pt x="2041201" y="4658529"/>
                    </a:cubicBezTo>
                    <a:cubicBezTo>
                      <a:pt x="2016044" y="4667939"/>
                      <a:pt x="1990216" y="4669955"/>
                      <a:pt x="1963909" y="4669955"/>
                    </a:cubicBezTo>
                    <a:cubicBezTo>
                      <a:pt x="1959107" y="4669955"/>
                      <a:pt x="1954210" y="4668612"/>
                      <a:pt x="1949603" y="4667171"/>
                    </a:cubicBezTo>
                    <a:cubicBezTo>
                      <a:pt x="1922717" y="4658529"/>
                      <a:pt x="1895737" y="4659297"/>
                      <a:pt x="1868373" y="4664578"/>
                    </a:cubicBezTo>
                    <a:cubicBezTo>
                      <a:pt x="1862708" y="4665731"/>
                      <a:pt x="1856372" y="4665923"/>
                      <a:pt x="1850707" y="4664771"/>
                    </a:cubicBezTo>
                    <a:cubicBezTo>
                      <a:pt x="1834768" y="4661410"/>
                      <a:pt x="1819309" y="4655841"/>
                      <a:pt x="1803275" y="4653441"/>
                    </a:cubicBezTo>
                    <a:cubicBezTo>
                      <a:pt x="1776775" y="4649504"/>
                      <a:pt x="1753828" y="4662754"/>
                      <a:pt x="1730112" y="4671396"/>
                    </a:cubicBezTo>
                    <a:cubicBezTo>
                      <a:pt x="1707548" y="4679557"/>
                      <a:pt x="1688345" y="4697992"/>
                      <a:pt x="1661652" y="4693863"/>
                    </a:cubicBezTo>
                    <a:cubicBezTo>
                      <a:pt x="1658965" y="4693479"/>
                      <a:pt x="1655988" y="4696071"/>
                      <a:pt x="1653011" y="4696744"/>
                    </a:cubicBezTo>
                    <a:cubicBezTo>
                      <a:pt x="1644850" y="4698568"/>
                      <a:pt x="1636689" y="4700776"/>
                      <a:pt x="1628431" y="4701641"/>
                    </a:cubicBezTo>
                    <a:cubicBezTo>
                      <a:pt x="1618350" y="4702793"/>
                      <a:pt x="1608076" y="4702409"/>
                      <a:pt x="1597995" y="4703369"/>
                    </a:cubicBezTo>
                    <a:cubicBezTo>
                      <a:pt x="1585032" y="4704521"/>
                      <a:pt x="1572263" y="4707593"/>
                      <a:pt x="1559396" y="4707593"/>
                    </a:cubicBezTo>
                    <a:cubicBezTo>
                      <a:pt x="1549026" y="4707593"/>
                      <a:pt x="1538753" y="4704041"/>
                      <a:pt x="1528480" y="4702312"/>
                    </a:cubicBezTo>
                    <a:cubicBezTo>
                      <a:pt x="1513981" y="4699912"/>
                      <a:pt x="1498042" y="4700584"/>
                      <a:pt x="1485272" y="4694439"/>
                    </a:cubicBezTo>
                    <a:cubicBezTo>
                      <a:pt x="1471639" y="4687910"/>
                      <a:pt x="1458676" y="4684934"/>
                      <a:pt x="1444562" y="4686950"/>
                    </a:cubicBezTo>
                    <a:cubicBezTo>
                      <a:pt x="1439857" y="4687622"/>
                      <a:pt x="1433808" y="4691655"/>
                      <a:pt x="1431696" y="4695783"/>
                    </a:cubicBezTo>
                    <a:cubicBezTo>
                      <a:pt x="1426991" y="4705001"/>
                      <a:pt x="1420559" y="4706634"/>
                      <a:pt x="1411821" y="4703464"/>
                    </a:cubicBezTo>
                    <a:cubicBezTo>
                      <a:pt x="1404236" y="4700776"/>
                      <a:pt x="1394922" y="4699432"/>
                      <a:pt x="1389738" y="4694247"/>
                    </a:cubicBezTo>
                    <a:cubicBezTo>
                      <a:pt x="1375047" y="4679557"/>
                      <a:pt x="1356324" y="4679077"/>
                      <a:pt x="1338081" y="4675141"/>
                    </a:cubicBezTo>
                    <a:cubicBezTo>
                      <a:pt x="1326945" y="4672739"/>
                      <a:pt x="1316574" y="4672644"/>
                      <a:pt x="1305436" y="4674276"/>
                    </a:cubicBezTo>
                    <a:cubicBezTo>
                      <a:pt x="1281241" y="4677925"/>
                      <a:pt x="1257717" y="4672739"/>
                      <a:pt x="1234481" y="4666115"/>
                    </a:cubicBezTo>
                    <a:cubicBezTo>
                      <a:pt x="1219118" y="4661698"/>
                      <a:pt x="1203372" y="4659010"/>
                      <a:pt x="1188106" y="4654497"/>
                    </a:cubicBezTo>
                    <a:cubicBezTo>
                      <a:pt x="1176680" y="4651041"/>
                      <a:pt x="1165255" y="4646912"/>
                      <a:pt x="1154790" y="4641343"/>
                    </a:cubicBezTo>
                    <a:cubicBezTo>
                      <a:pt x="1139618" y="4633181"/>
                      <a:pt x="1126369" y="4620891"/>
                      <a:pt x="1107069" y="4624156"/>
                    </a:cubicBezTo>
                    <a:cubicBezTo>
                      <a:pt x="1090074" y="4627036"/>
                      <a:pt x="1074713" y="4620988"/>
                      <a:pt x="1059158" y="4615227"/>
                    </a:cubicBezTo>
                    <a:cubicBezTo>
                      <a:pt x="1047732" y="4611002"/>
                      <a:pt x="1036308" y="4606681"/>
                      <a:pt x="1024496" y="4603993"/>
                    </a:cubicBezTo>
                    <a:cubicBezTo>
                      <a:pt x="1010478" y="4600824"/>
                      <a:pt x="994635" y="4602169"/>
                      <a:pt x="982153" y="4596311"/>
                    </a:cubicBezTo>
                    <a:cubicBezTo>
                      <a:pt x="969095" y="4590166"/>
                      <a:pt x="958246" y="4594295"/>
                      <a:pt x="946628" y="4596024"/>
                    </a:cubicBezTo>
                    <a:cubicBezTo>
                      <a:pt x="928097" y="4598712"/>
                      <a:pt x="909661" y="4603705"/>
                      <a:pt x="890939" y="4597368"/>
                    </a:cubicBezTo>
                    <a:cubicBezTo>
                      <a:pt x="868184" y="4589687"/>
                      <a:pt x="845620" y="4581430"/>
                      <a:pt x="822769" y="4574133"/>
                    </a:cubicBezTo>
                    <a:cubicBezTo>
                      <a:pt x="813934" y="4571347"/>
                      <a:pt x="804431" y="4570195"/>
                      <a:pt x="795212" y="4568947"/>
                    </a:cubicBezTo>
                    <a:cubicBezTo>
                      <a:pt x="786476" y="4567891"/>
                      <a:pt x="776010" y="4570579"/>
                      <a:pt x="769288" y="4566547"/>
                    </a:cubicBezTo>
                    <a:cubicBezTo>
                      <a:pt x="752005" y="4556178"/>
                      <a:pt x="734243" y="4551089"/>
                      <a:pt x="714271" y="4551089"/>
                    </a:cubicBezTo>
                    <a:cubicBezTo>
                      <a:pt x="706781" y="4551089"/>
                      <a:pt x="699484" y="4546768"/>
                      <a:pt x="691900" y="4545999"/>
                    </a:cubicBezTo>
                    <a:cubicBezTo>
                      <a:pt x="681529" y="4545040"/>
                      <a:pt x="669623" y="4542447"/>
                      <a:pt x="660598" y="4546096"/>
                    </a:cubicBezTo>
                    <a:cubicBezTo>
                      <a:pt x="639379" y="4554737"/>
                      <a:pt x="622193" y="4547536"/>
                      <a:pt x="603662" y="4538991"/>
                    </a:cubicBezTo>
                    <a:cubicBezTo>
                      <a:pt x="585418" y="4530541"/>
                      <a:pt x="566215" y="4523821"/>
                      <a:pt x="546821" y="4518251"/>
                    </a:cubicBezTo>
                    <a:cubicBezTo>
                      <a:pt x="539524" y="4516235"/>
                      <a:pt x="530787" y="4519596"/>
                      <a:pt x="522721" y="4520267"/>
                    </a:cubicBezTo>
                    <a:cubicBezTo>
                      <a:pt x="519840" y="4520460"/>
                      <a:pt x="516671" y="4520748"/>
                      <a:pt x="514080" y="4519788"/>
                    </a:cubicBezTo>
                    <a:cubicBezTo>
                      <a:pt x="489020" y="4510570"/>
                      <a:pt x="463575" y="4503561"/>
                      <a:pt x="436404" y="4508361"/>
                    </a:cubicBezTo>
                    <a:cubicBezTo>
                      <a:pt x="433908" y="4508842"/>
                      <a:pt x="431123" y="4507786"/>
                      <a:pt x="428626" y="4507114"/>
                    </a:cubicBezTo>
                    <a:cubicBezTo>
                      <a:pt x="416432" y="4503657"/>
                      <a:pt x="404526" y="4498184"/>
                      <a:pt x="392141" y="4496936"/>
                    </a:cubicBezTo>
                    <a:cubicBezTo>
                      <a:pt x="361608" y="4493864"/>
                      <a:pt x="330884" y="4492615"/>
                      <a:pt x="300157" y="4490599"/>
                    </a:cubicBezTo>
                    <a:cubicBezTo>
                      <a:pt x="298237" y="4490503"/>
                      <a:pt x="296221" y="4490503"/>
                      <a:pt x="294493" y="4489831"/>
                    </a:cubicBezTo>
                    <a:cubicBezTo>
                      <a:pt x="283163" y="4485702"/>
                      <a:pt x="273274" y="4487047"/>
                      <a:pt x="263671" y="4494919"/>
                    </a:cubicBezTo>
                    <a:cubicBezTo>
                      <a:pt x="259447" y="4498376"/>
                      <a:pt x="253686" y="4500200"/>
                      <a:pt x="248406" y="4502121"/>
                    </a:cubicBezTo>
                    <a:cubicBezTo>
                      <a:pt x="240628" y="4505002"/>
                      <a:pt x="232659" y="4507786"/>
                      <a:pt x="224594" y="4509610"/>
                    </a:cubicBezTo>
                    <a:cubicBezTo>
                      <a:pt x="216624" y="4511338"/>
                      <a:pt x="208079" y="4513738"/>
                      <a:pt x="200398" y="4512395"/>
                    </a:cubicBezTo>
                    <a:cubicBezTo>
                      <a:pt x="186572" y="4509994"/>
                      <a:pt x="173417" y="4504618"/>
                      <a:pt x="159783" y="4501064"/>
                    </a:cubicBezTo>
                    <a:cubicBezTo>
                      <a:pt x="155079" y="4499816"/>
                      <a:pt x="149893" y="4500009"/>
                      <a:pt x="144997" y="4499912"/>
                    </a:cubicBezTo>
                    <a:cubicBezTo>
                      <a:pt x="133763" y="4499625"/>
                      <a:pt x="122241" y="4502409"/>
                      <a:pt x="112064" y="4494440"/>
                    </a:cubicBezTo>
                    <a:cubicBezTo>
                      <a:pt x="102655" y="4486951"/>
                      <a:pt x="93148" y="4489158"/>
                      <a:pt x="83259" y="4494824"/>
                    </a:cubicBezTo>
                    <a:cubicBezTo>
                      <a:pt x="76154" y="4498857"/>
                      <a:pt x="68090" y="4502025"/>
                      <a:pt x="60120" y="4503561"/>
                    </a:cubicBezTo>
                    <a:cubicBezTo>
                      <a:pt x="49174" y="4505673"/>
                      <a:pt x="38324" y="4506538"/>
                      <a:pt x="26514" y="4505289"/>
                    </a:cubicBezTo>
                    <a:cubicBezTo>
                      <a:pt x="18161" y="4504425"/>
                      <a:pt x="11343" y="4504041"/>
                      <a:pt x="4814" y="4498952"/>
                    </a:cubicBezTo>
                    <a:cubicBezTo>
                      <a:pt x="3759" y="4498184"/>
                      <a:pt x="1839" y="4497992"/>
                      <a:pt x="398" y="4498089"/>
                    </a:cubicBezTo>
                    <a:lnTo>
                      <a:pt x="0" y="4498087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B2C18990-7F62-45E8-B68F-47E95E481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96000" y="4138312"/>
              <a:ext cx="5260975" cy="1410656"/>
              <a:chOff x="6096000" y="4138312"/>
              <a:chExt cx="5260975" cy="1410656"/>
            </a:xfrm>
          </p:grpSpPr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C206BB2-3759-4DF0-9932-7445B6367A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381FA6FA-3CB6-4F57-8871-82DDE5BE86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96000" y="4138312"/>
                <a:ext cx="5260975" cy="1410656"/>
              </a:xfrm>
              <a:custGeom>
                <a:avLst/>
                <a:gdLst>
                  <a:gd name="connsiteX0" fmla="*/ 5260975 w 5260975"/>
                  <a:gd name="connsiteY0" fmla="*/ 0 h 1410656"/>
                  <a:gd name="connsiteX1" fmla="*/ 5260975 w 5260975"/>
                  <a:gd name="connsiteY1" fmla="*/ 221634 h 1410656"/>
                  <a:gd name="connsiteX2" fmla="*/ 5226503 w 5260975"/>
                  <a:gd name="connsiteY2" fmla="*/ 237063 h 1410656"/>
                  <a:gd name="connsiteX3" fmla="*/ 5206341 w 5260975"/>
                  <a:gd name="connsiteY3" fmla="*/ 245128 h 1410656"/>
                  <a:gd name="connsiteX4" fmla="*/ 5123287 w 5260975"/>
                  <a:gd name="connsiteY4" fmla="*/ 297073 h 1410656"/>
                  <a:gd name="connsiteX5" fmla="*/ 5048107 w 5260975"/>
                  <a:gd name="connsiteY5" fmla="*/ 361307 h 1410656"/>
                  <a:gd name="connsiteX6" fmla="*/ 4992899 w 5260975"/>
                  <a:gd name="connsiteY6" fmla="*/ 437542 h 1410656"/>
                  <a:gd name="connsiteX7" fmla="*/ 4977440 w 5260975"/>
                  <a:gd name="connsiteY7" fmla="*/ 455690 h 1410656"/>
                  <a:gd name="connsiteX8" fmla="*/ 4935193 w 5260975"/>
                  <a:gd name="connsiteY8" fmla="*/ 478445 h 1410656"/>
                  <a:gd name="connsiteX9" fmla="*/ 4897844 w 5260975"/>
                  <a:gd name="connsiteY9" fmla="*/ 495535 h 1410656"/>
                  <a:gd name="connsiteX10" fmla="*/ 4870767 w 5260975"/>
                  <a:gd name="connsiteY10" fmla="*/ 514451 h 1410656"/>
                  <a:gd name="connsiteX11" fmla="*/ 4847916 w 5260975"/>
                  <a:gd name="connsiteY11" fmla="*/ 531830 h 1410656"/>
                  <a:gd name="connsiteX12" fmla="*/ 4796163 w 5260975"/>
                  <a:gd name="connsiteY12" fmla="*/ 576765 h 1410656"/>
                  <a:gd name="connsiteX13" fmla="*/ 4738843 w 5260975"/>
                  <a:gd name="connsiteY13" fmla="*/ 614691 h 1410656"/>
                  <a:gd name="connsiteX14" fmla="*/ 4692755 w 5260975"/>
                  <a:gd name="connsiteY14" fmla="*/ 661162 h 1410656"/>
                  <a:gd name="connsiteX15" fmla="*/ 4673744 w 5260975"/>
                  <a:gd name="connsiteY15" fmla="*/ 686318 h 1410656"/>
                  <a:gd name="connsiteX16" fmla="*/ 4633801 w 5260975"/>
                  <a:gd name="connsiteY16" fmla="*/ 703505 h 1410656"/>
                  <a:gd name="connsiteX17" fmla="*/ 4590499 w 5260975"/>
                  <a:gd name="connsiteY17" fmla="*/ 730389 h 1410656"/>
                  <a:gd name="connsiteX18" fmla="*/ 4559773 w 5260975"/>
                  <a:gd name="connsiteY18" fmla="*/ 757081 h 1410656"/>
                  <a:gd name="connsiteX19" fmla="*/ 4536059 w 5260975"/>
                  <a:gd name="connsiteY19" fmla="*/ 774940 h 1410656"/>
                  <a:gd name="connsiteX20" fmla="*/ 4502549 w 5260975"/>
                  <a:gd name="connsiteY20" fmla="*/ 792895 h 1410656"/>
                  <a:gd name="connsiteX21" fmla="*/ 4468944 w 5260975"/>
                  <a:gd name="connsiteY21" fmla="*/ 816419 h 1410656"/>
                  <a:gd name="connsiteX22" fmla="*/ 4452622 w 5260975"/>
                  <a:gd name="connsiteY22" fmla="*/ 830917 h 1410656"/>
                  <a:gd name="connsiteX23" fmla="*/ 4421032 w 5260975"/>
                  <a:gd name="connsiteY23" fmla="*/ 855016 h 1410656"/>
                  <a:gd name="connsiteX24" fmla="*/ 4388483 w 5260975"/>
                  <a:gd name="connsiteY24" fmla="*/ 877484 h 1410656"/>
                  <a:gd name="connsiteX25" fmla="*/ 4327321 w 5260975"/>
                  <a:gd name="connsiteY25" fmla="*/ 903216 h 1410656"/>
                  <a:gd name="connsiteX26" fmla="*/ 4271633 w 5260975"/>
                  <a:gd name="connsiteY26" fmla="*/ 941046 h 1410656"/>
                  <a:gd name="connsiteX27" fmla="*/ 4227465 w 5260975"/>
                  <a:gd name="connsiteY27" fmla="*/ 968698 h 1410656"/>
                  <a:gd name="connsiteX28" fmla="*/ 4201733 w 5260975"/>
                  <a:gd name="connsiteY28" fmla="*/ 986846 h 1410656"/>
                  <a:gd name="connsiteX29" fmla="*/ 4154494 w 5260975"/>
                  <a:gd name="connsiteY29" fmla="*/ 1027364 h 1410656"/>
                  <a:gd name="connsiteX30" fmla="*/ 4081234 w 5260975"/>
                  <a:gd name="connsiteY30" fmla="*/ 1069994 h 1410656"/>
                  <a:gd name="connsiteX31" fmla="*/ 4036971 w 5260975"/>
                  <a:gd name="connsiteY31" fmla="*/ 1093038 h 1410656"/>
                  <a:gd name="connsiteX32" fmla="*/ 3941725 w 5260975"/>
                  <a:gd name="connsiteY32" fmla="*/ 1127796 h 1410656"/>
                  <a:gd name="connsiteX33" fmla="*/ 3910999 w 5260975"/>
                  <a:gd name="connsiteY33" fmla="*/ 1140182 h 1410656"/>
                  <a:gd name="connsiteX34" fmla="*/ 3875859 w 5260975"/>
                  <a:gd name="connsiteY34" fmla="*/ 1148343 h 1410656"/>
                  <a:gd name="connsiteX35" fmla="*/ 3819401 w 5260975"/>
                  <a:gd name="connsiteY35" fmla="*/ 1167642 h 1410656"/>
                  <a:gd name="connsiteX36" fmla="*/ 3709176 w 5260975"/>
                  <a:gd name="connsiteY36" fmla="*/ 1200863 h 1410656"/>
                  <a:gd name="connsiteX37" fmla="*/ 3684981 w 5260975"/>
                  <a:gd name="connsiteY37" fmla="*/ 1205952 h 1410656"/>
                  <a:gd name="connsiteX38" fmla="*/ 3623338 w 5260975"/>
                  <a:gd name="connsiteY38" fmla="*/ 1227363 h 1410656"/>
                  <a:gd name="connsiteX39" fmla="*/ 3586373 w 5260975"/>
                  <a:gd name="connsiteY39" fmla="*/ 1241765 h 1410656"/>
                  <a:gd name="connsiteX40" fmla="*/ 3555743 w 5260975"/>
                  <a:gd name="connsiteY40" fmla="*/ 1250023 h 1410656"/>
                  <a:gd name="connsiteX41" fmla="*/ 3528667 w 5260975"/>
                  <a:gd name="connsiteY41" fmla="*/ 1253864 h 1410656"/>
                  <a:gd name="connsiteX42" fmla="*/ 3457424 w 5260975"/>
                  <a:gd name="connsiteY42" fmla="*/ 1272874 h 1410656"/>
                  <a:gd name="connsiteX43" fmla="*/ 3429003 w 5260975"/>
                  <a:gd name="connsiteY43" fmla="*/ 1280364 h 1410656"/>
                  <a:gd name="connsiteX44" fmla="*/ 3355264 w 5260975"/>
                  <a:gd name="connsiteY44" fmla="*/ 1306096 h 1410656"/>
                  <a:gd name="connsiteX45" fmla="*/ 3292757 w 5260975"/>
                  <a:gd name="connsiteY45" fmla="*/ 1323090 h 1410656"/>
                  <a:gd name="connsiteX46" fmla="*/ 3266643 w 5260975"/>
                  <a:gd name="connsiteY46" fmla="*/ 1331251 h 1410656"/>
                  <a:gd name="connsiteX47" fmla="*/ 3206921 w 5260975"/>
                  <a:gd name="connsiteY47" fmla="*/ 1344886 h 1410656"/>
                  <a:gd name="connsiteX48" fmla="*/ 3173123 w 5260975"/>
                  <a:gd name="connsiteY48" fmla="*/ 1354488 h 1410656"/>
                  <a:gd name="connsiteX49" fmla="*/ 3090646 w 5260975"/>
                  <a:gd name="connsiteY49" fmla="*/ 1365337 h 1410656"/>
                  <a:gd name="connsiteX50" fmla="*/ 3005480 w 5260975"/>
                  <a:gd name="connsiteY50" fmla="*/ 1375802 h 1410656"/>
                  <a:gd name="connsiteX51" fmla="*/ 2958721 w 5260975"/>
                  <a:gd name="connsiteY51" fmla="*/ 1379259 h 1410656"/>
                  <a:gd name="connsiteX52" fmla="*/ 2917915 w 5260975"/>
                  <a:gd name="connsiteY52" fmla="*/ 1384733 h 1410656"/>
                  <a:gd name="connsiteX53" fmla="*/ 2882389 w 5260975"/>
                  <a:gd name="connsiteY53" fmla="*/ 1388189 h 1410656"/>
                  <a:gd name="connsiteX54" fmla="*/ 2825837 w 5260975"/>
                  <a:gd name="connsiteY54" fmla="*/ 1395198 h 1410656"/>
                  <a:gd name="connsiteX55" fmla="*/ 2802313 w 5260975"/>
                  <a:gd name="connsiteY55" fmla="*/ 1397023 h 1410656"/>
                  <a:gd name="connsiteX56" fmla="*/ 2746816 w 5260975"/>
                  <a:gd name="connsiteY56" fmla="*/ 1396926 h 1410656"/>
                  <a:gd name="connsiteX57" fmla="*/ 2727517 w 5260975"/>
                  <a:gd name="connsiteY57" fmla="*/ 1395966 h 1410656"/>
                  <a:gd name="connsiteX58" fmla="*/ 2690359 w 5260975"/>
                  <a:gd name="connsiteY58" fmla="*/ 1384060 h 1410656"/>
                  <a:gd name="connsiteX59" fmla="*/ 2685943 w 5260975"/>
                  <a:gd name="connsiteY59" fmla="*/ 1383196 h 1410656"/>
                  <a:gd name="connsiteX60" fmla="*/ 2661554 w 5260975"/>
                  <a:gd name="connsiteY60" fmla="*/ 1378491 h 1410656"/>
                  <a:gd name="connsiteX61" fmla="*/ 2648208 w 5260975"/>
                  <a:gd name="connsiteY61" fmla="*/ 1376955 h 1410656"/>
                  <a:gd name="connsiteX62" fmla="*/ 2597512 w 5260975"/>
                  <a:gd name="connsiteY62" fmla="*/ 1367162 h 1410656"/>
                  <a:gd name="connsiteX63" fmla="*/ 2568324 w 5260975"/>
                  <a:gd name="connsiteY63" fmla="*/ 1362553 h 1410656"/>
                  <a:gd name="connsiteX64" fmla="*/ 2544704 w 5260975"/>
                  <a:gd name="connsiteY64" fmla="*/ 1363225 h 1410656"/>
                  <a:gd name="connsiteX65" fmla="*/ 2503225 w 5260975"/>
                  <a:gd name="connsiteY65" fmla="*/ 1364089 h 1410656"/>
                  <a:gd name="connsiteX66" fmla="*/ 2489975 w 5260975"/>
                  <a:gd name="connsiteY66" fmla="*/ 1366298 h 1410656"/>
                  <a:gd name="connsiteX67" fmla="*/ 2430061 w 5260975"/>
                  <a:gd name="connsiteY67" fmla="*/ 1359960 h 1410656"/>
                  <a:gd name="connsiteX68" fmla="*/ 2395880 w 5260975"/>
                  <a:gd name="connsiteY68" fmla="*/ 1359480 h 1410656"/>
                  <a:gd name="connsiteX69" fmla="*/ 2357378 w 5260975"/>
                  <a:gd name="connsiteY69" fmla="*/ 1351607 h 1410656"/>
                  <a:gd name="connsiteX70" fmla="*/ 2346145 w 5260975"/>
                  <a:gd name="connsiteY70" fmla="*/ 1351991 h 1410656"/>
                  <a:gd name="connsiteX71" fmla="*/ 2333567 w 5260975"/>
                  <a:gd name="connsiteY71" fmla="*/ 1352663 h 1410656"/>
                  <a:gd name="connsiteX72" fmla="*/ 2294968 w 5260975"/>
                  <a:gd name="connsiteY72" fmla="*/ 1353240 h 1410656"/>
                  <a:gd name="connsiteX73" fmla="*/ 2271540 w 5260975"/>
                  <a:gd name="connsiteY73" fmla="*/ 1356120 h 1410656"/>
                  <a:gd name="connsiteX74" fmla="*/ 2226895 w 5260975"/>
                  <a:gd name="connsiteY74" fmla="*/ 1354392 h 1410656"/>
                  <a:gd name="connsiteX75" fmla="*/ 2210379 w 5260975"/>
                  <a:gd name="connsiteY75" fmla="*/ 1356888 h 1410656"/>
                  <a:gd name="connsiteX76" fmla="*/ 2168613 w 5260975"/>
                  <a:gd name="connsiteY76" fmla="*/ 1357176 h 1410656"/>
                  <a:gd name="connsiteX77" fmla="*/ 2131167 w 5260975"/>
                  <a:gd name="connsiteY77" fmla="*/ 1355736 h 1410656"/>
                  <a:gd name="connsiteX78" fmla="*/ 2095065 w 5260975"/>
                  <a:gd name="connsiteY78" fmla="*/ 1356504 h 1410656"/>
                  <a:gd name="connsiteX79" fmla="*/ 2069237 w 5260975"/>
                  <a:gd name="connsiteY79" fmla="*/ 1359672 h 1410656"/>
                  <a:gd name="connsiteX80" fmla="*/ 2041201 w 5260975"/>
                  <a:gd name="connsiteY80" fmla="*/ 1361592 h 1410656"/>
                  <a:gd name="connsiteX81" fmla="*/ 1963909 w 5260975"/>
                  <a:gd name="connsiteY81" fmla="*/ 1373018 h 1410656"/>
                  <a:gd name="connsiteX82" fmla="*/ 1949603 w 5260975"/>
                  <a:gd name="connsiteY82" fmla="*/ 1370234 h 1410656"/>
                  <a:gd name="connsiteX83" fmla="*/ 1868373 w 5260975"/>
                  <a:gd name="connsiteY83" fmla="*/ 1367641 h 1410656"/>
                  <a:gd name="connsiteX84" fmla="*/ 1850707 w 5260975"/>
                  <a:gd name="connsiteY84" fmla="*/ 1367834 h 1410656"/>
                  <a:gd name="connsiteX85" fmla="*/ 1803275 w 5260975"/>
                  <a:gd name="connsiteY85" fmla="*/ 1356504 h 1410656"/>
                  <a:gd name="connsiteX86" fmla="*/ 1730112 w 5260975"/>
                  <a:gd name="connsiteY86" fmla="*/ 1374459 h 1410656"/>
                  <a:gd name="connsiteX87" fmla="*/ 1661652 w 5260975"/>
                  <a:gd name="connsiteY87" fmla="*/ 1396926 h 1410656"/>
                  <a:gd name="connsiteX88" fmla="*/ 1653011 w 5260975"/>
                  <a:gd name="connsiteY88" fmla="*/ 1399807 h 1410656"/>
                  <a:gd name="connsiteX89" fmla="*/ 1628431 w 5260975"/>
                  <a:gd name="connsiteY89" fmla="*/ 1404704 h 1410656"/>
                  <a:gd name="connsiteX90" fmla="*/ 1597995 w 5260975"/>
                  <a:gd name="connsiteY90" fmla="*/ 1406432 h 1410656"/>
                  <a:gd name="connsiteX91" fmla="*/ 1559396 w 5260975"/>
                  <a:gd name="connsiteY91" fmla="*/ 1410656 h 1410656"/>
                  <a:gd name="connsiteX92" fmla="*/ 1528480 w 5260975"/>
                  <a:gd name="connsiteY92" fmla="*/ 1405375 h 1410656"/>
                  <a:gd name="connsiteX93" fmla="*/ 1485272 w 5260975"/>
                  <a:gd name="connsiteY93" fmla="*/ 1397502 h 1410656"/>
                  <a:gd name="connsiteX94" fmla="*/ 1444562 w 5260975"/>
                  <a:gd name="connsiteY94" fmla="*/ 1390013 h 1410656"/>
                  <a:gd name="connsiteX95" fmla="*/ 1431696 w 5260975"/>
                  <a:gd name="connsiteY95" fmla="*/ 1398846 h 1410656"/>
                  <a:gd name="connsiteX96" fmla="*/ 1411821 w 5260975"/>
                  <a:gd name="connsiteY96" fmla="*/ 1406527 h 1410656"/>
                  <a:gd name="connsiteX97" fmla="*/ 1389738 w 5260975"/>
                  <a:gd name="connsiteY97" fmla="*/ 1397310 h 1410656"/>
                  <a:gd name="connsiteX98" fmla="*/ 1338081 w 5260975"/>
                  <a:gd name="connsiteY98" fmla="*/ 1378204 h 1410656"/>
                  <a:gd name="connsiteX99" fmla="*/ 1305436 w 5260975"/>
                  <a:gd name="connsiteY99" fmla="*/ 1377339 h 1410656"/>
                  <a:gd name="connsiteX100" fmla="*/ 1234481 w 5260975"/>
                  <a:gd name="connsiteY100" fmla="*/ 1369178 h 1410656"/>
                  <a:gd name="connsiteX101" fmla="*/ 1188106 w 5260975"/>
                  <a:gd name="connsiteY101" fmla="*/ 1357560 h 1410656"/>
                  <a:gd name="connsiteX102" fmla="*/ 1154790 w 5260975"/>
                  <a:gd name="connsiteY102" fmla="*/ 1344406 h 1410656"/>
                  <a:gd name="connsiteX103" fmla="*/ 1107069 w 5260975"/>
                  <a:gd name="connsiteY103" fmla="*/ 1327219 h 1410656"/>
                  <a:gd name="connsiteX104" fmla="*/ 1059158 w 5260975"/>
                  <a:gd name="connsiteY104" fmla="*/ 1318290 h 1410656"/>
                  <a:gd name="connsiteX105" fmla="*/ 1024496 w 5260975"/>
                  <a:gd name="connsiteY105" fmla="*/ 1307056 h 1410656"/>
                  <a:gd name="connsiteX106" fmla="*/ 982153 w 5260975"/>
                  <a:gd name="connsiteY106" fmla="*/ 1299374 h 1410656"/>
                  <a:gd name="connsiteX107" fmla="*/ 946628 w 5260975"/>
                  <a:gd name="connsiteY107" fmla="*/ 1299087 h 1410656"/>
                  <a:gd name="connsiteX108" fmla="*/ 890939 w 5260975"/>
                  <a:gd name="connsiteY108" fmla="*/ 1300431 h 1410656"/>
                  <a:gd name="connsiteX109" fmla="*/ 822769 w 5260975"/>
                  <a:gd name="connsiteY109" fmla="*/ 1277196 h 1410656"/>
                  <a:gd name="connsiteX110" fmla="*/ 795212 w 5260975"/>
                  <a:gd name="connsiteY110" fmla="*/ 1272010 h 1410656"/>
                  <a:gd name="connsiteX111" fmla="*/ 769288 w 5260975"/>
                  <a:gd name="connsiteY111" fmla="*/ 1269610 h 1410656"/>
                  <a:gd name="connsiteX112" fmla="*/ 714271 w 5260975"/>
                  <a:gd name="connsiteY112" fmla="*/ 1254152 h 1410656"/>
                  <a:gd name="connsiteX113" fmla="*/ 691900 w 5260975"/>
                  <a:gd name="connsiteY113" fmla="*/ 1249062 h 1410656"/>
                  <a:gd name="connsiteX114" fmla="*/ 660598 w 5260975"/>
                  <a:gd name="connsiteY114" fmla="*/ 1249159 h 1410656"/>
                  <a:gd name="connsiteX115" fmla="*/ 603662 w 5260975"/>
                  <a:gd name="connsiteY115" fmla="*/ 1242054 h 1410656"/>
                  <a:gd name="connsiteX116" fmla="*/ 546821 w 5260975"/>
                  <a:gd name="connsiteY116" fmla="*/ 1221314 h 1410656"/>
                  <a:gd name="connsiteX117" fmla="*/ 522721 w 5260975"/>
                  <a:gd name="connsiteY117" fmla="*/ 1223330 h 1410656"/>
                  <a:gd name="connsiteX118" fmla="*/ 514080 w 5260975"/>
                  <a:gd name="connsiteY118" fmla="*/ 1222851 h 1410656"/>
                  <a:gd name="connsiteX119" fmla="*/ 436404 w 5260975"/>
                  <a:gd name="connsiteY119" fmla="*/ 1211424 h 1410656"/>
                  <a:gd name="connsiteX120" fmla="*/ 428626 w 5260975"/>
                  <a:gd name="connsiteY120" fmla="*/ 1210177 h 1410656"/>
                  <a:gd name="connsiteX121" fmla="*/ 392141 w 5260975"/>
                  <a:gd name="connsiteY121" fmla="*/ 1199999 h 1410656"/>
                  <a:gd name="connsiteX122" fmla="*/ 300157 w 5260975"/>
                  <a:gd name="connsiteY122" fmla="*/ 1193662 h 1410656"/>
                  <a:gd name="connsiteX123" fmla="*/ 294493 w 5260975"/>
                  <a:gd name="connsiteY123" fmla="*/ 1192894 h 1410656"/>
                  <a:gd name="connsiteX124" fmla="*/ 263671 w 5260975"/>
                  <a:gd name="connsiteY124" fmla="*/ 1197982 h 1410656"/>
                  <a:gd name="connsiteX125" fmla="*/ 248406 w 5260975"/>
                  <a:gd name="connsiteY125" fmla="*/ 1205184 h 1410656"/>
                  <a:gd name="connsiteX126" fmla="*/ 224594 w 5260975"/>
                  <a:gd name="connsiteY126" fmla="*/ 1212673 h 1410656"/>
                  <a:gd name="connsiteX127" fmla="*/ 200398 w 5260975"/>
                  <a:gd name="connsiteY127" fmla="*/ 1215458 h 1410656"/>
                  <a:gd name="connsiteX128" fmla="*/ 159783 w 5260975"/>
                  <a:gd name="connsiteY128" fmla="*/ 1204127 h 1410656"/>
                  <a:gd name="connsiteX129" fmla="*/ 144997 w 5260975"/>
                  <a:gd name="connsiteY129" fmla="*/ 1202975 h 1410656"/>
                  <a:gd name="connsiteX130" fmla="*/ 112064 w 5260975"/>
                  <a:gd name="connsiteY130" fmla="*/ 1197503 h 1410656"/>
                  <a:gd name="connsiteX131" fmla="*/ 83259 w 5260975"/>
                  <a:gd name="connsiteY131" fmla="*/ 1197887 h 1410656"/>
                  <a:gd name="connsiteX132" fmla="*/ 60120 w 5260975"/>
                  <a:gd name="connsiteY132" fmla="*/ 1206624 h 1410656"/>
                  <a:gd name="connsiteX133" fmla="*/ 26514 w 5260975"/>
                  <a:gd name="connsiteY133" fmla="*/ 1208352 h 1410656"/>
                  <a:gd name="connsiteX134" fmla="*/ 4814 w 5260975"/>
                  <a:gd name="connsiteY134" fmla="*/ 1202015 h 1410656"/>
                  <a:gd name="connsiteX135" fmla="*/ 398 w 5260975"/>
                  <a:gd name="connsiteY135" fmla="*/ 1201152 h 1410656"/>
                  <a:gd name="connsiteX136" fmla="*/ 0 w 5260975"/>
                  <a:gd name="connsiteY136" fmla="*/ 1201150 h 1410656"/>
                  <a:gd name="connsiteX137" fmla="*/ 0 w 5260975"/>
                  <a:gd name="connsiteY137" fmla="*/ 1004512 h 1410656"/>
                  <a:gd name="connsiteX138" fmla="*/ 30355 w 5260975"/>
                  <a:gd name="connsiteY138" fmla="*/ 1002784 h 1410656"/>
                  <a:gd name="connsiteX139" fmla="*/ 52151 w 5260975"/>
                  <a:gd name="connsiteY139" fmla="*/ 997695 h 1410656"/>
                  <a:gd name="connsiteX140" fmla="*/ 64248 w 5260975"/>
                  <a:gd name="connsiteY140" fmla="*/ 994430 h 1410656"/>
                  <a:gd name="connsiteX141" fmla="*/ 126370 w 5260975"/>
                  <a:gd name="connsiteY141" fmla="*/ 985405 h 1410656"/>
                  <a:gd name="connsiteX142" fmla="*/ 154022 w 5260975"/>
                  <a:gd name="connsiteY142" fmla="*/ 975708 h 1410656"/>
                  <a:gd name="connsiteX143" fmla="*/ 161512 w 5260975"/>
                  <a:gd name="connsiteY143" fmla="*/ 974268 h 1410656"/>
                  <a:gd name="connsiteX144" fmla="*/ 202510 w 5260975"/>
                  <a:gd name="connsiteY144" fmla="*/ 978300 h 1410656"/>
                  <a:gd name="connsiteX145" fmla="*/ 233235 w 5260975"/>
                  <a:gd name="connsiteY145" fmla="*/ 993950 h 1410656"/>
                  <a:gd name="connsiteX146" fmla="*/ 239188 w 5260975"/>
                  <a:gd name="connsiteY146" fmla="*/ 999231 h 1410656"/>
                  <a:gd name="connsiteX147" fmla="*/ 324834 w 5260975"/>
                  <a:gd name="connsiteY147" fmla="*/ 997407 h 1410656"/>
                  <a:gd name="connsiteX148" fmla="*/ 337987 w 5260975"/>
                  <a:gd name="connsiteY148" fmla="*/ 995198 h 1410656"/>
                  <a:gd name="connsiteX149" fmla="*/ 401550 w 5260975"/>
                  <a:gd name="connsiteY149" fmla="*/ 1004416 h 1410656"/>
                  <a:gd name="connsiteX150" fmla="*/ 420081 w 5260975"/>
                  <a:gd name="connsiteY150" fmla="*/ 1006240 h 1410656"/>
                  <a:gd name="connsiteX151" fmla="*/ 486523 w 5260975"/>
                  <a:gd name="connsiteY151" fmla="*/ 1014498 h 1410656"/>
                  <a:gd name="connsiteX152" fmla="*/ 495932 w 5260975"/>
                  <a:gd name="connsiteY152" fmla="*/ 1006817 h 1410656"/>
                  <a:gd name="connsiteX153" fmla="*/ 523009 w 5260975"/>
                  <a:gd name="connsiteY153" fmla="*/ 987517 h 1410656"/>
                  <a:gd name="connsiteX154" fmla="*/ 576393 w 5260975"/>
                  <a:gd name="connsiteY154" fmla="*/ 970427 h 1410656"/>
                  <a:gd name="connsiteX155" fmla="*/ 590892 w 5260975"/>
                  <a:gd name="connsiteY155" fmla="*/ 971387 h 1410656"/>
                  <a:gd name="connsiteX156" fmla="*/ 627569 w 5260975"/>
                  <a:gd name="connsiteY156" fmla="*/ 999904 h 1410656"/>
                  <a:gd name="connsiteX157" fmla="*/ 645429 w 5260975"/>
                  <a:gd name="connsiteY157" fmla="*/ 1011329 h 1410656"/>
                  <a:gd name="connsiteX158" fmla="*/ 696125 w 5260975"/>
                  <a:gd name="connsiteY158" fmla="*/ 1032356 h 1410656"/>
                  <a:gd name="connsiteX159" fmla="*/ 700349 w 5260975"/>
                  <a:gd name="connsiteY159" fmla="*/ 1036197 h 1410656"/>
                  <a:gd name="connsiteX160" fmla="*/ 737795 w 5260975"/>
                  <a:gd name="connsiteY160" fmla="*/ 1081804 h 1410656"/>
                  <a:gd name="connsiteX161" fmla="*/ 746244 w 5260975"/>
                  <a:gd name="connsiteY161" fmla="*/ 1089581 h 1410656"/>
                  <a:gd name="connsiteX162" fmla="*/ 756422 w 5260975"/>
                  <a:gd name="connsiteY162" fmla="*/ 1101680 h 1410656"/>
                  <a:gd name="connsiteX163" fmla="*/ 788202 w 5260975"/>
                  <a:gd name="connsiteY163" fmla="*/ 1125108 h 1410656"/>
                  <a:gd name="connsiteX164" fmla="*/ 827569 w 5260975"/>
                  <a:gd name="connsiteY164" fmla="*/ 1132596 h 1410656"/>
                  <a:gd name="connsiteX165" fmla="*/ 875097 w 5260975"/>
                  <a:gd name="connsiteY165" fmla="*/ 1144022 h 1410656"/>
                  <a:gd name="connsiteX166" fmla="*/ 894972 w 5260975"/>
                  <a:gd name="connsiteY166" fmla="*/ 1151704 h 1410656"/>
                  <a:gd name="connsiteX167" fmla="*/ 948260 w 5260975"/>
                  <a:gd name="connsiteY167" fmla="*/ 1166298 h 1410656"/>
                  <a:gd name="connsiteX168" fmla="*/ 986282 w 5260975"/>
                  <a:gd name="connsiteY168" fmla="*/ 1178588 h 1410656"/>
                  <a:gd name="connsiteX169" fmla="*/ 1041107 w 5260975"/>
                  <a:gd name="connsiteY169" fmla="*/ 1185789 h 1410656"/>
                  <a:gd name="connsiteX170" fmla="*/ 1067703 w 5260975"/>
                  <a:gd name="connsiteY170" fmla="*/ 1186076 h 1410656"/>
                  <a:gd name="connsiteX171" fmla="*/ 1116574 w 5260975"/>
                  <a:gd name="connsiteY171" fmla="*/ 1222946 h 1410656"/>
                  <a:gd name="connsiteX172" fmla="*/ 1155557 w 5260975"/>
                  <a:gd name="connsiteY172" fmla="*/ 1247335 h 1410656"/>
                  <a:gd name="connsiteX173" fmla="*/ 1196556 w 5260975"/>
                  <a:gd name="connsiteY173" fmla="*/ 1235525 h 1410656"/>
                  <a:gd name="connsiteX174" fmla="*/ 1207693 w 5260975"/>
                  <a:gd name="connsiteY174" fmla="*/ 1224387 h 1410656"/>
                  <a:gd name="connsiteX175" fmla="*/ 1274904 w 5260975"/>
                  <a:gd name="connsiteY175" fmla="*/ 1213826 h 1410656"/>
                  <a:gd name="connsiteX176" fmla="*/ 1370919 w 5260975"/>
                  <a:gd name="connsiteY176" fmla="*/ 1213442 h 1410656"/>
                  <a:gd name="connsiteX177" fmla="*/ 1530593 w 5260975"/>
                  <a:gd name="connsiteY177" fmla="*/ 1189437 h 1410656"/>
                  <a:gd name="connsiteX178" fmla="*/ 1558436 w 5260975"/>
                  <a:gd name="connsiteY178" fmla="*/ 1178299 h 1410656"/>
                  <a:gd name="connsiteX179" fmla="*/ 1589737 w 5260975"/>
                  <a:gd name="connsiteY179" fmla="*/ 1175515 h 1410656"/>
                  <a:gd name="connsiteX180" fmla="*/ 1601740 w 5260975"/>
                  <a:gd name="connsiteY180" fmla="*/ 1182333 h 1410656"/>
                  <a:gd name="connsiteX181" fmla="*/ 1654259 w 5260975"/>
                  <a:gd name="connsiteY181" fmla="*/ 1192510 h 1410656"/>
                  <a:gd name="connsiteX182" fmla="*/ 1664246 w 5260975"/>
                  <a:gd name="connsiteY182" fmla="*/ 1192702 h 1410656"/>
                  <a:gd name="connsiteX183" fmla="*/ 1698427 w 5260975"/>
                  <a:gd name="connsiteY183" fmla="*/ 1188381 h 1410656"/>
                  <a:gd name="connsiteX184" fmla="*/ 1730112 w 5260975"/>
                  <a:gd name="connsiteY184" fmla="*/ 1185885 h 1410656"/>
                  <a:gd name="connsiteX185" fmla="*/ 1809996 w 5260975"/>
                  <a:gd name="connsiteY185" fmla="*/ 1194046 h 1410656"/>
                  <a:gd name="connsiteX186" fmla="*/ 1871254 w 5260975"/>
                  <a:gd name="connsiteY186" fmla="*/ 1192126 h 1410656"/>
                  <a:gd name="connsiteX187" fmla="*/ 1899482 w 5260975"/>
                  <a:gd name="connsiteY187" fmla="*/ 1194046 h 1410656"/>
                  <a:gd name="connsiteX188" fmla="*/ 1915420 w 5260975"/>
                  <a:gd name="connsiteY188" fmla="*/ 1196927 h 1410656"/>
                  <a:gd name="connsiteX189" fmla="*/ 1951522 w 5260975"/>
                  <a:gd name="connsiteY189" fmla="*/ 1216994 h 1410656"/>
                  <a:gd name="connsiteX190" fmla="*/ 1971302 w 5260975"/>
                  <a:gd name="connsiteY190" fmla="*/ 1221507 h 1410656"/>
                  <a:gd name="connsiteX191" fmla="*/ 2030831 w 5260975"/>
                  <a:gd name="connsiteY191" fmla="*/ 1221123 h 1410656"/>
                  <a:gd name="connsiteX192" fmla="*/ 2120125 w 5260975"/>
                  <a:gd name="connsiteY192" fmla="*/ 1190878 h 1410656"/>
                  <a:gd name="connsiteX193" fmla="*/ 2129439 w 5260975"/>
                  <a:gd name="connsiteY193" fmla="*/ 1186845 h 1410656"/>
                  <a:gd name="connsiteX194" fmla="*/ 2174854 w 5260975"/>
                  <a:gd name="connsiteY194" fmla="*/ 1181852 h 1410656"/>
                  <a:gd name="connsiteX195" fmla="*/ 2205674 w 5260975"/>
                  <a:gd name="connsiteY195" fmla="*/ 1188669 h 1410656"/>
                  <a:gd name="connsiteX196" fmla="*/ 2247634 w 5260975"/>
                  <a:gd name="connsiteY196" fmla="*/ 1202784 h 1410656"/>
                  <a:gd name="connsiteX197" fmla="*/ 2285367 w 5260975"/>
                  <a:gd name="connsiteY197" fmla="*/ 1214594 h 1410656"/>
                  <a:gd name="connsiteX198" fmla="*/ 2312827 w 5260975"/>
                  <a:gd name="connsiteY198" fmla="*/ 1227939 h 1410656"/>
                  <a:gd name="connsiteX199" fmla="*/ 2375622 w 5260975"/>
                  <a:gd name="connsiteY199" fmla="*/ 1237733 h 1410656"/>
                  <a:gd name="connsiteX200" fmla="*/ 2382151 w 5260975"/>
                  <a:gd name="connsiteY200" fmla="*/ 1239365 h 1410656"/>
                  <a:gd name="connsiteX201" fmla="*/ 2429390 w 5260975"/>
                  <a:gd name="connsiteY201" fmla="*/ 1227459 h 1410656"/>
                  <a:gd name="connsiteX202" fmla="*/ 2486134 w 5260975"/>
                  <a:gd name="connsiteY202" fmla="*/ 1215362 h 1410656"/>
                  <a:gd name="connsiteX203" fmla="*/ 2506394 w 5260975"/>
                  <a:gd name="connsiteY203" fmla="*/ 1219490 h 1410656"/>
                  <a:gd name="connsiteX204" fmla="*/ 2534142 w 5260975"/>
                  <a:gd name="connsiteY204" fmla="*/ 1225347 h 1410656"/>
                  <a:gd name="connsiteX205" fmla="*/ 2559874 w 5260975"/>
                  <a:gd name="connsiteY205" fmla="*/ 1222275 h 1410656"/>
                  <a:gd name="connsiteX206" fmla="*/ 2575525 w 5260975"/>
                  <a:gd name="connsiteY206" fmla="*/ 1221987 h 1410656"/>
                  <a:gd name="connsiteX207" fmla="*/ 2646960 w 5260975"/>
                  <a:gd name="connsiteY207" fmla="*/ 1257896 h 1410656"/>
                  <a:gd name="connsiteX208" fmla="*/ 2665107 w 5260975"/>
                  <a:gd name="connsiteY208" fmla="*/ 1260873 h 1410656"/>
                  <a:gd name="connsiteX209" fmla="*/ 2675381 w 5260975"/>
                  <a:gd name="connsiteY209" fmla="*/ 1265290 h 1410656"/>
                  <a:gd name="connsiteX210" fmla="*/ 2737311 w 5260975"/>
                  <a:gd name="connsiteY210" fmla="*/ 1309841 h 1410656"/>
                  <a:gd name="connsiteX211" fmla="*/ 2763619 w 5260975"/>
                  <a:gd name="connsiteY211" fmla="*/ 1318866 h 1410656"/>
                  <a:gd name="connsiteX212" fmla="*/ 2792519 w 5260975"/>
                  <a:gd name="connsiteY212" fmla="*/ 1317041 h 1410656"/>
                  <a:gd name="connsiteX213" fmla="*/ 2809226 w 5260975"/>
                  <a:gd name="connsiteY213" fmla="*/ 1313777 h 1410656"/>
                  <a:gd name="connsiteX214" fmla="*/ 2850705 w 5260975"/>
                  <a:gd name="connsiteY214" fmla="*/ 1285452 h 1410656"/>
                  <a:gd name="connsiteX215" fmla="*/ 2874324 w 5260975"/>
                  <a:gd name="connsiteY215" fmla="*/ 1286413 h 1410656"/>
                  <a:gd name="connsiteX216" fmla="*/ 2911194 w 5260975"/>
                  <a:gd name="connsiteY216" fmla="*/ 1305903 h 1410656"/>
                  <a:gd name="connsiteX217" fmla="*/ 2978116 w 5260975"/>
                  <a:gd name="connsiteY217" fmla="*/ 1314641 h 1410656"/>
                  <a:gd name="connsiteX218" fmla="*/ 3012106 w 5260975"/>
                  <a:gd name="connsiteY218" fmla="*/ 1287373 h 1410656"/>
                  <a:gd name="connsiteX219" fmla="*/ 3029676 w 5260975"/>
                  <a:gd name="connsiteY219" fmla="*/ 1261161 h 1410656"/>
                  <a:gd name="connsiteX220" fmla="*/ 3080469 w 5260975"/>
                  <a:gd name="connsiteY220" fmla="*/ 1230724 h 1410656"/>
                  <a:gd name="connsiteX221" fmla="*/ 3092567 w 5260975"/>
                  <a:gd name="connsiteY221" fmla="*/ 1242054 h 1410656"/>
                  <a:gd name="connsiteX222" fmla="*/ 3129821 w 5260975"/>
                  <a:gd name="connsiteY222" fmla="*/ 1246855 h 1410656"/>
                  <a:gd name="connsiteX223" fmla="*/ 3170147 w 5260975"/>
                  <a:gd name="connsiteY223" fmla="*/ 1246471 h 1410656"/>
                  <a:gd name="connsiteX224" fmla="*/ 3240429 w 5260975"/>
                  <a:gd name="connsiteY224" fmla="*/ 1251559 h 1410656"/>
                  <a:gd name="connsiteX225" fmla="*/ 3287189 w 5260975"/>
                  <a:gd name="connsiteY225" fmla="*/ 1222466 h 1410656"/>
                  <a:gd name="connsiteX226" fmla="*/ 3305049 w 5260975"/>
                  <a:gd name="connsiteY226" fmla="*/ 1210465 h 1410656"/>
                  <a:gd name="connsiteX227" fmla="*/ 3321755 w 5260975"/>
                  <a:gd name="connsiteY227" fmla="*/ 1202784 h 1410656"/>
                  <a:gd name="connsiteX228" fmla="*/ 3341055 w 5260975"/>
                  <a:gd name="connsiteY228" fmla="*/ 1198463 h 1410656"/>
                  <a:gd name="connsiteX229" fmla="*/ 3387621 w 5260975"/>
                  <a:gd name="connsiteY229" fmla="*/ 1182140 h 1410656"/>
                  <a:gd name="connsiteX230" fmla="*/ 3413161 w 5260975"/>
                  <a:gd name="connsiteY230" fmla="*/ 1166105 h 1410656"/>
                  <a:gd name="connsiteX231" fmla="*/ 3470579 w 5260975"/>
                  <a:gd name="connsiteY231" fmla="*/ 1150647 h 1410656"/>
                  <a:gd name="connsiteX232" fmla="*/ 3509657 w 5260975"/>
                  <a:gd name="connsiteY232" fmla="*/ 1136821 h 1410656"/>
                  <a:gd name="connsiteX233" fmla="*/ 3550847 w 5260975"/>
                  <a:gd name="connsiteY233" fmla="*/ 1113009 h 1410656"/>
                  <a:gd name="connsiteX234" fmla="*/ 3556608 w 5260975"/>
                  <a:gd name="connsiteY234" fmla="*/ 1109361 h 1410656"/>
                  <a:gd name="connsiteX235" fmla="*/ 3570435 w 5260975"/>
                  <a:gd name="connsiteY235" fmla="*/ 1093710 h 1410656"/>
                  <a:gd name="connsiteX236" fmla="*/ 3590501 w 5260975"/>
                  <a:gd name="connsiteY236" fmla="*/ 1039846 h 1410656"/>
                  <a:gd name="connsiteX237" fmla="*/ 3596263 w 5260975"/>
                  <a:gd name="connsiteY237" fmla="*/ 1028900 h 1410656"/>
                  <a:gd name="connsiteX238" fmla="*/ 3648591 w 5260975"/>
                  <a:gd name="connsiteY238" fmla="*/ 992030 h 1410656"/>
                  <a:gd name="connsiteX239" fmla="*/ 3667986 w 5260975"/>
                  <a:gd name="connsiteY239" fmla="*/ 995487 h 1410656"/>
                  <a:gd name="connsiteX240" fmla="*/ 3689397 w 5260975"/>
                  <a:gd name="connsiteY240" fmla="*/ 1007585 h 1410656"/>
                  <a:gd name="connsiteX241" fmla="*/ 3736349 w 5260975"/>
                  <a:gd name="connsiteY241" fmla="*/ 1010753 h 1410656"/>
                  <a:gd name="connsiteX242" fmla="*/ 3753919 w 5260975"/>
                  <a:gd name="connsiteY242" fmla="*/ 1004513 h 1410656"/>
                  <a:gd name="connsiteX243" fmla="*/ 3784643 w 5260975"/>
                  <a:gd name="connsiteY243" fmla="*/ 987710 h 1410656"/>
                  <a:gd name="connsiteX244" fmla="*/ 3808359 w 5260975"/>
                  <a:gd name="connsiteY244" fmla="*/ 961689 h 1410656"/>
                  <a:gd name="connsiteX245" fmla="*/ 3842829 w 5260975"/>
                  <a:gd name="connsiteY245" fmla="*/ 918674 h 1410656"/>
                  <a:gd name="connsiteX246" fmla="*/ 3908983 w 5260975"/>
                  <a:gd name="connsiteY246" fmla="*/ 902256 h 1410656"/>
                  <a:gd name="connsiteX247" fmla="*/ 3934428 w 5260975"/>
                  <a:gd name="connsiteY247" fmla="*/ 896783 h 1410656"/>
                  <a:gd name="connsiteX248" fmla="*/ 4026987 w 5260975"/>
                  <a:gd name="connsiteY248" fmla="*/ 873835 h 1410656"/>
                  <a:gd name="connsiteX249" fmla="*/ 4035051 w 5260975"/>
                  <a:gd name="connsiteY249" fmla="*/ 873067 h 1410656"/>
                  <a:gd name="connsiteX250" fmla="*/ 4099189 w 5260975"/>
                  <a:gd name="connsiteY250" fmla="*/ 846664 h 1410656"/>
                  <a:gd name="connsiteX251" fmla="*/ 4114647 w 5260975"/>
                  <a:gd name="connsiteY251" fmla="*/ 840134 h 1410656"/>
                  <a:gd name="connsiteX252" fmla="*/ 4133563 w 5260975"/>
                  <a:gd name="connsiteY252" fmla="*/ 823427 h 1410656"/>
                  <a:gd name="connsiteX253" fmla="*/ 4151039 w 5260975"/>
                  <a:gd name="connsiteY253" fmla="*/ 776284 h 1410656"/>
                  <a:gd name="connsiteX254" fmla="*/ 4171489 w 5260975"/>
                  <a:gd name="connsiteY254" fmla="*/ 754776 h 1410656"/>
                  <a:gd name="connsiteX255" fmla="*/ 4186372 w 5260975"/>
                  <a:gd name="connsiteY255" fmla="*/ 741718 h 1410656"/>
                  <a:gd name="connsiteX256" fmla="*/ 4199429 w 5260975"/>
                  <a:gd name="connsiteY256" fmla="*/ 721940 h 1410656"/>
                  <a:gd name="connsiteX257" fmla="*/ 4212487 w 5260975"/>
                  <a:gd name="connsiteY257" fmla="*/ 674604 h 1410656"/>
                  <a:gd name="connsiteX258" fmla="*/ 4232555 w 5260975"/>
                  <a:gd name="connsiteY258" fmla="*/ 632645 h 1410656"/>
                  <a:gd name="connsiteX259" fmla="*/ 4268657 w 5260975"/>
                  <a:gd name="connsiteY259" fmla="*/ 609410 h 1410656"/>
                  <a:gd name="connsiteX260" fmla="*/ 4291028 w 5260975"/>
                  <a:gd name="connsiteY260" fmla="*/ 597216 h 1410656"/>
                  <a:gd name="connsiteX261" fmla="*/ 4379651 w 5260975"/>
                  <a:gd name="connsiteY261" fmla="*/ 609506 h 1410656"/>
                  <a:gd name="connsiteX262" fmla="*/ 4440139 w 5260975"/>
                  <a:gd name="connsiteY262" fmla="*/ 621507 h 1410656"/>
                  <a:gd name="connsiteX263" fmla="*/ 4460015 w 5260975"/>
                  <a:gd name="connsiteY263" fmla="*/ 616899 h 1410656"/>
                  <a:gd name="connsiteX264" fmla="*/ 4516183 w 5260975"/>
                  <a:gd name="connsiteY264" fmla="*/ 577724 h 1410656"/>
                  <a:gd name="connsiteX265" fmla="*/ 4571681 w 5260975"/>
                  <a:gd name="connsiteY265" fmla="*/ 560250 h 1410656"/>
                  <a:gd name="connsiteX266" fmla="*/ 4613447 w 5260975"/>
                  <a:gd name="connsiteY266" fmla="*/ 555257 h 1410656"/>
                  <a:gd name="connsiteX267" fmla="*/ 4649355 w 5260975"/>
                  <a:gd name="connsiteY267" fmla="*/ 551417 h 1410656"/>
                  <a:gd name="connsiteX268" fmla="*/ 4692467 w 5260975"/>
                  <a:gd name="connsiteY268" fmla="*/ 540663 h 1410656"/>
                  <a:gd name="connsiteX269" fmla="*/ 4716855 w 5260975"/>
                  <a:gd name="connsiteY269" fmla="*/ 528949 h 1410656"/>
                  <a:gd name="connsiteX270" fmla="*/ 4755645 w 5260975"/>
                  <a:gd name="connsiteY270" fmla="*/ 512147 h 1410656"/>
                  <a:gd name="connsiteX271" fmla="*/ 4795395 w 5260975"/>
                  <a:gd name="connsiteY271" fmla="*/ 490351 h 1410656"/>
                  <a:gd name="connsiteX272" fmla="*/ 4825928 w 5260975"/>
                  <a:gd name="connsiteY272" fmla="*/ 459818 h 1410656"/>
                  <a:gd name="connsiteX273" fmla="*/ 4842347 w 5260975"/>
                  <a:gd name="connsiteY273" fmla="*/ 434086 h 1410656"/>
                  <a:gd name="connsiteX274" fmla="*/ 4890451 w 5260975"/>
                  <a:gd name="connsiteY274" fmla="*/ 397216 h 1410656"/>
                  <a:gd name="connsiteX275" fmla="*/ 4933945 w 5260975"/>
                  <a:gd name="connsiteY275" fmla="*/ 327701 h 1410656"/>
                  <a:gd name="connsiteX276" fmla="*/ 4961214 w 5260975"/>
                  <a:gd name="connsiteY276" fmla="*/ 298801 h 1410656"/>
                  <a:gd name="connsiteX277" fmla="*/ 4976672 w 5260975"/>
                  <a:gd name="connsiteY277" fmla="*/ 290639 h 1410656"/>
                  <a:gd name="connsiteX278" fmla="*/ 5002979 w 5260975"/>
                  <a:gd name="connsiteY278" fmla="*/ 270573 h 1410656"/>
                  <a:gd name="connsiteX279" fmla="*/ 5018535 w 5260975"/>
                  <a:gd name="connsiteY279" fmla="*/ 255690 h 1410656"/>
                  <a:gd name="connsiteX280" fmla="*/ 5061069 w 5260975"/>
                  <a:gd name="connsiteY280" fmla="*/ 200961 h 1410656"/>
                  <a:gd name="connsiteX281" fmla="*/ 5074127 w 5260975"/>
                  <a:gd name="connsiteY281" fmla="*/ 184735 h 1410656"/>
                  <a:gd name="connsiteX282" fmla="*/ 5101108 w 5260975"/>
                  <a:gd name="connsiteY282" fmla="*/ 156891 h 1410656"/>
                  <a:gd name="connsiteX283" fmla="*/ 5112918 w 5260975"/>
                  <a:gd name="connsiteY283" fmla="*/ 148441 h 1410656"/>
                  <a:gd name="connsiteX284" fmla="*/ 5133753 w 5260975"/>
                  <a:gd name="connsiteY284" fmla="*/ 125782 h 1410656"/>
                  <a:gd name="connsiteX285" fmla="*/ 5183393 w 5260975"/>
                  <a:gd name="connsiteY285" fmla="*/ 66348 h 1410656"/>
                  <a:gd name="connsiteX286" fmla="*/ 5204709 w 5260975"/>
                  <a:gd name="connsiteY286" fmla="*/ 33030 h 1410656"/>
                  <a:gd name="connsiteX287" fmla="*/ 5247243 w 5260975"/>
                  <a:gd name="connsiteY287" fmla="*/ 8451 h 1410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</a:cxnLst>
                <a:rect l="l" t="t" r="r" b="b"/>
                <a:pathLst>
                  <a:path w="5260975" h="1410656">
                    <a:moveTo>
                      <a:pt x="5260975" y="0"/>
                    </a:moveTo>
                    <a:lnTo>
                      <a:pt x="5260975" y="221634"/>
                    </a:lnTo>
                    <a:lnTo>
                      <a:pt x="5226503" y="237063"/>
                    </a:lnTo>
                    <a:cubicBezTo>
                      <a:pt x="5219783" y="239848"/>
                      <a:pt x="5212389" y="241384"/>
                      <a:pt x="5206341" y="245128"/>
                    </a:cubicBezTo>
                    <a:cubicBezTo>
                      <a:pt x="5178495" y="262219"/>
                      <a:pt x="5151515" y="280654"/>
                      <a:pt x="5123287" y="297073"/>
                    </a:cubicBezTo>
                    <a:cubicBezTo>
                      <a:pt x="5094195" y="314067"/>
                      <a:pt x="5068175" y="334134"/>
                      <a:pt x="5048107" y="361307"/>
                    </a:cubicBezTo>
                    <a:cubicBezTo>
                      <a:pt x="5029480" y="386559"/>
                      <a:pt x="5011429" y="412194"/>
                      <a:pt x="4992899" y="437542"/>
                    </a:cubicBezTo>
                    <a:cubicBezTo>
                      <a:pt x="4988194" y="443975"/>
                      <a:pt x="4983873" y="451561"/>
                      <a:pt x="4977440" y="455690"/>
                    </a:cubicBezTo>
                    <a:cubicBezTo>
                      <a:pt x="4964094" y="464331"/>
                      <a:pt x="4949499" y="471340"/>
                      <a:pt x="4935193" y="478445"/>
                    </a:cubicBezTo>
                    <a:cubicBezTo>
                      <a:pt x="4922903" y="484494"/>
                      <a:pt x="4909845" y="489006"/>
                      <a:pt x="4897844" y="495535"/>
                    </a:cubicBezTo>
                    <a:cubicBezTo>
                      <a:pt x="4888243" y="500721"/>
                      <a:pt x="4879697" y="507922"/>
                      <a:pt x="4870767" y="514451"/>
                    </a:cubicBezTo>
                    <a:cubicBezTo>
                      <a:pt x="4862990" y="520115"/>
                      <a:pt x="4854445" y="525012"/>
                      <a:pt x="4847916" y="531830"/>
                    </a:cubicBezTo>
                    <a:cubicBezTo>
                      <a:pt x="4831977" y="548344"/>
                      <a:pt x="4815942" y="564571"/>
                      <a:pt x="4796163" y="576765"/>
                    </a:cubicBezTo>
                    <a:cubicBezTo>
                      <a:pt x="4776672" y="588862"/>
                      <a:pt x="4758237" y="602401"/>
                      <a:pt x="4738843" y="614691"/>
                    </a:cubicBezTo>
                    <a:cubicBezTo>
                      <a:pt x="4719831" y="626693"/>
                      <a:pt x="4702645" y="639846"/>
                      <a:pt x="4692755" y="661162"/>
                    </a:cubicBezTo>
                    <a:cubicBezTo>
                      <a:pt x="4688339" y="670571"/>
                      <a:pt x="4682097" y="680845"/>
                      <a:pt x="4673744" y="686318"/>
                    </a:cubicBezTo>
                    <a:cubicBezTo>
                      <a:pt x="4661838" y="694095"/>
                      <a:pt x="4646764" y="696880"/>
                      <a:pt x="4633801" y="703505"/>
                    </a:cubicBezTo>
                    <a:cubicBezTo>
                      <a:pt x="4618535" y="711282"/>
                      <a:pt x="4600869" y="718003"/>
                      <a:pt x="4590499" y="730389"/>
                    </a:cubicBezTo>
                    <a:cubicBezTo>
                      <a:pt x="4581281" y="741431"/>
                      <a:pt x="4571968" y="750072"/>
                      <a:pt x="4559773" y="757081"/>
                    </a:cubicBezTo>
                    <a:cubicBezTo>
                      <a:pt x="4551229" y="761978"/>
                      <a:pt x="4544892" y="770907"/>
                      <a:pt x="4536059" y="774940"/>
                    </a:cubicBezTo>
                    <a:cubicBezTo>
                      <a:pt x="4524441" y="780317"/>
                      <a:pt x="4512727" y="784542"/>
                      <a:pt x="4502549" y="792895"/>
                    </a:cubicBezTo>
                    <a:cubicBezTo>
                      <a:pt x="4491987" y="801536"/>
                      <a:pt x="4479986" y="808353"/>
                      <a:pt x="4468944" y="816419"/>
                    </a:cubicBezTo>
                    <a:cubicBezTo>
                      <a:pt x="4463087" y="820739"/>
                      <a:pt x="4458286" y="826404"/>
                      <a:pt x="4452622" y="830917"/>
                    </a:cubicBezTo>
                    <a:cubicBezTo>
                      <a:pt x="4442252" y="839174"/>
                      <a:pt x="4431690" y="847239"/>
                      <a:pt x="4421032" y="855016"/>
                    </a:cubicBezTo>
                    <a:cubicBezTo>
                      <a:pt x="4410375" y="862794"/>
                      <a:pt x="4400197" y="871819"/>
                      <a:pt x="4388483" y="877484"/>
                    </a:cubicBezTo>
                    <a:cubicBezTo>
                      <a:pt x="4368513" y="887086"/>
                      <a:pt x="4346717" y="892847"/>
                      <a:pt x="4327321" y="903216"/>
                    </a:cubicBezTo>
                    <a:cubicBezTo>
                      <a:pt x="4307639" y="913777"/>
                      <a:pt x="4289107" y="927028"/>
                      <a:pt x="4271633" y="941046"/>
                    </a:cubicBezTo>
                    <a:cubicBezTo>
                      <a:pt x="4257807" y="952088"/>
                      <a:pt x="4244845" y="963034"/>
                      <a:pt x="4227465" y="968698"/>
                    </a:cubicBezTo>
                    <a:cubicBezTo>
                      <a:pt x="4217768" y="971867"/>
                      <a:pt x="4207591" y="978780"/>
                      <a:pt x="4201733" y="986846"/>
                    </a:cubicBezTo>
                    <a:cubicBezTo>
                      <a:pt x="4189059" y="1004416"/>
                      <a:pt x="4172833" y="1016802"/>
                      <a:pt x="4154494" y="1027364"/>
                    </a:cubicBezTo>
                    <a:cubicBezTo>
                      <a:pt x="4130010" y="1041574"/>
                      <a:pt x="4105814" y="1056072"/>
                      <a:pt x="4081234" y="1069994"/>
                    </a:cubicBezTo>
                    <a:cubicBezTo>
                      <a:pt x="4066737" y="1078252"/>
                      <a:pt x="4052335" y="1086989"/>
                      <a:pt x="4036971" y="1093038"/>
                    </a:cubicBezTo>
                    <a:cubicBezTo>
                      <a:pt x="4005575" y="1105520"/>
                      <a:pt x="3973410" y="1116177"/>
                      <a:pt x="3941725" y="1127796"/>
                    </a:cubicBezTo>
                    <a:cubicBezTo>
                      <a:pt x="3931355" y="1131540"/>
                      <a:pt x="3921561" y="1136917"/>
                      <a:pt x="3910999" y="1140182"/>
                    </a:cubicBezTo>
                    <a:cubicBezTo>
                      <a:pt x="3899573" y="1143734"/>
                      <a:pt x="3887285" y="1144790"/>
                      <a:pt x="3875859" y="1148343"/>
                    </a:cubicBezTo>
                    <a:cubicBezTo>
                      <a:pt x="3856847" y="1154199"/>
                      <a:pt x="3838412" y="1161689"/>
                      <a:pt x="3819401" y="1167642"/>
                    </a:cubicBezTo>
                    <a:cubicBezTo>
                      <a:pt x="3782723" y="1179068"/>
                      <a:pt x="3745949" y="1190014"/>
                      <a:pt x="3709176" y="1200863"/>
                    </a:cubicBezTo>
                    <a:cubicBezTo>
                      <a:pt x="3701303" y="1203168"/>
                      <a:pt x="3692757" y="1203456"/>
                      <a:pt x="3684981" y="1205952"/>
                    </a:cubicBezTo>
                    <a:cubicBezTo>
                      <a:pt x="3664337" y="1212673"/>
                      <a:pt x="3643789" y="1219970"/>
                      <a:pt x="3623338" y="1227363"/>
                    </a:cubicBezTo>
                    <a:cubicBezTo>
                      <a:pt x="3610953" y="1231876"/>
                      <a:pt x="3598854" y="1237445"/>
                      <a:pt x="3586373" y="1241765"/>
                    </a:cubicBezTo>
                    <a:cubicBezTo>
                      <a:pt x="3576387" y="1245222"/>
                      <a:pt x="3566113" y="1247910"/>
                      <a:pt x="3555743" y="1250023"/>
                    </a:cubicBezTo>
                    <a:cubicBezTo>
                      <a:pt x="3546814" y="1251848"/>
                      <a:pt x="3537501" y="1251655"/>
                      <a:pt x="3528667" y="1253864"/>
                    </a:cubicBezTo>
                    <a:cubicBezTo>
                      <a:pt x="3504759" y="1259816"/>
                      <a:pt x="3481140" y="1266538"/>
                      <a:pt x="3457424" y="1272874"/>
                    </a:cubicBezTo>
                    <a:cubicBezTo>
                      <a:pt x="3447919" y="1275371"/>
                      <a:pt x="3438221" y="1277196"/>
                      <a:pt x="3429003" y="1280364"/>
                    </a:cubicBezTo>
                    <a:cubicBezTo>
                      <a:pt x="3404327" y="1288717"/>
                      <a:pt x="3380036" y="1298222"/>
                      <a:pt x="3355264" y="1306096"/>
                    </a:cubicBezTo>
                    <a:cubicBezTo>
                      <a:pt x="3334717" y="1312625"/>
                      <a:pt x="3313593" y="1317329"/>
                      <a:pt x="3292757" y="1323090"/>
                    </a:cubicBezTo>
                    <a:cubicBezTo>
                      <a:pt x="3283924" y="1325587"/>
                      <a:pt x="3275475" y="1329140"/>
                      <a:pt x="3266643" y="1331251"/>
                    </a:cubicBezTo>
                    <a:cubicBezTo>
                      <a:pt x="3246863" y="1336053"/>
                      <a:pt x="3226796" y="1340085"/>
                      <a:pt x="3206921" y="1344886"/>
                    </a:cubicBezTo>
                    <a:cubicBezTo>
                      <a:pt x="3195590" y="1347670"/>
                      <a:pt x="3184645" y="1352663"/>
                      <a:pt x="3173123" y="1354488"/>
                    </a:cubicBezTo>
                    <a:cubicBezTo>
                      <a:pt x="3145759" y="1358808"/>
                      <a:pt x="3118203" y="1361880"/>
                      <a:pt x="3090646" y="1365337"/>
                    </a:cubicBezTo>
                    <a:cubicBezTo>
                      <a:pt x="3062227" y="1368889"/>
                      <a:pt x="3033902" y="1372634"/>
                      <a:pt x="3005480" y="1375802"/>
                    </a:cubicBezTo>
                    <a:cubicBezTo>
                      <a:pt x="2989926" y="1377435"/>
                      <a:pt x="2974275" y="1377723"/>
                      <a:pt x="2958721" y="1379259"/>
                    </a:cubicBezTo>
                    <a:cubicBezTo>
                      <a:pt x="2945087" y="1380604"/>
                      <a:pt x="2931549" y="1383100"/>
                      <a:pt x="2917915" y="1384733"/>
                    </a:cubicBezTo>
                    <a:cubicBezTo>
                      <a:pt x="2906105" y="1386076"/>
                      <a:pt x="2894199" y="1386844"/>
                      <a:pt x="2882389" y="1388189"/>
                    </a:cubicBezTo>
                    <a:cubicBezTo>
                      <a:pt x="2863475" y="1390397"/>
                      <a:pt x="2844655" y="1392894"/>
                      <a:pt x="2825837" y="1395198"/>
                    </a:cubicBezTo>
                    <a:cubicBezTo>
                      <a:pt x="2817964" y="1396062"/>
                      <a:pt x="2809706" y="1398462"/>
                      <a:pt x="2802313" y="1397023"/>
                    </a:cubicBezTo>
                    <a:cubicBezTo>
                      <a:pt x="2783686" y="1393373"/>
                      <a:pt x="2765347" y="1394430"/>
                      <a:pt x="2746816" y="1396926"/>
                    </a:cubicBezTo>
                    <a:cubicBezTo>
                      <a:pt x="2740479" y="1397791"/>
                      <a:pt x="2733662" y="1397598"/>
                      <a:pt x="2727517" y="1395966"/>
                    </a:cubicBezTo>
                    <a:cubicBezTo>
                      <a:pt x="2714939" y="1392701"/>
                      <a:pt x="2702745" y="1388092"/>
                      <a:pt x="2690359" y="1384060"/>
                    </a:cubicBezTo>
                    <a:cubicBezTo>
                      <a:pt x="2689014" y="1383580"/>
                      <a:pt x="2687382" y="1383484"/>
                      <a:pt x="2685943" y="1383196"/>
                    </a:cubicBezTo>
                    <a:cubicBezTo>
                      <a:pt x="2677781" y="1381563"/>
                      <a:pt x="2669717" y="1379931"/>
                      <a:pt x="2661554" y="1378491"/>
                    </a:cubicBezTo>
                    <a:cubicBezTo>
                      <a:pt x="2657138" y="1377723"/>
                      <a:pt x="2652625" y="1377627"/>
                      <a:pt x="2648208" y="1376955"/>
                    </a:cubicBezTo>
                    <a:cubicBezTo>
                      <a:pt x="2631118" y="1374266"/>
                      <a:pt x="2612299" y="1378779"/>
                      <a:pt x="2597512" y="1367162"/>
                    </a:cubicBezTo>
                    <a:cubicBezTo>
                      <a:pt x="2587911" y="1359672"/>
                      <a:pt x="2578597" y="1361401"/>
                      <a:pt x="2568324" y="1362553"/>
                    </a:cubicBezTo>
                    <a:cubicBezTo>
                      <a:pt x="2560547" y="1363417"/>
                      <a:pt x="2552577" y="1363128"/>
                      <a:pt x="2544704" y="1363225"/>
                    </a:cubicBezTo>
                    <a:cubicBezTo>
                      <a:pt x="2530878" y="1363512"/>
                      <a:pt x="2517052" y="1363609"/>
                      <a:pt x="2503225" y="1364089"/>
                    </a:cubicBezTo>
                    <a:cubicBezTo>
                      <a:pt x="2498808" y="1364281"/>
                      <a:pt x="2494297" y="1366682"/>
                      <a:pt x="2489975" y="1366298"/>
                    </a:cubicBezTo>
                    <a:cubicBezTo>
                      <a:pt x="2470004" y="1364473"/>
                      <a:pt x="2450033" y="1361592"/>
                      <a:pt x="2430061" y="1359960"/>
                    </a:cubicBezTo>
                    <a:cubicBezTo>
                      <a:pt x="2418732" y="1359001"/>
                      <a:pt x="2407114" y="1360824"/>
                      <a:pt x="2395880" y="1359480"/>
                    </a:cubicBezTo>
                    <a:cubicBezTo>
                      <a:pt x="2382919" y="1357944"/>
                      <a:pt x="2370245" y="1354008"/>
                      <a:pt x="2357378" y="1351607"/>
                    </a:cubicBezTo>
                    <a:cubicBezTo>
                      <a:pt x="2353826" y="1350935"/>
                      <a:pt x="2349889" y="1351799"/>
                      <a:pt x="2346145" y="1351991"/>
                    </a:cubicBezTo>
                    <a:cubicBezTo>
                      <a:pt x="2341920" y="1352183"/>
                      <a:pt x="2337791" y="1352567"/>
                      <a:pt x="2333567" y="1352663"/>
                    </a:cubicBezTo>
                    <a:cubicBezTo>
                      <a:pt x="2320700" y="1352856"/>
                      <a:pt x="2307835" y="1352567"/>
                      <a:pt x="2294968" y="1353240"/>
                    </a:cubicBezTo>
                    <a:cubicBezTo>
                      <a:pt x="2287095" y="1353624"/>
                      <a:pt x="2278839" y="1357560"/>
                      <a:pt x="2271540" y="1356120"/>
                    </a:cubicBezTo>
                    <a:cubicBezTo>
                      <a:pt x="2256659" y="1353335"/>
                      <a:pt x="2241776" y="1359576"/>
                      <a:pt x="2226895" y="1354392"/>
                    </a:cubicBezTo>
                    <a:cubicBezTo>
                      <a:pt x="2222285" y="1352856"/>
                      <a:pt x="2215948" y="1356696"/>
                      <a:pt x="2210379" y="1356888"/>
                    </a:cubicBezTo>
                    <a:cubicBezTo>
                      <a:pt x="2196457" y="1357368"/>
                      <a:pt x="2182535" y="1357272"/>
                      <a:pt x="2168613" y="1357176"/>
                    </a:cubicBezTo>
                    <a:cubicBezTo>
                      <a:pt x="2156131" y="1357080"/>
                      <a:pt x="2143168" y="1358424"/>
                      <a:pt x="2131167" y="1355736"/>
                    </a:cubicBezTo>
                    <a:cubicBezTo>
                      <a:pt x="2118588" y="1352856"/>
                      <a:pt x="2107259" y="1353240"/>
                      <a:pt x="2095065" y="1356504"/>
                    </a:cubicBezTo>
                    <a:cubicBezTo>
                      <a:pt x="2086711" y="1358712"/>
                      <a:pt x="2077878" y="1359001"/>
                      <a:pt x="2069237" y="1359672"/>
                    </a:cubicBezTo>
                    <a:cubicBezTo>
                      <a:pt x="2059924" y="1360440"/>
                      <a:pt x="2049650" y="1358424"/>
                      <a:pt x="2041201" y="1361592"/>
                    </a:cubicBezTo>
                    <a:cubicBezTo>
                      <a:pt x="2016044" y="1371002"/>
                      <a:pt x="1990216" y="1373018"/>
                      <a:pt x="1963909" y="1373018"/>
                    </a:cubicBezTo>
                    <a:cubicBezTo>
                      <a:pt x="1959107" y="1373018"/>
                      <a:pt x="1954210" y="1371675"/>
                      <a:pt x="1949603" y="1370234"/>
                    </a:cubicBezTo>
                    <a:cubicBezTo>
                      <a:pt x="1922717" y="1361592"/>
                      <a:pt x="1895737" y="1362360"/>
                      <a:pt x="1868373" y="1367641"/>
                    </a:cubicBezTo>
                    <a:cubicBezTo>
                      <a:pt x="1862708" y="1368794"/>
                      <a:pt x="1856372" y="1368986"/>
                      <a:pt x="1850707" y="1367834"/>
                    </a:cubicBezTo>
                    <a:cubicBezTo>
                      <a:pt x="1834768" y="1364473"/>
                      <a:pt x="1819309" y="1358904"/>
                      <a:pt x="1803275" y="1356504"/>
                    </a:cubicBezTo>
                    <a:cubicBezTo>
                      <a:pt x="1776775" y="1352567"/>
                      <a:pt x="1753828" y="1365817"/>
                      <a:pt x="1730112" y="1374459"/>
                    </a:cubicBezTo>
                    <a:cubicBezTo>
                      <a:pt x="1707548" y="1382620"/>
                      <a:pt x="1688345" y="1401055"/>
                      <a:pt x="1661652" y="1396926"/>
                    </a:cubicBezTo>
                    <a:cubicBezTo>
                      <a:pt x="1658965" y="1396542"/>
                      <a:pt x="1655988" y="1399134"/>
                      <a:pt x="1653011" y="1399807"/>
                    </a:cubicBezTo>
                    <a:cubicBezTo>
                      <a:pt x="1644850" y="1401631"/>
                      <a:pt x="1636689" y="1403839"/>
                      <a:pt x="1628431" y="1404704"/>
                    </a:cubicBezTo>
                    <a:cubicBezTo>
                      <a:pt x="1618350" y="1405856"/>
                      <a:pt x="1608076" y="1405472"/>
                      <a:pt x="1597995" y="1406432"/>
                    </a:cubicBezTo>
                    <a:cubicBezTo>
                      <a:pt x="1585032" y="1407584"/>
                      <a:pt x="1572263" y="1410656"/>
                      <a:pt x="1559396" y="1410656"/>
                    </a:cubicBezTo>
                    <a:cubicBezTo>
                      <a:pt x="1549026" y="1410656"/>
                      <a:pt x="1538753" y="1407104"/>
                      <a:pt x="1528480" y="1405375"/>
                    </a:cubicBezTo>
                    <a:cubicBezTo>
                      <a:pt x="1513981" y="1402975"/>
                      <a:pt x="1498042" y="1403647"/>
                      <a:pt x="1485272" y="1397502"/>
                    </a:cubicBezTo>
                    <a:cubicBezTo>
                      <a:pt x="1471639" y="1390973"/>
                      <a:pt x="1458676" y="1387997"/>
                      <a:pt x="1444562" y="1390013"/>
                    </a:cubicBezTo>
                    <a:cubicBezTo>
                      <a:pt x="1439857" y="1390685"/>
                      <a:pt x="1433808" y="1394718"/>
                      <a:pt x="1431696" y="1398846"/>
                    </a:cubicBezTo>
                    <a:cubicBezTo>
                      <a:pt x="1426991" y="1408064"/>
                      <a:pt x="1420559" y="1409697"/>
                      <a:pt x="1411821" y="1406527"/>
                    </a:cubicBezTo>
                    <a:cubicBezTo>
                      <a:pt x="1404236" y="1403839"/>
                      <a:pt x="1394922" y="1402495"/>
                      <a:pt x="1389738" y="1397310"/>
                    </a:cubicBezTo>
                    <a:cubicBezTo>
                      <a:pt x="1375047" y="1382620"/>
                      <a:pt x="1356324" y="1382140"/>
                      <a:pt x="1338081" y="1378204"/>
                    </a:cubicBezTo>
                    <a:cubicBezTo>
                      <a:pt x="1326945" y="1375802"/>
                      <a:pt x="1316574" y="1375707"/>
                      <a:pt x="1305436" y="1377339"/>
                    </a:cubicBezTo>
                    <a:cubicBezTo>
                      <a:pt x="1281241" y="1380988"/>
                      <a:pt x="1257717" y="1375802"/>
                      <a:pt x="1234481" y="1369178"/>
                    </a:cubicBezTo>
                    <a:cubicBezTo>
                      <a:pt x="1219118" y="1364761"/>
                      <a:pt x="1203372" y="1362073"/>
                      <a:pt x="1188106" y="1357560"/>
                    </a:cubicBezTo>
                    <a:cubicBezTo>
                      <a:pt x="1176680" y="1354104"/>
                      <a:pt x="1165255" y="1349975"/>
                      <a:pt x="1154790" y="1344406"/>
                    </a:cubicBezTo>
                    <a:cubicBezTo>
                      <a:pt x="1139618" y="1336244"/>
                      <a:pt x="1126369" y="1323954"/>
                      <a:pt x="1107069" y="1327219"/>
                    </a:cubicBezTo>
                    <a:cubicBezTo>
                      <a:pt x="1090074" y="1330099"/>
                      <a:pt x="1074713" y="1324051"/>
                      <a:pt x="1059158" y="1318290"/>
                    </a:cubicBezTo>
                    <a:cubicBezTo>
                      <a:pt x="1047732" y="1314065"/>
                      <a:pt x="1036308" y="1309744"/>
                      <a:pt x="1024496" y="1307056"/>
                    </a:cubicBezTo>
                    <a:cubicBezTo>
                      <a:pt x="1010478" y="1303887"/>
                      <a:pt x="994635" y="1305232"/>
                      <a:pt x="982153" y="1299374"/>
                    </a:cubicBezTo>
                    <a:cubicBezTo>
                      <a:pt x="969095" y="1293229"/>
                      <a:pt x="958246" y="1297358"/>
                      <a:pt x="946628" y="1299087"/>
                    </a:cubicBezTo>
                    <a:cubicBezTo>
                      <a:pt x="928097" y="1301775"/>
                      <a:pt x="909661" y="1306768"/>
                      <a:pt x="890939" y="1300431"/>
                    </a:cubicBezTo>
                    <a:cubicBezTo>
                      <a:pt x="868184" y="1292750"/>
                      <a:pt x="845620" y="1284493"/>
                      <a:pt x="822769" y="1277196"/>
                    </a:cubicBezTo>
                    <a:cubicBezTo>
                      <a:pt x="813934" y="1274410"/>
                      <a:pt x="804431" y="1273258"/>
                      <a:pt x="795212" y="1272010"/>
                    </a:cubicBezTo>
                    <a:cubicBezTo>
                      <a:pt x="786476" y="1270954"/>
                      <a:pt x="776010" y="1273642"/>
                      <a:pt x="769288" y="1269610"/>
                    </a:cubicBezTo>
                    <a:cubicBezTo>
                      <a:pt x="752005" y="1259241"/>
                      <a:pt x="734243" y="1254152"/>
                      <a:pt x="714271" y="1254152"/>
                    </a:cubicBezTo>
                    <a:cubicBezTo>
                      <a:pt x="706781" y="1254152"/>
                      <a:pt x="699484" y="1249831"/>
                      <a:pt x="691900" y="1249062"/>
                    </a:cubicBezTo>
                    <a:cubicBezTo>
                      <a:pt x="681529" y="1248103"/>
                      <a:pt x="669623" y="1245510"/>
                      <a:pt x="660598" y="1249159"/>
                    </a:cubicBezTo>
                    <a:cubicBezTo>
                      <a:pt x="639379" y="1257800"/>
                      <a:pt x="622193" y="1250599"/>
                      <a:pt x="603662" y="1242054"/>
                    </a:cubicBezTo>
                    <a:cubicBezTo>
                      <a:pt x="585418" y="1233604"/>
                      <a:pt x="566215" y="1226884"/>
                      <a:pt x="546821" y="1221314"/>
                    </a:cubicBezTo>
                    <a:cubicBezTo>
                      <a:pt x="539524" y="1219298"/>
                      <a:pt x="530787" y="1222659"/>
                      <a:pt x="522721" y="1223330"/>
                    </a:cubicBezTo>
                    <a:cubicBezTo>
                      <a:pt x="519840" y="1223523"/>
                      <a:pt x="516671" y="1223811"/>
                      <a:pt x="514080" y="1222851"/>
                    </a:cubicBezTo>
                    <a:cubicBezTo>
                      <a:pt x="489020" y="1213633"/>
                      <a:pt x="463575" y="1206624"/>
                      <a:pt x="436404" y="1211424"/>
                    </a:cubicBezTo>
                    <a:cubicBezTo>
                      <a:pt x="433908" y="1211905"/>
                      <a:pt x="431123" y="1210849"/>
                      <a:pt x="428626" y="1210177"/>
                    </a:cubicBezTo>
                    <a:cubicBezTo>
                      <a:pt x="416432" y="1206720"/>
                      <a:pt x="404526" y="1201247"/>
                      <a:pt x="392141" y="1199999"/>
                    </a:cubicBezTo>
                    <a:cubicBezTo>
                      <a:pt x="361608" y="1196927"/>
                      <a:pt x="330884" y="1195678"/>
                      <a:pt x="300157" y="1193662"/>
                    </a:cubicBezTo>
                    <a:cubicBezTo>
                      <a:pt x="298237" y="1193566"/>
                      <a:pt x="296221" y="1193566"/>
                      <a:pt x="294493" y="1192894"/>
                    </a:cubicBezTo>
                    <a:cubicBezTo>
                      <a:pt x="283163" y="1188765"/>
                      <a:pt x="273274" y="1190110"/>
                      <a:pt x="263671" y="1197982"/>
                    </a:cubicBezTo>
                    <a:cubicBezTo>
                      <a:pt x="259447" y="1201439"/>
                      <a:pt x="253686" y="1203263"/>
                      <a:pt x="248406" y="1205184"/>
                    </a:cubicBezTo>
                    <a:cubicBezTo>
                      <a:pt x="240628" y="1208065"/>
                      <a:pt x="232659" y="1210849"/>
                      <a:pt x="224594" y="1212673"/>
                    </a:cubicBezTo>
                    <a:cubicBezTo>
                      <a:pt x="216624" y="1214401"/>
                      <a:pt x="208079" y="1216801"/>
                      <a:pt x="200398" y="1215458"/>
                    </a:cubicBezTo>
                    <a:cubicBezTo>
                      <a:pt x="186572" y="1213057"/>
                      <a:pt x="173417" y="1207681"/>
                      <a:pt x="159783" y="1204127"/>
                    </a:cubicBezTo>
                    <a:cubicBezTo>
                      <a:pt x="155079" y="1202879"/>
                      <a:pt x="149893" y="1203072"/>
                      <a:pt x="144997" y="1202975"/>
                    </a:cubicBezTo>
                    <a:cubicBezTo>
                      <a:pt x="133763" y="1202688"/>
                      <a:pt x="122241" y="1205472"/>
                      <a:pt x="112064" y="1197503"/>
                    </a:cubicBezTo>
                    <a:cubicBezTo>
                      <a:pt x="102655" y="1190014"/>
                      <a:pt x="93148" y="1192221"/>
                      <a:pt x="83259" y="1197887"/>
                    </a:cubicBezTo>
                    <a:cubicBezTo>
                      <a:pt x="76154" y="1201920"/>
                      <a:pt x="68090" y="1205088"/>
                      <a:pt x="60120" y="1206624"/>
                    </a:cubicBezTo>
                    <a:cubicBezTo>
                      <a:pt x="49174" y="1208736"/>
                      <a:pt x="38324" y="1209601"/>
                      <a:pt x="26514" y="1208352"/>
                    </a:cubicBezTo>
                    <a:cubicBezTo>
                      <a:pt x="18161" y="1207488"/>
                      <a:pt x="11343" y="1207104"/>
                      <a:pt x="4814" y="1202015"/>
                    </a:cubicBezTo>
                    <a:cubicBezTo>
                      <a:pt x="3759" y="1201247"/>
                      <a:pt x="1839" y="1201055"/>
                      <a:pt x="398" y="1201152"/>
                    </a:cubicBezTo>
                    <a:lnTo>
                      <a:pt x="0" y="1201150"/>
                    </a:lnTo>
                    <a:lnTo>
                      <a:pt x="0" y="1004512"/>
                    </a:lnTo>
                    <a:lnTo>
                      <a:pt x="30355" y="1002784"/>
                    </a:lnTo>
                    <a:cubicBezTo>
                      <a:pt x="37748" y="1002111"/>
                      <a:pt x="44853" y="999520"/>
                      <a:pt x="52151" y="997695"/>
                    </a:cubicBezTo>
                    <a:cubicBezTo>
                      <a:pt x="56183" y="996639"/>
                      <a:pt x="60504" y="993855"/>
                      <a:pt x="64248" y="994430"/>
                    </a:cubicBezTo>
                    <a:cubicBezTo>
                      <a:pt x="85948" y="997791"/>
                      <a:pt x="105823" y="989534"/>
                      <a:pt x="126370" y="985405"/>
                    </a:cubicBezTo>
                    <a:cubicBezTo>
                      <a:pt x="135876" y="983485"/>
                      <a:pt x="144805" y="978876"/>
                      <a:pt x="154022" y="975708"/>
                    </a:cubicBezTo>
                    <a:cubicBezTo>
                      <a:pt x="156423" y="974843"/>
                      <a:pt x="159111" y="974075"/>
                      <a:pt x="161512" y="974268"/>
                    </a:cubicBezTo>
                    <a:cubicBezTo>
                      <a:pt x="175242" y="975420"/>
                      <a:pt x="188876" y="977052"/>
                      <a:pt x="202510" y="978300"/>
                    </a:cubicBezTo>
                    <a:cubicBezTo>
                      <a:pt x="214896" y="979452"/>
                      <a:pt x="227378" y="979836"/>
                      <a:pt x="233235" y="993950"/>
                    </a:cubicBezTo>
                    <a:cubicBezTo>
                      <a:pt x="234100" y="996159"/>
                      <a:pt x="236979" y="997791"/>
                      <a:pt x="239188" y="999231"/>
                    </a:cubicBezTo>
                    <a:cubicBezTo>
                      <a:pt x="273274" y="1021411"/>
                      <a:pt x="291516" y="1020835"/>
                      <a:pt x="324834" y="997407"/>
                    </a:cubicBezTo>
                    <a:cubicBezTo>
                      <a:pt x="328290" y="995007"/>
                      <a:pt x="335683" y="993278"/>
                      <a:pt x="337987" y="995198"/>
                    </a:cubicBezTo>
                    <a:cubicBezTo>
                      <a:pt x="357575" y="1011137"/>
                      <a:pt x="378986" y="1009409"/>
                      <a:pt x="401550" y="1004416"/>
                    </a:cubicBezTo>
                    <a:cubicBezTo>
                      <a:pt x="407407" y="1003072"/>
                      <a:pt x="415664" y="1003072"/>
                      <a:pt x="420081" y="1006240"/>
                    </a:cubicBezTo>
                    <a:cubicBezTo>
                      <a:pt x="441108" y="1020930"/>
                      <a:pt x="463672" y="1018819"/>
                      <a:pt x="486523" y="1014498"/>
                    </a:cubicBezTo>
                    <a:cubicBezTo>
                      <a:pt x="490075" y="1013826"/>
                      <a:pt x="494397" y="1010177"/>
                      <a:pt x="495932" y="1006817"/>
                    </a:cubicBezTo>
                    <a:cubicBezTo>
                      <a:pt x="501406" y="994911"/>
                      <a:pt x="511680" y="990878"/>
                      <a:pt x="523009" y="987517"/>
                    </a:cubicBezTo>
                    <a:cubicBezTo>
                      <a:pt x="540868" y="982044"/>
                      <a:pt x="558438" y="975611"/>
                      <a:pt x="576393" y="970427"/>
                    </a:cubicBezTo>
                    <a:cubicBezTo>
                      <a:pt x="580811" y="969179"/>
                      <a:pt x="586283" y="969947"/>
                      <a:pt x="590892" y="971387"/>
                    </a:cubicBezTo>
                    <a:cubicBezTo>
                      <a:pt x="606638" y="976284"/>
                      <a:pt x="616624" y="988574"/>
                      <a:pt x="627569" y="999904"/>
                    </a:cubicBezTo>
                    <a:cubicBezTo>
                      <a:pt x="632370" y="1004897"/>
                      <a:pt x="638995" y="1008449"/>
                      <a:pt x="645429" y="1011329"/>
                    </a:cubicBezTo>
                    <a:cubicBezTo>
                      <a:pt x="662135" y="1018723"/>
                      <a:pt x="679226" y="1025348"/>
                      <a:pt x="696125" y="1032356"/>
                    </a:cubicBezTo>
                    <a:cubicBezTo>
                      <a:pt x="697757" y="1033029"/>
                      <a:pt x="699100" y="1034757"/>
                      <a:pt x="700349" y="1036197"/>
                    </a:cubicBezTo>
                    <a:cubicBezTo>
                      <a:pt x="712831" y="1051368"/>
                      <a:pt x="725216" y="1066634"/>
                      <a:pt x="737795" y="1081804"/>
                    </a:cubicBezTo>
                    <a:cubicBezTo>
                      <a:pt x="740195" y="1084684"/>
                      <a:pt x="743652" y="1086797"/>
                      <a:pt x="746244" y="1089581"/>
                    </a:cubicBezTo>
                    <a:cubicBezTo>
                      <a:pt x="749893" y="1093422"/>
                      <a:pt x="754502" y="1097071"/>
                      <a:pt x="756422" y="1101680"/>
                    </a:cubicBezTo>
                    <a:cubicBezTo>
                      <a:pt x="762374" y="1116177"/>
                      <a:pt x="773801" y="1122419"/>
                      <a:pt x="788202" y="1125108"/>
                    </a:cubicBezTo>
                    <a:cubicBezTo>
                      <a:pt x="801357" y="1127603"/>
                      <a:pt x="814511" y="1129716"/>
                      <a:pt x="827569" y="1132596"/>
                    </a:cubicBezTo>
                    <a:cubicBezTo>
                      <a:pt x="843507" y="1136053"/>
                      <a:pt x="859350" y="1139798"/>
                      <a:pt x="875097" y="1144022"/>
                    </a:cubicBezTo>
                    <a:cubicBezTo>
                      <a:pt x="881913" y="1145847"/>
                      <a:pt x="889115" y="1147959"/>
                      <a:pt x="894972" y="1151704"/>
                    </a:cubicBezTo>
                    <a:cubicBezTo>
                      <a:pt x="911390" y="1162073"/>
                      <a:pt x="928961" y="1169082"/>
                      <a:pt x="948260" y="1166298"/>
                    </a:cubicBezTo>
                    <a:cubicBezTo>
                      <a:pt x="963718" y="1164089"/>
                      <a:pt x="976680" y="1169754"/>
                      <a:pt x="986282" y="1178588"/>
                    </a:cubicBezTo>
                    <a:cubicBezTo>
                      <a:pt x="1003757" y="1194623"/>
                      <a:pt x="1022479" y="1190973"/>
                      <a:pt x="1041107" y="1185789"/>
                    </a:cubicBezTo>
                    <a:cubicBezTo>
                      <a:pt x="1050708" y="1183101"/>
                      <a:pt x="1058581" y="1183485"/>
                      <a:pt x="1067703" y="1186076"/>
                    </a:cubicBezTo>
                    <a:cubicBezTo>
                      <a:pt x="1088826" y="1192126"/>
                      <a:pt x="1102941" y="1208544"/>
                      <a:pt x="1116574" y="1222946"/>
                    </a:cubicBezTo>
                    <a:cubicBezTo>
                      <a:pt x="1128193" y="1235236"/>
                      <a:pt x="1141251" y="1242149"/>
                      <a:pt x="1155557" y="1247335"/>
                    </a:cubicBezTo>
                    <a:cubicBezTo>
                      <a:pt x="1173608" y="1253959"/>
                      <a:pt x="1187914" y="1251464"/>
                      <a:pt x="1196556" y="1235525"/>
                    </a:cubicBezTo>
                    <a:cubicBezTo>
                      <a:pt x="1198956" y="1231012"/>
                      <a:pt x="1203180" y="1225730"/>
                      <a:pt x="1207693" y="1224387"/>
                    </a:cubicBezTo>
                    <a:cubicBezTo>
                      <a:pt x="1229488" y="1217666"/>
                      <a:pt x="1251572" y="1207872"/>
                      <a:pt x="1274904" y="1213826"/>
                    </a:cubicBezTo>
                    <a:cubicBezTo>
                      <a:pt x="1307165" y="1221987"/>
                      <a:pt x="1338658" y="1221507"/>
                      <a:pt x="1370919" y="1213442"/>
                    </a:cubicBezTo>
                    <a:cubicBezTo>
                      <a:pt x="1423247" y="1200383"/>
                      <a:pt x="1475575" y="1186557"/>
                      <a:pt x="1530593" y="1189437"/>
                    </a:cubicBezTo>
                    <a:cubicBezTo>
                      <a:pt x="1539713" y="1189917"/>
                      <a:pt x="1550563" y="1184060"/>
                      <a:pt x="1558436" y="1178299"/>
                    </a:cubicBezTo>
                    <a:cubicBezTo>
                      <a:pt x="1573511" y="1167354"/>
                      <a:pt x="1572838" y="1166489"/>
                      <a:pt x="1589737" y="1175515"/>
                    </a:cubicBezTo>
                    <a:cubicBezTo>
                      <a:pt x="1593770" y="1177724"/>
                      <a:pt x="1598763" y="1179068"/>
                      <a:pt x="1601740" y="1182333"/>
                    </a:cubicBezTo>
                    <a:cubicBezTo>
                      <a:pt x="1616909" y="1198943"/>
                      <a:pt x="1635633" y="1194910"/>
                      <a:pt x="1654259" y="1192510"/>
                    </a:cubicBezTo>
                    <a:cubicBezTo>
                      <a:pt x="1657524" y="1192030"/>
                      <a:pt x="1661460" y="1191358"/>
                      <a:pt x="1664246" y="1192702"/>
                    </a:cubicBezTo>
                    <a:cubicBezTo>
                      <a:pt x="1676823" y="1198750"/>
                      <a:pt x="1687481" y="1196639"/>
                      <a:pt x="1698427" y="1188381"/>
                    </a:cubicBezTo>
                    <a:cubicBezTo>
                      <a:pt x="1707932" y="1181276"/>
                      <a:pt x="1718878" y="1177052"/>
                      <a:pt x="1730112" y="1185885"/>
                    </a:cubicBezTo>
                    <a:cubicBezTo>
                      <a:pt x="1755076" y="1205472"/>
                      <a:pt x="1781767" y="1206432"/>
                      <a:pt x="1809996" y="1194046"/>
                    </a:cubicBezTo>
                    <a:cubicBezTo>
                      <a:pt x="1830159" y="1185213"/>
                      <a:pt x="1850034" y="1183196"/>
                      <a:pt x="1871254" y="1192126"/>
                    </a:cubicBezTo>
                    <a:cubicBezTo>
                      <a:pt x="1879415" y="1195582"/>
                      <a:pt x="1889977" y="1193278"/>
                      <a:pt x="1899482" y="1194046"/>
                    </a:cubicBezTo>
                    <a:cubicBezTo>
                      <a:pt x="1904859" y="1194430"/>
                      <a:pt x="1910813" y="1194526"/>
                      <a:pt x="1915420" y="1196927"/>
                    </a:cubicBezTo>
                    <a:cubicBezTo>
                      <a:pt x="1927711" y="1203072"/>
                      <a:pt x="1939136" y="1210945"/>
                      <a:pt x="1951522" y="1216994"/>
                    </a:cubicBezTo>
                    <a:cubicBezTo>
                      <a:pt x="1957475" y="1219874"/>
                      <a:pt x="1964580" y="1221410"/>
                      <a:pt x="1971302" y="1221507"/>
                    </a:cubicBezTo>
                    <a:cubicBezTo>
                      <a:pt x="1991177" y="1221987"/>
                      <a:pt x="2011052" y="1221987"/>
                      <a:pt x="2030831" y="1221123"/>
                    </a:cubicBezTo>
                    <a:cubicBezTo>
                      <a:pt x="2063476" y="1219778"/>
                      <a:pt x="2096601" y="1219490"/>
                      <a:pt x="2120125" y="1190878"/>
                    </a:cubicBezTo>
                    <a:cubicBezTo>
                      <a:pt x="2122046" y="1188573"/>
                      <a:pt x="2126174" y="1187229"/>
                      <a:pt x="2129439" y="1186845"/>
                    </a:cubicBezTo>
                    <a:cubicBezTo>
                      <a:pt x="2144513" y="1185021"/>
                      <a:pt x="2159971" y="1184828"/>
                      <a:pt x="2174854" y="1181852"/>
                    </a:cubicBezTo>
                    <a:cubicBezTo>
                      <a:pt x="2186760" y="1179452"/>
                      <a:pt x="2196650" y="1180220"/>
                      <a:pt x="2205674" y="1188669"/>
                    </a:cubicBezTo>
                    <a:cubicBezTo>
                      <a:pt x="2217485" y="1199807"/>
                      <a:pt x="2231887" y="1206336"/>
                      <a:pt x="2247634" y="1202784"/>
                    </a:cubicBezTo>
                    <a:cubicBezTo>
                      <a:pt x="2263379" y="1199327"/>
                      <a:pt x="2273749" y="1206816"/>
                      <a:pt x="2285367" y="1214594"/>
                    </a:cubicBezTo>
                    <a:cubicBezTo>
                      <a:pt x="2293817" y="1220258"/>
                      <a:pt x="2303418" y="1227363"/>
                      <a:pt x="2312827" y="1227939"/>
                    </a:cubicBezTo>
                    <a:cubicBezTo>
                      <a:pt x="2334143" y="1229187"/>
                      <a:pt x="2352482" y="1248967"/>
                      <a:pt x="2375622" y="1237733"/>
                    </a:cubicBezTo>
                    <a:cubicBezTo>
                      <a:pt x="2377158" y="1236965"/>
                      <a:pt x="2379942" y="1238885"/>
                      <a:pt x="2382151" y="1239365"/>
                    </a:cubicBezTo>
                    <a:cubicBezTo>
                      <a:pt x="2399817" y="1243014"/>
                      <a:pt x="2416428" y="1239461"/>
                      <a:pt x="2429390" y="1227459"/>
                    </a:cubicBezTo>
                    <a:cubicBezTo>
                      <a:pt x="2446385" y="1211809"/>
                      <a:pt x="2465203" y="1210272"/>
                      <a:pt x="2486134" y="1215362"/>
                    </a:cubicBezTo>
                    <a:cubicBezTo>
                      <a:pt x="2492856" y="1216994"/>
                      <a:pt x="2499577" y="1218146"/>
                      <a:pt x="2506394" y="1219490"/>
                    </a:cubicBezTo>
                    <a:cubicBezTo>
                      <a:pt x="2515611" y="1221410"/>
                      <a:pt x="2524925" y="1223427"/>
                      <a:pt x="2534142" y="1225347"/>
                    </a:cubicBezTo>
                    <a:cubicBezTo>
                      <a:pt x="2543072" y="1227268"/>
                      <a:pt x="2552962" y="1230532"/>
                      <a:pt x="2559874" y="1222275"/>
                    </a:cubicBezTo>
                    <a:cubicBezTo>
                      <a:pt x="2565827" y="1215169"/>
                      <a:pt x="2570052" y="1215842"/>
                      <a:pt x="2575525" y="1221987"/>
                    </a:cubicBezTo>
                    <a:cubicBezTo>
                      <a:pt x="2594536" y="1243494"/>
                      <a:pt x="2617580" y="1256936"/>
                      <a:pt x="2646960" y="1257896"/>
                    </a:cubicBezTo>
                    <a:cubicBezTo>
                      <a:pt x="2653009" y="1258088"/>
                      <a:pt x="2659154" y="1259432"/>
                      <a:pt x="2665107" y="1260873"/>
                    </a:cubicBezTo>
                    <a:cubicBezTo>
                      <a:pt x="2668756" y="1261736"/>
                      <a:pt x="2673173" y="1262697"/>
                      <a:pt x="2675381" y="1265290"/>
                    </a:cubicBezTo>
                    <a:cubicBezTo>
                      <a:pt x="2692567" y="1285068"/>
                      <a:pt x="2713979" y="1298799"/>
                      <a:pt x="2737311" y="1309841"/>
                    </a:cubicBezTo>
                    <a:cubicBezTo>
                      <a:pt x="2745664" y="1313777"/>
                      <a:pt x="2754594" y="1317713"/>
                      <a:pt x="2763619" y="1318866"/>
                    </a:cubicBezTo>
                    <a:cubicBezTo>
                      <a:pt x="2773028" y="1320018"/>
                      <a:pt x="2782917" y="1318098"/>
                      <a:pt x="2792519" y="1317041"/>
                    </a:cubicBezTo>
                    <a:cubicBezTo>
                      <a:pt x="2798184" y="1316466"/>
                      <a:pt x="2804713" y="1316561"/>
                      <a:pt x="2809226" y="1313777"/>
                    </a:cubicBezTo>
                    <a:cubicBezTo>
                      <a:pt x="2823532" y="1305039"/>
                      <a:pt x="2837358" y="1295631"/>
                      <a:pt x="2850705" y="1285452"/>
                    </a:cubicBezTo>
                    <a:cubicBezTo>
                      <a:pt x="2862131" y="1276715"/>
                      <a:pt x="2864435" y="1275467"/>
                      <a:pt x="2874324" y="1286413"/>
                    </a:cubicBezTo>
                    <a:cubicBezTo>
                      <a:pt x="2884502" y="1297647"/>
                      <a:pt x="2897176" y="1303503"/>
                      <a:pt x="2911194" y="1305903"/>
                    </a:cubicBezTo>
                    <a:cubicBezTo>
                      <a:pt x="2933373" y="1309648"/>
                      <a:pt x="2955745" y="1312816"/>
                      <a:pt x="2978116" y="1314641"/>
                    </a:cubicBezTo>
                    <a:cubicBezTo>
                      <a:pt x="2998375" y="1316273"/>
                      <a:pt x="3008073" y="1307440"/>
                      <a:pt x="3012106" y="1287373"/>
                    </a:cubicBezTo>
                    <a:cubicBezTo>
                      <a:pt x="3014410" y="1276235"/>
                      <a:pt x="3017387" y="1264137"/>
                      <a:pt x="3029676" y="1261161"/>
                    </a:cubicBezTo>
                    <a:cubicBezTo>
                      <a:pt x="3049744" y="1256360"/>
                      <a:pt x="3070579" y="1254248"/>
                      <a:pt x="3080469" y="1230724"/>
                    </a:cubicBezTo>
                    <a:cubicBezTo>
                      <a:pt x="3085941" y="1235909"/>
                      <a:pt x="3089302" y="1238981"/>
                      <a:pt x="3092567" y="1242054"/>
                    </a:cubicBezTo>
                    <a:cubicBezTo>
                      <a:pt x="3101592" y="1250599"/>
                      <a:pt x="3120314" y="1254248"/>
                      <a:pt x="3129821" y="1246855"/>
                    </a:cubicBezTo>
                    <a:cubicBezTo>
                      <a:pt x="3143839" y="1236101"/>
                      <a:pt x="3156705" y="1238117"/>
                      <a:pt x="3170147" y="1246471"/>
                    </a:cubicBezTo>
                    <a:cubicBezTo>
                      <a:pt x="3192615" y="1260297"/>
                      <a:pt x="3217674" y="1257128"/>
                      <a:pt x="3240429" y="1251559"/>
                    </a:cubicBezTo>
                    <a:cubicBezTo>
                      <a:pt x="3257617" y="1247430"/>
                      <a:pt x="3275956" y="1239845"/>
                      <a:pt x="3287189" y="1222466"/>
                    </a:cubicBezTo>
                    <a:cubicBezTo>
                      <a:pt x="3290741" y="1216898"/>
                      <a:pt x="3298711" y="1214113"/>
                      <a:pt x="3305049" y="1210465"/>
                    </a:cubicBezTo>
                    <a:cubicBezTo>
                      <a:pt x="3310329" y="1207488"/>
                      <a:pt x="3315898" y="1204704"/>
                      <a:pt x="3321755" y="1202784"/>
                    </a:cubicBezTo>
                    <a:cubicBezTo>
                      <a:pt x="3327995" y="1200671"/>
                      <a:pt x="3334909" y="1197598"/>
                      <a:pt x="3341055" y="1198463"/>
                    </a:cubicBezTo>
                    <a:cubicBezTo>
                      <a:pt x="3359681" y="1200959"/>
                      <a:pt x="3374467" y="1196062"/>
                      <a:pt x="3387621" y="1182140"/>
                    </a:cubicBezTo>
                    <a:cubicBezTo>
                      <a:pt x="3394439" y="1174939"/>
                      <a:pt x="3404520" y="1166202"/>
                      <a:pt x="3413161" y="1166105"/>
                    </a:cubicBezTo>
                    <a:cubicBezTo>
                      <a:pt x="3434189" y="1165818"/>
                      <a:pt x="3451663" y="1158905"/>
                      <a:pt x="3470579" y="1150647"/>
                    </a:cubicBezTo>
                    <a:cubicBezTo>
                      <a:pt x="3482772" y="1145366"/>
                      <a:pt x="3496598" y="1141718"/>
                      <a:pt x="3509657" y="1136821"/>
                    </a:cubicBezTo>
                    <a:cubicBezTo>
                      <a:pt x="3524923" y="1131060"/>
                      <a:pt x="3541534" y="1128948"/>
                      <a:pt x="3550847" y="1113009"/>
                    </a:cubicBezTo>
                    <a:cubicBezTo>
                      <a:pt x="3551903" y="1111281"/>
                      <a:pt x="3555072" y="1110993"/>
                      <a:pt x="3556608" y="1109361"/>
                    </a:cubicBezTo>
                    <a:cubicBezTo>
                      <a:pt x="3561505" y="1104368"/>
                      <a:pt x="3567842" y="1099760"/>
                      <a:pt x="3570435" y="1093710"/>
                    </a:cubicBezTo>
                    <a:cubicBezTo>
                      <a:pt x="3577923" y="1076044"/>
                      <a:pt x="3583780" y="1057800"/>
                      <a:pt x="3590501" y="1039846"/>
                    </a:cubicBezTo>
                    <a:cubicBezTo>
                      <a:pt x="3591942" y="1036005"/>
                      <a:pt x="3593285" y="1031108"/>
                      <a:pt x="3596263" y="1028900"/>
                    </a:cubicBezTo>
                    <a:cubicBezTo>
                      <a:pt x="3613449" y="1016226"/>
                      <a:pt x="3630925" y="1004032"/>
                      <a:pt x="3648591" y="992030"/>
                    </a:cubicBezTo>
                    <a:cubicBezTo>
                      <a:pt x="3655696" y="987229"/>
                      <a:pt x="3661649" y="989918"/>
                      <a:pt x="3667986" y="995487"/>
                    </a:cubicBezTo>
                    <a:cubicBezTo>
                      <a:pt x="3674131" y="1000768"/>
                      <a:pt x="3681717" y="1006240"/>
                      <a:pt x="3689397" y="1007585"/>
                    </a:cubicBezTo>
                    <a:cubicBezTo>
                      <a:pt x="3704760" y="1010177"/>
                      <a:pt x="3720698" y="1010753"/>
                      <a:pt x="3736349" y="1010753"/>
                    </a:cubicBezTo>
                    <a:cubicBezTo>
                      <a:pt x="3742205" y="1010753"/>
                      <a:pt x="3748446" y="1007297"/>
                      <a:pt x="3753919" y="1004513"/>
                    </a:cubicBezTo>
                    <a:cubicBezTo>
                      <a:pt x="3764289" y="999231"/>
                      <a:pt x="3773890" y="992126"/>
                      <a:pt x="3784643" y="987710"/>
                    </a:cubicBezTo>
                    <a:cubicBezTo>
                      <a:pt x="3797126" y="982621"/>
                      <a:pt x="3804615" y="974459"/>
                      <a:pt x="3808359" y="961689"/>
                    </a:cubicBezTo>
                    <a:cubicBezTo>
                      <a:pt x="3813929" y="942679"/>
                      <a:pt x="3827179" y="929428"/>
                      <a:pt x="3842829" y="918674"/>
                    </a:cubicBezTo>
                    <a:cubicBezTo>
                      <a:pt x="3862705" y="904944"/>
                      <a:pt x="3886421" y="905616"/>
                      <a:pt x="3908983" y="902256"/>
                    </a:cubicBezTo>
                    <a:cubicBezTo>
                      <a:pt x="3917625" y="901008"/>
                      <a:pt x="3926555" y="899951"/>
                      <a:pt x="3934428" y="896783"/>
                    </a:cubicBezTo>
                    <a:cubicBezTo>
                      <a:pt x="3964288" y="884877"/>
                      <a:pt x="3994149" y="873548"/>
                      <a:pt x="4026987" y="873835"/>
                    </a:cubicBezTo>
                    <a:cubicBezTo>
                      <a:pt x="4029674" y="873835"/>
                      <a:pt x="4032363" y="873548"/>
                      <a:pt x="4035051" y="873067"/>
                    </a:cubicBezTo>
                    <a:cubicBezTo>
                      <a:pt x="4058383" y="869131"/>
                      <a:pt x="4082483" y="867594"/>
                      <a:pt x="4099189" y="846664"/>
                    </a:cubicBezTo>
                    <a:cubicBezTo>
                      <a:pt x="4102261" y="842823"/>
                      <a:pt x="4109271" y="841671"/>
                      <a:pt x="4114647" y="840134"/>
                    </a:cubicBezTo>
                    <a:cubicBezTo>
                      <a:pt x="4123961" y="837638"/>
                      <a:pt x="4130203" y="832549"/>
                      <a:pt x="4133563" y="823427"/>
                    </a:cubicBezTo>
                    <a:cubicBezTo>
                      <a:pt x="4139229" y="807681"/>
                      <a:pt x="4145949" y="792223"/>
                      <a:pt x="4151039" y="776284"/>
                    </a:cubicBezTo>
                    <a:cubicBezTo>
                      <a:pt x="4154591" y="765338"/>
                      <a:pt x="4161215" y="759289"/>
                      <a:pt x="4171489" y="754776"/>
                    </a:cubicBezTo>
                    <a:cubicBezTo>
                      <a:pt x="4177251" y="752280"/>
                      <a:pt x="4182243" y="746808"/>
                      <a:pt x="4186372" y="741718"/>
                    </a:cubicBezTo>
                    <a:cubicBezTo>
                      <a:pt x="4191365" y="735573"/>
                      <a:pt x="4193957" y="727412"/>
                      <a:pt x="4199429" y="721940"/>
                    </a:cubicBezTo>
                    <a:cubicBezTo>
                      <a:pt x="4212775" y="708305"/>
                      <a:pt x="4216905" y="693231"/>
                      <a:pt x="4212487" y="674604"/>
                    </a:cubicBezTo>
                    <a:cubicBezTo>
                      <a:pt x="4208551" y="658090"/>
                      <a:pt x="4218921" y="636006"/>
                      <a:pt x="4232555" y="632645"/>
                    </a:cubicBezTo>
                    <a:cubicBezTo>
                      <a:pt x="4247629" y="628900"/>
                      <a:pt x="4257999" y="619684"/>
                      <a:pt x="4268657" y="609410"/>
                    </a:cubicBezTo>
                    <a:cubicBezTo>
                      <a:pt x="4274609" y="603649"/>
                      <a:pt x="4282963" y="598656"/>
                      <a:pt x="4291028" y="597216"/>
                    </a:cubicBezTo>
                    <a:cubicBezTo>
                      <a:pt x="4321657" y="591647"/>
                      <a:pt x="4350557" y="598464"/>
                      <a:pt x="4379651" y="609506"/>
                    </a:cubicBezTo>
                    <a:cubicBezTo>
                      <a:pt x="4398661" y="616707"/>
                      <a:pt x="4419784" y="618627"/>
                      <a:pt x="4440139" y="621507"/>
                    </a:cubicBezTo>
                    <a:cubicBezTo>
                      <a:pt x="4446477" y="622371"/>
                      <a:pt x="4454542" y="620452"/>
                      <a:pt x="4460015" y="616899"/>
                    </a:cubicBezTo>
                    <a:cubicBezTo>
                      <a:pt x="4479218" y="604609"/>
                      <a:pt x="4498325" y="591935"/>
                      <a:pt x="4516183" y="577724"/>
                    </a:cubicBezTo>
                    <a:cubicBezTo>
                      <a:pt x="4532795" y="564379"/>
                      <a:pt x="4551517" y="558810"/>
                      <a:pt x="4571681" y="560250"/>
                    </a:cubicBezTo>
                    <a:cubicBezTo>
                      <a:pt x="4586371" y="561306"/>
                      <a:pt x="4599621" y="558905"/>
                      <a:pt x="4613447" y="555257"/>
                    </a:cubicBezTo>
                    <a:cubicBezTo>
                      <a:pt x="4624969" y="552185"/>
                      <a:pt x="4637643" y="550072"/>
                      <a:pt x="4649355" y="551417"/>
                    </a:cubicBezTo>
                    <a:cubicBezTo>
                      <a:pt x="4665775" y="553337"/>
                      <a:pt x="4679313" y="550553"/>
                      <a:pt x="4692467" y="540663"/>
                    </a:cubicBezTo>
                    <a:cubicBezTo>
                      <a:pt x="4699476" y="535382"/>
                      <a:pt x="4708502" y="532598"/>
                      <a:pt x="4716855" y="528949"/>
                    </a:cubicBezTo>
                    <a:cubicBezTo>
                      <a:pt x="4729721" y="523284"/>
                      <a:pt x="4743067" y="518483"/>
                      <a:pt x="4755645" y="512147"/>
                    </a:cubicBezTo>
                    <a:cubicBezTo>
                      <a:pt x="4769183" y="505425"/>
                      <a:pt x="4781569" y="496112"/>
                      <a:pt x="4795395" y="490351"/>
                    </a:cubicBezTo>
                    <a:cubicBezTo>
                      <a:pt x="4810278" y="484110"/>
                      <a:pt x="4819879" y="474605"/>
                      <a:pt x="4825928" y="459818"/>
                    </a:cubicBezTo>
                    <a:cubicBezTo>
                      <a:pt x="4829769" y="450504"/>
                      <a:pt x="4835049" y="440615"/>
                      <a:pt x="4842347" y="434086"/>
                    </a:cubicBezTo>
                    <a:cubicBezTo>
                      <a:pt x="4857422" y="420740"/>
                      <a:pt x="4875087" y="410370"/>
                      <a:pt x="4890451" y="397216"/>
                    </a:cubicBezTo>
                    <a:cubicBezTo>
                      <a:pt x="4912054" y="378781"/>
                      <a:pt x="4932025" y="359194"/>
                      <a:pt x="4933945" y="327701"/>
                    </a:cubicBezTo>
                    <a:cubicBezTo>
                      <a:pt x="4935001" y="310322"/>
                      <a:pt x="4944219" y="302929"/>
                      <a:pt x="4961214" y="298801"/>
                    </a:cubicBezTo>
                    <a:cubicBezTo>
                      <a:pt x="4966878" y="297457"/>
                      <a:pt x="4974945" y="294864"/>
                      <a:pt x="4976672" y="290639"/>
                    </a:cubicBezTo>
                    <a:cubicBezTo>
                      <a:pt x="4981857" y="278061"/>
                      <a:pt x="4992610" y="275565"/>
                      <a:pt x="5002979" y="270573"/>
                    </a:cubicBezTo>
                    <a:cubicBezTo>
                      <a:pt x="5009221" y="267596"/>
                      <a:pt x="5016903" y="261739"/>
                      <a:pt x="5018535" y="255690"/>
                    </a:cubicBezTo>
                    <a:cubicBezTo>
                      <a:pt x="5025255" y="231206"/>
                      <a:pt x="5043690" y="216804"/>
                      <a:pt x="5061069" y="200961"/>
                    </a:cubicBezTo>
                    <a:cubicBezTo>
                      <a:pt x="5066158" y="196256"/>
                      <a:pt x="5071631" y="190879"/>
                      <a:pt x="5074127" y="184735"/>
                    </a:cubicBezTo>
                    <a:cubicBezTo>
                      <a:pt x="5079409" y="171484"/>
                      <a:pt x="5087281" y="161882"/>
                      <a:pt x="5101108" y="156891"/>
                    </a:cubicBezTo>
                    <a:cubicBezTo>
                      <a:pt x="5105524" y="155354"/>
                      <a:pt x="5109557" y="151801"/>
                      <a:pt x="5112918" y="148441"/>
                    </a:cubicBezTo>
                    <a:cubicBezTo>
                      <a:pt x="5120119" y="141144"/>
                      <a:pt x="5126167" y="132598"/>
                      <a:pt x="5133753" y="125782"/>
                    </a:cubicBezTo>
                    <a:cubicBezTo>
                      <a:pt x="5153051" y="108211"/>
                      <a:pt x="5172159" y="90928"/>
                      <a:pt x="5183393" y="66348"/>
                    </a:cubicBezTo>
                    <a:cubicBezTo>
                      <a:pt x="5188865" y="54346"/>
                      <a:pt x="5195107" y="41288"/>
                      <a:pt x="5204709" y="33030"/>
                    </a:cubicBezTo>
                    <a:cubicBezTo>
                      <a:pt x="5216903" y="22565"/>
                      <a:pt x="5232937" y="16612"/>
                      <a:pt x="5247243" y="845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2530" name="Picture 2" descr="UNIFIL carries out 400 patrols each day | UNIFIL">
            <a:extLst>
              <a:ext uri="{FF2B5EF4-FFF2-40B4-BE49-F238E27FC236}">
                <a16:creationId xmlns:a16="http://schemas.microsoft.com/office/drawing/2014/main" id="{57391F57-A41C-463D-AF5B-320D5DBCB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1932" y="1615464"/>
            <a:ext cx="4369112" cy="253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871C7ACA-8751-465E-A59C-EAA2F08DF097}"/>
              </a:ext>
            </a:extLst>
          </p:cNvPr>
          <p:cNvSpPr txBox="1"/>
          <p:nvPr/>
        </p:nvSpPr>
        <p:spPr>
          <a:xfrm>
            <a:off x="6541929" y="4149548"/>
            <a:ext cx="1049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solidFill>
                  <a:schemeClr val="bg1"/>
                </a:solidFill>
              </a:rPr>
              <a:t>Source: UNFIL</a:t>
            </a:r>
            <a:endParaRPr lang="en-GB" sz="1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246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76E515-702E-43E7-B584-B30EAA61E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I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1942BB-3CA4-489C-80C6-EBC237D28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687493" cy="4543277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AČR. (2021).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Armáda české republiky v roce 2020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Ministerstvo obrany České republiky.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Barber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E. (2012).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Involvement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Humanitarian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Supply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Chains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In: Kovács, G.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Spens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M.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Relief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Supply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Disasters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Humanitarian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Aid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Emergency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Logistics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Hershey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Business Science Reference, pp. 123-146.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Buzan, B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Wilde, J. (1998)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Security: A New Framework for Analysis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Boulder, Colo: Lynne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Rienner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Pub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Coppola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 P. (2011).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International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Disaster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Management.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Burlington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Butterworth-Heinemann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Cronqvist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Farbøl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Sylvest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Introduction: New Paths in Civil Defence History. In: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Cronqvist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Farbøl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R.,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Sylvest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C. (eds) Cold War Civil Defence in Western Europe. Palgrave Macmillan, Cham. https://doi.org/10.1007/978-3-030-84281-9_1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Gupta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Kohli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Padmakumari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Dixit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P. K.,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Prasad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S.,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Chakravarthy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 S., Shukla, R., Ghana, P.,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Mahapatra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Varadaraj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G. (2020).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Psychological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among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armed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doctors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COVID-19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pandemic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India.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Indian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Psychological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Medicine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(4), 374–378. https://doi.org/10.1177/0253717620934037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221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3951F1-4A6B-486C-AD88-5D1930B37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II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ADBCBE-C6A6-496A-BDFA-3AE6734A67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Heaslip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G. (2012).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Civil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Military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Cooperation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Coordination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Humanitarian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Relief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In: Kovács, G.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Spens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M.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Relief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Supply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Disasters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Humanitarian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Aid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Emergency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Logistics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Hershey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Business Science Reference, pp. 147-172.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Kalkman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P. (2020). Military crisis responses to COVID-19. </a:t>
            </a:r>
            <a:r>
              <a:rPr lang="en-GB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Contingencies and Crisis Management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September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1–5. https://doi.org/10.1111/1468-5973.12328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Kleiner, J. (2022). Battling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Defense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Austerity Cuts With the COVID-19 Crisis Response? The Czech Army’s Online Public Perception. Armed Forces &amp; Society, 0(0). https://doi.org/10.1177/0095327X221114654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Kufčák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(2015).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V4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Countries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Austerity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Defence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Spending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Armed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Obrana a Strategie (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Defence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Strategy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(2), 35–48. https://doi.org/10.3849/1802-7199.14.2014.02.035-048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Lázaro-Pérez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Martínez-López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Á.,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Gómez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-Galán, J., &amp;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Fernández-Martínez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 D. M. (2020). Covid-19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pandemic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death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anxiety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security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forces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spain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Public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(21), 1–16. https://doi.org/10.3390/ijerph17217760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151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C3831-6531-2CF2-F09E-162D36F03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III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40F121-AAD1-6FDE-F1E5-42F5AE16C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Michaud, J., Moss, K.,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Licina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D., Waldman, R.,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Kamradt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-Scott, A., Bartee, M., Lim, M., Williamson, J.,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Burkle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F.,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Polyak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C. S., Thomson, N.,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Heymann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 L., &amp; Lillywhite, L. (2019). Militaries and global health: peace, conflict, and disaster response. </a:t>
            </a:r>
            <a:r>
              <a:rPr lang="en-GB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Lancet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393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(10168), 276–286. https://doi.org/https://doi.org/10.1016/S0140-6736(18)32838-1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 ČMS. (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n.d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.). </a:t>
            </a:r>
            <a:r>
              <a:rPr lang="cs-CZ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Manuál pro přípravu techniků OO: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Historie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současnost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civilní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obrany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civilní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ochrany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ochrany</a:t>
            </a:r>
            <a:r>
              <a:rPr lang="en-GB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obyvatelstva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https://www.vzdelavani-dh.cz/publicCourse?id=61&amp;head=132&amp;subhead=340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STEM. (2021). </a:t>
            </a:r>
            <a:r>
              <a:rPr lang="cs-CZ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Instituce | Stem.cz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https://www.stem.cz/category/instituce/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Zandee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D.,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Duchateau-Polkerman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E., &amp;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Stoetman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 (2020).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Defence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Covid-19: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budget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cuts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should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table. </a:t>
            </a:r>
            <a:r>
              <a:rPr lang="cs-CZ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Clingendael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April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Zeman, P. et al. (2002). </a:t>
            </a:r>
            <a:r>
              <a:rPr lang="cs-CZ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Česká bezpečnostní terminologie. </a:t>
            </a:r>
            <a:r>
              <a:rPr lang="cs-CZ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 ČR: Ústav strategických studií Vojenské akademie v Brně.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28023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0241208-780C-48CA-B739-FCCC8655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 for your attention. Questions?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9F04E1-0A47-43A9-8273-9090E1792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902" y="3429000"/>
            <a:ext cx="8071697" cy="1655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2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jkleiner@mail.muni.cz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346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671814BA-A6D3-43B8-BE82-037F77CD2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641752"/>
            <a:ext cx="2655887" cy="3213277"/>
          </a:xfrm>
        </p:spPr>
        <p:txBody>
          <a:bodyPr anchor="t">
            <a:normAutofit/>
          </a:bodyPr>
          <a:lstStyle/>
          <a:p>
            <a:r>
              <a:rPr lang="cs-CZ" sz="3400"/>
              <a:t>Unintentional threats definitions</a:t>
            </a:r>
            <a:endParaRPr lang="en-GB" sz="34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881887-BFCB-4FBB-89A7-00958157B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1" y="1197429"/>
            <a:ext cx="7522028" cy="4476798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´A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threat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can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be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tx1">
                    <a:alpha val="80000"/>
                  </a:schemeClr>
                </a:solidFill>
              </a:rPr>
              <a:t>foremost</a:t>
            </a:r>
            <a:r>
              <a:rPr lang="cs-CZ" sz="2400" b="1" dirty="0">
                <a:solidFill>
                  <a:schemeClr val="tx1">
                    <a:alpha val="80000"/>
                  </a:schemeClr>
                </a:solidFill>
              </a:rPr>
              <a:t> a natural </a:t>
            </a:r>
            <a:r>
              <a:rPr lang="cs-CZ" sz="2400" b="1" dirty="0" err="1">
                <a:solidFill>
                  <a:schemeClr val="tx1">
                    <a:alpha val="80000"/>
                  </a:schemeClr>
                </a:solidFill>
              </a:rPr>
              <a:t>phenomennon</a:t>
            </a:r>
            <a:r>
              <a:rPr lang="cs-CZ" sz="2400" b="1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defined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in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terms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of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physics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etc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.,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e.g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., a </a:t>
            </a:r>
            <a:r>
              <a:rPr lang="cs-CZ" sz="2400" b="1" dirty="0">
                <a:solidFill>
                  <a:schemeClr val="tx1">
                    <a:alpha val="80000"/>
                  </a:schemeClr>
                </a:solidFill>
              </a:rPr>
              <a:t>natural </a:t>
            </a:r>
            <a:r>
              <a:rPr lang="cs-CZ" sz="2400" b="1" dirty="0" err="1">
                <a:solidFill>
                  <a:schemeClr val="tx1">
                    <a:alpha val="80000"/>
                  </a:schemeClr>
                </a:solidFill>
              </a:rPr>
              <a:t>disaster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.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We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call such a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threat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</a:rPr>
              <a:t>unintentional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</a:rPr>
              <a:t>´ (Zeman et al., 2002, p. 55). </a:t>
            </a:r>
            <a:endParaRPr lang="cs-CZ" sz="2400" dirty="0">
              <a:solidFill>
                <a:schemeClr val="tx1">
                  <a:alpha val="80000"/>
                </a:schemeClr>
              </a:solidFill>
              <a:sym typeface="Wingdings" panose="05000000000000000000" pitchFamily="2" charset="2"/>
            </a:endParaRPr>
          </a:p>
          <a:p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(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Buzan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Waever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De Wilde, 1998, pp. 156-157) -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Unintentional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threats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4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also</a:t>
            </a:r>
            <a:r>
              <a:rPr lang="cs-CZ" sz="24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as:</a:t>
            </a:r>
          </a:p>
          <a:p>
            <a:pPr lvl="1"/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accidental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one-time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threats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;</a:t>
            </a:r>
          </a:p>
          <a:p>
            <a:pPr lvl="1"/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´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unavoidable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interlocking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,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inadvertent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´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threats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due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to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security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conflicts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between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or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among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states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and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their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conflicting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principles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(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e.g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.,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definition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of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Estonia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as a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threat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to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Russian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 minority and </a:t>
            </a:r>
            <a:r>
              <a:rPr lang="cs-CZ" sz="2000" dirty="0" err="1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Russia</a:t>
            </a:r>
            <a:r>
              <a:rPr lang="cs-CZ" sz="2000" dirty="0">
                <a:solidFill>
                  <a:schemeClr val="tx1">
                    <a:alpha val="80000"/>
                  </a:schemeClr>
                </a:solidFill>
                <a:sym typeface="Wingdings" panose="05000000000000000000" pitchFamily="2" charset="2"/>
              </a:rPr>
              <a:t>).</a:t>
            </a:r>
          </a:p>
          <a:p>
            <a:endParaRPr lang="cs-CZ" sz="24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GB" sz="240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3076" name="Picture 4" descr="30 Minutes for the Future. Spent 20 minutes and watch the video: | by Arbiz  Platform | Medium">
            <a:extLst>
              <a:ext uri="{FF2B5EF4-FFF2-40B4-BE49-F238E27FC236}">
                <a16:creationId xmlns:a16="http://schemas.microsoft.com/office/drawing/2014/main" id="{2974D287-A62B-48EE-ACE1-1F9066753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88" y="3759581"/>
            <a:ext cx="2559885" cy="206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584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BC845C78-3520-477B-B866-E57C6CC5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1641751"/>
            <a:ext cx="2860670" cy="4408143"/>
          </a:xfrm>
        </p:spPr>
        <p:txBody>
          <a:bodyPr anchor="t">
            <a:normAutofit/>
          </a:bodyPr>
          <a:lstStyle/>
          <a:p>
            <a:r>
              <a:rPr lang="cs-CZ" sz="3600" dirty="0" err="1"/>
              <a:t>Where</a:t>
            </a:r>
            <a:r>
              <a:rPr lang="cs-CZ" sz="3600" dirty="0"/>
              <a:t> </a:t>
            </a:r>
            <a:r>
              <a:rPr lang="cs-CZ" sz="3600" dirty="0" err="1"/>
              <a:t>does</a:t>
            </a:r>
            <a:r>
              <a:rPr lang="cs-CZ" sz="3600" dirty="0"/>
              <a:t>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military</a:t>
            </a:r>
            <a:r>
              <a:rPr lang="cs-CZ" sz="3600" dirty="0"/>
              <a:t> </a:t>
            </a:r>
            <a:r>
              <a:rPr lang="cs-CZ" sz="3600" dirty="0" err="1"/>
              <a:t>stand</a:t>
            </a:r>
            <a:r>
              <a:rPr lang="cs-CZ" sz="3600" dirty="0"/>
              <a:t> in </a:t>
            </a:r>
            <a:r>
              <a:rPr lang="cs-CZ" sz="3600" dirty="0" err="1"/>
              <a:t>the</a:t>
            </a:r>
            <a:r>
              <a:rPr lang="cs-CZ" sz="3600" dirty="0"/>
              <a:t> </a:t>
            </a:r>
            <a:r>
              <a:rPr lang="cs-CZ" sz="3600" dirty="0" err="1"/>
              <a:t>crisis</a:t>
            </a:r>
            <a:r>
              <a:rPr lang="cs-CZ" sz="3600" dirty="0"/>
              <a:t> management?</a:t>
            </a:r>
            <a:endParaRPr lang="en-GB" sz="3600" dirty="0"/>
          </a:p>
        </p:txBody>
      </p:sp>
      <p:graphicFrame>
        <p:nvGraphicFramePr>
          <p:cNvPr id="21" name="Objekt 20">
            <a:extLst>
              <a:ext uri="{FF2B5EF4-FFF2-40B4-BE49-F238E27FC236}">
                <a16:creationId xmlns:a16="http://schemas.microsoft.com/office/drawing/2014/main" id="{8B82E64F-4AE6-4832-9663-8B16C9659C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220607"/>
              </p:ext>
            </p:extLst>
          </p:nvPr>
        </p:nvGraphicFramePr>
        <p:xfrm>
          <a:off x="4824150" y="173398"/>
          <a:ext cx="4928125" cy="45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3" imgW="3117960" imgH="2851200" progId="Paint.Picture">
                  <p:embed/>
                </p:oleObj>
              </mc:Choice>
              <mc:Fallback>
                <p:oleObj name="Rastrový obrázek" r:id="rId3" imgW="3117960" imgH="2851200" progId="Paint.Picture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E9BD9DD5-1677-4C81-B290-5F436D5C4B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4150" y="173398"/>
                        <a:ext cx="4928125" cy="450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ovéPole 21">
            <a:extLst>
              <a:ext uri="{FF2B5EF4-FFF2-40B4-BE49-F238E27FC236}">
                <a16:creationId xmlns:a16="http://schemas.microsoft.com/office/drawing/2014/main" id="{F1974C38-DEC4-4428-B6EE-0D34889E24BC}"/>
              </a:ext>
            </a:extLst>
          </p:cNvPr>
          <p:cNvSpPr txBox="1"/>
          <p:nvPr/>
        </p:nvSpPr>
        <p:spPr>
          <a:xfrm>
            <a:off x="9873689" y="2165075"/>
            <a:ext cx="2103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/>
              <a:t>(Alexander, 2002 as </a:t>
            </a:r>
            <a:r>
              <a:rPr lang="cs-CZ" sz="1400" i="1" dirty="0" err="1"/>
              <a:t>cited</a:t>
            </a:r>
            <a:r>
              <a:rPr lang="cs-CZ" sz="1400" i="1" dirty="0"/>
              <a:t> in </a:t>
            </a:r>
            <a:r>
              <a:rPr lang="cs-CZ" sz="1400" i="1" dirty="0" err="1"/>
              <a:t>Coppola</a:t>
            </a:r>
            <a:r>
              <a:rPr lang="cs-CZ" sz="1400" i="1" dirty="0"/>
              <a:t>, 2011, p. 10)</a:t>
            </a:r>
            <a:endParaRPr lang="en-GB" sz="1400" i="1" dirty="0"/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DBAFBD6C-EA59-427F-8E47-E2E163EBBD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7088278"/>
              </p:ext>
            </p:extLst>
          </p:nvPr>
        </p:nvGraphicFramePr>
        <p:xfrm>
          <a:off x="4825475" y="4799058"/>
          <a:ext cx="6769882" cy="125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3917880" imgH="723960" progId="Paint.Picture">
                  <p:embed/>
                </p:oleObj>
              </mc:Choice>
              <mc:Fallback>
                <p:oleObj name="Rastrový obrázek" r:id="rId5" imgW="3917880" imgH="7239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25475" y="4799058"/>
                        <a:ext cx="6769882" cy="1250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ovéPole 22">
            <a:extLst>
              <a:ext uri="{FF2B5EF4-FFF2-40B4-BE49-F238E27FC236}">
                <a16:creationId xmlns:a16="http://schemas.microsoft.com/office/drawing/2014/main" id="{80EA942A-3D59-4BED-91B8-72921D2A72CA}"/>
              </a:ext>
            </a:extLst>
          </p:cNvPr>
          <p:cNvSpPr txBox="1"/>
          <p:nvPr/>
        </p:nvSpPr>
        <p:spPr>
          <a:xfrm>
            <a:off x="4825475" y="6146170"/>
            <a:ext cx="5048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Winkler´s</a:t>
            </a:r>
            <a:r>
              <a:rPr lang="cs-CZ" sz="1400" i="1" dirty="0"/>
              <a:t> (1997) </a:t>
            </a:r>
            <a:r>
              <a:rPr lang="cs-CZ" sz="1400" i="1" dirty="0" err="1"/>
              <a:t>equation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risk as </a:t>
            </a:r>
            <a:r>
              <a:rPr lang="cs-CZ" sz="1400" i="1" dirty="0" err="1"/>
              <a:t>cited</a:t>
            </a:r>
            <a:r>
              <a:rPr lang="cs-CZ" sz="1400" i="1" dirty="0"/>
              <a:t> in Zeman (2002, p. 63) 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2187881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On Campaign Plan Phasing: Six-Phase or Unconstrained?">
            <a:extLst>
              <a:ext uri="{FF2B5EF4-FFF2-40B4-BE49-F238E27FC236}">
                <a16:creationId xmlns:a16="http://schemas.microsoft.com/office/drawing/2014/main" id="{D4A1BE1D-F59F-4FFB-9195-1DFBFE12C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9206" y="643467"/>
            <a:ext cx="3824386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8" name="Picture 12">
            <a:extLst>
              <a:ext uri="{FF2B5EF4-FFF2-40B4-BE49-F238E27FC236}">
                <a16:creationId xmlns:a16="http://schemas.microsoft.com/office/drawing/2014/main" id="{1CB137E6-F057-42AB-B344-5041E65A4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149" y="643467"/>
            <a:ext cx="4521274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U.S. Marine Lance Cpl. Alex Hurtado and Gunnery Sgt. Damian Henry, a heavy equipment operator and the engineer chief with Special Purpose Marine Air-Ground Task Force - Southern Command, deployed in support of Joint Task Force Matthew, off load supplies for locals affected by Hurricane Matthew at Jeremie, Haiti, Oct. 9, 2016.">
            <a:extLst>
              <a:ext uri="{FF2B5EF4-FFF2-40B4-BE49-F238E27FC236}">
                <a16:creationId xmlns:a16="http://schemas.microsoft.com/office/drawing/2014/main" id="{AB163B25-1569-4CF2-B0A1-C5C6B35A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4387" y="3671316"/>
            <a:ext cx="3814025" cy="25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LA, U.S. troops find &amp;amp;#39;common bond&amp;amp;#39; in weeklong disaster response drill">
            <a:extLst>
              <a:ext uri="{FF2B5EF4-FFF2-40B4-BE49-F238E27FC236}">
                <a16:creationId xmlns:a16="http://schemas.microsoft.com/office/drawing/2014/main" id="{96BF7A08-8746-4434-BA25-F5D2414E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2075" y="3671316"/>
            <a:ext cx="3825421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C02F077-968E-42A5-BE71-9B0F14808200}"/>
              </a:ext>
            </a:extLst>
          </p:cNvPr>
          <p:cNvSpPr txBox="1"/>
          <p:nvPr/>
        </p:nvSpPr>
        <p:spPr>
          <a:xfrm>
            <a:off x="6601537" y="3151999"/>
            <a:ext cx="1358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iRozhlas.cz</a:t>
            </a:r>
            <a:endParaRPr lang="en-GB" sz="1200" i="1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8FAE908F-1D22-46A5-84B8-C659D7D6A9E2}"/>
              </a:ext>
            </a:extLst>
          </p:cNvPr>
          <p:cNvSpPr txBox="1"/>
          <p:nvPr/>
        </p:nvSpPr>
        <p:spPr>
          <a:xfrm>
            <a:off x="1574504" y="6224785"/>
            <a:ext cx="21639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Defense </a:t>
            </a:r>
            <a:r>
              <a:rPr lang="cs-CZ" sz="1200" i="1" dirty="0" err="1"/>
              <a:t>Logistic</a:t>
            </a:r>
            <a:r>
              <a:rPr lang="cs-CZ" sz="1200" i="1" dirty="0"/>
              <a:t> </a:t>
            </a:r>
            <a:r>
              <a:rPr lang="cs-CZ" sz="1200" i="1" dirty="0" err="1"/>
              <a:t>Agency</a:t>
            </a:r>
            <a:endParaRPr lang="en-GB" sz="1200" i="1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CE1186B-F618-4F98-9EB2-71A3CCB02E39}"/>
              </a:ext>
            </a:extLst>
          </p:cNvPr>
          <p:cNvSpPr txBox="1"/>
          <p:nvPr/>
        </p:nvSpPr>
        <p:spPr>
          <a:xfrm>
            <a:off x="6792075" y="6224784"/>
            <a:ext cx="1134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ecns.cn</a:t>
            </a:r>
            <a:endParaRPr lang="en-GB" sz="1200" i="1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9E3A150-80C9-421F-9E9F-D92EC85C294E}"/>
              </a:ext>
            </a:extLst>
          </p:cNvPr>
          <p:cNvSpPr txBox="1"/>
          <p:nvPr/>
        </p:nvSpPr>
        <p:spPr>
          <a:xfrm>
            <a:off x="1574504" y="3144392"/>
            <a:ext cx="1756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</a:t>
            </a:r>
            <a:r>
              <a:rPr lang="cs-CZ" sz="1200" i="1" dirty="0" err="1"/>
              <a:t>War</a:t>
            </a:r>
            <a:r>
              <a:rPr lang="cs-CZ" sz="1200" i="1" dirty="0"/>
              <a:t> on </a:t>
            </a:r>
            <a:r>
              <a:rPr lang="cs-CZ" sz="1200" i="1" dirty="0" err="1"/>
              <a:t>the</a:t>
            </a:r>
            <a:r>
              <a:rPr lang="cs-CZ" sz="1200" i="1" dirty="0"/>
              <a:t> </a:t>
            </a:r>
            <a:r>
              <a:rPr lang="cs-CZ" sz="1200" i="1" dirty="0" err="1"/>
              <a:t>Rocks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039475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866FFED1-7744-49B7-9E83-C7867E77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5" y="129628"/>
            <a:ext cx="10189030" cy="11647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Civil </a:t>
            </a:r>
            <a:r>
              <a:rPr lang="en-US" sz="4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Defence</a:t>
            </a:r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(Protection)</a:t>
            </a:r>
          </a:p>
        </p:txBody>
      </p:sp>
      <p:pic>
        <p:nvPicPr>
          <p:cNvPr id="6148" name="Picture 4" descr="Civil defense - Wikipedia">
            <a:extLst>
              <a:ext uri="{FF2B5EF4-FFF2-40B4-BE49-F238E27FC236}">
                <a16:creationId xmlns:a16="http://schemas.microsoft.com/office/drawing/2014/main" id="{F9F02546-87A9-4439-9B9E-6F708266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515" y="272687"/>
            <a:ext cx="2710543" cy="271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96E4ABD-81AA-4EDB-BEC0-188C785241B4}"/>
              </a:ext>
            </a:extLst>
          </p:cNvPr>
          <p:cNvSpPr txBox="1"/>
          <p:nvPr/>
        </p:nvSpPr>
        <p:spPr>
          <a:xfrm>
            <a:off x="8196944" y="3040062"/>
            <a:ext cx="3363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Internationally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recognized</a:t>
            </a:r>
            <a:r>
              <a:rPr lang="cs-CZ" dirty="0">
                <a:solidFill>
                  <a:schemeClr val="bg1"/>
                </a:solidFill>
              </a:rPr>
              <a:t> symbol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CD </a:t>
            </a:r>
            <a:r>
              <a:rPr lang="cs-CZ" dirty="0" err="1">
                <a:solidFill>
                  <a:schemeClr val="bg1"/>
                </a:solidFill>
              </a:rPr>
              <a:t>units</a:t>
            </a:r>
            <a:r>
              <a:rPr lang="cs-CZ" dirty="0">
                <a:solidFill>
                  <a:schemeClr val="bg1"/>
                </a:solidFill>
              </a:rPr>
              <a:t>; </a:t>
            </a:r>
            <a:r>
              <a:rPr lang="cs-CZ" dirty="0" err="1">
                <a:solidFill>
                  <a:schemeClr val="bg1"/>
                </a:solidFill>
              </a:rPr>
              <a:t>rooted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IHL.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06C6CEC6-B903-471B-9F65-E303FFF20A78}"/>
              </a:ext>
            </a:extLst>
          </p:cNvPr>
          <p:cNvSpPr txBox="1">
            <a:spLocks/>
          </p:cNvSpPr>
          <p:nvPr/>
        </p:nvSpPr>
        <p:spPr>
          <a:xfrm>
            <a:off x="827088" y="1641751"/>
            <a:ext cx="5965598" cy="44081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(</a:t>
            </a:r>
            <a:r>
              <a:rPr lang="cs-CZ" sz="2000" dirty="0" err="1">
                <a:solidFill>
                  <a:schemeClr val="bg1"/>
                </a:solidFill>
              </a:rPr>
              <a:t>Carpet</a:t>
            </a:r>
            <a:r>
              <a:rPr lang="cs-CZ" sz="2000" dirty="0">
                <a:solidFill>
                  <a:schemeClr val="bg1"/>
                </a:solidFill>
              </a:rPr>
              <a:t>) </a:t>
            </a:r>
            <a:r>
              <a:rPr lang="cs-CZ" sz="2000" dirty="0" err="1">
                <a:solidFill>
                  <a:schemeClr val="bg1"/>
                </a:solidFill>
              </a:rPr>
              <a:t>bombing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runs</a:t>
            </a:r>
            <a:r>
              <a:rPr lang="cs-CZ" sz="2000" dirty="0">
                <a:solidFill>
                  <a:schemeClr val="bg1"/>
                </a:solidFill>
              </a:rPr>
              <a:t> in WWI (</a:t>
            </a:r>
            <a:r>
              <a:rPr lang="cs-CZ" sz="2000" dirty="0" err="1">
                <a:solidFill>
                  <a:schemeClr val="bg1"/>
                </a:solidFill>
              </a:rPr>
              <a:t>zeppelins</a:t>
            </a:r>
            <a:r>
              <a:rPr lang="cs-CZ" sz="2000" dirty="0">
                <a:solidFill>
                  <a:schemeClr val="bg1"/>
                </a:solidFill>
              </a:rPr>
              <a:t>) and WWII. 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</a:rPr>
              <a:t>Focus on </a:t>
            </a:r>
            <a:r>
              <a:rPr lang="cs-CZ" sz="2000" dirty="0" err="1">
                <a:solidFill>
                  <a:schemeClr val="bg1"/>
                </a:solidFill>
              </a:rPr>
              <a:t>WMDs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during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the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Cold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War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era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</a:p>
          <a:p>
            <a:r>
              <a:rPr lang="cs-CZ" sz="2000" dirty="0">
                <a:solidFill>
                  <a:schemeClr val="bg1"/>
                </a:solidFill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000" dirty="0" err="1">
                <a:solidFill>
                  <a:schemeClr val="bg1"/>
                </a:solidFill>
              </a:rPr>
              <a:t>After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the</a:t>
            </a:r>
            <a:r>
              <a:rPr lang="cs-CZ" sz="2000" dirty="0">
                <a:solidFill>
                  <a:schemeClr val="bg1"/>
                </a:solidFill>
              </a:rPr>
              <a:t> CW </a:t>
            </a:r>
            <a:r>
              <a:rPr lang="cs-CZ" sz="2000" dirty="0" err="1">
                <a:solidFill>
                  <a:schemeClr val="bg1"/>
                </a:solidFill>
              </a:rPr>
              <a:t>thought</a:t>
            </a:r>
            <a:r>
              <a:rPr lang="cs-CZ" sz="2000" dirty="0">
                <a:solidFill>
                  <a:schemeClr val="bg1"/>
                </a:solidFill>
              </a:rPr>
              <a:t> to </a:t>
            </a:r>
            <a:r>
              <a:rPr lang="cs-CZ" sz="2000" dirty="0" err="1">
                <a:solidFill>
                  <a:schemeClr val="bg1"/>
                </a:solidFill>
              </a:rPr>
              <a:t>be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outdated</a:t>
            </a:r>
            <a:r>
              <a:rPr lang="cs-CZ" sz="2000" dirty="0">
                <a:solidFill>
                  <a:schemeClr val="bg1"/>
                </a:solidFill>
              </a:rPr>
              <a:t>…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…but </a:t>
            </a:r>
            <a:r>
              <a:rPr lang="cs-CZ" sz="2000" dirty="0" err="1">
                <a:solidFill>
                  <a:schemeClr val="bg1"/>
                </a:solidFill>
              </a:rPr>
              <a:t>terrorism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pandemics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climate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crisis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rogue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states</a:t>
            </a:r>
            <a:r>
              <a:rPr lang="cs-CZ" sz="2000" dirty="0">
                <a:solidFill>
                  <a:schemeClr val="bg1"/>
                </a:solidFill>
              </a:rPr>
              <a:t> and </a:t>
            </a:r>
            <a:r>
              <a:rPr lang="cs-CZ" sz="2000" dirty="0" err="1">
                <a:solidFill>
                  <a:schemeClr val="bg1"/>
                </a:solidFill>
              </a:rPr>
              <a:t>Russia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said</a:t>
            </a:r>
            <a:r>
              <a:rPr lang="cs-CZ" sz="2000" dirty="0">
                <a:solidFill>
                  <a:schemeClr val="bg1"/>
                </a:solidFill>
              </a:rPr>
              <a:t> nope 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cs-CZ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increased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demand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for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survival</a:t>
            </a:r>
            <a:r>
              <a:rPr lang="cs-CZ" sz="2000" dirty="0">
                <a:solidFill>
                  <a:schemeClr val="bg1"/>
                </a:solidFill>
                <a:sym typeface="Wingdings" panose="05000000000000000000" pitchFamily="2" charset="2"/>
              </a:rPr>
              <a:t> and resilience (</a:t>
            </a:r>
            <a:r>
              <a:rPr lang="en-GB" sz="2000" b="0" i="0" dirty="0" err="1">
                <a:solidFill>
                  <a:schemeClr val="bg1"/>
                </a:solidFill>
                <a:effectLst/>
                <a:latin typeface="+mn-lt"/>
              </a:rPr>
              <a:t>Cronqvist</a:t>
            </a:r>
            <a:r>
              <a:rPr lang="cs-CZ" sz="2000" b="0" i="0" dirty="0">
                <a:solidFill>
                  <a:schemeClr val="bg1"/>
                </a:solidFill>
                <a:effectLst/>
                <a:latin typeface="+mn-lt"/>
              </a:rPr>
              <a:t>, </a:t>
            </a:r>
            <a:r>
              <a:rPr lang="en-GB" sz="2000" b="0" i="0" dirty="0" err="1">
                <a:solidFill>
                  <a:schemeClr val="bg1"/>
                </a:solidFill>
                <a:effectLst/>
                <a:latin typeface="+mn-lt"/>
              </a:rPr>
              <a:t>Farbøl</a:t>
            </a:r>
            <a:r>
              <a:rPr lang="cs-CZ" sz="2000" b="0" i="0" dirty="0">
                <a:solidFill>
                  <a:schemeClr val="bg1"/>
                </a:solidFill>
                <a:effectLst/>
                <a:latin typeface="+mn-lt"/>
              </a:rPr>
              <a:t> and </a:t>
            </a:r>
            <a:r>
              <a:rPr lang="en-GB" sz="2000" b="0" i="0" dirty="0" err="1">
                <a:solidFill>
                  <a:schemeClr val="bg1"/>
                </a:solidFill>
                <a:effectLst/>
                <a:latin typeface="+mn-lt"/>
              </a:rPr>
              <a:t>Sylvest</a:t>
            </a:r>
            <a:r>
              <a:rPr lang="cs-CZ" sz="2000" b="0" i="0" dirty="0">
                <a:solidFill>
                  <a:schemeClr val="bg1"/>
                </a:solidFill>
                <a:effectLst/>
                <a:latin typeface="+mn-lt"/>
              </a:rPr>
              <a:t>, 2022). </a:t>
            </a:r>
          </a:p>
          <a:p>
            <a:endParaRPr lang="cs-CZ" sz="2000" dirty="0">
              <a:solidFill>
                <a:schemeClr val="bg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chemeClr val="bg1"/>
                </a:solidFill>
                <a:latin typeface="+mn-lt"/>
              </a:rPr>
              <a:t>Shift: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intentional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threats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</a:rPr>
              <a:t>only</a:t>
            </a:r>
            <a:r>
              <a:rPr lang="cs-CZ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cs-CZ" sz="2000" dirty="0" err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incl</a:t>
            </a:r>
            <a:r>
              <a:rPr lang="cs-CZ" sz="20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. </a:t>
            </a:r>
            <a:r>
              <a:rPr lang="cs-CZ" sz="2000" dirty="0" err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unintentional</a:t>
            </a:r>
            <a:r>
              <a:rPr lang="cs-CZ" sz="20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cs-CZ" sz="2000" dirty="0" err="1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ones</a:t>
            </a:r>
            <a:r>
              <a:rPr lang="cs-CZ" sz="2000" dirty="0">
                <a:solidFill>
                  <a:schemeClr val="bg1"/>
                </a:solidFill>
                <a:latin typeface="+mn-lt"/>
                <a:sym typeface="Wingdings" panose="05000000000000000000" pitchFamily="2" charset="2"/>
              </a:rPr>
              <a:t>.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88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5899CC-D972-44D2-950F-5226DF8E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cs-CZ" dirty="0"/>
              <a:t>Czech Civil </a:t>
            </a:r>
            <a:r>
              <a:rPr lang="cs-CZ" dirty="0" err="1"/>
              <a:t>Defence</a:t>
            </a:r>
            <a:r>
              <a:rPr lang="cs-CZ" dirty="0"/>
              <a:t> (SH ČMS, </a:t>
            </a:r>
            <a:r>
              <a:rPr lang="cs-CZ" dirty="0" err="1"/>
              <a:t>n.d</a:t>
            </a:r>
            <a:r>
              <a:rPr lang="cs-CZ" dirty="0"/>
              <a:t>.)</a:t>
            </a: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895F60-3DAC-478C-90C3-B6CFE0608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1807"/>
            <a:ext cx="4936067" cy="3985155"/>
          </a:xfrm>
        </p:spPr>
        <p:txBody>
          <a:bodyPr>
            <a:normAutofit/>
          </a:bodyPr>
          <a:lstStyle/>
          <a:p>
            <a:r>
              <a:rPr lang="cs-CZ" sz="2000" dirty="0"/>
              <a:t>1951-1993 (</a:t>
            </a:r>
            <a:r>
              <a:rPr lang="cs-CZ" sz="2000" i="1" dirty="0"/>
              <a:t>civilní obrana)</a:t>
            </a:r>
            <a:endParaRPr lang="cs-CZ" sz="2000" dirty="0"/>
          </a:p>
          <a:p>
            <a:r>
              <a:rPr lang="cs-CZ" sz="2000" dirty="0"/>
              <a:t>1993 - ´Civil </a:t>
            </a:r>
            <a:r>
              <a:rPr lang="cs-CZ" sz="2000" dirty="0" err="1"/>
              <a:t>Protection</a:t>
            </a:r>
            <a:r>
              <a:rPr lang="cs-CZ" sz="2000" dirty="0"/>
              <a:t>´ (</a:t>
            </a:r>
            <a:r>
              <a:rPr lang="cs-CZ" sz="2000" i="1" dirty="0"/>
              <a:t>civilní ochrana</a:t>
            </a:r>
            <a:r>
              <a:rPr lang="cs-CZ" sz="2000" dirty="0"/>
              <a:t>)</a:t>
            </a:r>
          </a:p>
          <a:p>
            <a:r>
              <a:rPr lang="cs-CZ" sz="2000" dirty="0"/>
              <a:t>2001 – </a:t>
            </a:r>
            <a:r>
              <a:rPr lang="cs-CZ" sz="2000" dirty="0" err="1"/>
              <a:t>moved</a:t>
            </a:r>
            <a:r>
              <a:rPr lang="cs-CZ" sz="2000" dirty="0"/>
              <a:t> </a:t>
            </a:r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</a:t>
            </a:r>
            <a:r>
              <a:rPr lang="cs-CZ" sz="2000" dirty="0" err="1"/>
              <a:t>DoD</a:t>
            </a:r>
            <a:r>
              <a:rPr lang="cs-CZ" sz="2000" dirty="0"/>
              <a:t> to </a:t>
            </a:r>
            <a:r>
              <a:rPr lang="cs-CZ" sz="2000" dirty="0" err="1"/>
              <a:t>DoI</a:t>
            </a:r>
            <a:r>
              <a:rPr lang="cs-CZ" sz="2000" dirty="0"/>
              <a:t> (zákon č. 239/2000 Sb. – </a:t>
            </a:r>
            <a:r>
              <a:rPr lang="cs-CZ" sz="2000" dirty="0" err="1"/>
              <a:t>Integrated</a:t>
            </a:r>
            <a:r>
              <a:rPr lang="cs-CZ" sz="2000" dirty="0"/>
              <a:t> </a:t>
            </a:r>
            <a:r>
              <a:rPr lang="cs-CZ" sz="2000" dirty="0" err="1"/>
              <a:t>Rescue</a:t>
            </a:r>
            <a:r>
              <a:rPr lang="cs-CZ" sz="2000" dirty="0"/>
              <a:t> </a:t>
            </a:r>
            <a:r>
              <a:rPr lang="cs-CZ" sz="2000" dirty="0" err="1"/>
              <a:t>System</a:t>
            </a:r>
            <a:r>
              <a:rPr lang="cs-CZ" sz="2000" dirty="0"/>
              <a:t>) – </a:t>
            </a:r>
            <a:r>
              <a:rPr lang="cs-CZ" sz="2000" dirty="0" err="1"/>
              <a:t>fire</a:t>
            </a:r>
            <a:r>
              <a:rPr lang="cs-CZ" sz="2000" dirty="0"/>
              <a:t> </a:t>
            </a:r>
            <a:r>
              <a:rPr lang="cs-CZ" sz="2000" dirty="0" err="1"/>
              <a:t>dept</a:t>
            </a:r>
            <a:r>
              <a:rPr lang="cs-CZ" sz="2000" dirty="0"/>
              <a:t> (</a:t>
            </a:r>
            <a:r>
              <a:rPr lang="cs-CZ" sz="2000" i="1" dirty="0"/>
              <a:t>ochrana obyvatelstva)</a:t>
            </a:r>
            <a:endParaRPr lang="cs-CZ" sz="2000" dirty="0"/>
          </a:p>
          <a:p>
            <a:r>
              <a:rPr lang="cs-CZ" sz="2000" dirty="0" err="1"/>
              <a:t>From</a:t>
            </a:r>
            <a:r>
              <a:rPr lang="cs-CZ" sz="2000" dirty="0"/>
              <a:t> </a:t>
            </a:r>
            <a:r>
              <a:rPr lang="cs-CZ" sz="2000" dirty="0" err="1"/>
              <a:t>original</a:t>
            </a:r>
            <a:r>
              <a:rPr lang="cs-CZ" sz="2000" dirty="0"/>
              <a:t> 5 </a:t>
            </a:r>
            <a:r>
              <a:rPr lang="cs-CZ" sz="2000" dirty="0" err="1"/>
              <a:t>military</a:t>
            </a:r>
            <a:r>
              <a:rPr lang="cs-CZ" sz="2000" dirty="0"/>
              <a:t> </a:t>
            </a:r>
            <a:r>
              <a:rPr lang="cs-CZ" sz="2000" dirty="0" err="1"/>
              <a:t>rescue</a:t>
            </a:r>
            <a:r>
              <a:rPr lang="cs-CZ" sz="2000" dirty="0"/>
              <a:t> </a:t>
            </a:r>
            <a:r>
              <a:rPr lang="cs-CZ" sz="2000" dirty="0" err="1"/>
              <a:t>batalions</a:t>
            </a:r>
            <a:r>
              <a:rPr lang="cs-CZ" sz="2000" dirty="0"/>
              <a:t> </a:t>
            </a:r>
            <a:r>
              <a:rPr lang="cs-CZ" sz="2000" dirty="0" err="1"/>
              <a:t>only</a:t>
            </a:r>
            <a:r>
              <a:rPr lang="cs-CZ" sz="2000" dirty="0"/>
              <a:t> 2 </a:t>
            </a:r>
            <a:r>
              <a:rPr lang="cs-CZ" sz="2000" dirty="0" err="1"/>
              <a:t>companies</a:t>
            </a:r>
            <a:r>
              <a:rPr lang="cs-CZ" sz="2000" dirty="0"/>
              <a:t> (</a:t>
            </a:r>
            <a:r>
              <a:rPr lang="cs-CZ" sz="2000" dirty="0" err="1"/>
              <a:t>under</a:t>
            </a:r>
            <a:r>
              <a:rPr lang="cs-CZ" sz="2000" dirty="0"/>
              <a:t> </a:t>
            </a:r>
            <a:r>
              <a:rPr lang="cs-CZ" sz="2000" dirty="0" err="1"/>
              <a:t>the</a:t>
            </a:r>
            <a:r>
              <a:rPr lang="cs-CZ" sz="2000" dirty="0"/>
              <a:t> 15</a:t>
            </a:r>
            <a:r>
              <a:rPr lang="cs-CZ" sz="2000" baseline="30000" dirty="0"/>
              <a:t>th </a:t>
            </a:r>
            <a:r>
              <a:rPr lang="cs-CZ" sz="2000" dirty="0" err="1"/>
              <a:t>engineer</a:t>
            </a:r>
            <a:r>
              <a:rPr lang="cs-CZ" sz="2000" dirty="0"/>
              <a:t> regiment). </a:t>
            </a:r>
            <a:endParaRPr lang="en-GB" sz="2000" baseline="30000" dirty="0"/>
          </a:p>
        </p:txBody>
      </p:sp>
      <p:pic>
        <p:nvPicPr>
          <p:cNvPr id="20482" name="Picture 2" descr="Tatra 815 8×8 VVN ZÚ Hlučín | POŽÁRY.cz - ohnisko žhavých zpráv | hasiči  aktuálně">
            <a:extLst>
              <a:ext uri="{FF2B5EF4-FFF2-40B4-BE49-F238E27FC236}">
                <a16:creationId xmlns:a16="http://schemas.microsoft.com/office/drawing/2014/main" id="{C7D94813-8481-46D6-9997-5103CE0BE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2525" y="1958011"/>
            <a:ext cx="4935970" cy="370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9D97DAE8-F189-4B7A-865C-FCB49DE559B3}"/>
              </a:ext>
            </a:extLst>
          </p:cNvPr>
          <p:cNvSpPr txBox="1"/>
          <p:nvPr/>
        </p:nvSpPr>
        <p:spPr>
          <a:xfrm>
            <a:off x="6312525" y="5382989"/>
            <a:ext cx="1253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Požáry.cz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2991874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ilitary unit">
            <a:extLst>
              <a:ext uri="{FF2B5EF4-FFF2-40B4-BE49-F238E27FC236}">
                <a16:creationId xmlns:a16="http://schemas.microsoft.com/office/drawing/2014/main" id="{BC79E692-D4E0-492D-B563-E3D6C180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1581150"/>
            <a:ext cx="657225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CF4C2D3-6074-4A92-8AF1-01D8297EF9AC}"/>
              </a:ext>
            </a:extLst>
          </p:cNvPr>
          <p:cNvSpPr txBox="1"/>
          <p:nvPr/>
        </p:nvSpPr>
        <p:spPr>
          <a:xfrm>
            <a:off x="2809875" y="5276850"/>
            <a:ext cx="2242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</a:t>
            </a:r>
            <a:r>
              <a:rPr lang="cs-CZ" sz="1200" i="1" dirty="0" err="1"/>
              <a:t>Encyclopaedia</a:t>
            </a:r>
            <a:r>
              <a:rPr lang="cs-CZ" sz="1200" i="1" dirty="0"/>
              <a:t> </a:t>
            </a:r>
            <a:r>
              <a:rPr lang="cs-CZ" sz="1200" i="1" dirty="0" err="1"/>
              <a:t>Britannica</a:t>
            </a:r>
            <a:endParaRPr lang="en-GB" sz="1200" i="1" dirty="0"/>
          </a:p>
        </p:txBody>
      </p:sp>
    </p:spTree>
    <p:extLst>
      <p:ext uri="{BB962C8B-B14F-4D97-AF65-F5344CB8AC3E}">
        <p14:creationId xmlns:p14="http://schemas.microsoft.com/office/powerpoint/2010/main" val="16646125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2505</Words>
  <Application>Microsoft Office PowerPoint</Application>
  <PresentationFormat>Širokoúhlá obrazovka</PresentationFormat>
  <Paragraphs>192</Paragraphs>
  <Slides>36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Motiv Office</vt:lpstr>
      <vt:lpstr>Rastrový obrázek</vt:lpstr>
      <vt:lpstr>Military Responses to Unintentional Threats</vt:lpstr>
      <vt:lpstr>Outline-ish</vt:lpstr>
      <vt:lpstr>Warm-up </vt:lpstr>
      <vt:lpstr>Unintentional threats definitions</vt:lpstr>
      <vt:lpstr>Where does the military stand in the crisis management?</vt:lpstr>
      <vt:lpstr>Prezentace aplikace PowerPoint</vt:lpstr>
      <vt:lpstr>Civil Defence (Protection)</vt:lpstr>
      <vt:lpstr>Czech Civil Defence (SH ČMS, n.d.)</vt:lpstr>
      <vt:lpstr>Prezentace aplikace PowerPoint</vt:lpstr>
      <vt:lpstr>15th Czech Army´s Engineer Regiment</vt:lpstr>
      <vt:lpstr>Sweden - 2018</vt:lpstr>
      <vt:lpstr>Are countries without the CD irresponsible towards their citizens? </vt:lpstr>
      <vt:lpstr>Case 1: Irish Civil Defence during COVID-19</vt:lpstr>
      <vt:lpstr>Case 2: Czech Army during COVID-19 (AČR, 2021)</vt:lpstr>
      <vt:lpstr>Czech Army floods mitigation efforts</vt:lpstr>
      <vt:lpstr>Relevant Czech legal framework</vt:lpstr>
      <vt:lpstr>Relevant Czech strategic security documents</vt:lpstr>
      <vt:lpstr>Relevant Czech strategic security documents</vt:lpstr>
      <vt:lpstr>Militaries and (international) humanitarian relief</vt:lpstr>
      <vt:lpstr>Prezentace aplikace PowerPoint</vt:lpstr>
      <vt:lpstr>Recognize this unit?</vt:lpstr>
      <vt:lpstr>United States Naval Construction Battalions</vt:lpstr>
      <vt:lpstr>A military definition of logistics (Barber, 2012) </vt:lpstr>
      <vt:lpstr>CIMIC in Humanitarian Relief</vt:lpstr>
      <vt:lpstr>Humanitarian Aid Supply Network (Kovács and Spens, 2008, p. 223 as cited in Heaslip, 2012, p. 151)</vt:lpstr>
      <vt:lpstr>Challenges (Heaslip, 2012)</vt:lpstr>
      <vt:lpstr>Prezentace aplikace PowerPoint</vt:lpstr>
      <vt:lpstr>COVID-19 and militaries + how did the pandemic impact the armed forces?</vt:lpstr>
      <vt:lpstr>Prezentace aplikace PowerPoint</vt:lpstr>
      <vt:lpstr>Ramifications</vt:lpstr>
      <vt:lpstr>Positive impacts (Kleiner, 2022)</vt:lpstr>
      <vt:lpstr>Wrap-up</vt:lpstr>
      <vt:lpstr>References I</vt:lpstr>
      <vt:lpstr>References II</vt:lpstr>
      <vt:lpstr>References III</vt:lpstr>
      <vt:lpstr>Thank you for your attention.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Military Responses to Unintentional Threats</dc:title>
  <dc:creator>Jan Kleiner</dc:creator>
  <cp:lastModifiedBy>Jan Kleiner</cp:lastModifiedBy>
  <cp:revision>65</cp:revision>
  <dcterms:created xsi:type="dcterms:W3CDTF">2022-03-07T08:20:03Z</dcterms:created>
  <dcterms:modified xsi:type="dcterms:W3CDTF">2023-03-14T13:03:38Z</dcterms:modified>
</cp:coreProperties>
</file>