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60" r:id="rId4"/>
    <p:sldId id="261" r:id="rId5"/>
    <p:sldId id="264" r:id="rId6"/>
    <p:sldId id="257" r:id="rId7"/>
    <p:sldId id="275" r:id="rId8"/>
    <p:sldId id="274" r:id="rId9"/>
    <p:sldId id="263" r:id="rId10"/>
    <p:sldId id="272" r:id="rId11"/>
    <p:sldId id="277" r:id="rId12"/>
    <p:sldId id="269" r:id="rId13"/>
    <p:sldId id="270" r:id="rId14"/>
    <p:sldId id="259" r:id="rId15"/>
    <p:sldId id="268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0D5C2B-4DD7-411A-B760-70B6AEA727D8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839C4C-BA30-41B5-8B0C-2253F2AB7A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1811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839C4C-BA30-41B5-8B0C-2253F2AB7A9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175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02EA-3ED1-4399-A56E-2217E9A6195D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1315C-22D4-4F3B-8036-200E6C2F36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66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02EA-3ED1-4399-A56E-2217E9A6195D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1315C-22D4-4F3B-8036-200E6C2F36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61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02EA-3ED1-4399-A56E-2217E9A6195D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1315C-22D4-4F3B-8036-200E6C2F36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816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02EA-3ED1-4399-A56E-2217E9A6195D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1315C-22D4-4F3B-8036-200E6C2F36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939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02EA-3ED1-4399-A56E-2217E9A6195D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1315C-22D4-4F3B-8036-200E6C2F36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556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02EA-3ED1-4399-A56E-2217E9A6195D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1315C-22D4-4F3B-8036-200E6C2F36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54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02EA-3ED1-4399-A56E-2217E9A6195D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1315C-22D4-4F3B-8036-200E6C2F36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577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02EA-3ED1-4399-A56E-2217E9A6195D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1315C-22D4-4F3B-8036-200E6C2F36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6567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02EA-3ED1-4399-A56E-2217E9A6195D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1315C-22D4-4F3B-8036-200E6C2F36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238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02EA-3ED1-4399-A56E-2217E9A6195D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1315C-22D4-4F3B-8036-200E6C2F36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068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02EA-3ED1-4399-A56E-2217E9A6195D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1315C-22D4-4F3B-8036-200E6C2F36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231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F02EA-3ED1-4399-A56E-2217E9A6195D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1315C-22D4-4F3B-8036-200E6C2F36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8466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/>
          <a:lstStyle/>
          <a:p>
            <a:r>
              <a:rPr lang="cs-CZ" dirty="0"/>
              <a:t>Fyzická ostraha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9.3.2023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700808"/>
            <a:ext cx="5210175" cy="188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3182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Zákon o soukromých bezpečnostní činnosti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628800"/>
            <a:ext cx="8229600" cy="4525963"/>
          </a:xfrm>
        </p:spPr>
        <p:txBody>
          <a:bodyPr>
            <a:normAutofit fontScale="40000" lnSpcReduction="20000"/>
          </a:bodyPr>
          <a:lstStyle/>
          <a:p>
            <a:r>
              <a:rPr lang="cs-CZ" dirty="0"/>
              <a:t>Existuje pouze návrh zákona o soukromé bezpečnostní činnosti</a:t>
            </a:r>
          </a:p>
          <a:p>
            <a:r>
              <a:rPr lang="cs-CZ" dirty="0"/>
              <a:t>Kategorizace bezpečnostních služeb</a:t>
            </a:r>
          </a:p>
          <a:p>
            <a:pPr lvl="1"/>
            <a:r>
              <a:rPr lang="cs-CZ" dirty="0"/>
              <a:t>Ostraha majetku a osob</a:t>
            </a:r>
          </a:p>
          <a:p>
            <a:pPr lvl="1"/>
            <a:r>
              <a:rPr lang="cs-CZ" dirty="0"/>
              <a:t>Činnost soukromých detektivů</a:t>
            </a:r>
          </a:p>
          <a:p>
            <a:pPr lvl="1"/>
            <a:r>
              <a:rPr lang="cs-CZ" dirty="0"/>
              <a:t>Převoz hotovosti a cenin</a:t>
            </a:r>
          </a:p>
          <a:p>
            <a:pPr lvl="1"/>
            <a:r>
              <a:rPr lang="cs-CZ" dirty="0"/>
              <a:t>Technická služba k ochraně osob a majetku</a:t>
            </a:r>
          </a:p>
          <a:p>
            <a:pPr lvl="1"/>
            <a:r>
              <a:rPr lang="cs-CZ" dirty="0"/>
              <a:t>Bezpečnostní poradenství</a:t>
            </a:r>
          </a:p>
          <a:p>
            <a:r>
              <a:rPr lang="cs-CZ" dirty="0"/>
              <a:t>Nutnost licence vydané Ministerstvem vnitra na dobu určitou</a:t>
            </a:r>
          </a:p>
          <a:p>
            <a:pPr lvl="1"/>
            <a:r>
              <a:rPr lang="cs-CZ" dirty="0"/>
              <a:t>Fyzická osoba - dosažení věku 21 let, způsobilost k právním úkonům, bezúhonnost, spolehlivost, negativní lustrační osvědčení, odborná způsobilost. </a:t>
            </a:r>
          </a:p>
          <a:p>
            <a:pPr lvl="1"/>
            <a:r>
              <a:rPr lang="cs-CZ" dirty="0"/>
              <a:t>Právnická osoba – fyzická osoba + nezbytnost transparentnosti vlastnické struktury a podmínka, že její obchodní firma nemůže vzbudit dojem, že jde o instituci, která plní úkoly veřejné správy. </a:t>
            </a:r>
          </a:p>
          <a:p>
            <a:pPr lvl="1"/>
            <a:r>
              <a:rPr lang="cs-CZ" dirty="0"/>
              <a:t>zapojení BIS spočívající ve vyjádření k vydání licence. </a:t>
            </a:r>
          </a:p>
          <a:p>
            <a:r>
              <a:rPr lang="cs-CZ" dirty="0"/>
              <a:t>Vlastní ochrana </a:t>
            </a:r>
          </a:p>
          <a:p>
            <a:pPr lvl="1"/>
            <a:r>
              <a:rPr lang="cs-CZ" dirty="0"/>
              <a:t>Osoby, které nemají předmětem své činnosti bezpečnostní službu, budou moci vykonávat tzv. vlastní ochranu = výkon bezpečnostní činnosti pro vlastní potřebu zaměstnavatele, pokud není (bezpečnostní činnost) předmětem jeho podnikatelské činnosti a je vykonávána alespoň jednou osobou v pracovněprávním nebo obdobném vztahu k zaměstnavateli. Vlastní ochrana nebude podléhat licenčnímu řízení, nýbrž bude stačit registrace u Ministerstva vnitra ČR (dále jen „ministerstvo“). Jedná se o volnější režim než licence. </a:t>
            </a:r>
          </a:p>
          <a:p>
            <a:r>
              <a:rPr lang="cs-CZ" dirty="0"/>
              <a:t>Zdravotní způsobilost se vyžaduje pouze u zaměstnance bezpečnostní služby, nikoliv u jejího provozovatele</a:t>
            </a:r>
          </a:p>
          <a:p>
            <a:pPr lvl="1"/>
            <a:r>
              <a:rPr lang="cs-CZ" dirty="0"/>
              <a:t>Předpokládá se, že na základě vyhlášky Ministerstva zdravotnictví ve spolupráci s Ministerstvem vnitra bude stanoven seznam tělesných a duševních vad, nemocí nebo stavů, které vylučují zdravotní způsobilost fyzické osoby. </a:t>
            </a:r>
          </a:p>
          <a:p>
            <a:pPr lvl="1"/>
            <a:r>
              <a:rPr lang="cs-CZ" dirty="0"/>
              <a:t>Žádné psychotesty </a:t>
            </a:r>
          </a:p>
          <a:p>
            <a:r>
              <a:rPr lang="cs-CZ" dirty="0"/>
              <a:t>Odborná způsobilost </a:t>
            </a:r>
          </a:p>
          <a:p>
            <a:pPr lvl="1"/>
            <a:r>
              <a:rPr lang="cs-CZ" dirty="0"/>
              <a:t>Kombinace vzdělání, praxe a dílčí kvalifikace</a:t>
            </a:r>
          </a:p>
          <a:p>
            <a:r>
              <a:rPr lang="cs-CZ" dirty="0"/>
              <a:t>Návrh zákona vychází z oprávnění podle stávající právní úpravy.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2505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Výhody a nevýhody vlastní vs. soukromé ostrahy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8065211"/>
              </p:ext>
            </p:extLst>
          </p:nvPr>
        </p:nvGraphicFramePr>
        <p:xfrm>
          <a:off x="457200" y="1600200"/>
          <a:ext cx="8229600" cy="324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Vlastní zaměstnanci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Soukromá ostraha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výhody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nevýhody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výhody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nevýhody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000" dirty="0"/>
                        <a:t>Lepší kontrola výdajů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Administrativní zátěž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Paušální fakturace za komplexní</a:t>
                      </a:r>
                      <a:r>
                        <a:rPr lang="cs-CZ" sz="1000" baseline="0" dirty="0"/>
                        <a:t> </a:t>
                      </a:r>
                      <a:r>
                        <a:rPr lang="cs-CZ" sz="1000" dirty="0"/>
                        <a:t>balíček služeb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Zákazník</a:t>
                      </a:r>
                      <a:r>
                        <a:rPr lang="cs-CZ" sz="1000" baseline="0" dirty="0"/>
                        <a:t> má malý prostor na ovlivňování kvality pracovníků </a:t>
                      </a:r>
                      <a:endParaRPr lang="cs-CZ" sz="1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000" dirty="0"/>
                        <a:t>Lepší poměr cena kvalita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Časová náročnost náborových procesů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Veškerá</a:t>
                      </a:r>
                      <a:r>
                        <a:rPr lang="cs-CZ" sz="1000" baseline="0" dirty="0"/>
                        <a:t> zodpovědnost je na poskytovateli služby</a:t>
                      </a:r>
                      <a:endParaRPr lang="cs-CZ" sz="1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dirty="0"/>
                        <a:t>Vysoká fluktuace pracovníků</a:t>
                      </a:r>
                    </a:p>
                    <a:p>
                      <a:endParaRPr lang="cs-CZ" sz="1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000" dirty="0"/>
                        <a:t>Kvalitnější zaměstnanci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Zodpovědnost za vlastní zaměstnance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Může</a:t>
                      </a:r>
                      <a:r>
                        <a:rPr lang="cs-CZ" sz="1000" baseline="0" dirty="0"/>
                        <a:t> být cenově výhodnější</a:t>
                      </a:r>
                      <a:endParaRPr lang="cs-CZ" sz="1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Extra</a:t>
                      </a:r>
                      <a:r>
                        <a:rPr lang="cs-CZ" sz="1000" baseline="0" dirty="0"/>
                        <a:t> výdaje za neočekávané  zásahy</a:t>
                      </a:r>
                      <a:endParaRPr lang="cs-CZ" sz="1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000" dirty="0"/>
                        <a:t>Vysoká loajalita zaměstnanců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Problematická</a:t>
                      </a:r>
                      <a:r>
                        <a:rPr lang="cs-CZ" sz="1000" baseline="0" dirty="0"/>
                        <a:t> zastupitelnost</a:t>
                      </a:r>
                      <a:endParaRPr lang="cs-CZ" sz="1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dirty="0"/>
                        <a:t>Horší poměr cena kvalita</a:t>
                      </a:r>
                    </a:p>
                    <a:p>
                      <a:endParaRPr lang="cs-CZ" sz="1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V závislosti na vybavení zaměstnanců může být finančně méně výhodné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dirty="0"/>
                        <a:t>Loajalita</a:t>
                      </a:r>
                      <a:r>
                        <a:rPr lang="cs-CZ" sz="1000" baseline="0" dirty="0"/>
                        <a:t> vůči  zaměstnavateli , nikoliv klientovi</a:t>
                      </a:r>
                      <a:endParaRPr lang="cs-CZ" sz="1000" dirty="0"/>
                    </a:p>
                    <a:p>
                      <a:endParaRPr lang="cs-CZ" sz="1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Nedodržování zákoníku práce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263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Pravomoci FO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556792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marL="0" lvl="0" indent="0">
              <a:buNone/>
            </a:pPr>
            <a:r>
              <a:rPr lang="cs-CZ" dirty="0"/>
              <a:t>Zákonné limity Strážných nijak nevybočují z práv a povinností běžného občana. Strážný</a:t>
            </a:r>
            <a:r>
              <a:rPr lang="cs-CZ" b="1" dirty="0"/>
              <a:t> má tedy vůči třetím osobám stejné postavení (stejné limity svého jednání), jaké má každá další osoba. Základními normami jsou</a:t>
            </a:r>
            <a:r>
              <a:rPr lang="cs-CZ" dirty="0"/>
              <a:t>:</a:t>
            </a:r>
          </a:p>
          <a:p>
            <a:pPr lvl="0"/>
            <a:r>
              <a:rPr lang="cs-CZ" b="1" dirty="0"/>
              <a:t>nutná obrana a krajní nouze ve smyslu přestupkovém</a:t>
            </a:r>
            <a:r>
              <a:rPr lang="cs-CZ" dirty="0"/>
              <a:t>: § 24 a 25 zákona č. 250/2016 Sb., o odpovědnosti za přestupky a řízení o nich, ve znění pozdějších předpisů;</a:t>
            </a:r>
          </a:p>
          <a:p>
            <a:pPr lvl="0"/>
            <a:r>
              <a:rPr lang="cs-CZ" b="1" dirty="0"/>
              <a:t>nutná obrana ve smyslu trestněprávním</a:t>
            </a:r>
            <a:r>
              <a:rPr lang="cs-CZ" dirty="0"/>
              <a:t>: </a:t>
            </a:r>
            <a:r>
              <a:rPr lang="cs-CZ" i="1" dirty="0"/>
              <a:t>čin jinak trestný, kterým někdo odvrací přímo hrozící nebo trvající útok na zájem chráněný trestním zákonem, není trestným činem </a:t>
            </a:r>
            <a:r>
              <a:rPr lang="cs-CZ" dirty="0"/>
              <a:t>(§ 29 zákona č. 40/2009 Sb., trestní zákoník, ve znění pozdějších předpisů);</a:t>
            </a:r>
          </a:p>
          <a:p>
            <a:pPr lvl="0"/>
            <a:r>
              <a:rPr lang="cs-CZ" b="1" dirty="0"/>
              <a:t>krajní nouze ve smyslu trestněprávním</a:t>
            </a:r>
            <a:r>
              <a:rPr lang="cs-CZ" dirty="0"/>
              <a:t>: </a:t>
            </a:r>
            <a:r>
              <a:rPr lang="cs-CZ" i="1" dirty="0"/>
              <a:t>čin jinak trestný, kterým někdo odvrací nebezpečí přímo hrozící zájmu chráněnému trestním zákonem, není trestným činem </a:t>
            </a:r>
            <a:r>
              <a:rPr lang="cs-CZ" dirty="0"/>
              <a:t>(§ 28 zákona č. 40/2009 Sb., trestní zákoník, ve znění pozdějších předpisů);</a:t>
            </a:r>
          </a:p>
          <a:p>
            <a:pPr lvl="0"/>
            <a:r>
              <a:rPr lang="cs-CZ" b="1" dirty="0"/>
              <a:t>zadržení osoby podezřelé</a:t>
            </a:r>
            <a:r>
              <a:rPr lang="cs-CZ" dirty="0"/>
              <a:t>:  </a:t>
            </a:r>
            <a:r>
              <a:rPr lang="cs-CZ" i="1" dirty="0"/>
              <a:t>osobní svobodu osoby, která byla přistižena při trestném činu nebo bezprostředně poté, smí omezit kdokoli, pokud je to nutné ke zjištění její totožnosti, k zamezení útěku nebo k zajištění důkazů</a:t>
            </a:r>
            <a:r>
              <a:rPr lang="cs-CZ" dirty="0"/>
              <a:t>. (§ 76 odst. 2 zákona č. 141/1961 Sb., o trestním řízení soudním (trestní řád), ve znění pozdějších předpisů);</a:t>
            </a:r>
          </a:p>
          <a:p>
            <a:pPr lvl="0"/>
            <a:r>
              <a:rPr lang="cs-CZ" b="1" dirty="0"/>
              <a:t>nutná obrana a krajní nouze ve smyslu občanskoprávním: </a:t>
            </a:r>
            <a:r>
              <a:rPr lang="cs-CZ" dirty="0"/>
              <a:t>§ 14 (svépomoc), § 2901, § 2905 (nutná obrana) a § 2906 (krajní nouze): zákon č. 89/2012 Sb., občanský zákoník, ve znění pozdějších předpisů).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3657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Pravomoci FO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52596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b="1" dirty="0"/>
              <a:t>Zákon č. 89/2012 Sb., občanský zákoník</a:t>
            </a:r>
            <a:r>
              <a:rPr lang="cs-CZ" dirty="0"/>
              <a:t> </a:t>
            </a:r>
            <a:r>
              <a:rPr lang="cs-CZ" b="1" dirty="0"/>
              <a:t>§ 14</a:t>
            </a:r>
            <a:r>
              <a:rPr lang="cs-CZ" dirty="0"/>
              <a:t> </a:t>
            </a:r>
            <a:r>
              <a:rPr lang="cs-CZ" b="1" dirty="0"/>
              <a:t>Svépomoc</a:t>
            </a:r>
            <a:endParaRPr lang="cs-CZ" dirty="0"/>
          </a:p>
          <a:p>
            <a:r>
              <a:rPr lang="cs-CZ" dirty="0"/>
              <a:t>(1) Každý si může přiměřeným způsobem pomoci k svému právu sám, je-li jeho právo ohroženo a je-li zřejmé, že by zásah veřejné moci přišel pozdě.</a:t>
            </a:r>
          </a:p>
          <a:p>
            <a:r>
              <a:rPr lang="cs-CZ" dirty="0"/>
              <a:t>(2) Hrozí-li neoprávněný zásah do práva bezprostředně, může jej každý, kdo je takto ohrožen, odvrátit úsilím a prostředky, které se osobě v jeho postavení musí jevit vzhledem k okolnostem jako přiměřené. Směřuje-li však svépomoc jen k zajištění práva, které by bylo jinak zmařeno, musí se ten, kdo k ní přikročil, obrátit bez zbytečného odkladu na příslušný orgán veřejné moci.</a:t>
            </a:r>
          </a:p>
          <a:p>
            <a:pPr marL="0" indent="0">
              <a:buNone/>
            </a:pPr>
            <a:r>
              <a:rPr lang="cs-CZ" b="1" dirty="0"/>
              <a:t>Zákon č. 262/2006 Sb., zákoník práce</a:t>
            </a:r>
            <a:r>
              <a:rPr lang="cs-CZ" dirty="0"/>
              <a:t> </a:t>
            </a:r>
            <a:r>
              <a:rPr lang="cs-CZ" b="1" dirty="0"/>
              <a:t>§ 248</a:t>
            </a:r>
            <a:endParaRPr lang="cs-CZ" dirty="0"/>
          </a:p>
          <a:p>
            <a:r>
              <a:rPr lang="cs-CZ" dirty="0"/>
              <a:t>(2) Zaměstnavatel je z důvodu ochrany majetku oprávněn v nezbytném rozsahu provádět kontrolu věcí, které zaměstnanci k němu vnášejí nebo od něho odnášejí, popřípadě provádět prohlídky zaměstnanců. Při kontrole a prohlídce podle věty první musí být dodržena ochrana osobnosti. Osobní prohlídku může provádět pouze fyzická osoba stejného pohlaví.</a:t>
            </a:r>
          </a:p>
          <a:p>
            <a:r>
              <a:rPr lang="cs-CZ" b="1" dirty="0"/>
              <a:t>§ 316</a:t>
            </a:r>
            <a:r>
              <a:rPr lang="cs-CZ" dirty="0"/>
              <a:t> Zaměstnanci nesmějí bez souhlasu zaměstnavatele užívat pro svou osobní potřebu výrobní a pracovní prostředky zaměstnavatele včetně výpočetní techniky ani jeho telekomunikační zařízení. Dodržování zákazu podle věty první je zaměstnavatel oprávněn přiměřeným způsobem kontrolovat.</a:t>
            </a:r>
          </a:p>
          <a:p>
            <a:pPr marL="0" indent="0">
              <a:buNone/>
            </a:pPr>
            <a:r>
              <a:rPr lang="cs-CZ" b="1" dirty="0"/>
              <a:t>Zákon č. 328/1999 Sb., o občanských průkazech</a:t>
            </a:r>
            <a:r>
              <a:rPr lang="cs-CZ" dirty="0"/>
              <a:t> </a:t>
            </a:r>
            <a:r>
              <a:rPr lang="cs-CZ" b="1" dirty="0"/>
              <a:t>§ 15a</a:t>
            </a:r>
            <a:r>
              <a:rPr lang="cs-CZ" dirty="0"/>
              <a:t> </a:t>
            </a:r>
            <a:r>
              <a:rPr lang="cs-CZ" b="1" dirty="0"/>
              <a:t>Nakládání s občanským průkazem</a:t>
            </a:r>
            <a:endParaRPr lang="cs-CZ" dirty="0"/>
          </a:p>
          <a:p>
            <a:r>
              <a:rPr lang="cs-CZ" dirty="0"/>
              <a:t>(1) Občanský průkaz je zakázáno přijímat jako zástavu a odebírat jej při vstupu do objektů nebo na pozemky.</a:t>
            </a:r>
          </a:p>
          <a:p>
            <a:r>
              <a:rPr lang="cs-CZ" dirty="0"/>
              <a:t>(2) Je zakázáno pořizovat jakýmikoliv prostředky kopie občanského průkazu bez prokazatelného souhlasu občana, kterému byl občanský průkaz vydán, pokud zvláštní zákon nebo mezinárodní smlouva, kterou je Česká republika vázána, nestanoví jinak.</a:t>
            </a:r>
          </a:p>
          <a:p>
            <a:r>
              <a:rPr lang="cs-CZ" dirty="0"/>
              <a:t>(3) Je  zakázáno  shromažďovat,  ukládat,  upravovat  nebo pozměňovat, předávat, šířit,  zveřejňovat,  uchovávat,  kombinovat,  blokovat nebo likvidovat strojově čitelné údaje vedené v občanském průkazu, popřípadě v kontaktním elektronickém čipu, pokud tento zákon nebo zvláštní právní předpis nestanoví jinak.</a:t>
            </a:r>
          </a:p>
          <a:p>
            <a:pPr marL="0" indent="0">
              <a:buNone/>
            </a:pPr>
            <a:r>
              <a:rPr lang="cs-CZ" b="1" dirty="0"/>
              <a:t>Zákon č. 119/2002 Sb., o střelných zbraních a střelivu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8284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Základní bezpečnostní dokumentace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Interní směrnice o výkonu služby</a:t>
            </a:r>
          </a:p>
          <a:p>
            <a:r>
              <a:rPr lang="cs-CZ" dirty="0"/>
              <a:t>Režimové směrnice</a:t>
            </a:r>
          </a:p>
          <a:p>
            <a:r>
              <a:rPr lang="cs-CZ" dirty="0"/>
              <a:t>Směrnice o pohybu klíčů</a:t>
            </a:r>
          </a:p>
          <a:p>
            <a:r>
              <a:rPr lang="cs-CZ" dirty="0"/>
              <a:t>Provozní/návštěvní řády</a:t>
            </a:r>
          </a:p>
          <a:p>
            <a:r>
              <a:rPr lang="cs-CZ" dirty="0"/>
              <a:t>Požární dokumentace</a:t>
            </a:r>
          </a:p>
          <a:p>
            <a:r>
              <a:rPr lang="cs-CZ" dirty="0"/>
              <a:t>Havarijní plán</a:t>
            </a:r>
          </a:p>
        </p:txBody>
      </p:sp>
    </p:spTree>
    <p:extLst>
      <p:ext uri="{BB962C8B-B14F-4D97-AF65-F5344CB8AC3E}">
        <p14:creationId xmlns:p14="http://schemas.microsoft.com/office/powerpoint/2010/main" val="628646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Směrnice o výkonu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dirty="0"/>
              <a:t>Úvodní ustanovení</a:t>
            </a:r>
          </a:p>
          <a:p>
            <a:r>
              <a:rPr lang="cs-CZ" dirty="0"/>
              <a:t>Řídící vztahy</a:t>
            </a:r>
          </a:p>
          <a:p>
            <a:pPr lvl="1"/>
            <a:r>
              <a:rPr lang="cs-CZ" dirty="0"/>
              <a:t>Hierarchie v rámci instituce/firmy</a:t>
            </a:r>
          </a:p>
          <a:p>
            <a:pPr lvl="1"/>
            <a:r>
              <a:rPr lang="cs-CZ" dirty="0"/>
              <a:t>Stanovení vedoucího směny</a:t>
            </a:r>
          </a:p>
          <a:p>
            <a:r>
              <a:rPr lang="cs-CZ" dirty="0"/>
              <a:t>Pracovní doba</a:t>
            </a:r>
          </a:p>
          <a:p>
            <a:r>
              <a:rPr lang="cs-CZ" dirty="0"/>
              <a:t>Administrativa</a:t>
            </a:r>
          </a:p>
          <a:p>
            <a:pPr lvl="1"/>
            <a:r>
              <a:rPr lang="cs-CZ" dirty="0"/>
              <a:t>Služební knihy</a:t>
            </a:r>
          </a:p>
          <a:p>
            <a:pPr lvl="1"/>
            <a:r>
              <a:rPr lang="cs-CZ" dirty="0"/>
              <a:t>Servisní knihy</a:t>
            </a:r>
          </a:p>
          <a:p>
            <a:r>
              <a:rPr lang="cs-CZ" dirty="0"/>
              <a:t>Pochůzky</a:t>
            </a:r>
          </a:p>
          <a:p>
            <a:r>
              <a:rPr lang="cs-CZ" dirty="0"/>
              <a:t>Manipulace s technickými prostředky</a:t>
            </a:r>
          </a:p>
          <a:p>
            <a:pPr lvl="1"/>
            <a:r>
              <a:rPr lang="cs-CZ" dirty="0"/>
              <a:t>Typy zařízení</a:t>
            </a:r>
          </a:p>
          <a:p>
            <a:pPr lvl="1"/>
            <a:r>
              <a:rPr lang="cs-CZ" dirty="0"/>
              <a:t>Návody k obsluze</a:t>
            </a:r>
          </a:p>
          <a:p>
            <a:r>
              <a:rPr lang="cs-CZ" dirty="0"/>
              <a:t>Povinnosti a oprávnění</a:t>
            </a:r>
          </a:p>
          <a:p>
            <a:pPr lvl="1"/>
            <a:r>
              <a:rPr lang="cs-CZ" dirty="0"/>
              <a:t>Obecná oprávnění</a:t>
            </a:r>
          </a:p>
          <a:p>
            <a:pPr lvl="1"/>
            <a:r>
              <a:rPr lang="cs-CZ" dirty="0"/>
              <a:t>Oprávnění v rámci instituce/firmy</a:t>
            </a:r>
          </a:p>
          <a:p>
            <a:r>
              <a:rPr lang="cs-CZ" dirty="0"/>
              <a:t>Pravidla vystupování (etický kodex)</a:t>
            </a:r>
          </a:p>
          <a:p>
            <a:r>
              <a:rPr lang="cs-CZ" dirty="0" err="1"/>
              <a:t>Dress</a:t>
            </a:r>
            <a:r>
              <a:rPr lang="cs-CZ" dirty="0"/>
              <a:t> </a:t>
            </a:r>
            <a:r>
              <a:rPr lang="cs-CZ" dirty="0" err="1"/>
              <a:t>code</a:t>
            </a:r>
            <a:endParaRPr lang="cs-CZ" dirty="0"/>
          </a:p>
          <a:p>
            <a:r>
              <a:rPr lang="cs-CZ" dirty="0"/>
              <a:t>Závěrečná ustanovení</a:t>
            </a:r>
          </a:p>
          <a:p>
            <a:r>
              <a:rPr lang="cs-CZ" dirty="0"/>
              <a:t>Přílohy:</a:t>
            </a:r>
          </a:p>
          <a:p>
            <a:pPr lvl="1"/>
            <a:r>
              <a:rPr lang="cs-CZ" dirty="0"/>
              <a:t>Důležitá telefonní čísla</a:t>
            </a:r>
          </a:p>
          <a:p>
            <a:pPr lvl="1"/>
            <a:r>
              <a:rPr lang="cs-CZ" dirty="0"/>
              <a:t>Návod k obsluze sebeobranných prostředků</a:t>
            </a:r>
          </a:p>
          <a:p>
            <a:pPr lvl="1"/>
            <a:r>
              <a:rPr lang="cs-CZ" dirty="0"/>
              <a:t>Výběr legislativních ustanovení</a:t>
            </a:r>
          </a:p>
          <a:p>
            <a:pPr lvl="1"/>
            <a:r>
              <a:rPr lang="cs-CZ" dirty="0"/>
              <a:t>Manuál řešení krizových situací</a:t>
            </a:r>
          </a:p>
          <a:p>
            <a:pPr lvl="1"/>
            <a:r>
              <a:rPr lang="cs-CZ" dirty="0"/>
              <a:t>Manuál převozu cenin….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2937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Režimová směrnice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/>
              <a:t>Úvodní ustanovení</a:t>
            </a:r>
          </a:p>
          <a:p>
            <a:r>
              <a:rPr lang="cs-CZ" dirty="0"/>
              <a:t>Pohyb osob po objektu</a:t>
            </a:r>
          </a:p>
          <a:p>
            <a:pPr lvl="1"/>
            <a:r>
              <a:rPr lang="cs-CZ" dirty="0"/>
              <a:t>Pohyb zaměstnanců</a:t>
            </a:r>
          </a:p>
          <a:p>
            <a:pPr lvl="1"/>
            <a:r>
              <a:rPr lang="cs-CZ" dirty="0"/>
              <a:t>Pohyb externích pracovníků</a:t>
            </a:r>
          </a:p>
          <a:p>
            <a:pPr lvl="1"/>
            <a:r>
              <a:rPr lang="cs-CZ" dirty="0"/>
              <a:t>Pohyb veřejnosti</a:t>
            </a:r>
          </a:p>
          <a:p>
            <a:r>
              <a:rPr lang="cs-CZ" dirty="0"/>
              <a:t>Ostraha objektu</a:t>
            </a:r>
          </a:p>
          <a:p>
            <a:pPr lvl="1"/>
            <a:r>
              <a:rPr lang="cs-CZ" dirty="0"/>
              <a:t>Účel ostrahy</a:t>
            </a:r>
          </a:p>
          <a:p>
            <a:pPr lvl="1"/>
            <a:r>
              <a:rPr lang="cs-CZ" dirty="0"/>
              <a:t>Oprávnění ostrahy</a:t>
            </a:r>
          </a:p>
          <a:p>
            <a:r>
              <a:rPr lang="cs-CZ" dirty="0"/>
              <a:t>Evidence zaměstnanců/externistů</a:t>
            </a:r>
          </a:p>
          <a:p>
            <a:r>
              <a:rPr lang="cs-CZ" dirty="0"/>
              <a:t>Specifická režimová opatření</a:t>
            </a:r>
          </a:p>
          <a:p>
            <a:pPr lvl="1"/>
            <a:r>
              <a:rPr lang="cs-CZ" dirty="0" err="1"/>
              <a:t>Clean</a:t>
            </a:r>
            <a:r>
              <a:rPr lang="cs-CZ" dirty="0"/>
              <a:t> </a:t>
            </a:r>
            <a:r>
              <a:rPr lang="cs-CZ" dirty="0" err="1"/>
              <a:t>desk</a:t>
            </a:r>
            <a:r>
              <a:rPr lang="cs-CZ" dirty="0"/>
              <a:t> </a:t>
            </a:r>
            <a:r>
              <a:rPr lang="cs-CZ" dirty="0" err="1"/>
              <a:t>policy</a:t>
            </a:r>
            <a:endParaRPr lang="cs-CZ" dirty="0"/>
          </a:p>
          <a:p>
            <a:pPr lvl="1"/>
            <a:r>
              <a:rPr lang="cs-CZ" dirty="0"/>
              <a:t>Klíčový režim apod.</a:t>
            </a:r>
          </a:p>
          <a:p>
            <a:r>
              <a:rPr lang="cs-CZ" dirty="0"/>
              <a:t>Závěrečná ustanovení</a:t>
            </a:r>
          </a:p>
          <a:p>
            <a:pPr lvl="1"/>
            <a:r>
              <a:rPr lang="cs-CZ" dirty="0"/>
              <a:t>Mlčenlivost</a:t>
            </a:r>
          </a:p>
          <a:p>
            <a:pPr lvl="1"/>
            <a:r>
              <a:rPr lang="cs-CZ" dirty="0"/>
              <a:t>Způsob seznámení se směrnicí</a:t>
            </a:r>
          </a:p>
          <a:p>
            <a:pPr lvl="1"/>
            <a:r>
              <a:rPr lang="cs-CZ" dirty="0"/>
              <a:t>Evidence kopií</a:t>
            </a:r>
          </a:p>
          <a:p>
            <a:r>
              <a:rPr lang="cs-CZ" dirty="0"/>
              <a:t>Přílohy</a:t>
            </a:r>
          </a:p>
          <a:p>
            <a:pPr lvl="1"/>
            <a:r>
              <a:rPr lang="cs-CZ" dirty="0"/>
              <a:t>Důležitá telefonní čísla</a:t>
            </a:r>
          </a:p>
          <a:p>
            <a:pPr lvl="1"/>
            <a:r>
              <a:rPr lang="cs-CZ" dirty="0"/>
              <a:t>Manuál řešení krizových situací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4427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Policing</a:t>
            </a:r>
            <a:r>
              <a:rPr lang="cs-CZ" dirty="0"/>
              <a:t> (policejní činnost, bezpečnostní činnost?)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err="1"/>
              <a:t>Crawford</a:t>
            </a:r>
            <a:r>
              <a:rPr lang="cs-CZ" dirty="0"/>
              <a:t> a </a:t>
            </a:r>
            <a:r>
              <a:rPr lang="cs-CZ" dirty="0" err="1"/>
              <a:t>Lister</a:t>
            </a:r>
            <a:r>
              <a:rPr lang="cs-CZ" dirty="0"/>
              <a:t> - </a:t>
            </a:r>
            <a:r>
              <a:rPr lang="cs-CZ" b="1" dirty="0" err="1"/>
              <a:t>policing</a:t>
            </a:r>
            <a:r>
              <a:rPr lang="cs-CZ" dirty="0"/>
              <a:t> jako regulační funkce, jejímž centrálním účelem je </a:t>
            </a:r>
            <a:r>
              <a:rPr lang="cs-CZ" b="1" dirty="0"/>
              <a:t>podpora a prosazování obecně uznávaných norem </a:t>
            </a:r>
            <a:r>
              <a:rPr lang="cs-CZ" dirty="0"/>
              <a:t>a pravidel a </a:t>
            </a:r>
            <a:r>
              <a:rPr lang="cs-CZ" b="1" dirty="0"/>
              <a:t>ochrana řádu </a:t>
            </a:r>
            <a:r>
              <a:rPr lang="cs-CZ" dirty="0"/>
              <a:t>v daném sociálním systému – </a:t>
            </a:r>
            <a:r>
              <a:rPr lang="cs-CZ" b="1" dirty="0"/>
              <a:t>nezadatelná funkce autorit </a:t>
            </a:r>
            <a:r>
              <a:rPr lang="cs-CZ" dirty="0"/>
              <a:t>uplatnit v nezbytných případech donucovací prostředky proti občanům a majetku.</a:t>
            </a:r>
          </a:p>
          <a:p>
            <a:r>
              <a:rPr lang="cs-CZ" dirty="0" err="1"/>
              <a:t>Shearing</a:t>
            </a:r>
            <a:r>
              <a:rPr lang="cs-CZ" dirty="0"/>
              <a:t> -  </a:t>
            </a:r>
            <a:r>
              <a:rPr lang="cs-CZ" dirty="0" err="1"/>
              <a:t>policing</a:t>
            </a:r>
            <a:r>
              <a:rPr lang="cs-CZ" dirty="0"/>
              <a:t> jako zachování míru, respektive </a:t>
            </a:r>
            <a:r>
              <a:rPr lang="cs-CZ" b="1" dirty="0"/>
              <a:t>zachování stávajícího stavu </a:t>
            </a:r>
            <a:br>
              <a:rPr lang="cs-CZ" dirty="0"/>
            </a:br>
            <a:r>
              <a:rPr lang="cs-CZ" dirty="0"/>
              <a:t>a vykonávání běžných činností tak, aby lidé a majetek byly chráněni před neoprávněnými zásahy, které by narušovaly bezpečné provádění jejich obchodních a jiných záležitostí .</a:t>
            </a:r>
          </a:p>
          <a:p>
            <a:r>
              <a:rPr lang="cs-CZ" dirty="0" err="1"/>
              <a:t>Minaar</a:t>
            </a:r>
            <a:r>
              <a:rPr lang="cs-CZ" dirty="0"/>
              <a:t> – </a:t>
            </a:r>
            <a:r>
              <a:rPr lang="cs-CZ" dirty="0" err="1"/>
              <a:t>policing</a:t>
            </a:r>
            <a:r>
              <a:rPr lang="cs-CZ" dirty="0"/>
              <a:t> jako:</a:t>
            </a:r>
          </a:p>
          <a:p>
            <a:pPr lvl="1"/>
            <a:r>
              <a:rPr lang="cs-CZ" dirty="0"/>
              <a:t>regulační proces užívající specifické </a:t>
            </a:r>
            <a:r>
              <a:rPr lang="cs-CZ" b="1" dirty="0"/>
              <a:t>orgány veřejných úřadů</a:t>
            </a:r>
          </a:p>
          <a:p>
            <a:pPr lvl="1"/>
            <a:r>
              <a:rPr lang="cs-CZ" b="1" dirty="0"/>
              <a:t>exkluzivní činnost policie </a:t>
            </a:r>
            <a:r>
              <a:rPr lang="cs-CZ" dirty="0"/>
              <a:t>spojená s aktivitami jiných agentur, komunit, obchodních subjektů a občanů široce podřízených této prioritní aktivitě</a:t>
            </a:r>
          </a:p>
          <a:p>
            <a:pPr lvl="1"/>
            <a:r>
              <a:rPr lang="cs-CZ" b="1" dirty="0"/>
              <a:t>sada aktivit odlišitelná od ostatních forem regulace a sociální kontroly</a:t>
            </a:r>
          </a:p>
          <a:p>
            <a:pPr lvl="1"/>
            <a:r>
              <a:rPr lang="cs-CZ" b="1" dirty="0"/>
              <a:t>udržování pořádku založené na tradičních policejních funkcích </a:t>
            </a:r>
            <a:r>
              <a:rPr lang="cs-CZ" dirty="0"/>
              <a:t>ochrany společnosti, a to skrze vyšetřování, prevenci kriminality a pravidelné hlídkování</a:t>
            </a:r>
          </a:p>
          <a:p>
            <a:pPr lvl="1"/>
            <a:r>
              <a:rPr lang="cs-CZ" dirty="0"/>
              <a:t>vládnutí prostřednictvím </a:t>
            </a:r>
            <a:r>
              <a:rPr lang="cs-CZ" b="1" dirty="0"/>
              <a:t>komplexní sítě </a:t>
            </a:r>
            <a:r>
              <a:rPr lang="cs-CZ" dirty="0"/>
              <a:t>navzájem propojených agentur a institucí, které posunují kontrolu zpět ke komunitě a stávají se více proaktivní směrem k potřebám lidí, avšak stále operující pod „deštníkem“ regulačních požadavků, procedur a procesů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3906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Typologie </a:t>
            </a:r>
            <a:r>
              <a:rPr lang="cs-CZ" dirty="0" err="1"/>
              <a:t>policing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err="1"/>
              <a:t>Loader</a:t>
            </a:r>
            <a:r>
              <a:rPr lang="cs-CZ" dirty="0"/>
              <a:t>:</a:t>
            </a:r>
          </a:p>
          <a:p>
            <a:pPr lvl="0"/>
            <a:r>
              <a:rPr lang="cs-CZ" dirty="0" err="1"/>
              <a:t>Policing</a:t>
            </a:r>
            <a:r>
              <a:rPr lang="cs-CZ" dirty="0"/>
              <a:t> by </a:t>
            </a:r>
            <a:r>
              <a:rPr lang="cs-CZ" dirty="0" err="1"/>
              <a:t>goverment</a:t>
            </a:r>
            <a:r>
              <a:rPr lang="cs-CZ" dirty="0"/>
              <a:t> (</a:t>
            </a:r>
            <a:r>
              <a:rPr lang="cs-CZ" b="1" dirty="0"/>
              <a:t>vládní </a:t>
            </a:r>
            <a:r>
              <a:rPr lang="cs-CZ" b="1" dirty="0" err="1"/>
              <a:t>policing</a:t>
            </a:r>
            <a:r>
              <a:rPr lang="cs-CZ" dirty="0"/>
              <a:t>): domácí </a:t>
            </a:r>
            <a:r>
              <a:rPr lang="cs-CZ" b="1" dirty="0"/>
              <a:t>policejní složky</a:t>
            </a:r>
            <a:r>
              <a:rPr lang="cs-CZ" dirty="0"/>
              <a:t>, řízení systému CCTV</a:t>
            </a:r>
          </a:p>
          <a:p>
            <a:pPr lvl="0"/>
            <a:r>
              <a:rPr lang="cs-CZ" dirty="0" err="1"/>
              <a:t>Policing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goverment</a:t>
            </a:r>
            <a:r>
              <a:rPr lang="cs-CZ" dirty="0"/>
              <a:t> (</a:t>
            </a:r>
            <a:r>
              <a:rPr lang="cs-CZ" b="1" dirty="0" err="1"/>
              <a:t>policing</a:t>
            </a:r>
            <a:r>
              <a:rPr lang="cs-CZ" b="1" dirty="0"/>
              <a:t> prostřednictvím vlády</a:t>
            </a:r>
            <a:r>
              <a:rPr lang="cs-CZ" dirty="0"/>
              <a:t>): </a:t>
            </a:r>
            <a:r>
              <a:rPr lang="cs-CZ" b="1" dirty="0"/>
              <a:t>outsourcing</a:t>
            </a:r>
            <a:r>
              <a:rPr lang="cs-CZ" dirty="0"/>
              <a:t> </a:t>
            </a:r>
            <a:r>
              <a:rPr lang="cs-CZ" b="1" dirty="0"/>
              <a:t>některých oblastí na soukromé subjekty </a:t>
            </a:r>
            <a:r>
              <a:rPr lang="cs-CZ" dirty="0"/>
              <a:t>(př. fotbalové kluby), nebo např. servis CCTV, který je provozován policií</a:t>
            </a:r>
          </a:p>
          <a:p>
            <a:pPr lvl="0"/>
            <a:r>
              <a:rPr lang="cs-CZ" dirty="0" err="1"/>
              <a:t>Policing</a:t>
            </a:r>
            <a:r>
              <a:rPr lang="cs-CZ" dirty="0"/>
              <a:t> </a:t>
            </a:r>
            <a:r>
              <a:rPr lang="cs-CZ" dirty="0" err="1"/>
              <a:t>above</a:t>
            </a:r>
            <a:r>
              <a:rPr lang="cs-CZ" dirty="0"/>
              <a:t> </a:t>
            </a:r>
            <a:r>
              <a:rPr lang="cs-CZ" dirty="0" err="1"/>
              <a:t>goverment</a:t>
            </a:r>
            <a:r>
              <a:rPr lang="cs-CZ" dirty="0"/>
              <a:t> (</a:t>
            </a:r>
            <a:r>
              <a:rPr lang="cs-CZ" b="1" dirty="0"/>
              <a:t>nadnárodní </a:t>
            </a:r>
            <a:r>
              <a:rPr lang="cs-CZ" b="1" dirty="0" err="1"/>
              <a:t>policing</a:t>
            </a:r>
            <a:r>
              <a:rPr lang="cs-CZ" dirty="0"/>
              <a:t>): různé formy </a:t>
            </a:r>
            <a:r>
              <a:rPr lang="cs-CZ" b="1" dirty="0"/>
              <a:t>nadnárodní policejní spolupráce </a:t>
            </a:r>
            <a:r>
              <a:rPr lang="cs-CZ" dirty="0"/>
              <a:t>např. v rámci EU, iniciativy zaměřené na výměnu zkušeností apod.</a:t>
            </a:r>
          </a:p>
          <a:p>
            <a:pPr lvl="0"/>
            <a:r>
              <a:rPr lang="cs-CZ" dirty="0" err="1"/>
              <a:t>Policing</a:t>
            </a:r>
            <a:r>
              <a:rPr lang="cs-CZ" dirty="0"/>
              <a:t> </a:t>
            </a:r>
            <a:r>
              <a:rPr lang="cs-CZ" dirty="0" err="1"/>
              <a:t>beyond</a:t>
            </a:r>
            <a:r>
              <a:rPr lang="cs-CZ" dirty="0"/>
              <a:t> </a:t>
            </a:r>
            <a:r>
              <a:rPr lang="cs-CZ" dirty="0" err="1"/>
              <a:t>goverment</a:t>
            </a:r>
            <a:r>
              <a:rPr lang="cs-CZ" dirty="0"/>
              <a:t> (</a:t>
            </a:r>
            <a:r>
              <a:rPr lang="cs-CZ" b="1" dirty="0" err="1"/>
              <a:t>policing</a:t>
            </a:r>
            <a:r>
              <a:rPr lang="cs-CZ" b="1" dirty="0"/>
              <a:t> v soukromém sektoru/</a:t>
            </a:r>
            <a:r>
              <a:rPr lang="cs-CZ" b="1" dirty="0" err="1"/>
              <a:t>private</a:t>
            </a:r>
            <a:r>
              <a:rPr lang="cs-CZ" b="1" dirty="0"/>
              <a:t> </a:t>
            </a:r>
            <a:r>
              <a:rPr lang="cs-CZ" b="1" dirty="0" err="1"/>
              <a:t>policing</a:t>
            </a:r>
            <a:r>
              <a:rPr lang="cs-CZ" dirty="0"/>
              <a:t>): souvisí s rozvojem </a:t>
            </a:r>
            <a:r>
              <a:rPr lang="cs-CZ" b="1" dirty="0"/>
              <a:t>soukromého bezpečnostního sektoru </a:t>
            </a:r>
            <a:r>
              <a:rPr lang="cs-CZ" dirty="0"/>
              <a:t>jak v oblasti </a:t>
            </a:r>
            <a:r>
              <a:rPr lang="cs-CZ" dirty="0" err="1"/>
              <a:t>policing</a:t>
            </a:r>
            <a:r>
              <a:rPr lang="cs-CZ" dirty="0"/>
              <a:t>, tak v oblasti bezpečnostních systémů. Najímání soukromých společností na hlídání letišť, obchodních center apod.</a:t>
            </a:r>
          </a:p>
          <a:p>
            <a:pPr lvl="0"/>
            <a:r>
              <a:rPr lang="cs-CZ" dirty="0" err="1"/>
              <a:t>Policing</a:t>
            </a:r>
            <a:r>
              <a:rPr lang="cs-CZ" dirty="0"/>
              <a:t> </a:t>
            </a:r>
            <a:r>
              <a:rPr lang="cs-CZ" dirty="0" err="1"/>
              <a:t>below</a:t>
            </a:r>
            <a:r>
              <a:rPr lang="cs-CZ" dirty="0"/>
              <a:t> </a:t>
            </a:r>
            <a:r>
              <a:rPr lang="cs-CZ" dirty="0" err="1"/>
              <a:t>goverment</a:t>
            </a:r>
            <a:r>
              <a:rPr lang="cs-CZ" dirty="0"/>
              <a:t> (</a:t>
            </a:r>
            <a:r>
              <a:rPr lang="cs-CZ" b="1" dirty="0"/>
              <a:t>nevládní </a:t>
            </a:r>
            <a:r>
              <a:rPr lang="cs-CZ" b="1" dirty="0" err="1"/>
              <a:t>policing</a:t>
            </a:r>
            <a:r>
              <a:rPr lang="cs-CZ" dirty="0"/>
              <a:t>): sousedské hlídky, občanské hlídky, </a:t>
            </a:r>
            <a:r>
              <a:rPr lang="cs-CZ" dirty="0" err="1"/>
              <a:t>vigilantismus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2788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Public vs. </a:t>
            </a:r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policing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lvl="2" indent="0">
              <a:buNone/>
            </a:pPr>
            <a:r>
              <a:rPr lang="cs-CZ" sz="3300" b="1" dirty="0"/>
              <a:t>Teoretický přístup k budoucímu vývoji </a:t>
            </a:r>
            <a:r>
              <a:rPr lang="cs-CZ" sz="3300" b="1" dirty="0" err="1"/>
              <a:t>policing</a:t>
            </a:r>
            <a:r>
              <a:rPr lang="cs-CZ" sz="3300" b="1" dirty="0"/>
              <a:t> – </a:t>
            </a:r>
            <a:r>
              <a:rPr lang="cs-CZ" sz="3300" b="1" dirty="0" err="1"/>
              <a:t>Johnston</a:t>
            </a:r>
            <a:r>
              <a:rPr lang="cs-CZ" sz="3300" b="1" dirty="0"/>
              <a:t>/</a:t>
            </a:r>
            <a:r>
              <a:rPr lang="cs-CZ" sz="3300" b="1" dirty="0" err="1"/>
              <a:t>Shearing</a:t>
            </a:r>
            <a:r>
              <a:rPr lang="cs-CZ" sz="3300" b="1" dirty="0"/>
              <a:t>, Jones/</a:t>
            </a:r>
            <a:r>
              <a:rPr lang="cs-CZ" sz="3300" b="1" dirty="0" err="1"/>
              <a:t>Newburn</a:t>
            </a:r>
            <a:r>
              <a:rPr lang="cs-CZ" sz="3300" b="1" dirty="0"/>
              <a:t>, </a:t>
            </a:r>
            <a:r>
              <a:rPr lang="cs-CZ" sz="3300" b="1" dirty="0" err="1"/>
              <a:t>Garlend</a:t>
            </a:r>
            <a:r>
              <a:rPr lang="cs-CZ" sz="3300" b="1" dirty="0"/>
              <a:t>, </a:t>
            </a:r>
            <a:r>
              <a:rPr lang="cs-CZ" sz="3300" b="1" dirty="0" err="1"/>
              <a:t>Boutellier</a:t>
            </a:r>
            <a:r>
              <a:rPr lang="cs-CZ" sz="3300" b="1" dirty="0"/>
              <a:t>:</a:t>
            </a:r>
            <a:endParaRPr lang="cs-CZ" sz="3300" dirty="0"/>
          </a:p>
          <a:p>
            <a:r>
              <a:rPr lang="cs-CZ" b="1" dirty="0"/>
              <a:t>Pluralistický přístup </a:t>
            </a:r>
            <a:r>
              <a:rPr lang="cs-CZ" dirty="0"/>
              <a:t>- polycentrická/uzlová síť bezpečnostních opatření, která mohou být veřejná, privátní. </a:t>
            </a:r>
            <a:r>
              <a:rPr lang="cs-CZ" dirty="0" err="1"/>
              <a:t>Policing</a:t>
            </a:r>
            <a:r>
              <a:rPr lang="cs-CZ" dirty="0"/>
              <a:t> tak nebude ani striktně státní záležitostí, ale ani soukromou. </a:t>
            </a:r>
            <a:r>
              <a:rPr lang="cs-CZ" b="1" dirty="0"/>
              <a:t>Stát si ponechá některé funkce</a:t>
            </a:r>
            <a:r>
              <a:rPr lang="cs-CZ" dirty="0"/>
              <a:t> především v oblasti prevence kriminality a soukromé bezpečnostní společnosti budou stále více přebírat funkce, které byly doposud doménou policie. </a:t>
            </a:r>
          </a:p>
          <a:p>
            <a:r>
              <a:rPr lang="cs-CZ" b="1" dirty="0"/>
              <a:t>Formalizace sociální kontroly </a:t>
            </a:r>
            <a:r>
              <a:rPr lang="cs-CZ" dirty="0"/>
              <a:t>- privatizace </a:t>
            </a:r>
            <a:r>
              <a:rPr lang="cs-CZ" dirty="0" err="1"/>
              <a:t>policing</a:t>
            </a:r>
            <a:r>
              <a:rPr lang="cs-CZ" dirty="0"/>
              <a:t> je </a:t>
            </a:r>
            <a:r>
              <a:rPr lang="cs-CZ" b="1" dirty="0"/>
              <a:t>přirozený jev</a:t>
            </a:r>
            <a:r>
              <a:rPr lang="cs-CZ" dirty="0"/>
              <a:t>, který je patrný již dlouhou dobu. Růst placené soukromé bezpečnosti reflektuje trend formalizace sociální kontroly. Zvyšování vlastní odpovědnosti, která vedla občany a podniky k uplatnění </a:t>
            </a:r>
            <a:r>
              <a:rPr lang="cs-CZ" b="1" dirty="0"/>
              <a:t>vlastních opatření proti kriminalitě</a:t>
            </a:r>
            <a:r>
              <a:rPr lang="cs-CZ" dirty="0"/>
              <a:t>.</a:t>
            </a:r>
          </a:p>
          <a:p>
            <a:r>
              <a:rPr lang="cs-CZ" b="1" dirty="0"/>
              <a:t>Převrácené (postmoderní) bezpečnostní paradigma </a:t>
            </a:r>
            <a:r>
              <a:rPr lang="cs-CZ" dirty="0"/>
              <a:t>- </a:t>
            </a:r>
            <a:r>
              <a:rPr lang="cs-CZ" b="1" dirty="0"/>
              <a:t>klesající autonomie státních bezpečnostních složek</a:t>
            </a:r>
            <a:r>
              <a:rPr lang="cs-CZ" dirty="0"/>
              <a:t> a rostoucí kompetence nestátní bezpečnostních aktérů. Tzn., že </a:t>
            </a:r>
            <a:r>
              <a:rPr lang="cs-CZ" b="1" dirty="0"/>
              <a:t>hlavním garantem bezpečnosti budou občané</a:t>
            </a:r>
            <a:r>
              <a:rPr lang="cs-CZ" dirty="0"/>
              <a:t>, zájmové skupiny, sousedské hlídky, soukromé bezpečnostní agentury a do jisté míry i státní policie. Nicméně společnost jako taková by měla být zodpovědná za bezpečnostní otázky a vláda by na požádání měla nabídnout jakousi oporu či zálohu.</a:t>
            </a:r>
          </a:p>
        </p:txBody>
      </p:sp>
    </p:spTree>
    <p:extLst>
      <p:ext uri="{BB962C8B-B14F-4D97-AF65-F5344CB8AC3E}">
        <p14:creationId xmlns:p14="http://schemas.microsoft.com/office/powerpoint/2010/main" val="485605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Public vs. </a:t>
            </a:r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policing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4500" b="1" dirty="0"/>
              <a:t>Teoretický přístup založený na míře policejní síly – </a:t>
            </a:r>
            <a:r>
              <a:rPr lang="cs-CZ" sz="4500" b="1" dirty="0" err="1"/>
              <a:t>Patten</a:t>
            </a:r>
            <a:r>
              <a:rPr lang="cs-CZ" sz="4500" b="1" dirty="0"/>
              <a:t>:</a:t>
            </a:r>
          </a:p>
          <a:p>
            <a:r>
              <a:rPr lang="cs-CZ" b="1" dirty="0"/>
              <a:t>Racionální volba  </a:t>
            </a:r>
            <a:r>
              <a:rPr lang="cs-CZ" dirty="0"/>
              <a:t>- policie je dislokována v závislosti na tom, kolik kriminálních případů či zavolání občanů se v dané komunitě stane. </a:t>
            </a:r>
          </a:p>
          <a:p>
            <a:r>
              <a:rPr lang="cs-CZ" b="1" dirty="0"/>
              <a:t>Organizační teorie </a:t>
            </a:r>
            <a:r>
              <a:rPr lang="cs-CZ" dirty="0"/>
              <a:t>- sílu policie ovlivňují organizační faktory, které mohou ovlivnit dislokaci policejních složek, a to v závislosti např. na rozpočtovém procesu, který má přímý dopad na sílu policie. „</a:t>
            </a:r>
            <a:r>
              <a:rPr lang="cs-CZ" b="1" dirty="0"/>
              <a:t>Soukromí policisté“ jsou tak podle těchto teorií najímáni na základě racionálnější volby než státní policie</a:t>
            </a:r>
            <a:r>
              <a:rPr lang="cs-CZ" dirty="0"/>
              <a:t>, protože role soukromých policistů v korporacích nebo neziskových organizacích je „</a:t>
            </a:r>
            <a:r>
              <a:rPr lang="cs-CZ" dirty="0" err="1"/>
              <a:t>managovat</a:t>
            </a:r>
            <a:r>
              <a:rPr lang="cs-CZ" dirty="0"/>
              <a:t>“ risk, zabraňovat nežádoucímu chování </a:t>
            </a:r>
            <a:br>
              <a:rPr lang="cs-CZ" dirty="0"/>
            </a:br>
            <a:r>
              <a:rPr lang="cs-CZ" dirty="0"/>
              <a:t>a kriminalitě, což de facto snižuje zisk jejich zaměstnavateli .</a:t>
            </a:r>
          </a:p>
          <a:p>
            <a:r>
              <a:rPr lang="cs-CZ" b="1" dirty="0"/>
              <a:t>Teorie </a:t>
            </a:r>
            <a:r>
              <a:rPr lang="cs-CZ" b="1" dirty="0" err="1"/>
              <a:t>conflict</a:t>
            </a:r>
            <a:r>
              <a:rPr lang="cs-CZ" b="1" dirty="0"/>
              <a:t> </a:t>
            </a:r>
            <a:r>
              <a:rPr lang="cs-CZ" b="1" dirty="0" err="1"/>
              <a:t>perspective</a:t>
            </a:r>
            <a:r>
              <a:rPr lang="cs-CZ" b="1" dirty="0"/>
              <a:t> </a:t>
            </a:r>
            <a:r>
              <a:rPr lang="cs-CZ" dirty="0"/>
              <a:t>- vyšší úroveň sociální kontroly je požadována k udržení ekonomického, politického a sociálního zřízení během ekonomické krize. </a:t>
            </a:r>
            <a:r>
              <a:rPr lang="cs-CZ" b="1" dirty="0"/>
              <a:t>Policie byla založena, aby chránila bohaté před chudými</a:t>
            </a:r>
            <a:r>
              <a:rPr lang="cs-CZ" dirty="0"/>
              <a:t>. Kapitalisti v úvodní fázi průmyslové revoluce spoléhali na soukromé služby, které měly chránit jejich majetek. </a:t>
            </a:r>
            <a:r>
              <a:rPr lang="cs-CZ" dirty="0" err="1"/>
              <a:t>Mass</a:t>
            </a:r>
            <a:r>
              <a:rPr lang="cs-CZ" dirty="0"/>
              <a:t>  privat </a:t>
            </a:r>
            <a:r>
              <a:rPr lang="cs-CZ" dirty="0" err="1"/>
              <a:t>property</a:t>
            </a:r>
            <a:r>
              <a:rPr lang="cs-CZ" dirty="0"/>
              <a:t> (</a:t>
            </a:r>
            <a:r>
              <a:rPr lang="cs-CZ" b="1" dirty="0"/>
              <a:t>masové soukromé vlastnictví</a:t>
            </a:r>
            <a:r>
              <a:rPr lang="cs-CZ" dirty="0"/>
              <a:t>), což lze chápat jako </a:t>
            </a:r>
            <a:r>
              <a:rPr lang="cs-CZ" b="1" dirty="0"/>
              <a:t>zvyšující se počet veřejných aktivit v prostorách soukromých vlastníků</a:t>
            </a:r>
            <a:r>
              <a:rPr lang="cs-CZ" dirty="0"/>
              <a:t>. Např. </a:t>
            </a:r>
            <a:r>
              <a:rPr lang="cs-CZ" dirty="0" err="1"/>
              <a:t>gated</a:t>
            </a:r>
            <a:r>
              <a:rPr lang="cs-CZ" dirty="0"/>
              <a:t> </a:t>
            </a:r>
            <a:r>
              <a:rPr lang="cs-CZ" dirty="0" err="1"/>
              <a:t>communities</a:t>
            </a:r>
            <a:r>
              <a:rPr lang="cs-CZ" dirty="0"/>
              <a:t> .</a:t>
            </a:r>
          </a:p>
          <a:p>
            <a:r>
              <a:rPr lang="cs-CZ" b="1" dirty="0"/>
              <a:t>Minority </a:t>
            </a:r>
            <a:r>
              <a:rPr lang="cs-CZ" b="1" dirty="0" err="1"/>
              <a:t>threat</a:t>
            </a:r>
            <a:r>
              <a:rPr lang="cs-CZ" b="1" dirty="0"/>
              <a:t> </a:t>
            </a:r>
            <a:r>
              <a:rPr lang="cs-CZ" b="1" dirty="0" err="1"/>
              <a:t>hypothesis</a:t>
            </a:r>
            <a:r>
              <a:rPr lang="cs-CZ" b="1" dirty="0"/>
              <a:t> (hypotéza ohrožující menšiny) </a:t>
            </a:r>
            <a:r>
              <a:rPr lang="cs-CZ" dirty="0"/>
              <a:t>- vztah či závislost mezi velikostí minoritní populace </a:t>
            </a:r>
            <a:br>
              <a:rPr lang="cs-CZ" dirty="0"/>
            </a:br>
            <a:r>
              <a:rPr lang="cs-CZ" dirty="0"/>
              <a:t>a sílou policie. Se zvětšující se velikostí minoritní společnosti v dané jurisdikci, roste i síla, respektive potřeba dislokovat policejní síly. </a:t>
            </a:r>
            <a:r>
              <a:rPr lang="cs-CZ" b="1" dirty="0"/>
              <a:t>Aktivity soukromých bezpečnostních složek zobrazují existující sociální a ekonomické vztahy</a:t>
            </a:r>
          </a:p>
          <a:p>
            <a:r>
              <a:rPr lang="cs-CZ" b="1" dirty="0"/>
              <a:t>Zásadním účelem soukromé bezpečnosti je jednat na příkaz konkrétní mocné třídy</a:t>
            </a:r>
            <a:r>
              <a:rPr lang="cs-CZ" dirty="0"/>
              <a:t>, aby potlačily </a:t>
            </a:r>
            <a:r>
              <a:rPr lang="cs-CZ" dirty="0" err="1"/>
              <a:t>marginalizované</a:t>
            </a:r>
            <a:r>
              <a:rPr lang="cs-CZ" dirty="0"/>
              <a:t> skupiny, nežádoucí/problémy vytvářející identity a reagovaly na politické a sociální tlaky vyplývající ze strukturálních nerovností širšího ekonomického řádu a udržely tak status quo. </a:t>
            </a:r>
          </a:p>
          <a:p>
            <a:r>
              <a:rPr lang="cs-CZ" dirty="0"/>
              <a:t>Místní samosprávy používají celou řadu formálních a kvazi formálních mechanismů sociální kontroly, včetně užití soukromé služby, aby zvládly nežádoucí či </a:t>
            </a:r>
            <a:r>
              <a:rPr lang="cs-CZ" dirty="0" err="1"/>
              <a:t>marginalizovanou</a:t>
            </a:r>
            <a:r>
              <a:rPr lang="cs-CZ" dirty="0"/>
              <a:t> společnost (u nás asi sociálně vyloučenou)</a:t>
            </a:r>
          </a:p>
        </p:txBody>
      </p:sp>
    </p:spTree>
    <p:extLst>
      <p:ext uri="{BB962C8B-B14F-4D97-AF65-F5344CB8AC3E}">
        <p14:creationId xmlns:p14="http://schemas.microsoft.com/office/powerpoint/2010/main" val="1356288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FO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dirty="0"/>
              <a:t>Dle způsobu zajištění</a:t>
            </a:r>
          </a:p>
          <a:p>
            <a:pPr lvl="1"/>
            <a:r>
              <a:rPr lang="cs-CZ" dirty="0"/>
              <a:t>Vlastní zaměstnanci (</a:t>
            </a:r>
            <a:r>
              <a:rPr lang="cs-CZ" dirty="0" err="1"/>
              <a:t>proprietary</a:t>
            </a:r>
            <a:r>
              <a:rPr lang="cs-CZ" dirty="0"/>
              <a:t>/in house </a:t>
            </a:r>
            <a:r>
              <a:rPr lang="cs-CZ" dirty="0" err="1"/>
              <a:t>security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Smluvní zajištění (</a:t>
            </a:r>
            <a:r>
              <a:rPr lang="cs-CZ" dirty="0" err="1"/>
              <a:t>contracted</a:t>
            </a:r>
            <a:r>
              <a:rPr lang="cs-CZ" dirty="0"/>
              <a:t>/</a:t>
            </a:r>
            <a:r>
              <a:rPr lang="cs-CZ" dirty="0" err="1"/>
              <a:t>outsourced</a:t>
            </a:r>
            <a:r>
              <a:rPr lang="cs-CZ" dirty="0"/>
              <a:t> </a:t>
            </a:r>
            <a:r>
              <a:rPr lang="cs-CZ" dirty="0" err="1"/>
              <a:t>security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kombinovaná</a:t>
            </a:r>
          </a:p>
          <a:p>
            <a:r>
              <a:rPr lang="cs-CZ" dirty="0"/>
              <a:t>Dle časové působnosti</a:t>
            </a:r>
          </a:p>
          <a:p>
            <a:pPr lvl="1"/>
            <a:r>
              <a:rPr lang="cs-CZ" dirty="0"/>
              <a:t>Nepřetržitá</a:t>
            </a:r>
          </a:p>
          <a:p>
            <a:pPr lvl="1"/>
            <a:r>
              <a:rPr lang="cs-CZ" dirty="0"/>
              <a:t>Vázaná na pracovní dobu</a:t>
            </a:r>
          </a:p>
          <a:p>
            <a:pPr lvl="1"/>
            <a:r>
              <a:rPr lang="cs-CZ" dirty="0"/>
              <a:t>Nárazová/namátková</a:t>
            </a:r>
          </a:p>
          <a:p>
            <a:r>
              <a:rPr lang="cs-CZ" dirty="0"/>
              <a:t>Dle rozsahu výkonu</a:t>
            </a:r>
          </a:p>
          <a:p>
            <a:pPr lvl="1"/>
            <a:r>
              <a:rPr lang="cs-CZ" dirty="0"/>
              <a:t>Propustková/stacionární</a:t>
            </a:r>
          </a:p>
          <a:p>
            <a:pPr lvl="1"/>
            <a:r>
              <a:rPr lang="cs-CZ" dirty="0"/>
              <a:t>plášťová</a:t>
            </a:r>
          </a:p>
          <a:p>
            <a:pPr lvl="1"/>
            <a:r>
              <a:rPr lang="cs-CZ" dirty="0"/>
              <a:t>Celoplošná/dohledová (PCO)</a:t>
            </a:r>
          </a:p>
          <a:p>
            <a:pPr lvl="1"/>
            <a:r>
              <a:rPr lang="cs-CZ" dirty="0"/>
              <a:t>Recepční služba</a:t>
            </a:r>
          </a:p>
          <a:p>
            <a:pPr lvl="1"/>
            <a:r>
              <a:rPr lang="cs-CZ" dirty="0"/>
              <a:t>Obsluha zařízení technické ochrany</a:t>
            </a:r>
          </a:p>
          <a:p>
            <a:pPr lvl="1"/>
            <a:r>
              <a:rPr lang="cs-CZ" dirty="0"/>
              <a:t>Zásahové jednotky</a:t>
            </a:r>
          </a:p>
          <a:p>
            <a:pPr lvl="1"/>
            <a:r>
              <a:rPr lang="cs-CZ" dirty="0"/>
              <a:t>Dozorová služba</a:t>
            </a:r>
          </a:p>
          <a:p>
            <a:pPr lvl="1"/>
            <a:r>
              <a:rPr lang="cs-CZ" dirty="0"/>
              <a:t>Bezpečnostní a organizátorské služby</a:t>
            </a:r>
          </a:p>
          <a:p>
            <a:pPr lvl="1"/>
            <a:r>
              <a:rPr lang="cs-CZ" dirty="0"/>
              <a:t>Pochůzková činnost</a:t>
            </a:r>
          </a:p>
          <a:p>
            <a:pPr lvl="1"/>
            <a:r>
              <a:rPr lang="cs-CZ" dirty="0"/>
              <a:t>Aktivní víceúčelová</a:t>
            </a:r>
          </a:p>
          <a:p>
            <a:r>
              <a:rPr lang="cs-CZ" dirty="0"/>
              <a:t>Dle výstroje a vybavení</a:t>
            </a:r>
          </a:p>
          <a:p>
            <a:pPr lvl="1"/>
            <a:r>
              <a:rPr lang="cs-CZ" dirty="0"/>
              <a:t>Ozbrojená/neozbrojená</a:t>
            </a:r>
          </a:p>
          <a:p>
            <a:pPr lvl="1"/>
            <a:r>
              <a:rPr lang="cs-CZ" dirty="0"/>
              <a:t>Veřejná/skrytá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348880"/>
            <a:ext cx="5286375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8418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zajištění FO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Jaký je optimální počet?</a:t>
            </a:r>
          </a:p>
          <a:p>
            <a:pPr lvl="1"/>
            <a:r>
              <a:rPr lang="cs-CZ" dirty="0"/>
              <a:t>Závislost na velikosti a provozu objektu</a:t>
            </a:r>
          </a:p>
          <a:p>
            <a:pPr lvl="1"/>
            <a:r>
              <a:rPr lang="cs-CZ" dirty="0"/>
              <a:t>Závislost na požárně bezpečnostním řešení stavby</a:t>
            </a:r>
          </a:p>
          <a:p>
            <a:pPr lvl="1"/>
            <a:r>
              <a:rPr lang="cs-CZ" dirty="0"/>
              <a:t>Závislost na finančních možnostech provozovatele objektu</a:t>
            </a:r>
          </a:p>
          <a:p>
            <a:pPr lvl="1"/>
            <a:r>
              <a:rPr lang="cs-CZ" dirty="0"/>
              <a:t>Závislost na individuálním bezpečnostním posouzení objektu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8632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cs-CZ" dirty="0"/>
              <a:t>Právní úprava FO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>
            <a:noAutofit/>
          </a:bodyPr>
          <a:lstStyle/>
          <a:p>
            <a:r>
              <a:rPr lang="cs-CZ" sz="900" dirty="0"/>
              <a:t>Ochrana osob a majetku jako koncesovaná živnost</a:t>
            </a:r>
          </a:p>
          <a:p>
            <a:pPr lvl="1"/>
            <a:r>
              <a:rPr lang="cs-CZ" sz="900" dirty="0"/>
              <a:t>Živnostenské oprávnění na základě živnostenského zákona (Ministerstvo průmyslu a obchodu)</a:t>
            </a:r>
          </a:p>
          <a:p>
            <a:pPr lvl="1"/>
            <a:r>
              <a:rPr lang="cs-CZ" sz="900" dirty="0"/>
              <a:t>Podmínky získání živnosti</a:t>
            </a:r>
          </a:p>
          <a:p>
            <a:pPr lvl="2"/>
            <a:r>
              <a:rPr lang="cs-CZ" sz="900" b="1" dirty="0"/>
              <a:t>a)</a:t>
            </a:r>
            <a:r>
              <a:rPr lang="cs-CZ" sz="900" dirty="0"/>
              <a:t> vysokoškolské vzdělání, nebo</a:t>
            </a:r>
            <a:br>
              <a:rPr lang="cs-CZ" sz="900" dirty="0"/>
            </a:br>
            <a:r>
              <a:rPr lang="cs-CZ" sz="900" b="1" dirty="0"/>
              <a:t>b)</a:t>
            </a:r>
            <a:r>
              <a:rPr lang="cs-CZ" sz="900" dirty="0"/>
              <a:t> vyšší odborné vzdělání právnického, bezpečnostního nebo obdobného zaměření, nebo</a:t>
            </a:r>
            <a:br>
              <a:rPr lang="cs-CZ" sz="900" dirty="0"/>
            </a:br>
            <a:r>
              <a:rPr lang="cs-CZ" sz="900" b="1" dirty="0"/>
              <a:t>c)</a:t>
            </a:r>
            <a:r>
              <a:rPr lang="cs-CZ" sz="900" dirty="0"/>
              <a:t> střední vzdělání s maturitní zkouškou v oboru bezpečnostním nebo právním a 3 roky praxe v oboru, nebo</a:t>
            </a:r>
            <a:br>
              <a:rPr lang="cs-CZ" sz="900" dirty="0"/>
            </a:br>
            <a:r>
              <a:rPr lang="cs-CZ" sz="900" b="1" dirty="0"/>
              <a:t>d)</a:t>
            </a:r>
            <a:r>
              <a:rPr lang="cs-CZ" sz="900" dirty="0"/>
              <a:t> střední vzdělání s maturitní zkouškou, 3 roky praxe v oboru a osvědčení o rekvalifikaci nebo jiný doklad o odborné kvalifikaci pro příslušnou pracovní činnost vydaný zařízením akreditovaným podle zvláštních právních předpisů, zařízením akreditovaným Ministerstvem školství, mládeže a tělovýchovy, nebo ministerstvem, do jehož působnosti patří odvětví, v němž je živnost provozována, nebo</a:t>
            </a:r>
            <a:br>
              <a:rPr lang="cs-CZ" sz="900" dirty="0"/>
            </a:br>
            <a:r>
              <a:rPr lang="cs-CZ" sz="900" b="1" dirty="0"/>
              <a:t>e)</a:t>
            </a:r>
            <a:r>
              <a:rPr lang="cs-CZ" sz="900" dirty="0"/>
              <a:t> střední vzdělání s maturitní zkouškou, 3 roky praxe v oboru a profesní kvalifikace pro činnost strážný podle zvláštního právního předpisu</a:t>
            </a:r>
          </a:p>
          <a:p>
            <a:r>
              <a:rPr lang="cs-CZ" sz="900" dirty="0"/>
              <a:t>Kvalifikace strážný</a:t>
            </a:r>
          </a:p>
          <a:p>
            <a:pPr lvl="1"/>
            <a:r>
              <a:rPr lang="cs-CZ" sz="900" dirty="0"/>
              <a:t>Ministerstvo vnitra jako autorizující orgán</a:t>
            </a:r>
          </a:p>
          <a:p>
            <a:pPr lvl="1"/>
            <a:r>
              <a:rPr lang="cs-CZ" sz="900" dirty="0"/>
              <a:t>Tříčlenná komise složená z autorizovaných osob</a:t>
            </a:r>
          </a:p>
          <a:p>
            <a:pPr lvl="1"/>
            <a:r>
              <a:rPr lang="cs-CZ" sz="900" dirty="0"/>
              <a:t>Kvalifikační standardy</a:t>
            </a:r>
          </a:p>
          <a:p>
            <a:pPr lvl="2"/>
            <a:r>
              <a:rPr lang="cs-CZ" sz="900" dirty="0"/>
              <a:t>Provádění ochrany a ostrahy majetku a osob</a:t>
            </a:r>
          </a:p>
          <a:p>
            <a:pPr lvl="2"/>
            <a:r>
              <a:rPr lang="cs-CZ" sz="900" dirty="0"/>
              <a:t>Obsluhování technických bezpečnostních systémů</a:t>
            </a:r>
          </a:p>
          <a:p>
            <a:pPr lvl="2"/>
            <a:r>
              <a:rPr lang="cs-CZ" sz="900" dirty="0"/>
              <a:t>Uplatňování zásad součinnosti se složkami IZS</a:t>
            </a:r>
          </a:p>
          <a:p>
            <a:pPr lvl="2"/>
            <a:r>
              <a:rPr lang="cs-CZ" sz="900" dirty="0"/>
              <a:t>Aplikování právních základů bezpečnostní činnosti</a:t>
            </a:r>
          </a:p>
          <a:p>
            <a:pPr lvl="2"/>
            <a:r>
              <a:rPr lang="cs-CZ" sz="900" dirty="0"/>
              <a:t>Kontrola osob a vozidel na vrátnicích</a:t>
            </a:r>
          </a:p>
          <a:p>
            <a:pPr lvl="2"/>
            <a:r>
              <a:rPr lang="cs-CZ" sz="900" dirty="0"/>
              <a:t>Kontrolní činnost ve střežených objektech</a:t>
            </a:r>
          </a:p>
          <a:p>
            <a:pPr lvl="2"/>
            <a:r>
              <a:rPr lang="cs-CZ" sz="900" dirty="0"/>
              <a:t>Dozor v objektech a na veřejných prostranstvích</a:t>
            </a:r>
          </a:p>
          <a:p>
            <a:pPr lvl="2"/>
            <a:r>
              <a:rPr lang="cs-CZ" sz="900" dirty="0"/>
              <a:t>Provádění jednoduchých úkonů k zajištění a obnovení bezpečnosti a ke snížení ztrát na majetku a zdraví osob</a:t>
            </a:r>
          </a:p>
          <a:p>
            <a:pPr lvl="2"/>
            <a:r>
              <a:rPr lang="cs-CZ" sz="900" dirty="0"/>
              <a:t>Používání věcných bezpečnostních prostředků</a:t>
            </a:r>
          </a:p>
          <a:p>
            <a:pPr lvl="2"/>
            <a:r>
              <a:rPr lang="cs-CZ" sz="900" dirty="0"/>
              <a:t>Vedení dokumentace o ostraze</a:t>
            </a:r>
          </a:p>
          <a:p>
            <a:pPr lvl="1"/>
            <a:r>
              <a:rPr lang="cs-CZ" sz="900" dirty="0"/>
              <a:t>Ochrana osob a majetku jako živnost jejíž výkon je podnikatel povinen zajistit pouze fyzickými osobami splňujícími odbornou způsobilost</a:t>
            </a:r>
          </a:p>
          <a:p>
            <a:pPr lvl="1"/>
            <a:r>
              <a:rPr lang="cs-CZ" sz="900" dirty="0"/>
              <a:t>Odborná způsobilost</a:t>
            </a:r>
          </a:p>
          <a:p>
            <a:pPr lvl="2"/>
            <a:r>
              <a:rPr lang="cs-CZ" sz="900" b="1" dirty="0"/>
              <a:t>a)</a:t>
            </a:r>
            <a:r>
              <a:rPr lang="cs-CZ" sz="900" dirty="0"/>
              <a:t> vysokoškolské vzdělání, nebo</a:t>
            </a:r>
            <a:br>
              <a:rPr lang="cs-CZ" sz="900" dirty="0"/>
            </a:br>
            <a:r>
              <a:rPr lang="cs-CZ" sz="900" b="1" dirty="0"/>
              <a:t>b)</a:t>
            </a:r>
            <a:r>
              <a:rPr lang="cs-CZ" sz="900" dirty="0"/>
              <a:t> vyšší odborné vzdělání právnického, bezpečnostního nebo obdobného zaměření, nebo</a:t>
            </a:r>
            <a:br>
              <a:rPr lang="cs-CZ" sz="900" dirty="0"/>
            </a:br>
            <a:r>
              <a:rPr lang="cs-CZ" sz="900" b="1" dirty="0"/>
              <a:t>c)</a:t>
            </a:r>
            <a:r>
              <a:rPr lang="cs-CZ" sz="900" dirty="0"/>
              <a:t> střední vzdělání s maturitní zkouškou v oboru bezpečnostním nebo právním, nebo</a:t>
            </a:r>
            <a:br>
              <a:rPr lang="cs-CZ" sz="900" dirty="0"/>
            </a:br>
            <a:r>
              <a:rPr lang="cs-CZ" sz="900" b="1" dirty="0"/>
              <a:t>d)</a:t>
            </a:r>
            <a:r>
              <a:rPr lang="cs-CZ" sz="900" dirty="0"/>
              <a:t> střední vzdělání s maturitní zkouškou a osvědčení o rekvalifikaci nebo jiný doklad o odborné kvalifikaci pro příslušnou pracovní činnost vydaný zařízením akreditovaným podle zvláštních právních předpisů, zařízením akreditovaným Ministerstvem školství, mládeže a tělovýchovy, nebo ministerstvem, do jehož působnosti patří odvětví, v němž je živnost provozována, nebo</a:t>
            </a:r>
            <a:br>
              <a:rPr lang="cs-CZ" sz="900" dirty="0"/>
            </a:br>
            <a:r>
              <a:rPr lang="cs-CZ" sz="900" b="1" dirty="0"/>
              <a:t>e)</a:t>
            </a:r>
            <a:r>
              <a:rPr lang="cs-CZ" sz="900" dirty="0"/>
              <a:t> profesní kvalifikace pro činnost strážný podle zvláštního právního předpisu, nebo</a:t>
            </a:r>
            <a:br>
              <a:rPr lang="cs-CZ" sz="900" dirty="0"/>
            </a:br>
            <a:r>
              <a:rPr lang="cs-CZ" sz="900" b="1" dirty="0"/>
              <a:t>f)</a:t>
            </a:r>
            <a:r>
              <a:rPr lang="cs-CZ" sz="900" dirty="0"/>
              <a:t> doklad o uznání odborné kvalifikace podle zvláštního právního předpisu</a:t>
            </a:r>
          </a:p>
        </p:txBody>
      </p:sp>
    </p:spTree>
    <p:extLst>
      <p:ext uri="{BB962C8B-B14F-4D97-AF65-F5344CB8AC3E}">
        <p14:creationId xmlns:p14="http://schemas.microsoft.com/office/powerpoint/2010/main" val="3110587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 FO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Pracovní právo</a:t>
            </a:r>
          </a:p>
          <a:p>
            <a:pPr lvl="1"/>
            <a:r>
              <a:rPr lang="cs-CZ" dirty="0"/>
              <a:t>Zaměstnanci jsou povinni v souladu s platnými zákony a předpisy podle pokynů svých nadřízených konat osobně práce podle pracovní smlouvy ve stanovené pracovní době a plnit pracovní povinnosti</a:t>
            </a:r>
          </a:p>
          <a:p>
            <a:pPr lvl="1"/>
            <a:r>
              <a:rPr lang="cs-CZ" dirty="0"/>
              <a:t>Minimální mzda/plat </a:t>
            </a:r>
          </a:p>
          <a:p>
            <a:pPr lvl="1"/>
            <a:r>
              <a:rPr lang="cs-CZ" dirty="0"/>
              <a:t>Pracovněprávní vztah</a:t>
            </a:r>
          </a:p>
          <a:p>
            <a:pPr lvl="2"/>
            <a:r>
              <a:rPr lang="cs-CZ" dirty="0"/>
              <a:t>Pracovní smlouva</a:t>
            </a:r>
          </a:p>
          <a:p>
            <a:pPr lvl="3"/>
            <a:r>
              <a:rPr lang="cs-CZ" dirty="0"/>
              <a:t>Nerovnoměrná vs. rovnoměrná pracovní doba</a:t>
            </a:r>
          </a:p>
          <a:p>
            <a:pPr lvl="3"/>
            <a:r>
              <a:rPr lang="cs-CZ" dirty="0"/>
              <a:t>Zkrácená vs. kratší pracovní doba</a:t>
            </a:r>
          </a:p>
          <a:p>
            <a:pPr lvl="2"/>
            <a:r>
              <a:rPr lang="cs-CZ" dirty="0"/>
              <a:t>Dohoda o pracovní činnosti (4 hod/den)</a:t>
            </a:r>
          </a:p>
          <a:p>
            <a:pPr lvl="2"/>
            <a:r>
              <a:rPr lang="cs-CZ" dirty="0"/>
              <a:t>Dohoda o provedení práce (300 hod /rok)</a:t>
            </a:r>
          </a:p>
          <a:p>
            <a:pPr lvl="1"/>
            <a:r>
              <a:rPr lang="cs-CZ" dirty="0"/>
              <a:t>Zákonné přestávky</a:t>
            </a:r>
          </a:p>
          <a:p>
            <a:pPr lvl="2"/>
            <a:r>
              <a:rPr lang="cs-CZ" dirty="0"/>
              <a:t>Přestávka na jídlo a oddech</a:t>
            </a:r>
          </a:p>
          <a:p>
            <a:pPr lvl="2"/>
            <a:r>
              <a:rPr lang="cs-CZ" dirty="0"/>
              <a:t>Bezpečnostní přestávky</a:t>
            </a:r>
          </a:p>
          <a:p>
            <a:pPr lvl="2"/>
            <a:r>
              <a:rPr lang="cs-CZ" dirty="0"/>
              <a:t>Přestávky mezi směnami (11 a 35 hod)</a:t>
            </a:r>
          </a:p>
          <a:p>
            <a:pPr lvl="1"/>
            <a:r>
              <a:rPr lang="cs-CZ" dirty="0"/>
              <a:t>Práce přesčas</a:t>
            </a:r>
          </a:p>
          <a:p>
            <a:pPr lvl="2"/>
            <a:r>
              <a:rPr lang="cs-CZ" dirty="0"/>
              <a:t>8 hodin týdně a 150 hodin ročně</a:t>
            </a:r>
          </a:p>
          <a:p>
            <a:pPr lvl="2"/>
            <a:r>
              <a:rPr lang="cs-CZ" dirty="0"/>
              <a:t>Po dohodě 416 hodin ročně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96735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1218</TotalTime>
  <Words>2571</Words>
  <Application>Microsoft Office PowerPoint</Application>
  <PresentationFormat>Předvádění na obrazovce (4:3)</PresentationFormat>
  <Paragraphs>218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systému Office</vt:lpstr>
      <vt:lpstr>Fyzická ostraha</vt:lpstr>
      <vt:lpstr>Policing (policejní činnost, bezpečnostní činnost?)</vt:lpstr>
      <vt:lpstr>Typologie policing</vt:lpstr>
      <vt:lpstr>Public vs. private policing</vt:lpstr>
      <vt:lpstr>Public vs. private policing</vt:lpstr>
      <vt:lpstr>Rozdělení FO</vt:lpstr>
      <vt:lpstr>Personální zajištění FO</vt:lpstr>
      <vt:lpstr>Právní úprava FO v ČR</vt:lpstr>
      <vt:lpstr>Právní úprava FO v ČR</vt:lpstr>
      <vt:lpstr>Zákon o soukromých bezpečnostní činnosti </vt:lpstr>
      <vt:lpstr>Výhody a nevýhody vlastní vs. soukromé ostrahy </vt:lpstr>
      <vt:lpstr>Pravomoci FO</vt:lpstr>
      <vt:lpstr>Pravomoci FO</vt:lpstr>
      <vt:lpstr>Základní bezpečnostní dokumentace</vt:lpstr>
      <vt:lpstr>Směrnice o výkonu služby</vt:lpstr>
      <vt:lpstr>Režimová směrnice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Fyzická ostraha</dc:title>
  <dc:creator>Kučera Michal</dc:creator>
  <cp:lastModifiedBy>Kučera Michal</cp:lastModifiedBy>
  <cp:revision>46</cp:revision>
  <dcterms:created xsi:type="dcterms:W3CDTF">2019-03-13T05:52:11Z</dcterms:created>
  <dcterms:modified xsi:type="dcterms:W3CDTF">2023-03-14T16:22:36Z</dcterms:modified>
</cp:coreProperties>
</file>