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59" r:id="rId5"/>
    <p:sldId id="260" r:id="rId6"/>
    <p:sldId id="261" r:id="rId7"/>
    <p:sldId id="263" r:id="rId8"/>
    <p:sldId id="281" r:id="rId9"/>
    <p:sldId id="303" r:id="rId10"/>
    <p:sldId id="266" r:id="rId11"/>
    <p:sldId id="267" r:id="rId12"/>
    <p:sldId id="268" r:id="rId13"/>
    <p:sldId id="304" r:id="rId14"/>
    <p:sldId id="291" r:id="rId15"/>
    <p:sldId id="292" r:id="rId16"/>
    <p:sldId id="29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90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4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3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4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0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26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94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83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66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99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C43AC-EA1B-4DA7-82A2-24AF2AF0BAB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10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Ochrana měkkých cílů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13. 4. 2023</a:t>
            </a:r>
          </a:p>
        </p:txBody>
      </p:sp>
    </p:spTree>
    <p:extLst>
      <p:ext uri="{BB962C8B-B14F-4D97-AF65-F5344CB8AC3E}">
        <p14:creationId xmlns:p14="http://schemas.microsoft.com/office/powerpoint/2010/main" val="128862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osa incidentů a bezpečnostních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cs-CZ" dirty="0"/>
              <a:t>Co udělat před výskytem incidentu</a:t>
            </a:r>
          </a:p>
          <a:p>
            <a:pPr lvl="2"/>
            <a:r>
              <a:rPr lang="cs-CZ" dirty="0"/>
              <a:t>Preventivní opatření, která vedou k snížení pravděpodobnosti výskytu útoku, zvýšení rychlosti a intenzity reakce a omezení rozsahu následků a jejich rychlejší zmírnění</a:t>
            </a:r>
          </a:p>
          <a:p>
            <a:pPr lvl="2"/>
            <a:r>
              <a:rPr lang="cs-CZ" dirty="0"/>
              <a:t>Nástroje odstrašení, které vedou útočníky k rozhodnutí nezvolit daný cíl</a:t>
            </a:r>
          </a:p>
          <a:p>
            <a:pPr lvl="2"/>
            <a:r>
              <a:rPr lang="cs-CZ" dirty="0"/>
              <a:t>Asertivní komunikace vedoucí ke zklidnění situace a deeskalace konfliktu </a:t>
            </a:r>
          </a:p>
          <a:p>
            <a:pPr lvl="1"/>
            <a:r>
              <a:rPr lang="cs-CZ" dirty="0"/>
              <a:t>Co lze udělat v průběhu incidentu</a:t>
            </a:r>
          </a:p>
          <a:p>
            <a:pPr lvl="2"/>
            <a:r>
              <a:rPr lang="cs-CZ" dirty="0"/>
              <a:t>Co nejrychlejší detekce nežádoucí činnosti či narušení chráněných zón pokud možno ještě dříve, než k útoku dojde</a:t>
            </a:r>
          </a:p>
          <a:p>
            <a:pPr lvl="2"/>
            <a:r>
              <a:rPr lang="cs-CZ" dirty="0"/>
              <a:t>Okamžitá reakce bezpečnostních pracovníků nebo jiných členů bezpečnostního systému optimálně podle připraveného plánu </a:t>
            </a:r>
          </a:p>
          <a:p>
            <a:pPr lvl="1"/>
            <a:r>
              <a:rPr lang="cs-CZ" dirty="0"/>
              <a:t>Co udělat ke zmírnění dopadů, když incident proběhl</a:t>
            </a:r>
          </a:p>
          <a:p>
            <a:pPr lvl="2"/>
            <a:r>
              <a:rPr lang="cs-CZ" dirty="0"/>
              <a:t>Postup podle připraveného koordinačního plánu pro management a jím definovaných priorit pro každou z fází po incidentu</a:t>
            </a:r>
          </a:p>
          <a:p>
            <a:pPr lvl="2"/>
            <a:r>
              <a:rPr lang="cs-CZ" dirty="0"/>
              <a:t>Včasná obnova činnosti organizace</a:t>
            </a:r>
          </a:p>
        </p:txBody>
      </p:sp>
    </p:spTree>
    <p:extLst>
      <p:ext uri="{BB962C8B-B14F-4D97-AF65-F5344CB8AC3E}">
        <p14:creationId xmlns:p14="http://schemas.microsoft.com/office/powerpoint/2010/main" val="365251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osa incidentů a bezpečnostních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 některých útoků lze pracovat pouze s fázemi před a po útoku</a:t>
            </a:r>
          </a:p>
          <a:p>
            <a:r>
              <a:rPr lang="cs-CZ" dirty="0"/>
              <a:t>Okamžitá a účinná reakce je většinou pouze v silách profesionálních týmů, které jsou ale na místě incidentu zpravidla, když už útok proběhl nebo již nějakou dobu probíhá</a:t>
            </a:r>
          </a:p>
          <a:p>
            <a:r>
              <a:rPr lang="cs-CZ" dirty="0"/>
              <a:t>Možnosti vlastního personálu</a:t>
            </a:r>
          </a:p>
          <a:p>
            <a:pPr lvl="1"/>
            <a:r>
              <a:rPr lang="cs-CZ" dirty="0"/>
              <a:t>Přivolat pomoc</a:t>
            </a:r>
          </a:p>
          <a:p>
            <a:pPr lvl="1"/>
            <a:r>
              <a:rPr lang="cs-CZ" dirty="0"/>
              <a:t>Odklonit okolní provoz</a:t>
            </a:r>
          </a:p>
          <a:p>
            <a:pPr lvl="1"/>
            <a:r>
              <a:rPr lang="cs-CZ" dirty="0"/>
              <a:t>Varovat okolí</a:t>
            </a:r>
          </a:p>
          <a:p>
            <a:pPr lvl="1"/>
            <a:r>
              <a:rPr lang="cs-CZ" dirty="0"/>
              <a:t>Eliminace útočníka vlastními silami (Run-</a:t>
            </a:r>
            <a:r>
              <a:rPr lang="cs-CZ" dirty="0" err="1"/>
              <a:t>hide</a:t>
            </a:r>
            <a:r>
              <a:rPr lang="cs-CZ" dirty="0"/>
              <a:t>-</a:t>
            </a:r>
            <a:r>
              <a:rPr lang="cs-CZ" dirty="0" err="1"/>
              <a:t>fight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174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prvky ochrany 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Fyzická bezpečnost</a:t>
            </a:r>
          </a:p>
          <a:p>
            <a:r>
              <a:rPr lang="cs-CZ" dirty="0"/>
              <a:t>Elektronické prostředky technické ochrany</a:t>
            </a:r>
          </a:p>
          <a:p>
            <a:r>
              <a:rPr lang="cs-CZ" dirty="0"/>
              <a:t>Mechanické prvky</a:t>
            </a:r>
          </a:p>
          <a:p>
            <a:r>
              <a:rPr lang="cs-CZ" dirty="0"/>
              <a:t>Volba bezpečnostních opatření</a:t>
            </a:r>
          </a:p>
          <a:p>
            <a:pPr lvl="1"/>
            <a:r>
              <a:rPr lang="cs-CZ" dirty="0"/>
              <a:t>Atraktivita cíle</a:t>
            </a:r>
          </a:p>
          <a:p>
            <a:pPr lvl="2"/>
            <a:r>
              <a:rPr lang="cs-CZ" dirty="0"/>
              <a:t>Otevřenost pro veřejnost</a:t>
            </a:r>
          </a:p>
          <a:p>
            <a:pPr lvl="2"/>
            <a:r>
              <a:rPr lang="cs-CZ" dirty="0"/>
              <a:t>Bezpečnostní personál</a:t>
            </a:r>
          </a:p>
          <a:p>
            <a:pPr lvl="2"/>
            <a:r>
              <a:rPr lang="cs-CZ" dirty="0"/>
              <a:t>Množství a koncentrace osob</a:t>
            </a:r>
          </a:p>
          <a:p>
            <a:pPr lvl="2"/>
            <a:r>
              <a:rPr lang="cs-CZ" dirty="0"/>
              <a:t>Přítomnost policie</a:t>
            </a:r>
          </a:p>
          <a:p>
            <a:pPr lvl="2"/>
            <a:r>
              <a:rPr lang="cs-CZ" dirty="0"/>
              <a:t>Přítomnost médií</a:t>
            </a:r>
          </a:p>
          <a:p>
            <a:pPr lvl="2"/>
            <a:r>
              <a:rPr lang="cs-CZ" dirty="0"/>
              <a:t>Symboličnost cíle</a:t>
            </a:r>
          </a:p>
          <a:p>
            <a:pPr lvl="1"/>
            <a:r>
              <a:rPr lang="cs-CZ" dirty="0"/>
              <a:t>reálné možnosti jeho zabezpečení</a:t>
            </a:r>
          </a:p>
          <a:p>
            <a:pPr lvl="2"/>
            <a:r>
              <a:rPr lang="cs-CZ" dirty="0"/>
              <a:t>Organizační struktura</a:t>
            </a:r>
          </a:p>
          <a:p>
            <a:pPr lvl="2"/>
            <a:r>
              <a:rPr lang="cs-CZ" dirty="0"/>
              <a:t>Zdroje a prostředky na bezpečnost</a:t>
            </a:r>
          </a:p>
          <a:p>
            <a:pPr lvl="2"/>
            <a:r>
              <a:rPr lang="cs-CZ" dirty="0"/>
              <a:t>Schopnost identifikovat vlastní rizikové situace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404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evakuace x </a:t>
            </a:r>
            <a:r>
              <a:rPr lang="cs-CZ" dirty="0" err="1"/>
              <a:t>invakuace</a:t>
            </a:r>
            <a:r>
              <a:rPr lang="cs-CZ" dirty="0"/>
              <a:t> x </a:t>
            </a:r>
            <a:r>
              <a:rPr lang="cs-CZ" dirty="0" err="1"/>
              <a:t>lockdown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Evakuace </a:t>
            </a:r>
            <a:r>
              <a:rPr lang="cs-CZ" dirty="0"/>
              <a:t>- rychlý a bezpečný přesun osob, zvířat a nejdůležitějších věcí z objektu nebo místa, které je ohroženo mimořádnou událostí, jako je například požár, výbuch, havárie, povodeň, extrémně špatné povětrnostní podmínky, zemětřesení, hroucení objektu a jiné katastrofy, které ohrožují obyvatelstvo na životech.</a:t>
            </a:r>
          </a:p>
          <a:p>
            <a:r>
              <a:rPr lang="cs-CZ" b="1" dirty="0" err="1"/>
              <a:t>Invakuace</a:t>
            </a:r>
            <a:r>
              <a:rPr lang="cs-CZ" dirty="0"/>
              <a:t> - inverzní evakuace. Je relevantním řešením pro situace, kdy nebezpečí nehrozí uvnitř objektu (případ pro evakuaci), ale naopak v jeho okolí, a je třeba ukrýt obyvatelstvo uvnitř budovy a zajistit mu po dobu hrozícího nebezpečí odpovídající péči.</a:t>
            </a:r>
          </a:p>
          <a:p>
            <a:r>
              <a:rPr lang="cs-CZ" b="1" dirty="0" err="1"/>
              <a:t>Lock</a:t>
            </a:r>
            <a:r>
              <a:rPr lang="cs-CZ" b="1" dirty="0"/>
              <a:t> </a:t>
            </a:r>
            <a:r>
              <a:rPr lang="cs-CZ" b="1" dirty="0" err="1"/>
              <a:t>down</a:t>
            </a:r>
            <a:r>
              <a:rPr lang="cs-CZ" b="1" dirty="0"/>
              <a:t> </a:t>
            </a:r>
            <a:r>
              <a:rPr lang="cs-CZ" dirty="0"/>
              <a:t>– stav, kdy nebezpečí překročilo práh budovy a je třeba provést preventivní bezpečnostní opatření včetně urychleného přesunu v rámci budovy (vnitřní evakuace)</a:t>
            </a:r>
          </a:p>
        </p:txBody>
      </p:sp>
    </p:spTree>
    <p:extLst>
      <p:ext uri="{BB962C8B-B14F-4D97-AF65-F5344CB8AC3E}">
        <p14:creationId xmlns:p14="http://schemas.microsoft.com/office/powerpoint/2010/main" val="4064985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/>
              <a:t>Útok střelnou zbraní (AMOK)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Dodrž základní princip RUN-HIDE-FIGHT</a:t>
            </a:r>
            <a:endParaRPr lang="cs-CZ" dirty="0"/>
          </a:p>
          <a:p>
            <a:pPr lvl="1"/>
            <a:r>
              <a:rPr lang="cs-CZ" b="1" dirty="0"/>
              <a:t>Bezpečnostní personál</a:t>
            </a:r>
          </a:p>
          <a:p>
            <a:pPr lvl="2"/>
            <a:r>
              <a:rPr lang="cs-CZ" dirty="0"/>
              <a:t>Okamžitě oznam PČR</a:t>
            </a:r>
          </a:p>
          <a:p>
            <a:pPr lvl="2"/>
            <a:r>
              <a:rPr lang="cs-CZ" dirty="0"/>
              <a:t>Vezmi si reflexní vestu, píšťalku, RDST a </a:t>
            </a:r>
            <a:r>
              <a:rPr lang="cs-CZ" b="1" dirty="0"/>
              <a:t>teleskopický obušek, pepřový sprej!!!</a:t>
            </a:r>
            <a:endParaRPr lang="cs-CZ" dirty="0"/>
          </a:p>
          <a:p>
            <a:pPr lvl="2"/>
            <a:r>
              <a:rPr lang="cs-CZ" b="1" dirty="0"/>
              <a:t>MEDIC BAG</a:t>
            </a:r>
            <a:endParaRPr lang="cs-CZ" dirty="0"/>
          </a:p>
          <a:p>
            <a:pPr lvl="1"/>
            <a:r>
              <a:rPr lang="cs-CZ" sz="2600" b="1" dirty="0"/>
              <a:t>Situace probíhá venku</a:t>
            </a:r>
            <a:endParaRPr lang="cs-CZ" sz="2600" dirty="0"/>
          </a:p>
          <a:p>
            <a:pPr lvl="2"/>
            <a:r>
              <a:rPr lang="cs-CZ" dirty="0"/>
              <a:t>Zahaj „LOCK DOWN“</a:t>
            </a:r>
          </a:p>
          <a:p>
            <a:pPr lvl="2"/>
            <a:r>
              <a:rPr lang="cs-CZ" dirty="0"/>
              <a:t>Separuj lidi od problému nebo problém od lidí</a:t>
            </a:r>
          </a:p>
          <a:p>
            <a:pPr lvl="2"/>
            <a:r>
              <a:rPr lang="cs-CZ" dirty="0"/>
              <a:t>Lidi schovat </a:t>
            </a:r>
            <a:r>
              <a:rPr lang="cs-CZ" b="1" dirty="0"/>
              <a:t>mimo dveře, okna</a:t>
            </a:r>
            <a:r>
              <a:rPr lang="cs-CZ" dirty="0"/>
              <a:t> – pozor na průstřelnost materiálů</a:t>
            </a:r>
          </a:p>
          <a:p>
            <a:pPr lvl="2"/>
            <a:r>
              <a:rPr lang="cs-CZ" dirty="0"/>
              <a:t>Tvořit barikádu a připravit improvizované zbraně</a:t>
            </a:r>
          </a:p>
          <a:p>
            <a:pPr lvl="2"/>
            <a:r>
              <a:rPr lang="cs-CZ" dirty="0"/>
              <a:t>Při přímém střetu použij obušek, sprej, sebeobranné techniky nebo běžné předměty (židle, koše..</a:t>
            </a:r>
            <a:r>
              <a:rPr lang="cs-CZ" dirty="0" err="1"/>
              <a:t>atd</a:t>
            </a:r>
            <a:r>
              <a:rPr lang="cs-CZ" dirty="0"/>
              <a:t>)</a:t>
            </a:r>
          </a:p>
          <a:p>
            <a:pPr lvl="1"/>
            <a:r>
              <a:rPr lang="cs-CZ" sz="2600" b="1" dirty="0"/>
              <a:t>Situace probíhá uvnitř</a:t>
            </a:r>
            <a:endParaRPr lang="cs-CZ" sz="2600" dirty="0"/>
          </a:p>
          <a:p>
            <a:pPr lvl="2"/>
            <a:r>
              <a:rPr lang="cs-CZ" dirty="0"/>
              <a:t>Separuj lidi od problému nebo problém od lidí</a:t>
            </a:r>
          </a:p>
          <a:p>
            <a:pPr lvl="2"/>
            <a:r>
              <a:rPr lang="cs-CZ" dirty="0"/>
              <a:t>Snaž se koordinovat lidi do uzavíratelných místností</a:t>
            </a:r>
          </a:p>
          <a:p>
            <a:pPr lvl="2"/>
            <a:r>
              <a:rPr lang="cs-CZ" dirty="0"/>
              <a:t>Lidi schovat </a:t>
            </a:r>
            <a:r>
              <a:rPr lang="cs-CZ" b="1" dirty="0"/>
              <a:t>mimo dveře, okna</a:t>
            </a:r>
            <a:r>
              <a:rPr lang="cs-CZ" dirty="0"/>
              <a:t> – pozor na průstřelnost materiálů</a:t>
            </a:r>
          </a:p>
          <a:p>
            <a:pPr lvl="2"/>
            <a:r>
              <a:rPr lang="cs-CZ" dirty="0"/>
              <a:t>Tvořit barikádu a připravit improvizované zbraně</a:t>
            </a:r>
          </a:p>
          <a:p>
            <a:pPr lvl="2"/>
            <a:r>
              <a:rPr lang="cs-CZ" dirty="0"/>
              <a:t>Pří přímém střetu použij obušek, sebeobranné techniky nebo běžné předměty (židle, koše..</a:t>
            </a:r>
            <a:r>
              <a:rPr lang="cs-CZ" dirty="0" err="1"/>
              <a:t>atd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Koordinuj s PČR a ZZS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48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 střelnou zbraní (AMOK)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/>
              <a:t>Nebezpečnostní personál</a:t>
            </a:r>
          </a:p>
          <a:p>
            <a:pPr lvl="1"/>
            <a:r>
              <a:rPr lang="cs-CZ" dirty="0"/>
              <a:t>Okamžitě oznam ostraze a PČR</a:t>
            </a:r>
          </a:p>
          <a:p>
            <a:pPr lvl="1"/>
            <a:r>
              <a:rPr lang="cs-CZ" dirty="0"/>
              <a:t>Snaž se utéct</a:t>
            </a:r>
          </a:p>
          <a:p>
            <a:pPr lvl="1"/>
            <a:r>
              <a:rPr lang="cs-CZ" dirty="0"/>
              <a:t>Pokud možno strhni sebou co nejvíce lidí a schovej se v místnosti</a:t>
            </a:r>
          </a:p>
          <a:p>
            <a:pPr lvl="1"/>
            <a:r>
              <a:rPr lang="cs-CZ" dirty="0"/>
              <a:t>Vytvoř barikádu, schovej se za zeď – nikdy nebuď za dveřmi nebo okny!!!</a:t>
            </a:r>
          </a:p>
          <a:p>
            <a:pPr lvl="1"/>
            <a:r>
              <a:rPr lang="cs-CZ" dirty="0"/>
              <a:t>Vypni vyzvánění, zhasni!</a:t>
            </a:r>
          </a:p>
          <a:p>
            <a:pPr lvl="1"/>
            <a:r>
              <a:rPr lang="cs-CZ" dirty="0"/>
              <a:t>Příprav si improvizované zbraně – židle, stolek, věšák, koš, klávesnice…</a:t>
            </a:r>
            <a:r>
              <a:rPr lang="cs-CZ" dirty="0" err="1"/>
              <a:t>atd</a:t>
            </a:r>
            <a:r>
              <a:rPr lang="cs-CZ" dirty="0"/>
              <a:t>¨</a:t>
            </a:r>
          </a:p>
          <a:p>
            <a:pPr lvl="1"/>
            <a:r>
              <a:rPr lang="cs-CZ" dirty="0"/>
              <a:t>Pokud je v blízkosti zraněný, zkus mu pomoct</a:t>
            </a:r>
          </a:p>
          <a:p>
            <a:pPr lvl="1"/>
            <a:r>
              <a:rPr lang="cs-CZ" dirty="0"/>
              <a:t>Čekej až přijde PČR a zahájí evakuaci</a:t>
            </a:r>
          </a:p>
          <a:p>
            <a:r>
              <a:rPr lang="cs-CZ" b="1" dirty="0" err="1"/>
              <a:t>Managament</a:t>
            </a:r>
            <a:endParaRPr lang="cs-CZ" b="1" dirty="0"/>
          </a:p>
          <a:p>
            <a:pPr lvl="1"/>
            <a:r>
              <a:rPr lang="cs-CZ" dirty="0"/>
              <a:t>Zjisti stav situace a případně rozděl další úkoly</a:t>
            </a:r>
          </a:p>
          <a:p>
            <a:pPr lvl="1"/>
            <a:r>
              <a:rPr lang="cs-CZ" dirty="0"/>
              <a:t>Zajisti si zástup</a:t>
            </a:r>
          </a:p>
          <a:p>
            <a:pPr lvl="1"/>
            <a:r>
              <a:rPr lang="cs-CZ" dirty="0"/>
              <a:t>Okamžitě </a:t>
            </a:r>
            <a:r>
              <a:rPr lang="cs-CZ" dirty="0" err="1"/>
              <a:t>vyrozum</a:t>
            </a:r>
            <a:r>
              <a:rPr lang="cs-CZ" dirty="0"/>
              <a:t> vedení MG a vedoucího provozu</a:t>
            </a:r>
          </a:p>
          <a:p>
            <a:pPr lvl="1"/>
            <a:r>
              <a:rPr lang="cs-CZ" dirty="0"/>
              <a:t>Uzavři i ostatní budovy!!!</a:t>
            </a:r>
          </a:p>
          <a:p>
            <a:pPr lvl="1"/>
            <a:r>
              <a:rPr lang="cs-CZ" dirty="0"/>
              <a:t>SMS Brána – rozešlí informační krizovou zprávu</a:t>
            </a:r>
          </a:p>
          <a:p>
            <a:pPr lvl="1"/>
            <a:r>
              <a:rPr lang="cs-CZ" dirty="0"/>
              <a:t>Vezmi si reflexní vestu a vysílačku a mobil (“VELITEL zásahu“)</a:t>
            </a:r>
          </a:p>
          <a:p>
            <a:pPr lvl="1"/>
            <a:r>
              <a:rPr lang="cs-CZ" dirty="0"/>
              <a:t>Spolupracuj s  ostrahou IZS</a:t>
            </a:r>
          </a:p>
          <a:p>
            <a:pPr lvl="1"/>
            <a:r>
              <a:rPr lang="cs-CZ" dirty="0"/>
              <a:t>Svolej </a:t>
            </a:r>
            <a:r>
              <a:rPr lang="cs-CZ" b="1" dirty="0"/>
              <a:t>Krizový štáb – a zahaj koordinační plán</a:t>
            </a:r>
            <a:endParaRPr lang="cs-CZ" dirty="0"/>
          </a:p>
          <a:p>
            <a:pPr lvl="1"/>
            <a:r>
              <a:rPr lang="cs-CZ" dirty="0"/>
              <a:t>Připrav tiskovou zprávu</a:t>
            </a:r>
          </a:p>
          <a:p>
            <a:pPr lvl="1"/>
            <a:r>
              <a:rPr lang="cs-CZ" dirty="0"/>
              <a:t>Sepiš protokol</a:t>
            </a:r>
          </a:p>
          <a:p>
            <a:pPr lvl="1"/>
            <a:r>
              <a:rPr lang="cs-CZ" dirty="0"/>
              <a:t>Zajisti obnovení objektu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443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2000" dirty="0"/>
              <a:t>Doporučené postupy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000" dirty="0"/>
              <a:t>Pravidelná školení neodborného personálu (prevence i řešení krizových událostí)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76195"/>
            <a:ext cx="5825827" cy="457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55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Metodika – základy ochrany měkkých cílů</a:t>
            </a:r>
          </a:p>
          <a:p>
            <a:r>
              <a:rPr lang="cs-CZ" dirty="0"/>
              <a:t>Bezpečnostní plán měkkého cíle </a:t>
            </a:r>
          </a:p>
          <a:p>
            <a:r>
              <a:rPr lang="cs-CZ" dirty="0"/>
              <a:t>Vyhodnocení ohroženosti měkkého cíle</a:t>
            </a:r>
          </a:p>
          <a:p>
            <a:r>
              <a:rPr lang="cs-CZ" dirty="0"/>
              <a:t>Metodika koordinace měkkého cíle pro fázi po bezpečnostním incidentu</a:t>
            </a:r>
          </a:p>
          <a:p>
            <a:r>
              <a:rPr lang="cs-CZ" dirty="0"/>
              <a:t>Koncepce ochrany měkkých cílů </a:t>
            </a:r>
          </a:p>
          <a:p>
            <a:r>
              <a:rPr lang="cs-CZ" dirty="0"/>
              <a:t>Nonstop HOTLINE 800 255 255</a:t>
            </a:r>
          </a:p>
          <a:p>
            <a:r>
              <a:rPr lang="cs-CZ" dirty="0"/>
              <a:t>Bezpečnostní standard k ochraně měkkých cílů (ČSN 73 4400 Prevence kriminality - řízení bezpečnosti při plánování, realizaci a užívání škol a školských zařízení).</a:t>
            </a:r>
          </a:p>
          <a:p>
            <a:r>
              <a:rPr lang="cs-CZ" dirty="0"/>
              <a:t>Memorandum o spolupráci při zajišťování bezpečnosti židovských institucí</a:t>
            </a:r>
          </a:p>
          <a:p>
            <a:r>
              <a:rPr lang="pt-BR" dirty="0"/>
              <a:t>Centrum proti terorismu a hybridním hrozbám</a:t>
            </a:r>
            <a:r>
              <a:rPr lang="cs-CZ" dirty="0"/>
              <a:t> MV</a:t>
            </a:r>
          </a:p>
          <a:p>
            <a:r>
              <a:rPr lang="cs-CZ" dirty="0"/>
              <a:t>Strategie České republiky pro boj proti terorismu</a:t>
            </a:r>
          </a:p>
          <a:p>
            <a:r>
              <a:rPr lang="cs-CZ" dirty="0"/>
              <a:t>Dotační program na ochranu měkkých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26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Neexistuje žádná zvláštní norma řešící specificky ochranu měkkých cílů</a:t>
            </a:r>
          </a:p>
          <a:p>
            <a:r>
              <a:rPr lang="cs-CZ" dirty="0"/>
              <a:t>Právní prostředí ochrany měkkých cílů je v současné době v ČR prakticky shodné s právním prostředím platícím pro všechny soukromé fyzické i právnické osoby a další organizace, které mají potřebu se zabezpečit proti závažnému protiprávnímu jednání</a:t>
            </a:r>
          </a:p>
          <a:p>
            <a:r>
              <a:rPr lang="cs-CZ" dirty="0"/>
              <a:t>Ochrana měkkých cílů tak probíhá na základě zejména vlastnických či užívacích práv „pána domu“, který obecně rozhoduje o tom, co a jaký režim chování lidí bude platit v jím vlastněné (užívané) nemovitosti či jím pořádané akci. </a:t>
            </a:r>
          </a:p>
          <a:p>
            <a:r>
              <a:rPr lang="cs-CZ" dirty="0"/>
              <a:t>Za tím účelem je oprávněn stanovit podmínky pobytu v daném prostoru a při jejich nedodržování dané osoby vykázat z místa, v závažném případě i za využití svépomocného jednání. Zpravidla se jedná o zveřejněné informace jako je například návštěvní řád, bezpečnostní pokyny pořadatele akce a podobně.</a:t>
            </a:r>
          </a:p>
          <a:p>
            <a:r>
              <a:rPr lang="cs-CZ" dirty="0"/>
              <a:t>Krajní nouze, nutná obrana, svépomoc atd.</a:t>
            </a:r>
          </a:p>
        </p:txBody>
      </p:sp>
    </p:spTree>
    <p:extLst>
      <p:ext uri="{BB962C8B-B14F-4D97-AF65-F5344CB8AC3E}">
        <p14:creationId xmlns:p14="http://schemas.microsoft.com/office/powerpoint/2010/main" val="260294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měkký cíl - 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místa s vysokou koncentrací osob a nízkou úrovní zabezpečení proti násilným útokům, která jsou pro tuto svou charakteristiku vybírány jako cíl takovýchto útoků, typicky útoků teroristických. </a:t>
            </a:r>
          </a:p>
          <a:p>
            <a:r>
              <a:rPr lang="cs-CZ" dirty="0"/>
              <a:t>hard </a:t>
            </a:r>
            <a:r>
              <a:rPr lang="cs-CZ" dirty="0" err="1"/>
              <a:t>targets</a:t>
            </a:r>
            <a:r>
              <a:rPr lang="cs-CZ" dirty="0"/>
              <a:t>, tvrdé cíle, kterými jsou dobře chráněné a střežené objekty útoků (např. některé státní objekty, vojenské objekty, objekty dalších bezpečnostních složek, ale i některé dobře chráněné či střežené nestátní či komerční objekty). </a:t>
            </a:r>
          </a:p>
          <a:p>
            <a:r>
              <a:rPr lang="cs-CZ" dirty="0"/>
              <a:t>Dobrovolná opatření nad rámec systému ochrany veřejného pořádku</a:t>
            </a:r>
          </a:p>
          <a:p>
            <a:r>
              <a:rPr lang="cs-CZ" dirty="0"/>
              <a:t>Zpravidla spojováno s terorismem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47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měkkých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cs-CZ" dirty="0"/>
              <a:t>školská zařízení, koleje, menzy, knihovny, </a:t>
            </a:r>
          </a:p>
          <a:p>
            <a:pPr>
              <a:buFontTx/>
              <a:buChar char="-"/>
            </a:pPr>
            <a:r>
              <a:rPr lang="cs-CZ" dirty="0"/>
              <a:t>církevní památky a místa určená k uctívání,</a:t>
            </a:r>
          </a:p>
          <a:p>
            <a:pPr>
              <a:buFontTx/>
              <a:buChar char="-"/>
            </a:pPr>
            <a:r>
              <a:rPr lang="cs-CZ" dirty="0"/>
              <a:t>nákupní centra, tržiště a obchodní komplexy</a:t>
            </a:r>
          </a:p>
          <a:p>
            <a:pPr>
              <a:buFontTx/>
              <a:buChar char="-"/>
            </a:pPr>
            <a:r>
              <a:rPr lang="cs-CZ" dirty="0"/>
              <a:t>kina, divadla, koncertní sály, zábavní centra</a:t>
            </a:r>
          </a:p>
          <a:p>
            <a:pPr>
              <a:buFontTx/>
              <a:buChar char="-"/>
            </a:pPr>
            <a:r>
              <a:rPr lang="cs-CZ" dirty="0"/>
              <a:t>shromáždění, průvody, demonstrace</a:t>
            </a:r>
          </a:p>
          <a:p>
            <a:pPr>
              <a:buFontTx/>
              <a:buChar char="-"/>
            </a:pPr>
            <a:r>
              <a:rPr lang="cs-CZ" dirty="0"/>
              <a:t>bary, kluby, diskotéky, restaurace a hotely</a:t>
            </a:r>
          </a:p>
          <a:p>
            <a:pPr>
              <a:buFontTx/>
              <a:buChar char="-"/>
            </a:pPr>
            <a:r>
              <a:rPr lang="cs-CZ" dirty="0"/>
              <a:t>parky a náměstí</a:t>
            </a:r>
          </a:p>
          <a:p>
            <a:pPr>
              <a:buFontTx/>
              <a:buChar char="-"/>
            </a:pPr>
            <a:r>
              <a:rPr lang="cs-CZ" dirty="0"/>
              <a:t>turistické památky a zajímavosti, muzea, galerie</a:t>
            </a:r>
          </a:p>
          <a:p>
            <a:pPr>
              <a:buFontTx/>
              <a:buChar char="-"/>
            </a:pPr>
            <a:r>
              <a:rPr lang="cs-CZ" dirty="0"/>
              <a:t>sportovní haly a stadiony</a:t>
            </a:r>
          </a:p>
          <a:p>
            <a:pPr>
              <a:buFontTx/>
              <a:buChar char="-"/>
            </a:pPr>
            <a:r>
              <a:rPr lang="cs-CZ" dirty="0"/>
              <a:t>významné dopravní uzly, vlaková a autobusová nádraží, letištní terminály</a:t>
            </a:r>
          </a:p>
          <a:p>
            <a:pPr>
              <a:buFontTx/>
              <a:buChar char="-"/>
            </a:pPr>
            <a:r>
              <a:rPr lang="cs-CZ" dirty="0"/>
              <a:t>nemocnice, polikliniky a další zdravotnická zařízení</a:t>
            </a:r>
          </a:p>
          <a:p>
            <a:pPr>
              <a:buFontTx/>
              <a:buChar char="-"/>
            </a:pPr>
            <a:r>
              <a:rPr lang="cs-CZ" dirty="0"/>
              <a:t>veřejná shromáždění, průvody, poutě - kulturní, sportovní, náboženské a další akce - komunitní centra </a:t>
            </a:r>
          </a:p>
        </p:txBody>
      </p:sp>
    </p:spTree>
    <p:extLst>
      <p:ext uri="{BB962C8B-B14F-4D97-AF65-F5344CB8AC3E}">
        <p14:creationId xmlns:p14="http://schemas.microsoft.com/office/powerpoint/2010/main" val="188859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napadení 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MC jako cíl útoku vs. MC jako druhotný cíl</a:t>
            </a:r>
          </a:p>
          <a:p>
            <a:r>
              <a:rPr lang="cs-CZ" dirty="0"/>
              <a:t>Organizovaný útok vs. duševně narušený jedinec</a:t>
            </a:r>
          </a:p>
          <a:p>
            <a:r>
              <a:rPr lang="cs-CZ" dirty="0"/>
              <a:t>Typy útoků:</a:t>
            </a:r>
          </a:p>
          <a:p>
            <a:pPr lvl="1"/>
            <a:r>
              <a:rPr lang="cs-CZ" dirty="0"/>
              <a:t>Útok výbušninou</a:t>
            </a:r>
          </a:p>
          <a:p>
            <a:pPr lvl="1"/>
            <a:r>
              <a:rPr lang="cs-CZ" dirty="0"/>
              <a:t>Sebevražedný útok výbušninou</a:t>
            </a:r>
          </a:p>
          <a:p>
            <a:pPr lvl="1"/>
            <a:r>
              <a:rPr lang="cs-CZ" dirty="0"/>
              <a:t>Výbušnina v poštovní zásilce</a:t>
            </a:r>
          </a:p>
          <a:p>
            <a:pPr lvl="1"/>
            <a:r>
              <a:rPr lang="cs-CZ" dirty="0"/>
              <a:t>Výbušnina v zaparkovaném vozidle</a:t>
            </a:r>
          </a:p>
          <a:p>
            <a:pPr lvl="1"/>
            <a:r>
              <a:rPr lang="cs-CZ" dirty="0"/>
              <a:t>Nájezd vozidla s výbušninou se sebevražedným útočníkem</a:t>
            </a:r>
          </a:p>
          <a:p>
            <a:pPr lvl="1"/>
            <a:r>
              <a:rPr lang="cs-CZ" dirty="0"/>
              <a:t>Žhářský útok</a:t>
            </a:r>
          </a:p>
          <a:p>
            <a:pPr lvl="1"/>
            <a:r>
              <a:rPr lang="cs-CZ" dirty="0"/>
              <a:t>Útok střelnou zbraní</a:t>
            </a:r>
          </a:p>
          <a:p>
            <a:pPr lvl="1"/>
            <a:r>
              <a:rPr lang="cs-CZ" dirty="0"/>
              <a:t>Braní rukojmí</a:t>
            </a:r>
          </a:p>
          <a:p>
            <a:pPr lvl="1"/>
            <a:r>
              <a:rPr lang="cs-CZ" dirty="0"/>
              <a:t>Napadení chladnou zbraní</a:t>
            </a:r>
          </a:p>
          <a:p>
            <a:pPr lvl="1"/>
            <a:r>
              <a:rPr lang="cs-CZ" dirty="0"/>
              <a:t>Napadení měkkého cíle davem</a:t>
            </a:r>
          </a:p>
          <a:p>
            <a:pPr lvl="1"/>
            <a:r>
              <a:rPr lang="cs-CZ" dirty="0"/>
              <a:t>Útok nájezdem vozidla</a:t>
            </a:r>
          </a:p>
        </p:txBody>
      </p:sp>
    </p:spTree>
    <p:extLst>
      <p:ext uri="{BB962C8B-B14F-4D97-AF65-F5344CB8AC3E}">
        <p14:creationId xmlns:p14="http://schemas.microsoft.com/office/powerpoint/2010/main" val="217244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charakteristiky útoku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nepřesné prvotní vyhodnocení situace</a:t>
            </a:r>
          </a:p>
          <a:p>
            <a:r>
              <a:rPr lang="cs-CZ" dirty="0"/>
              <a:t>Nutná reakce bez ohledu na nejasnost situace</a:t>
            </a:r>
          </a:p>
          <a:p>
            <a:r>
              <a:rPr lang="cs-CZ" dirty="0"/>
              <a:t>Častá koordinace simultánnost útoků</a:t>
            </a:r>
          </a:p>
          <a:p>
            <a:r>
              <a:rPr lang="cs-CZ" dirty="0"/>
              <a:t>Útoky bývají často bombové?</a:t>
            </a:r>
          </a:p>
          <a:p>
            <a:r>
              <a:rPr lang="cs-CZ" dirty="0"/>
              <a:t>Útočníci jdou cestou nejmenšího odporu</a:t>
            </a:r>
          </a:p>
          <a:p>
            <a:r>
              <a:rPr lang="cs-CZ" dirty="0"/>
              <a:t>Útočníci mívají změněné vnímání reality</a:t>
            </a:r>
          </a:p>
        </p:txBody>
      </p:sp>
    </p:spTree>
    <p:extLst>
      <p:ext uri="{BB962C8B-B14F-4D97-AF65-F5344CB8AC3E}">
        <p14:creationId xmlns:p14="http://schemas.microsoft.com/office/powerpoint/2010/main" val="322284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systém organizace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1800" b="1" dirty="0"/>
              <a:t>Tvorba bezpečnostního systému</a:t>
            </a:r>
          </a:p>
          <a:p>
            <a:pPr>
              <a:buFontTx/>
              <a:buChar char="-"/>
            </a:pPr>
            <a:r>
              <a:rPr lang="cs-CZ" sz="1800" dirty="0"/>
              <a:t>bezpečnost organizace je chápána jako </a:t>
            </a:r>
            <a:r>
              <a:rPr lang="cs-CZ" sz="1800" b="1" dirty="0"/>
              <a:t>systém</a:t>
            </a:r>
          </a:p>
          <a:p>
            <a:pPr>
              <a:buFontTx/>
              <a:buChar char="-"/>
            </a:pPr>
            <a:r>
              <a:rPr lang="cs-CZ" sz="1800" dirty="0"/>
              <a:t>tvorba a zajišťování bezpečnosti je </a:t>
            </a:r>
            <a:r>
              <a:rPr lang="cs-CZ" sz="1800" b="1" dirty="0"/>
              <a:t>souhrn procesů probíhajících v organizaci</a:t>
            </a:r>
          </a:p>
          <a:p>
            <a:pPr>
              <a:buFontTx/>
              <a:buChar char="-"/>
            </a:pPr>
            <a:r>
              <a:rPr lang="cs-CZ" sz="1800" b="1" dirty="0"/>
              <a:t>zahrnuje procesy prováděné organizací, které vedou k trvale udržitelné bezpečnosti organizace, jejích produktů a oprávněných zájmů.</a:t>
            </a:r>
            <a:endParaRPr lang="cs-CZ" sz="1400" b="1" dirty="0"/>
          </a:p>
          <a:p>
            <a:pPr marL="0" indent="0">
              <a:buNone/>
            </a:pPr>
            <a:r>
              <a:rPr lang="cs-CZ" sz="1800" b="1" u="sng" dirty="0"/>
              <a:t>Model PDCA:</a:t>
            </a:r>
          </a:p>
          <a:p>
            <a:pPr fontAlgn="t"/>
            <a:r>
              <a:rPr lang="cs-CZ" sz="1800" b="1" dirty="0"/>
              <a:t>Plánuj</a:t>
            </a:r>
            <a:endParaRPr lang="cs-CZ" sz="1800" dirty="0"/>
          </a:p>
          <a:p>
            <a:pPr lvl="1" fontAlgn="t"/>
            <a:r>
              <a:rPr lang="cs-CZ" sz="1400" b="1" dirty="0"/>
              <a:t>Ustanovení bezpečnostní politiky organizace, stanovení reálných cílů,  určení procesů a postupů v oblasti bezpečnosti tak, aby bylo dosaženo požadovaných výsledků v souladu s celkovou politikou, cíli a možnostmi organizace</a:t>
            </a:r>
            <a:endParaRPr lang="cs-CZ" sz="1400" dirty="0"/>
          </a:p>
          <a:p>
            <a:pPr fontAlgn="t"/>
            <a:r>
              <a:rPr lang="cs-CZ" sz="1800" b="1" dirty="0"/>
              <a:t>Dělej</a:t>
            </a:r>
            <a:endParaRPr lang="cs-CZ" sz="1800" dirty="0"/>
          </a:p>
          <a:p>
            <a:pPr lvl="1" fontAlgn="t"/>
            <a:r>
              <a:rPr lang="cs-CZ" sz="1400" b="1" dirty="0"/>
              <a:t>Zavedení a realizace (provozování) procesů a postupů v bezpečnostní oblasti (stanovení organizace, struktury, vyčlenění sil a prostředků, stanovení zásad a způsobu jejich činnosti, stanovení způsobů a forem kontroly a provádění všech těchto činností)</a:t>
            </a:r>
            <a:endParaRPr lang="cs-CZ" sz="1400" dirty="0"/>
          </a:p>
          <a:p>
            <a:pPr fontAlgn="t"/>
            <a:r>
              <a:rPr lang="cs-CZ" sz="1800" b="1" dirty="0"/>
              <a:t>Kontroluj</a:t>
            </a:r>
            <a:endParaRPr lang="cs-CZ" sz="1800" dirty="0"/>
          </a:p>
          <a:p>
            <a:pPr lvl="1" fontAlgn="t"/>
            <a:r>
              <a:rPr lang="cs-CZ" sz="1400" b="1" dirty="0"/>
              <a:t>Trvalé monitorování (kontrola) dosaženého stavu a porovnání s cílovými požadavky bezpečnosti</a:t>
            </a:r>
            <a:endParaRPr lang="cs-CZ" sz="1400" dirty="0"/>
          </a:p>
          <a:p>
            <a:pPr fontAlgn="t"/>
            <a:r>
              <a:rPr lang="cs-CZ" sz="1800" b="1" dirty="0"/>
              <a:t>Jednej</a:t>
            </a:r>
            <a:endParaRPr lang="cs-CZ" sz="1800" dirty="0"/>
          </a:p>
          <a:p>
            <a:pPr lvl="1" fontAlgn="t"/>
            <a:r>
              <a:rPr lang="cs-CZ" sz="1400" b="1" dirty="0"/>
              <a:t>Přijímání opatření k nápravě a stanovení preventivních opatření založených na výsledcích monitorování a stanovení opatření k trvalému zlepšování bezpečnosti</a:t>
            </a:r>
            <a:endParaRPr lang="cs-CZ" sz="1400" dirty="0"/>
          </a:p>
          <a:p>
            <a:pPr marL="0" indent="0">
              <a:buNone/>
            </a:pPr>
            <a:endParaRPr lang="cs-CZ" sz="1800" b="1" dirty="0"/>
          </a:p>
          <a:p>
            <a:pPr>
              <a:buFontTx/>
              <a:buChar char="-"/>
            </a:pPr>
            <a:endParaRPr lang="cs-CZ" sz="1800" b="1" dirty="0"/>
          </a:p>
          <a:p>
            <a:pPr marL="0" indent="0">
              <a:buNone/>
            </a:pPr>
            <a:r>
              <a:rPr lang="cs-CZ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0130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Bezpečnostní politika organizace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základní prvek vrcholového vedení organizace pro zajištění       bezpečnosti.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„dokument“ vyjadřující zaměření a aktivní podíl vedení a zainteresovaných zaměstnanců na realizaci bezpečnosti organizace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musí vycházet z hlavních a specifických rysů organizace a její činnosti, zájmů, struktury, umístění, použitých technologií atd</a:t>
            </a:r>
            <a:r>
              <a:rPr lang="cs-CZ" b="1" dirty="0"/>
              <a:t>. 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nesmí být odtržena od reality a ekonomických možností !!!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zahrnuje rámec pro stanovení cílů bezpečnosti organizace, hlavní zaměření managementu a rámec činností týkajících se bezpečnosti,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bere v úvahu požadavky týkající se činnosti organizace, zákonné a regulatorní požadavky včetně smluvních,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vytváří potřebné vazby, strukturu řízení  bezpečnosti (organizace) a definuje procesy týkající se bezpečnosti.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0115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1469</Words>
  <Application>Microsoft Office PowerPoint</Application>
  <PresentationFormat>Předvádění na obrazovce (4:3)</PresentationFormat>
  <Paragraphs>166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Ochrana měkkých cílů</vt:lpstr>
      <vt:lpstr>Důležité dokumenty</vt:lpstr>
      <vt:lpstr>Legislativa</vt:lpstr>
      <vt:lpstr>měkký cíl - definice</vt:lpstr>
      <vt:lpstr>Typy měkkých cílů</vt:lpstr>
      <vt:lpstr>Možnosti napadení MC</vt:lpstr>
      <vt:lpstr>Základní charakteristiky útoku</vt:lpstr>
      <vt:lpstr>Bezpečnostní systém organizace</vt:lpstr>
      <vt:lpstr>Bezpečnostní politika organizace </vt:lpstr>
      <vt:lpstr>Časová osa incidentů a bezpečnostních opatření </vt:lpstr>
      <vt:lpstr>Časová osa incidentů a bezpečnostních opatření </vt:lpstr>
      <vt:lpstr>Bezpečnostní prvky ochrany MC</vt:lpstr>
      <vt:lpstr>evakuace x invakuace x lockdown</vt:lpstr>
      <vt:lpstr>Útok střelnou zbraní (AMOK)</vt:lpstr>
      <vt:lpstr>Útok střelnou zbraní (AMOK)</vt:lpstr>
      <vt:lpstr>Doporučené postupy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Michal</dc:creator>
  <cp:lastModifiedBy>Kučera Michal</cp:lastModifiedBy>
  <cp:revision>45</cp:revision>
  <dcterms:created xsi:type="dcterms:W3CDTF">2019-04-17T07:34:05Z</dcterms:created>
  <dcterms:modified xsi:type="dcterms:W3CDTF">2023-04-13T13:18:46Z</dcterms:modified>
</cp:coreProperties>
</file>