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7" r:id="rId4"/>
    <p:sldId id="265" r:id="rId5"/>
    <p:sldId id="269" r:id="rId6"/>
    <p:sldId id="290" r:id="rId7"/>
    <p:sldId id="270" r:id="rId8"/>
    <p:sldId id="272" r:id="rId9"/>
    <p:sldId id="294" r:id="rId10"/>
    <p:sldId id="258" r:id="rId11"/>
    <p:sldId id="276" r:id="rId12"/>
    <p:sldId id="288" r:id="rId13"/>
    <p:sldId id="263" r:id="rId14"/>
    <p:sldId id="282" r:id="rId15"/>
    <p:sldId id="284" r:id="rId16"/>
    <p:sldId id="295" r:id="rId17"/>
    <p:sldId id="285" r:id="rId18"/>
    <p:sldId id="296" r:id="rId19"/>
    <p:sldId id="286" r:id="rId20"/>
    <p:sldId id="266" r:id="rId21"/>
    <p:sldId id="281" r:id="rId22"/>
    <p:sldId id="267" r:id="rId23"/>
    <p:sldId id="283" r:id="rId24"/>
    <p:sldId id="280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5767-9ACC-412B-A778-C66AC8194AC9}" type="datetimeFigureOut">
              <a:rPr lang="cs-CZ" smtClean="0"/>
              <a:t>16.03.2023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A5D7-7DA5-4939-98D8-0BE71A3575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3946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5767-9ACC-412B-A778-C66AC8194AC9}" type="datetimeFigureOut">
              <a:rPr lang="cs-CZ" smtClean="0"/>
              <a:t>16.03.2023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A5D7-7DA5-4939-98D8-0BE71A3575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4138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5767-9ACC-412B-A778-C66AC8194AC9}" type="datetimeFigureOut">
              <a:rPr lang="cs-CZ" smtClean="0"/>
              <a:t>16.03.2023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A5D7-7DA5-4939-98D8-0BE71A3575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0617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5767-9ACC-412B-A778-C66AC8194AC9}" type="datetimeFigureOut">
              <a:rPr lang="cs-CZ" smtClean="0"/>
              <a:t>16.03.2023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A5D7-7DA5-4939-98D8-0BE71A3575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7941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5767-9ACC-412B-A778-C66AC8194AC9}" type="datetimeFigureOut">
              <a:rPr lang="cs-CZ" smtClean="0"/>
              <a:t>16.03.2023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A5D7-7DA5-4939-98D8-0BE71A3575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9036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5767-9ACC-412B-A778-C66AC8194AC9}" type="datetimeFigureOut">
              <a:rPr lang="cs-CZ" smtClean="0"/>
              <a:t>16.03.2023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A5D7-7DA5-4939-98D8-0BE71A3575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037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5767-9ACC-412B-A778-C66AC8194AC9}" type="datetimeFigureOut">
              <a:rPr lang="cs-CZ" smtClean="0"/>
              <a:t>16.03.2023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A5D7-7DA5-4939-98D8-0BE71A3575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7997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5767-9ACC-412B-A778-C66AC8194AC9}" type="datetimeFigureOut">
              <a:rPr lang="cs-CZ" smtClean="0"/>
              <a:t>16.03.2023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A5D7-7DA5-4939-98D8-0BE71A3575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1765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5767-9ACC-412B-A778-C66AC8194AC9}" type="datetimeFigureOut">
              <a:rPr lang="cs-CZ" smtClean="0"/>
              <a:t>16.03.2023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A5D7-7DA5-4939-98D8-0BE71A3575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034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5767-9ACC-412B-A778-C66AC8194AC9}" type="datetimeFigureOut">
              <a:rPr lang="cs-CZ" smtClean="0"/>
              <a:t>16.03.2023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A5D7-7DA5-4939-98D8-0BE71A3575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14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5767-9ACC-412B-A778-C66AC8194AC9}" type="datetimeFigureOut">
              <a:rPr lang="cs-CZ" smtClean="0"/>
              <a:t>16.03.2023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A5D7-7DA5-4939-98D8-0BE71A3575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5958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05767-9ACC-412B-A778-C66AC8194AC9}" type="datetimeFigureOut">
              <a:rPr lang="cs-CZ" smtClean="0"/>
              <a:t>16.03.2023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AA5D7-7DA5-4939-98D8-0BE71A3575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7697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shop.normy.biz/detail/89027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Technické prostředky ochrany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16. 3. 2023</a:t>
            </a:r>
          </a:p>
        </p:txBody>
      </p:sp>
    </p:spTree>
    <p:extLst>
      <p:ext uri="{BB962C8B-B14F-4D97-AF65-F5344CB8AC3E}">
        <p14:creationId xmlns:p14="http://schemas.microsoft.com/office/powerpoint/2010/main" val="2855664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cs-CZ" sz="1600" dirty="0"/>
              <a:t>CHARAKTERISTIKY BEZPEČNOSTNÍCH TŘÍD BEZPEČNOSTNÍCH DVEŘÍ, OKEN, LEHKÝCH OBVODOVÝCH PLÁŠTŮ, MŘÍŽÍ A OKENIC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sz="1200" b="1" u="sng" dirty="0"/>
              <a:t>ČSN EN 1627 - </a:t>
            </a:r>
            <a:r>
              <a:rPr lang="cs-CZ" sz="1200" b="1" u="sng" dirty="0" err="1"/>
              <a:t>DvEře</a:t>
            </a:r>
            <a:r>
              <a:rPr lang="cs-CZ" sz="1200" b="1" u="sng" dirty="0"/>
              <a:t>, okna, lehké obvodové pláště, mříže a okenice - Odolnost proti vloupání - Požadavky a klasifikace</a:t>
            </a:r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035672"/>
              </p:ext>
            </p:extLst>
          </p:nvPr>
        </p:nvGraphicFramePr>
        <p:xfrm>
          <a:off x="899592" y="1340768"/>
          <a:ext cx="7416824" cy="4115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12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880">
                <a:tc>
                  <a:txBody>
                    <a:bodyPr/>
                    <a:lstStyle/>
                    <a:p>
                      <a:r>
                        <a:rPr lang="cs-CZ" dirty="0"/>
                        <a:t>Bezpečnostní třída RC/čas napadení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Předpokládané metody a pokusy o vloupání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072"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RC 1 </a:t>
                      </a:r>
                    </a:p>
                    <a:p>
                      <a:pPr algn="ctr"/>
                      <a:r>
                        <a:rPr lang="cs-CZ" sz="1000" dirty="0"/>
                        <a:t>Neaplikuje 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Příležitostný zloděj se pokouší o vloupání s použitím malého jednoduchého nářadí a fyzickým násilím, např. kopáním, narážením ramenem, zdviháním, vytrháváním. Zloděj nemá žádné zvláštní znalosti o úrovni odolnosti mechanických zábranných systémů (MZS), má málo času a snaží se nezpůsobit hluk.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RC 2 </a:t>
                      </a:r>
                    </a:p>
                    <a:p>
                      <a:pPr algn="ctr"/>
                      <a:r>
                        <a:rPr lang="cs-CZ" sz="1000" dirty="0"/>
                        <a:t>3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Příležitostný zloděj se navíc pokouší o vloupání s použitím jednoduchého nářadí a fyzickým násilím. Má malé znalosti o úrovni odolnosti MZS, má málo času a snaží se nezpůsobit hluk.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RC 3 </a:t>
                      </a:r>
                    </a:p>
                    <a:p>
                      <a:pPr algn="ctr"/>
                      <a:r>
                        <a:rPr lang="cs-CZ" sz="1000" dirty="0"/>
                        <a:t>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Zloděj se pokouší překonat MZS při použití páčidla délky 710 mm a dalšího šroubováku, ručního nářadí, jako malé kladívko, důlčíky a mechanická ruční vrtačka. Zloděj má určité povědomí o systému uzávěru a s tímto nářadím je schopen těchto znalostí využít. Při použití páčidla délka 710 mm lze aplikovat zvýšené fyzické násilí.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RC 4 </a:t>
                      </a:r>
                    </a:p>
                    <a:p>
                      <a:pPr algn="ctr"/>
                      <a:r>
                        <a:rPr lang="cs-CZ" sz="1000" dirty="0"/>
                        <a:t>10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Zkušený zloděj používá navíc zámečnické kladivo, sekeru, dláta, sekáče, přenosnou akumulátorovou vrtačku atd. Toto další nářadí umožňuje zloději rozšířit počet způsobů napadení, případně jejich kombinace - vrtání, sekání, páčení, atd. Problém hluku zloděj neřeší.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703"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RC 5 </a:t>
                      </a:r>
                    </a:p>
                    <a:p>
                      <a:pPr algn="ctr"/>
                      <a:r>
                        <a:rPr lang="cs-CZ" sz="1000" dirty="0"/>
                        <a:t>15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Velmi zkušený zloděj používá navíc jednoruční elektrické nářadí např. úhlovou brusku do průměru kotouče 125 mm, přímočarou pilu atd. Neznepokojuje se hlukem.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1703"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RC 6 </a:t>
                      </a:r>
                    </a:p>
                    <a:p>
                      <a:pPr algn="ctr"/>
                      <a:r>
                        <a:rPr lang="cs-CZ" sz="1000" dirty="0"/>
                        <a:t>20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Velmi zkušený zloděj používá navíc dvouruční elektrické nářadí např. úhlovou brusku do průměru kotouče 230 mm, přímočarou pilu atd. Neznepokojuje se hlukem.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7709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cs-CZ" sz="2000" dirty="0"/>
              <a:t>Kategorizace odolnosti skel dle ČSN EN 356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0580452"/>
              </p:ext>
            </p:extLst>
          </p:nvPr>
        </p:nvGraphicFramePr>
        <p:xfrm>
          <a:off x="481408" y="836712"/>
          <a:ext cx="8229600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1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3750">
                <a:tc>
                  <a:txBody>
                    <a:bodyPr/>
                    <a:lstStyle/>
                    <a:p>
                      <a:r>
                        <a:rPr lang="cs-CZ" dirty="0"/>
                        <a:t>Kategorie odolnosti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zkouška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060"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P1A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pád zkušebního tělesa z výšky 1 500 mm + 3 údery zkušební sekyrou do trojúhelníku</a:t>
                      </a:r>
                      <a:endParaRPr lang="cs-CZ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060"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P2A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pád zkušebního tělesa z výšky 3 000 mm + 3 údery zkušební sekyrou do trojúhelníku</a:t>
                      </a:r>
                      <a:endParaRPr lang="cs-CZ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060"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P3A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pád zkušebního tělesa z výšky 6 000 mm + 3 údery zkušební sekyrou do trojúhelníku</a:t>
                      </a:r>
                      <a:endParaRPr lang="cs-CZ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060"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P4A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pád zkušebního tělesa z výšky 9 000 mm + 3 údery zkušební sekyrou do trojúhelníku</a:t>
                      </a:r>
                      <a:endParaRPr lang="cs-CZ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3060"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P5A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pád zkušebního tělesa z výšky 9 000 mm + 3krát 3 údery zkušební sekyrou do trojúhelníku</a:t>
                      </a:r>
                      <a:endParaRPr lang="cs-CZ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3060"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P6B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30–50 úderů zkušební sekyrou</a:t>
                      </a:r>
                      <a:endParaRPr lang="cs-CZ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3060"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P7B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51–70 úderů zkušební sekyrou</a:t>
                      </a:r>
                      <a:endParaRPr lang="cs-CZ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3060"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P8B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nad 70 úderů zkušební sekyrou</a:t>
                      </a:r>
                      <a:endParaRPr lang="cs-CZ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539552" y="50851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81408" y="3269302"/>
            <a:ext cx="81950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1000" dirty="0"/>
              <a:t>Příklady použití: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cs-CZ" sz="1000" dirty="0"/>
              <a:t>P1A, P2A objekty, kde nejsou značné materiální hodnoty, jsou pod centrální nebo vnitřní fyzickou bezpečnostní ochranou; nepostačuje pro výlohy obchodů, kde jsou poblíž skla umístěny hodnotné výrobky;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cs-CZ" sz="1000" dirty="0"/>
              <a:t>P3A, P4A objekty, kde jsou značné materiální hodnoty, jsou pod centrální nebo vnitřní fyzickou bezpečnostní ochranou, hodnotné nebo chráněné výrobky nezůstávají vystaveny mimo pracovní dobu, ochrana zabezpečených oblastí typu 2;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cs-CZ" sz="1000" dirty="0"/>
              <a:t>P5A, P6B objekty, kde nejsou značné materiální hodnoty, nejsou pod centrální nebo vnitřní fyzickou bezpečnostní ochranou, ochrana zabezpečených oblastí typu 3 (P5A) nebo 4 (P6B);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cs-CZ" sz="1000" dirty="0"/>
              <a:t>P6B, P7B archivy a depozitáře muzeí, jsou pod centrální nebo vnitřní fyzickou bezpečnostní ochranou;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cs-CZ" sz="1000" dirty="0"/>
              <a:t>P7B, P8B objekty s velmi vysokými užitnými hodnotami materiálů, archivy a depozitáře muzeí, které nejsou pod centrální nebo vnitřní fyzickou bezpečnostní ochranou, klenotnictví a podobně, která mají vystaveno zboží vysoké hodnoty mimo pracovní dobu, vnitřní prostory bank (není-li požadavek na neprůstřelná skla).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cs-CZ" sz="1000" dirty="0"/>
              <a:t>Běžné třídy použití pro rodinné domy jsou P1A až P4A. </a:t>
            </a:r>
          </a:p>
          <a:p>
            <a:pPr lvl="1"/>
            <a:r>
              <a:rPr lang="cs-CZ" sz="1000" dirty="0"/>
              <a:t>Třída bezpečnosti z hlediska odolnosti proti střelám podle ČSN EN 1063 (Sklo zajistí ochranu proti střelným zbraním)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cs-CZ" sz="1000" dirty="0"/>
              <a:t>BR1 až BR7 – proti kulovým zbraním různé razance a ráže,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cs-CZ" sz="1000" dirty="0"/>
              <a:t>SG1 až SG2 – proti střelám z brokových zbraní.</a:t>
            </a:r>
          </a:p>
          <a:p>
            <a:pPr lvl="1"/>
            <a:r>
              <a:rPr lang="cs-CZ" sz="1000" dirty="0"/>
              <a:t>Třída bezpečnosti z hlediska odolnosti proti výbuchu podle ČSN EN 13541</a:t>
            </a:r>
            <a:br>
              <a:rPr lang="cs-CZ" sz="1000" dirty="0"/>
            </a:br>
            <a:r>
              <a:rPr lang="cs-CZ" sz="1000" dirty="0"/>
              <a:t>	BR až ER4 – podle charakteru a intenzity tlakové vlny.</a:t>
            </a:r>
            <a:br>
              <a:rPr lang="cs-CZ" sz="1000" dirty="0"/>
            </a:b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421035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r>
              <a:rPr lang="cs-CZ" sz="1600" dirty="0"/>
              <a:t>Úroveň rizika a způsoby zabezpečení (dle ČSN CEN/TS 14383-3)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36352" y="321096"/>
            <a:ext cx="5543178" cy="6728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6775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normy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ČSN 73 44 00 Prevence kriminality - řízení bezpečnosti při plánování, realizaci a užívání škol a školských zařízení (</a:t>
            </a:r>
            <a:r>
              <a:rPr lang="en-US" dirty="0"/>
              <a:t>file:///C:/Users/kucera/Downloads/CSN_73_0044.pdf</a:t>
            </a:r>
            <a:r>
              <a:rPr lang="cs-CZ" dirty="0"/>
              <a:t>)</a:t>
            </a:r>
          </a:p>
          <a:p>
            <a:r>
              <a:rPr lang="cs-CZ" dirty="0">
                <a:hlinkClick r:id="rId2"/>
              </a:rPr>
              <a:t>ČSN P CEN/TR 14383-8</a:t>
            </a:r>
            <a:r>
              <a:rPr lang="cs-CZ" dirty="0"/>
              <a:t> (734400) </a:t>
            </a:r>
            <a:br>
              <a:rPr lang="cs-CZ" dirty="0"/>
            </a:br>
            <a:r>
              <a:rPr lang="cs-CZ" dirty="0"/>
              <a:t>Prevence kriminality - Plánování městské výstavby a navrhování budov </a:t>
            </a:r>
          </a:p>
          <a:p>
            <a:r>
              <a:rPr lang="cs-CZ" dirty="0"/>
              <a:t>TR 14383-5 Čerpací stanice PHM   </a:t>
            </a:r>
          </a:p>
          <a:p>
            <a:r>
              <a:rPr lang="cs-CZ" dirty="0"/>
              <a:t>VYHLÁŠKA ze dne 17. října 2016 o zabezpečení jaderného zařízení a jaderného materiálu</a:t>
            </a:r>
          </a:p>
          <a:p>
            <a:r>
              <a:rPr lang="cs-CZ" dirty="0"/>
              <a:t>Zákona č. 307/2013 Sb. o povinném značení lihu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9299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PZTS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Základní komponenty</a:t>
            </a:r>
          </a:p>
          <a:p>
            <a:pPr lvl="1"/>
            <a:r>
              <a:rPr lang="cs-CZ" dirty="0"/>
              <a:t>ústředna</a:t>
            </a:r>
          </a:p>
          <a:p>
            <a:pPr lvl="1"/>
            <a:r>
              <a:rPr lang="cs-CZ" dirty="0"/>
              <a:t>Jedno nebo více čidel</a:t>
            </a:r>
          </a:p>
          <a:p>
            <a:pPr lvl="1"/>
            <a:r>
              <a:rPr lang="cs-CZ" dirty="0"/>
              <a:t>Jedno nebo více signalizačních zařízení, případně poplachových přenosových systémů</a:t>
            </a:r>
          </a:p>
          <a:p>
            <a:pPr lvl="1"/>
            <a:r>
              <a:rPr lang="cs-CZ" dirty="0"/>
              <a:t>Jedno nebo více napájecích zařízení </a:t>
            </a:r>
          </a:p>
          <a:p>
            <a:pPr lvl="1"/>
            <a:r>
              <a:rPr lang="cs-CZ" dirty="0"/>
              <a:t>Ovládání </a:t>
            </a:r>
          </a:p>
        </p:txBody>
      </p:sp>
    </p:spTree>
    <p:extLst>
      <p:ext uri="{BB962C8B-B14F-4D97-AF65-F5344CB8AC3E}">
        <p14:creationId xmlns:p14="http://schemas.microsoft.com/office/powerpoint/2010/main" val="2423172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PZTS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40000" lnSpcReduction="20000"/>
          </a:bodyPr>
          <a:lstStyle/>
          <a:p>
            <a:r>
              <a:rPr lang="cs-CZ" dirty="0"/>
              <a:t>Prvky PZTS</a:t>
            </a:r>
          </a:p>
          <a:p>
            <a:pPr lvl="1"/>
            <a:r>
              <a:rPr lang="cs-CZ" dirty="0"/>
              <a:t>Prvky pro plášťovou ochranu</a:t>
            </a:r>
          </a:p>
          <a:p>
            <a:pPr lvl="2"/>
            <a:r>
              <a:rPr lang="cs-CZ" dirty="0"/>
              <a:t>Magnetické kontakty</a:t>
            </a:r>
          </a:p>
          <a:p>
            <a:pPr lvl="2"/>
            <a:r>
              <a:rPr lang="pl-PL" dirty="0"/>
              <a:t>Čidla na ochranu skleněných ploch </a:t>
            </a:r>
          </a:p>
          <a:p>
            <a:pPr lvl="2"/>
            <a:r>
              <a:rPr lang="cs-CZ" dirty="0"/>
              <a:t>Vibrační čidla </a:t>
            </a:r>
          </a:p>
          <a:p>
            <a:pPr lvl="1"/>
            <a:r>
              <a:rPr lang="cs-CZ" dirty="0"/>
              <a:t>Prvky pro prostorovou ochranu</a:t>
            </a:r>
          </a:p>
          <a:p>
            <a:pPr lvl="2"/>
            <a:r>
              <a:rPr lang="cs-CZ" dirty="0"/>
              <a:t>Pasivní infračervená čidla (PIR) </a:t>
            </a:r>
          </a:p>
          <a:p>
            <a:pPr lvl="2"/>
            <a:r>
              <a:rPr lang="cs-CZ" dirty="0"/>
              <a:t>Aktivní infračervená čidla (AIR) </a:t>
            </a:r>
          </a:p>
          <a:p>
            <a:pPr lvl="2"/>
            <a:r>
              <a:rPr lang="cs-CZ" dirty="0"/>
              <a:t>Aktivní ultrazvuková čidla (US) </a:t>
            </a:r>
          </a:p>
          <a:p>
            <a:pPr lvl="2"/>
            <a:r>
              <a:rPr lang="cs-CZ" dirty="0"/>
              <a:t>Aktivní Mikrovlnná čidla (MW) </a:t>
            </a:r>
          </a:p>
          <a:p>
            <a:pPr lvl="2"/>
            <a:r>
              <a:rPr lang="cs-CZ" dirty="0"/>
              <a:t>Čidla duální (kombinovaná PIR-MW nebo PIR-US a další) </a:t>
            </a:r>
          </a:p>
          <a:p>
            <a:pPr lvl="1"/>
            <a:r>
              <a:rPr lang="cs-CZ" dirty="0"/>
              <a:t>Prvky tísňové ochrany</a:t>
            </a:r>
          </a:p>
          <a:p>
            <a:pPr lvl="2"/>
            <a:r>
              <a:rPr lang="cs-CZ" dirty="0"/>
              <a:t>Manuální stisknutí tlačítka</a:t>
            </a:r>
          </a:p>
          <a:p>
            <a:pPr lvl="1"/>
            <a:r>
              <a:rPr lang="cs-CZ" dirty="0"/>
              <a:t>Prvky předmětové ochrany</a:t>
            </a:r>
          </a:p>
          <a:p>
            <a:pPr lvl="2"/>
            <a:r>
              <a:rPr lang="cs-CZ" dirty="0"/>
              <a:t>Seismická čidla </a:t>
            </a:r>
          </a:p>
          <a:p>
            <a:pPr lvl="2"/>
            <a:r>
              <a:rPr lang="cs-CZ" dirty="0"/>
              <a:t>Závěsová čidla</a:t>
            </a:r>
          </a:p>
          <a:p>
            <a:pPr lvl="2"/>
            <a:r>
              <a:rPr lang="cs-CZ" dirty="0"/>
              <a:t>Čidla polohová</a:t>
            </a:r>
          </a:p>
          <a:p>
            <a:pPr lvl="1"/>
            <a:r>
              <a:rPr lang="cs-CZ" dirty="0"/>
              <a:t>Prvky venkovní (perimetrické) ochrany</a:t>
            </a:r>
          </a:p>
          <a:p>
            <a:pPr lvl="2"/>
            <a:r>
              <a:rPr lang="cs-CZ" dirty="0"/>
              <a:t>Otřesové kabely</a:t>
            </a:r>
          </a:p>
          <a:p>
            <a:pPr lvl="2"/>
            <a:r>
              <a:rPr lang="cs-CZ" dirty="0"/>
              <a:t>Štěrbinové kabely</a:t>
            </a:r>
          </a:p>
          <a:p>
            <a:pPr lvl="2"/>
            <a:r>
              <a:rPr lang="cs-CZ" dirty="0"/>
              <a:t>Závory</a:t>
            </a:r>
          </a:p>
          <a:p>
            <a:pPr lvl="2"/>
            <a:r>
              <a:rPr lang="cs-CZ" dirty="0"/>
              <a:t>Zemní senzory</a:t>
            </a:r>
          </a:p>
          <a:p>
            <a:pPr lvl="2"/>
            <a:r>
              <a:rPr lang="cs-CZ" dirty="0"/>
              <a:t>Kamerové senzory </a:t>
            </a:r>
          </a:p>
          <a:p>
            <a:pPr lvl="1"/>
            <a:r>
              <a:rPr lang="cs-CZ" dirty="0"/>
              <a:t>Poplachové ústředny</a:t>
            </a:r>
          </a:p>
          <a:p>
            <a:pPr lvl="1"/>
            <a:r>
              <a:rPr lang="cs-CZ" dirty="0"/>
              <a:t>Ovládací zařízení</a:t>
            </a:r>
          </a:p>
          <a:p>
            <a:pPr lvl="1"/>
            <a:r>
              <a:rPr lang="cs-CZ" dirty="0"/>
              <a:t>Signalizační (výstražná) zařízení</a:t>
            </a:r>
          </a:p>
          <a:p>
            <a:pPr lvl="1"/>
            <a:r>
              <a:rPr lang="cs-CZ" dirty="0"/>
              <a:t>Přenosová zařízení</a:t>
            </a:r>
          </a:p>
          <a:p>
            <a:pPr lvl="1"/>
            <a:r>
              <a:rPr lang="cs-CZ" dirty="0"/>
              <a:t>Speciální čidla</a:t>
            </a:r>
          </a:p>
          <a:p>
            <a:pPr lvl="2"/>
            <a:r>
              <a:rPr lang="cs-CZ" dirty="0"/>
              <a:t>Detektory zaplavení</a:t>
            </a:r>
          </a:p>
          <a:p>
            <a:pPr lvl="2"/>
            <a:r>
              <a:rPr lang="cs-CZ" dirty="0"/>
              <a:t>Detektory úniku plynu</a:t>
            </a:r>
          </a:p>
          <a:p>
            <a:pPr lvl="1"/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2776"/>
            <a:ext cx="258127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5471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708" y="548680"/>
            <a:ext cx="6624736" cy="56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5100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CCTV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/>
              <a:t>Základní prvky</a:t>
            </a:r>
          </a:p>
          <a:p>
            <a:pPr lvl="1"/>
            <a:r>
              <a:rPr lang="cs-CZ" dirty="0"/>
              <a:t>Kamery</a:t>
            </a:r>
          </a:p>
          <a:p>
            <a:pPr lvl="2"/>
            <a:r>
              <a:rPr lang="cs-CZ" dirty="0"/>
              <a:t>Černobílé/barevné/kombinované</a:t>
            </a:r>
          </a:p>
          <a:p>
            <a:pPr lvl="2"/>
            <a:r>
              <a:rPr lang="cs-CZ" dirty="0"/>
              <a:t>Analogové (formát PAL 704x576 obr. bodů)/digitální (IP </a:t>
            </a:r>
            <a:r>
              <a:rPr lang="cs-CZ" dirty="0" err="1"/>
              <a:t>mpx</a:t>
            </a:r>
            <a:r>
              <a:rPr lang="cs-CZ" dirty="0"/>
              <a:t>)</a:t>
            </a:r>
          </a:p>
          <a:p>
            <a:pPr lvl="2"/>
            <a:r>
              <a:rPr lang="cs-CZ" dirty="0"/>
              <a:t>Standardní</a:t>
            </a:r>
          </a:p>
          <a:p>
            <a:pPr lvl="2"/>
            <a:r>
              <a:rPr lang="cs-CZ" dirty="0"/>
              <a:t>Kompaktní</a:t>
            </a:r>
          </a:p>
          <a:p>
            <a:pPr lvl="2"/>
            <a:r>
              <a:rPr lang="cs-CZ" dirty="0"/>
              <a:t>Dome</a:t>
            </a:r>
          </a:p>
          <a:p>
            <a:pPr lvl="2"/>
            <a:r>
              <a:rPr lang="cs-CZ" dirty="0"/>
              <a:t>Otočné</a:t>
            </a:r>
          </a:p>
          <a:p>
            <a:pPr lvl="2"/>
            <a:r>
              <a:rPr lang="cs-CZ" dirty="0"/>
              <a:t>Bezdrátové</a:t>
            </a:r>
          </a:p>
          <a:p>
            <a:pPr lvl="2"/>
            <a:r>
              <a:rPr lang="cs-CZ" dirty="0"/>
              <a:t>Deskové</a:t>
            </a:r>
          </a:p>
          <a:p>
            <a:pPr lvl="2"/>
            <a:r>
              <a:rPr lang="cs-CZ" dirty="0"/>
              <a:t>Skryté</a:t>
            </a:r>
          </a:p>
          <a:p>
            <a:pPr lvl="2"/>
            <a:r>
              <a:rPr lang="cs-CZ" dirty="0"/>
              <a:t>Chytré</a:t>
            </a:r>
          </a:p>
          <a:p>
            <a:pPr lvl="2"/>
            <a:r>
              <a:rPr lang="cs-CZ" dirty="0"/>
              <a:t>Panoramatické (</a:t>
            </a:r>
            <a:r>
              <a:rPr lang="cs-CZ" dirty="0" err="1"/>
              <a:t>fish</a:t>
            </a:r>
            <a:r>
              <a:rPr lang="cs-CZ" dirty="0"/>
              <a:t> </a:t>
            </a:r>
            <a:r>
              <a:rPr lang="cs-CZ" dirty="0" err="1"/>
              <a:t>eye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Objektivy</a:t>
            </a:r>
          </a:p>
          <a:p>
            <a:pPr lvl="1"/>
            <a:r>
              <a:rPr lang="cs-CZ" dirty="0"/>
              <a:t>Monitory</a:t>
            </a:r>
          </a:p>
          <a:p>
            <a:pPr lvl="1"/>
            <a:r>
              <a:rPr lang="cs-CZ" dirty="0"/>
              <a:t>Kamerové přepínače</a:t>
            </a:r>
          </a:p>
          <a:p>
            <a:pPr lvl="2"/>
            <a:r>
              <a:rPr lang="cs-CZ" dirty="0"/>
              <a:t>Sekvenční</a:t>
            </a:r>
          </a:p>
          <a:p>
            <a:pPr lvl="2"/>
            <a:r>
              <a:rPr lang="cs-CZ" dirty="0"/>
              <a:t>Děliče obrazu</a:t>
            </a:r>
          </a:p>
          <a:p>
            <a:pPr lvl="2"/>
            <a:r>
              <a:rPr lang="cs-CZ" dirty="0" err="1"/>
              <a:t>Multiplexery</a:t>
            </a:r>
            <a:endParaRPr lang="cs-CZ" dirty="0"/>
          </a:p>
          <a:p>
            <a:pPr lvl="2"/>
            <a:r>
              <a:rPr lang="cs-CZ" dirty="0" err="1"/>
              <a:t>Videodetektory</a:t>
            </a:r>
            <a:endParaRPr lang="cs-CZ" dirty="0"/>
          </a:p>
          <a:p>
            <a:pPr lvl="1"/>
            <a:r>
              <a:rPr lang="cs-CZ" dirty="0"/>
              <a:t>Záznamová zařízení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996952"/>
            <a:ext cx="5198172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921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692697"/>
            <a:ext cx="5774598" cy="513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2052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cs-CZ" dirty="0"/>
              <a:t>Základní entity:  </a:t>
            </a:r>
          </a:p>
          <a:p>
            <a:r>
              <a:rPr lang="cs-CZ" dirty="0"/>
              <a:t>Žadatel - osoba žádající o přístup k aktivům</a:t>
            </a:r>
          </a:p>
          <a:p>
            <a:r>
              <a:rPr lang="cs-CZ" dirty="0" err="1"/>
              <a:t>Autentizátor</a:t>
            </a:r>
            <a:r>
              <a:rPr lang="cs-CZ" dirty="0"/>
              <a:t> - zařízení, které ověřuje identitu žadatele</a:t>
            </a:r>
          </a:p>
          <a:p>
            <a:r>
              <a:rPr lang="cs-CZ" dirty="0"/>
              <a:t>Kontrolér - zařízení, které zjišťuje práva žadatele</a:t>
            </a:r>
          </a:p>
          <a:p>
            <a:r>
              <a:rPr lang="cs-CZ" dirty="0"/>
              <a:t>Brána - zařízení, které umožňuje žadateli přístup k aktivům </a:t>
            </a:r>
          </a:p>
          <a:p>
            <a:pPr marL="0" indent="0">
              <a:buNone/>
            </a:pPr>
            <a:r>
              <a:rPr lang="cs-CZ" dirty="0"/>
              <a:t>Způsoby autentizace</a:t>
            </a:r>
          </a:p>
          <a:p>
            <a:r>
              <a:rPr lang="cs-CZ" dirty="0"/>
              <a:t>Znalostí (heslo, PIN)</a:t>
            </a:r>
          </a:p>
          <a:p>
            <a:r>
              <a:rPr lang="cs-CZ" dirty="0"/>
              <a:t>Předmětem</a:t>
            </a:r>
          </a:p>
          <a:p>
            <a:pPr lvl="1"/>
            <a:r>
              <a:rPr lang="cs-CZ" dirty="0"/>
              <a:t>Karty magnetické</a:t>
            </a:r>
          </a:p>
          <a:p>
            <a:pPr lvl="1"/>
            <a:r>
              <a:rPr lang="cs-CZ" dirty="0"/>
              <a:t>Karty bezkontaktní</a:t>
            </a:r>
          </a:p>
          <a:p>
            <a:pPr lvl="1"/>
            <a:r>
              <a:rPr lang="cs-CZ" dirty="0"/>
              <a:t>Karty s čárovým kódem</a:t>
            </a:r>
          </a:p>
          <a:p>
            <a:pPr lvl="1"/>
            <a:r>
              <a:rPr lang="cs-CZ" dirty="0"/>
              <a:t>čipy</a:t>
            </a:r>
          </a:p>
          <a:p>
            <a:r>
              <a:rPr lang="cs-CZ" dirty="0"/>
              <a:t>Autentizací pomocí biometrických parametrů</a:t>
            </a:r>
          </a:p>
          <a:p>
            <a:pPr lvl="1"/>
            <a:r>
              <a:rPr lang="cs-CZ" dirty="0"/>
              <a:t>Otisku prstů</a:t>
            </a:r>
          </a:p>
          <a:p>
            <a:pPr lvl="1"/>
            <a:r>
              <a:rPr lang="cs-CZ" dirty="0"/>
              <a:t>Morfologie (geometrie) ruky</a:t>
            </a:r>
          </a:p>
          <a:p>
            <a:pPr lvl="1"/>
            <a:r>
              <a:rPr lang="cs-CZ" dirty="0"/>
              <a:t>Identifikace podle rozpoznání obličeje </a:t>
            </a:r>
          </a:p>
          <a:p>
            <a:pPr lvl="1"/>
            <a:r>
              <a:rPr lang="cs-CZ" dirty="0"/>
              <a:t>Identifikace podle oční duhovky</a:t>
            </a:r>
          </a:p>
          <a:p>
            <a:pPr lvl="1"/>
            <a:r>
              <a:rPr lang="cs-CZ" dirty="0"/>
              <a:t>Identifikace podle oční sítnice</a:t>
            </a:r>
          </a:p>
          <a:p>
            <a:pPr lvl="1"/>
            <a:r>
              <a:rPr lang="cs-CZ" dirty="0"/>
              <a:t>Identifikace podle tvaru nehtového lůžka </a:t>
            </a:r>
          </a:p>
          <a:p>
            <a:pPr lvl="1"/>
            <a:r>
              <a:rPr lang="cs-CZ" dirty="0"/>
              <a:t>Dynamiky podpisu</a:t>
            </a:r>
          </a:p>
          <a:p>
            <a:pPr lvl="1"/>
            <a:r>
              <a:rPr lang="cs-CZ" dirty="0"/>
              <a:t>Analýzy řeči</a:t>
            </a:r>
          </a:p>
          <a:p>
            <a:pPr lvl="1"/>
            <a:r>
              <a:rPr lang="cs-CZ" dirty="0"/>
              <a:t>Dynamiky klávesových úderů</a:t>
            </a:r>
          </a:p>
          <a:p>
            <a:pPr lvl="1"/>
            <a:r>
              <a:rPr lang="cs-CZ" dirty="0"/>
              <a:t>Analýzou tvaru ušního boltce</a:t>
            </a:r>
          </a:p>
          <a:p>
            <a:pPr lvl="1"/>
            <a:r>
              <a:rPr lang="cs-CZ" dirty="0"/>
              <a:t>Analýzou způsobu chůze </a:t>
            </a:r>
          </a:p>
          <a:p>
            <a:pPr marL="457200" lvl="1" indent="0">
              <a:buNone/>
            </a:pP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628776"/>
            <a:ext cx="847725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634" y="3717032"/>
            <a:ext cx="168592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6865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Faktory ovlivňující výběr technických prostředků ochrany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Zákony</a:t>
            </a:r>
          </a:p>
          <a:p>
            <a:r>
              <a:rPr lang="cs-CZ" dirty="0"/>
              <a:t>Technické normy</a:t>
            </a:r>
          </a:p>
          <a:p>
            <a:r>
              <a:rPr lang="cs-CZ" dirty="0"/>
              <a:t>Interní předpisy</a:t>
            </a:r>
          </a:p>
          <a:p>
            <a:r>
              <a:rPr lang="cs-CZ" dirty="0"/>
              <a:t>Pojišťovny</a:t>
            </a:r>
          </a:p>
          <a:p>
            <a:r>
              <a:rPr lang="cs-CZ" dirty="0"/>
              <a:t>Technický stav a možnosti objektu</a:t>
            </a:r>
          </a:p>
          <a:p>
            <a:r>
              <a:rPr lang="cs-CZ" dirty="0"/>
              <a:t>Klimatické podmínky</a:t>
            </a:r>
          </a:p>
          <a:p>
            <a:r>
              <a:rPr lang="cs-CZ" dirty="0"/>
              <a:t>Dostupnost finančních prostředků</a:t>
            </a:r>
          </a:p>
        </p:txBody>
      </p:sp>
    </p:spTree>
    <p:extLst>
      <p:ext uri="{BB962C8B-B14F-4D97-AF65-F5344CB8AC3E}">
        <p14:creationId xmlns:p14="http://schemas.microsoft.com/office/powerpoint/2010/main" val="1582577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Mechanické technické prostředky ochrany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Ploty/vrcholové zábrany/</a:t>
            </a:r>
            <a:r>
              <a:rPr lang="cs-CZ" dirty="0" err="1"/>
              <a:t>podhrabové</a:t>
            </a:r>
            <a:r>
              <a:rPr lang="cs-CZ" dirty="0"/>
              <a:t> překážky</a:t>
            </a:r>
          </a:p>
          <a:p>
            <a:r>
              <a:rPr lang="cs-CZ" dirty="0"/>
              <a:t>Brány</a:t>
            </a:r>
          </a:p>
          <a:p>
            <a:r>
              <a:rPr lang="cs-CZ" dirty="0"/>
              <a:t>Závory</a:t>
            </a:r>
          </a:p>
          <a:p>
            <a:r>
              <a:rPr lang="cs-CZ" dirty="0"/>
              <a:t>Mechanické výsuvné systémy</a:t>
            </a:r>
          </a:p>
          <a:p>
            <a:r>
              <a:rPr lang="cs-CZ" dirty="0"/>
              <a:t>Turnikety</a:t>
            </a:r>
          </a:p>
          <a:p>
            <a:r>
              <a:rPr lang="cs-CZ" dirty="0"/>
              <a:t>Stavební prvky budov</a:t>
            </a:r>
          </a:p>
          <a:p>
            <a:r>
              <a:rPr lang="cs-CZ" dirty="0"/>
              <a:t>Mříže a rolety</a:t>
            </a:r>
          </a:p>
          <a:p>
            <a:r>
              <a:rPr lang="cs-CZ" dirty="0"/>
              <a:t>Otvorové výplně</a:t>
            </a:r>
          </a:p>
          <a:p>
            <a:r>
              <a:rPr lang="cs-CZ" dirty="0"/>
              <a:t>Bezpečnostní a ochranné folie</a:t>
            </a:r>
          </a:p>
          <a:p>
            <a:r>
              <a:rPr lang="cs-CZ" dirty="0"/>
              <a:t>trezory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132856"/>
            <a:ext cx="203835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661" y="4509120"/>
            <a:ext cx="27813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03504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PCO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cs-CZ" sz="2000" dirty="0"/>
              <a:t>PCO soukromých subjektů</a:t>
            </a:r>
          </a:p>
          <a:p>
            <a:pPr>
              <a:spcBef>
                <a:spcPts val="0"/>
              </a:spcBef>
            </a:pPr>
            <a:r>
              <a:rPr lang="cs-CZ" sz="2000" dirty="0"/>
              <a:t>Městský kamerový dohlížecí systém</a:t>
            </a:r>
          </a:p>
          <a:p>
            <a:pPr>
              <a:spcBef>
                <a:spcPts val="0"/>
              </a:spcBef>
            </a:pPr>
            <a:r>
              <a:rPr lang="cs-CZ" sz="2000" dirty="0"/>
              <a:t>PCO (SCO) PČR</a:t>
            </a:r>
          </a:p>
          <a:p>
            <a:pPr lvl="1">
              <a:spcBef>
                <a:spcPts val="0"/>
              </a:spcBef>
            </a:pPr>
            <a:r>
              <a:rPr lang="cs-CZ" sz="2000" dirty="0"/>
              <a:t>Zabezpečení důležitých objektů</a:t>
            </a:r>
          </a:p>
          <a:p>
            <a:pPr lvl="1">
              <a:spcBef>
                <a:spcPts val="0"/>
              </a:spcBef>
            </a:pPr>
            <a:r>
              <a:rPr lang="cs-CZ" sz="2000" dirty="0"/>
              <a:t>Přenos zajišťován soukromým subjektem</a:t>
            </a:r>
          </a:p>
          <a:p>
            <a:pPr lvl="1">
              <a:spcBef>
                <a:spcPts val="0"/>
              </a:spcBef>
            </a:pPr>
            <a:r>
              <a:rPr lang="cs-CZ" sz="2000" dirty="0"/>
              <a:t>Objektová stanice (přenosové zařízení)</a:t>
            </a:r>
          </a:p>
          <a:p>
            <a:pPr lvl="1">
              <a:spcBef>
                <a:spcPts val="0"/>
              </a:spcBef>
            </a:pPr>
            <a:r>
              <a:rPr lang="cs-CZ" sz="2000" dirty="0"/>
              <a:t>Oddělení technické ochrany KŘ PČR</a:t>
            </a:r>
          </a:p>
          <a:p>
            <a:pPr lvl="1"/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912675"/>
            <a:ext cx="4207788" cy="2475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0575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dirty="0"/>
              <a:t>Ochrana osobních údajů (CCTV)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Autofit/>
          </a:bodyPr>
          <a:lstStyle/>
          <a:p>
            <a:r>
              <a:rPr lang="cs-CZ" sz="1100" dirty="0"/>
              <a:t>Občanský zákoník, GDPR, Úřad pro ochranu osobních údajů (</a:t>
            </a:r>
            <a:r>
              <a:rPr lang="cs-CZ" sz="1100" b="1" dirty="0"/>
              <a:t>nepodléhá registraci</a:t>
            </a:r>
            <a:r>
              <a:rPr lang="cs-CZ" sz="1100" dirty="0"/>
              <a:t>)</a:t>
            </a:r>
          </a:p>
          <a:p>
            <a:r>
              <a:rPr lang="cs-CZ" sz="1100" dirty="0"/>
              <a:t>Provozování kamerového systému je považováno za </a:t>
            </a:r>
            <a:r>
              <a:rPr lang="cs-CZ" sz="1100" b="1" dirty="0"/>
              <a:t>zpracování osobních údajů </a:t>
            </a:r>
            <a:r>
              <a:rPr lang="cs-CZ" sz="1100" dirty="0"/>
              <a:t>podléhající povinnostem podle obecného nařízení, </a:t>
            </a:r>
            <a:r>
              <a:rPr lang="cs-CZ" sz="1100" b="1" dirty="0"/>
              <a:t>pokud je automatizovaně prováděn záznam </a:t>
            </a:r>
            <a:r>
              <a:rPr lang="cs-CZ" sz="1100" dirty="0"/>
              <a:t>monitorovaného veřejného prostoru </a:t>
            </a:r>
            <a:r>
              <a:rPr lang="cs-CZ" sz="1100" b="1" dirty="0"/>
              <a:t>a zároveň </a:t>
            </a:r>
            <a:r>
              <a:rPr lang="cs-CZ" sz="1100" dirty="0"/>
              <a:t>je účelem pořizovaných informací a záznamů </a:t>
            </a:r>
            <a:r>
              <a:rPr lang="cs-CZ" sz="1100" b="1" dirty="0"/>
              <a:t>využití k identifikaci fyzických osob</a:t>
            </a:r>
            <a:r>
              <a:rPr lang="cs-CZ" sz="1100" dirty="0"/>
              <a:t> v souvislosti s určitým jednáním.</a:t>
            </a:r>
          </a:p>
          <a:p>
            <a:r>
              <a:rPr lang="cs-CZ" sz="1100" dirty="0"/>
              <a:t>Údaje uchovávané v záznamovém zařízení jsou osobními údaji za předpokladu, že na základě těchto záznamů</a:t>
            </a:r>
            <a:r>
              <a:rPr lang="cs-CZ" sz="1100" b="1" dirty="0"/>
              <a:t> lze přímo či nepřímo identifikovat konkrétní fyzickou osobu</a:t>
            </a:r>
            <a:r>
              <a:rPr lang="cs-CZ" sz="1100" dirty="0"/>
              <a:t>. Fyzická osoba je identifikovatelná, pokud ze snímku, na němž je zachycena, jsou patrné její charakteristické rozpoznávací znaky (zejména obličej) a na základě propojení rozpoznávacích znaků s dalšími disponibilními údaji je možná plná identifikace osoby. </a:t>
            </a:r>
          </a:p>
          <a:p>
            <a:r>
              <a:rPr lang="cs-CZ" sz="1100" dirty="0"/>
              <a:t>Provozování kamerového systému se záznamem </a:t>
            </a:r>
            <a:r>
              <a:rPr lang="cs-CZ" sz="1100" b="1" dirty="0"/>
              <a:t>je povoleno</a:t>
            </a:r>
          </a:p>
          <a:p>
            <a:pPr lvl="1"/>
            <a:r>
              <a:rPr lang="cs-CZ" sz="1100" dirty="0"/>
              <a:t>zpracování nezbytné pro splnění úkolu prováděného </a:t>
            </a:r>
            <a:r>
              <a:rPr lang="cs-CZ" sz="1100" b="1" dirty="0"/>
              <a:t>při výkonu veřejné služby</a:t>
            </a:r>
            <a:r>
              <a:rPr lang="cs-CZ" sz="1100" dirty="0"/>
              <a:t>; v těchto případech je třeba dbát ustanovení příslušného zákona nařizujícího, resp. upravujícího zvláštní podmínky kamerové sledování, </a:t>
            </a:r>
          </a:p>
          <a:p>
            <a:pPr lvl="1"/>
            <a:r>
              <a:rPr lang="cs-CZ" sz="1100" dirty="0"/>
              <a:t>zpracování nezbytné pro účely </a:t>
            </a:r>
            <a:r>
              <a:rPr lang="cs-CZ" sz="1100" b="1" dirty="0"/>
              <a:t>oprávněných zájmů </a:t>
            </a:r>
            <a:r>
              <a:rPr lang="cs-CZ" sz="1100" dirty="0"/>
              <a:t>příslušného správce.</a:t>
            </a:r>
          </a:p>
          <a:p>
            <a:r>
              <a:rPr lang="cs-CZ" sz="1100" b="1" dirty="0"/>
              <a:t>Základní pravidla používání kamerového systému</a:t>
            </a:r>
          </a:p>
          <a:p>
            <a:pPr lvl="1"/>
            <a:r>
              <a:rPr lang="cs-CZ" sz="1100" dirty="0"/>
              <a:t>nesmí nadměrně zasahovat do soukromí</a:t>
            </a:r>
          </a:p>
          <a:p>
            <a:pPr lvl="1"/>
            <a:r>
              <a:rPr lang="cs-CZ" sz="1100" dirty="0"/>
              <a:t>je vyloučeno užití kamerového systému v prostorách určených k ryze soukromým úkonům</a:t>
            </a:r>
          </a:p>
          <a:p>
            <a:pPr lvl="1"/>
            <a:r>
              <a:rPr lang="cs-CZ" sz="1100" dirty="0"/>
              <a:t>Je třeba předem jednoznačně stanovit účel pořizování záznamů, který musí korespondovat s důležitými, právem chráněnými zájmy správce</a:t>
            </a:r>
          </a:p>
          <a:p>
            <a:pPr lvl="1"/>
            <a:r>
              <a:rPr lang="cs-CZ" sz="1100" dirty="0"/>
              <a:t>Přípustnost využití záznamů pro jiný účel musí být omezena na významný veřejný zájem, např. boj proti pouliční kriminalitě.</a:t>
            </a:r>
          </a:p>
          <a:p>
            <a:pPr lvl="1"/>
            <a:r>
              <a:rPr lang="cs-CZ" sz="1100" dirty="0"/>
              <a:t>Doba uchovávání dat by neměla přesáhnout časový limit maximálně přípustný pro naplnění účelu provozování kamerového systému. 24 hodin, pokud jde o trvale střežený objekt, nebo případně i dobu delší, v zásadě však nepřesahující několik dnů, nejde-li o pořizování záznamů policejním orgánem podle zvláštního zákona, a po uplynutí této doby vymazána. </a:t>
            </a:r>
          </a:p>
          <a:p>
            <a:pPr lvl="1"/>
            <a:r>
              <a:rPr lang="cs-CZ" sz="1100" dirty="0"/>
              <a:t>Pouze v případě existujícího bezpečnostního incidentu by měla být data zpřístupněna orgánům činným v trestním řízení, soudu nebo jinému oprávněnému subjektu.</a:t>
            </a:r>
          </a:p>
          <a:p>
            <a:pPr lvl="1"/>
            <a:r>
              <a:rPr lang="cs-CZ" sz="1100" dirty="0"/>
              <a:t>řádně zajistit ochranu snímacích zařízení</a:t>
            </a:r>
          </a:p>
          <a:p>
            <a:pPr lvl="1"/>
            <a:r>
              <a:rPr lang="cs-CZ" sz="1100" dirty="0"/>
              <a:t>Subjekt údajů musí být o užití kamerového systému a o tom kdo jej provozuje v převážné většině případů vhodným způsobem informován</a:t>
            </a:r>
          </a:p>
          <a:p>
            <a:pPr lvl="1"/>
            <a:r>
              <a:rPr lang="cs-CZ" sz="1100" dirty="0"/>
              <a:t>Záběr kamery nesmí nepřiměřeně zasahovat ani veřejné prostranství v okolí nemovitosti (ulice, náměstí) nad rámec nezbytný pro identifikaci případného útočníka proti plášti budovy nebo oplocení soukromého pozemku. </a:t>
            </a:r>
          </a:p>
        </p:txBody>
      </p:sp>
    </p:spTree>
    <p:extLst>
      <p:ext uri="{BB962C8B-B14F-4D97-AF65-F5344CB8AC3E}">
        <p14:creationId xmlns:p14="http://schemas.microsoft.com/office/powerpoint/2010/main" val="1963544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Ochrana osobních údajů (CCTV)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b="1" dirty="0"/>
              <a:t>Záznam o činnostech zpracování pro kamerový systém musí obsahovat tyto údaje:</a:t>
            </a:r>
            <a:endParaRPr lang="cs-CZ" dirty="0"/>
          </a:p>
          <a:p>
            <a:pPr lvl="1"/>
            <a:r>
              <a:rPr lang="cs-CZ" dirty="0"/>
              <a:t>Označení správce.</a:t>
            </a:r>
          </a:p>
          <a:p>
            <a:pPr lvl="1"/>
            <a:r>
              <a:rPr lang="cs-CZ" dirty="0"/>
              <a:t>Běžná identifikace správce, tj. subjektu, který provádí zpracování.</a:t>
            </a:r>
          </a:p>
          <a:p>
            <a:pPr lvl="1"/>
            <a:r>
              <a:rPr lang="cs-CZ" dirty="0"/>
              <a:t>Účel zpracování (např. ochrana majetku správce, života a zdraví osob prostřednictvím stálého kamerového systému).</a:t>
            </a:r>
          </a:p>
          <a:p>
            <a:pPr lvl="1"/>
            <a:r>
              <a:rPr lang="cs-CZ" dirty="0"/>
              <a:t>Popis kategorií subjektů údajů.</a:t>
            </a:r>
          </a:p>
          <a:p>
            <a:pPr lvl="1"/>
            <a:r>
              <a:rPr lang="cs-CZ" dirty="0"/>
              <a:t>Zaměstnanci a příležitostně vstupující osoby do monitorovaného prostoru (dodavatelé, návštěvy apod.).</a:t>
            </a:r>
          </a:p>
          <a:p>
            <a:pPr lvl="1"/>
            <a:r>
              <a:rPr lang="cs-CZ" dirty="0"/>
              <a:t>Popis kategorií osobních údajů. </a:t>
            </a:r>
          </a:p>
          <a:p>
            <a:pPr lvl="1"/>
            <a:r>
              <a:rPr lang="cs-CZ" dirty="0"/>
              <a:t>Podoba a obrazové informace o chování a jednání zaznamenaných osob.</a:t>
            </a:r>
          </a:p>
          <a:p>
            <a:pPr lvl="1"/>
            <a:r>
              <a:rPr lang="cs-CZ" dirty="0"/>
              <a:t>Příjemci osobních údajů a informace o případném předání osobních údajů do třetích zemí. </a:t>
            </a:r>
          </a:p>
          <a:p>
            <a:pPr lvl="1"/>
            <a:r>
              <a:rPr lang="cs-CZ" dirty="0"/>
              <a:t>V odůvodněných případech orgány činné v trestním řízení, případně jiné zainteresované subjekty pro naplnění účelu zpracování (např. pojišťovna).</a:t>
            </a:r>
          </a:p>
          <a:p>
            <a:pPr lvl="1"/>
            <a:r>
              <a:rPr lang="cs-CZ" dirty="0"/>
              <a:t>Lhůta pro výmaz (doba uchování záznamu je X dní). </a:t>
            </a:r>
          </a:p>
          <a:p>
            <a:pPr lvl="1"/>
            <a:r>
              <a:rPr lang="cs-CZ" dirty="0"/>
              <a:t>Záznam zachyceného incident je uchován po dobu nezbytnou pro projednání případu.</a:t>
            </a:r>
          </a:p>
          <a:p>
            <a:pPr lvl="1"/>
            <a:r>
              <a:rPr lang="cs-CZ" dirty="0"/>
              <a:t>Technická a organizační bezpečnostní opatření.</a:t>
            </a:r>
          </a:p>
          <a:p>
            <a:pPr lvl="1"/>
            <a:r>
              <a:rPr lang="cs-CZ" dirty="0"/>
              <a:t>Bezpečnostní kryt (řízený přístup k datům, školení oprávněných osob, vedení záznamů o předání nahrávek oprávněným orgánům a osobám)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47405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Ochrana osobních údajů (biometrická identifikace)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dirty="0"/>
              <a:t>zařazení biometrických údajů mezi </a:t>
            </a:r>
            <a:r>
              <a:rPr lang="cs-CZ" b="1" dirty="0"/>
              <a:t>zvláštní kategorii osobních údajů</a:t>
            </a:r>
            <a:r>
              <a:rPr lang="cs-CZ" dirty="0"/>
              <a:t>. Pro tyto kategorie osobních údajů obecně platí, že jejich zpracování se </a:t>
            </a:r>
            <a:r>
              <a:rPr lang="cs-CZ" b="1" dirty="0"/>
              <a:t>zakazuj</a:t>
            </a:r>
            <a:r>
              <a:rPr lang="cs-CZ" dirty="0"/>
              <a:t>e. Z tohoto obecného zákazu pak existuje </a:t>
            </a:r>
            <a:r>
              <a:rPr lang="cs-CZ" b="1" dirty="0"/>
              <a:t>několik výjimek</a:t>
            </a:r>
            <a:r>
              <a:rPr lang="cs-CZ" dirty="0"/>
              <a:t>, kdy lze tyto údaje zpracovávat.</a:t>
            </a:r>
          </a:p>
          <a:p>
            <a:r>
              <a:rPr lang="cs-CZ" b="1" dirty="0"/>
              <a:t>Jakýkoliv systém</a:t>
            </a:r>
            <a:r>
              <a:rPr lang="cs-CZ" dirty="0"/>
              <a:t>, který shromažďuje biometrická data za účelem identifikace konkrétních osob bude považován za systém zpracovávající zvláštní kategorii osobních údajů.</a:t>
            </a:r>
          </a:p>
          <a:p>
            <a:r>
              <a:rPr lang="cs-CZ" dirty="0"/>
              <a:t>nutnost zejména získat </a:t>
            </a:r>
            <a:r>
              <a:rPr lang="cs-CZ" b="1" dirty="0"/>
              <a:t>výslovný souhlas subjektu údajů </a:t>
            </a:r>
            <a:r>
              <a:rPr lang="cs-CZ" dirty="0"/>
              <a:t>ke zpracování biometrických údajů.</a:t>
            </a:r>
          </a:p>
          <a:p>
            <a:r>
              <a:rPr lang="cs-CZ" b="1" dirty="0"/>
              <a:t>není možné využít oprávněný zájem správce</a:t>
            </a:r>
          </a:p>
          <a:p>
            <a:r>
              <a:rPr lang="cs-CZ" dirty="0"/>
              <a:t>biometrický údaj jako údaj spojený s vyšším rizikem pro subjekt údajů by měl být podroben </a:t>
            </a:r>
            <a:r>
              <a:rPr lang="cs-CZ" b="1" dirty="0"/>
              <a:t>vyšší úrovni zabezpečení.</a:t>
            </a:r>
          </a:p>
          <a:p>
            <a:r>
              <a:rPr lang="cs-CZ" dirty="0"/>
              <a:t>povinnost vypracovat Posouzení vlivu na ochranu osobních údajů (Data </a:t>
            </a:r>
            <a:r>
              <a:rPr lang="cs-CZ" dirty="0" err="1"/>
              <a:t>Protection</a:t>
            </a:r>
            <a:r>
              <a:rPr lang="cs-CZ" dirty="0"/>
              <a:t> </a:t>
            </a:r>
            <a:r>
              <a:rPr lang="cs-CZ" dirty="0" err="1"/>
              <a:t>Impact</a:t>
            </a:r>
            <a:r>
              <a:rPr lang="cs-CZ" dirty="0"/>
              <a:t> </a:t>
            </a:r>
            <a:r>
              <a:rPr lang="cs-CZ" dirty="0" err="1"/>
              <a:t>Assessment</a:t>
            </a:r>
            <a:r>
              <a:rPr lang="cs-CZ" dirty="0"/>
              <a:t> - DPIA). Povinnost vypracovat DPIA má správce v případě, že je pravděpodobné, že určitý druh zpracování bude s přihlédnutím k povaze, rozsahu, kontextu a účelům mít za následek vysoké riziko pro práva a svobody fyzických osob (GPS, RČ, číslo OP, zdravotní stav).</a:t>
            </a:r>
          </a:p>
          <a:p>
            <a:r>
              <a:rPr lang="cs-CZ" dirty="0"/>
              <a:t>porušení zabezpečení biometrických údajů, zejména jejich únik, bude pro správce obvykle znamenat i povinnost oznámit toto porušení nejen Úřadu pro ochranu osobních údajů ale i samotnému subjektu údajů</a:t>
            </a:r>
          </a:p>
          <a:p>
            <a:r>
              <a:rPr lang="cs-CZ" dirty="0"/>
              <a:t>pokud provozovatel sledovacího systému tyto údaje shromažďuje neúmyslně, jako nedílnou součást shromažďování běžných  identifikačních  údajů (podoba člověka), a nijak s nimi dále nepracuje, i nadále platí, že se jedná o zpracování osobních, nikoliv citlivých osobních údajů</a:t>
            </a:r>
          </a:p>
        </p:txBody>
      </p:sp>
    </p:spTree>
    <p:extLst>
      <p:ext uri="{BB962C8B-B14F-4D97-AF65-F5344CB8AC3E}">
        <p14:creationId xmlns:p14="http://schemas.microsoft.com/office/powerpoint/2010/main" val="4207771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Úrovně zabezpečení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200" b="1" dirty="0"/>
              <a:t>ČSN P CEN/TS 14383-3 (734400)  Prevence kriminality - Plánování městské výstavby a navrhování budov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65151"/>
              </p:ext>
            </p:extLst>
          </p:nvPr>
        </p:nvGraphicFramePr>
        <p:xfrm>
          <a:off x="1187624" y="2348880"/>
          <a:ext cx="7128792" cy="38911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5252">
                <a:tc>
                  <a:txBody>
                    <a:bodyPr/>
                    <a:lstStyle/>
                    <a:p>
                      <a:r>
                        <a:rPr lang="cs-CZ" dirty="0"/>
                        <a:t>Úroveň zabezpečení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Úroveň rizika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Preventivní opatření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075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Velmi nízké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Základní mechanické zabezpečení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63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Nízké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Zvýšené mechanické zabezpečení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63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Střední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Zvýšené mechanické zabezpečení a minimální elektronické zabezpečení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63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Vysoké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Rozsáhlé mechanické zabezpečení a střední elektronické zabezpečení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63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Velmi vysoké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Rozsáhlé mechanické zabezpečení a vysoké elektronické zabezpečení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9957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Úrovně zabezpečení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200" b="1" dirty="0"/>
              <a:t>ČSN P CEN/TS 14383-4 (734400) </a:t>
            </a:r>
            <a:br>
              <a:rPr lang="cs-CZ" sz="1200" b="1" dirty="0"/>
            </a:br>
            <a:r>
              <a:rPr lang="cs-CZ" sz="1200" b="1" dirty="0"/>
              <a:t>Prevence kriminality - Plánování městské výstavby a navrhování budov - Část 4: Obchodní a administrativní budovy</a:t>
            </a:r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7344816" cy="4319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0876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cs-CZ" dirty="0"/>
              <a:t>Stupně zabezpečení PZTS (ČSN EN 50131-1)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2824787"/>
              </p:ext>
            </p:extLst>
          </p:nvPr>
        </p:nvGraphicFramePr>
        <p:xfrm>
          <a:off x="467544" y="1340768"/>
          <a:ext cx="8229600" cy="396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1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1480">
                <a:tc>
                  <a:txBody>
                    <a:bodyPr/>
                    <a:lstStyle/>
                    <a:p>
                      <a:r>
                        <a:rPr lang="cs-CZ" sz="1400" dirty="0"/>
                        <a:t>Stupeň zabezpečení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riziko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Znalost narušitele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Nízké riziko (byty, RD)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Předpokládá se, že narušitelé mají malou znalost PZTS a mají omezený sortiment běžně dostupných nástrojů.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Nízké</a:t>
                      </a:r>
                      <a:r>
                        <a:rPr lang="cs-CZ" sz="1400" baseline="0" dirty="0"/>
                        <a:t> až střední riziko (komerční objekty)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Předpokládá se, že narušitelé mají určité znalosti o PZTS a používají základní sortiment nástrojů a přenosných přístrojů.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Střední až vysoké riziko (peněžní ústavy, směnárny, památky, zbraně, narkotika)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Předpokládá se, že narušitelé znají dobře PZTS a mají k dispozici úplný sortiment nástrojů a přenosných elektrických zařízení.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Vysoké riziko (objekty nejvyššího významu, jaderná zařízení apod.)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Používá se tehdy, má-li kvalita zabezpečení prioritu před všemi ostatními hledisky. Předpokládá se, že narušitelé jsou schopní nebo mají zdroje na vypracování podrobného plánu vniknutí a mají kompletní sortiment zařízení včetně prostředků umožňujících nahradit prvky PZTS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8884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cs-CZ" dirty="0"/>
              <a:t>Stupně zabezpečení CCTV (ČSN EN 50132-1)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3850400"/>
              </p:ext>
            </p:extLst>
          </p:nvPr>
        </p:nvGraphicFramePr>
        <p:xfrm>
          <a:off x="467544" y="1340768"/>
          <a:ext cx="822960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3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3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579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r>
                        <a:rPr lang="cs-CZ" sz="1400" dirty="0"/>
                        <a:t>Stupeň zabezpečení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riziko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Znalost narušitele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Nízké riziko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dirty="0"/>
                        <a:t>malé</a:t>
                      </a:r>
                      <a:r>
                        <a:rPr lang="cs-CZ" sz="1000" baseline="0" dirty="0"/>
                        <a:t> sklady s nízkou hodnotou zboží, prostor s nízkou úrovní rizika (sklady potravin)</a:t>
                      </a:r>
                      <a:endParaRPr lang="cs-CZ" sz="1000" dirty="0"/>
                    </a:p>
                    <a:p>
                      <a:pPr algn="ctr"/>
                      <a:endParaRPr lang="cs-CZ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Systém nemá ochranu proti narušení a není požadováno monitorování základních funkcí</a:t>
                      </a:r>
                      <a:endParaRPr lang="cs-CZ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Nízké</a:t>
                      </a:r>
                      <a:r>
                        <a:rPr lang="cs-CZ" sz="1000" baseline="0" dirty="0"/>
                        <a:t> až střední riziko</a:t>
                      </a:r>
                      <a:endParaRPr lang="cs-CZ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baseline="0" dirty="0"/>
                        <a:t>velké sklady nad 400m, nízká atraktivita zboží, prostor s nízkou úrovní rizika (sklady potravin, papírny, lékařská laboratoř.)</a:t>
                      </a:r>
                      <a:endParaRPr lang="cs-CZ" sz="1000" dirty="0"/>
                    </a:p>
                    <a:p>
                      <a:pPr algn="ctr"/>
                      <a:endParaRPr lang="cs-CZ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Systém</a:t>
                      </a:r>
                      <a:r>
                        <a:rPr lang="cs-CZ" sz="1000" b="1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 jednoduchou ochranou proti narušení a není požadováno monitorování základních funkcí</a:t>
                      </a:r>
                      <a:endParaRPr lang="cs-CZ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Střední až vysoké riziko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dirty="0"/>
                        <a:t>velké</a:t>
                      </a:r>
                      <a:r>
                        <a:rPr lang="cs-CZ" sz="1000" baseline="0" dirty="0"/>
                        <a:t> sklady, nízká hodnota zboží, nízká úroveň rizika, podniky služeb, jejichž aktivity mohou ovlivnit hodnoty (nákupní centra, sklady cigaret, přístavy, letiště, banky)</a:t>
                      </a:r>
                      <a:endParaRPr lang="cs-CZ" sz="1000" dirty="0"/>
                    </a:p>
                    <a:p>
                      <a:pPr algn="ctr"/>
                      <a:endParaRPr lang="cs-CZ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b="1" dirty="0"/>
                        <a:t>Střední</a:t>
                      </a:r>
                      <a:r>
                        <a:rPr lang="cs-CZ" sz="1000" b="1" baseline="0" dirty="0"/>
                        <a:t> ochrana proti narušení a jednoduché monitorování základních funkcí</a:t>
                      </a:r>
                      <a:endParaRPr lang="cs-CZ" sz="1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Vysoké riziko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Sklady</a:t>
                      </a:r>
                      <a:r>
                        <a:rPr lang="cs-CZ" sz="1000" baseline="0" dirty="0"/>
                        <a:t> s vysokou atraktivitou, vysoká úroveň rizika, podniky služeb, jejichž aktivity mohou ovlivnit hodnoty a důvěrné informace (prodejní místa cigaret, armádní laboratoře, vládní budovy)</a:t>
                      </a:r>
                      <a:endParaRPr lang="cs-CZ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Vysoká ochrana proti narušení a stálé monitorování základních funkcí</a:t>
                      </a:r>
                      <a:endParaRPr lang="cs-CZ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086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Třídy prostředí PZTS/CCTV (ČSN EN 50131-1/50132-1)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0515607"/>
              </p:ext>
            </p:extLst>
          </p:nvPr>
        </p:nvGraphicFramePr>
        <p:xfrm>
          <a:off x="457200" y="1600200"/>
          <a:ext cx="8229600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Třída prostředí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00050" indent="-400050">
                        <a:buAutoNum type="romanUcPeriod"/>
                      </a:pPr>
                      <a:r>
                        <a:rPr lang="cs-CZ" dirty="0"/>
                        <a:t>vnitřní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vnitřní prostory při stálé teplotě (+5 až</a:t>
                      </a:r>
                      <a:r>
                        <a:rPr lang="cs-CZ" baseline="0" dirty="0"/>
                        <a:t> + 40 stupňů, vlhkost 75% )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II. vnitřní všeobecné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Vnitřní prostory</a:t>
                      </a:r>
                      <a:r>
                        <a:rPr lang="cs-CZ" baseline="0" dirty="0"/>
                        <a:t> bez stálé teploty (-10 až +40 stupňů, vlhkost 75%)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III. venkovní chráněné nebo extrémní vnitřní podmínky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Vně objektu</a:t>
                      </a:r>
                      <a:r>
                        <a:rPr lang="cs-CZ" baseline="0" dirty="0"/>
                        <a:t> bez plného vystavení povětrnostním vlivům (-25 až +50 stupňů, vlhkost 75% - 95%)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IV. venkovní všeobecné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Vně budov s plným vystavením povětrnostním vlivům (-25 až +60 stupňů, vlhkost 75% až 95%)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4199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800" dirty="0"/>
              <a:t>ROZSAH STŘEŽENÍ OBJEKTU POPLACHOVÝM ZABEZPEČOVACÍM SYSTÉMEM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cs-CZ" sz="1200" b="1" u="sng" dirty="0"/>
              <a:t>ČSN CLC/TS 50131-7 - Poplachové systémy - Poplachové zabezpečovací a tísňové systémy</a:t>
            </a:r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115260"/>
              </p:ext>
            </p:extLst>
          </p:nvPr>
        </p:nvGraphicFramePr>
        <p:xfrm>
          <a:off x="1187624" y="1556792"/>
          <a:ext cx="6912770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2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25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25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25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6643">
                <a:tc>
                  <a:txBody>
                    <a:bodyPr/>
                    <a:lstStyle/>
                    <a:p>
                      <a:r>
                        <a:rPr lang="cs-CZ" sz="1200" dirty="0"/>
                        <a:t>Vzít v úvahu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Stupeň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Stupeň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Stupeň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Stupeň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464">
                <a:tc>
                  <a:txBody>
                    <a:bodyPr/>
                    <a:lstStyle/>
                    <a:p>
                      <a:r>
                        <a:rPr lang="cs-CZ" sz="1200" dirty="0"/>
                        <a:t>Obvodové dveře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 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O +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/>
                        <a:t>O + P</a:t>
                      </a:r>
                    </a:p>
                    <a:p>
                      <a:pPr algn="ctr"/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464">
                <a:tc>
                  <a:txBody>
                    <a:bodyPr/>
                    <a:lstStyle/>
                    <a:p>
                      <a:r>
                        <a:rPr lang="cs-CZ" sz="1200" dirty="0"/>
                        <a:t>Okna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 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/>
                        <a:t>O + P</a:t>
                      </a:r>
                    </a:p>
                    <a:p>
                      <a:pPr algn="ctr"/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/>
                        <a:t>O + P</a:t>
                      </a:r>
                    </a:p>
                    <a:p>
                      <a:pPr algn="ctr"/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464">
                <a:tc>
                  <a:txBody>
                    <a:bodyPr/>
                    <a:lstStyle/>
                    <a:p>
                      <a:r>
                        <a:rPr lang="cs-CZ" sz="1200" dirty="0"/>
                        <a:t>Ostatní otvory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/>
                        <a:t>O + P</a:t>
                      </a:r>
                    </a:p>
                    <a:p>
                      <a:pPr algn="ctr"/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/>
                        <a:t>O + P</a:t>
                      </a:r>
                    </a:p>
                    <a:p>
                      <a:pPr algn="ctr"/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643">
                <a:tc>
                  <a:txBody>
                    <a:bodyPr/>
                    <a:lstStyle/>
                    <a:p>
                      <a:r>
                        <a:rPr lang="cs-CZ" sz="1200" dirty="0"/>
                        <a:t>Stěny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464">
                <a:tc>
                  <a:txBody>
                    <a:bodyPr/>
                    <a:lstStyle/>
                    <a:p>
                      <a:r>
                        <a:rPr lang="cs-CZ" sz="1200" dirty="0"/>
                        <a:t>Stropy nebo střechy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643">
                <a:tc>
                  <a:txBody>
                    <a:bodyPr/>
                    <a:lstStyle/>
                    <a:p>
                      <a:r>
                        <a:rPr lang="cs-CZ" sz="1200" dirty="0"/>
                        <a:t>Podlahy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643">
                <a:tc>
                  <a:txBody>
                    <a:bodyPr/>
                    <a:lstStyle/>
                    <a:p>
                      <a:r>
                        <a:rPr lang="cs-CZ" sz="1200" dirty="0"/>
                        <a:t>Místnosti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0464">
                <a:tc>
                  <a:txBody>
                    <a:bodyPr/>
                    <a:lstStyle/>
                    <a:p>
                      <a:r>
                        <a:rPr lang="cs-CZ" sz="1200" dirty="0"/>
                        <a:t>Předmět (vysoké riziko)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47533">
                <a:tc gridSpan="5">
                  <a:txBody>
                    <a:bodyPr/>
                    <a:lstStyle/>
                    <a:p>
                      <a:r>
                        <a:rPr lang="cs-CZ" sz="1000" dirty="0"/>
                        <a:t>Legenda:</a:t>
                      </a:r>
                    </a:p>
                    <a:p>
                      <a:r>
                        <a:rPr lang="cs-CZ" sz="1000" dirty="0"/>
                        <a:t>O = otevření</a:t>
                      </a:r>
                    </a:p>
                    <a:p>
                      <a:r>
                        <a:rPr lang="cs-CZ" sz="1000" dirty="0"/>
                        <a:t>P = průnik (tj. dohled na stavební komponenty pro detekci</a:t>
                      </a:r>
                      <a:r>
                        <a:rPr lang="cs-CZ" sz="1000" baseline="0" dirty="0"/>
                        <a:t> narušení nebo pokusu o narušení)</a:t>
                      </a:r>
                    </a:p>
                    <a:p>
                      <a:r>
                        <a:rPr lang="cs-CZ" sz="1000" baseline="0" dirty="0"/>
                        <a:t>S = objekt vyžadující zvláštní pozornost</a:t>
                      </a:r>
                    </a:p>
                    <a:p>
                      <a:r>
                        <a:rPr lang="cs-CZ" sz="1000" baseline="0" dirty="0"/>
                        <a:t>T = past (dohled ve vybraných prostorech, v nichž je vysoká pravděpodobnost detekce)</a:t>
                      </a:r>
                      <a:endParaRPr lang="cs-CZ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2408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3999535" cy="4202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070" y="404665"/>
            <a:ext cx="4550509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062847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</TotalTime>
  <Words>2613</Words>
  <Application>Microsoft Office PowerPoint</Application>
  <PresentationFormat>Předvádění na obrazovce (4:3)</PresentationFormat>
  <Paragraphs>322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7" baseType="lpstr">
      <vt:lpstr>Arial</vt:lpstr>
      <vt:lpstr>Calibri</vt:lpstr>
      <vt:lpstr>Motiv systému Office</vt:lpstr>
      <vt:lpstr>Technické prostředky ochrany</vt:lpstr>
      <vt:lpstr>Faktory ovlivňující výběr technických prostředků ochrany</vt:lpstr>
      <vt:lpstr>Úrovně zabezpečení</vt:lpstr>
      <vt:lpstr>Úrovně zabezpečení</vt:lpstr>
      <vt:lpstr>Stupně zabezpečení PZTS (ČSN EN 50131-1)</vt:lpstr>
      <vt:lpstr>Stupně zabezpečení CCTV (ČSN EN 50132-1)</vt:lpstr>
      <vt:lpstr>Třídy prostředí PZTS/CCTV (ČSN EN 50131-1/50132-1)</vt:lpstr>
      <vt:lpstr>ROZSAH STŘEŽENÍ OBJEKTU POPLACHOVÝM ZABEZPEČOVACÍM SYSTÉMEM</vt:lpstr>
      <vt:lpstr>Prezentace aplikace PowerPoint</vt:lpstr>
      <vt:lpstr>CHARAKTERISTIKY BEZPEČNOSTNÍCH TŘÍD BEZPEČNOSTNÍCH DVEŘÍ, OKEN, LEHKÝCH OBVODOVÝCH PLÁŠTŮ, MŘÍŽÍ A OKENIC</vt:lpstr>
      <vt:lpstr>Kategorizace odolnosti skel dle ČSN EN 356</vt:lpstr>
      <vt:lpstr>Úroveň rizika a způsoby zabezpečení (dle ČSN CEN/TS 14383-3)</vt:lpstr>
      <vt:lpstr>Další normy</vt:lpstr>
      <vt:lpstr>PZTS</vt:lpstr>
      <vt:lpstr>PZTS </vt:lpstr>
      <vt:lpstr>Prezentace aplikace PowerPoint</vt:lpstr>
      <vt:lpstr>CCTV</vt:lpstr>
      <vt:lpstr>Prezentace aplikace PowerPoint</vt:lpstr>
      <vt:lpstr>EKV</vt:lpstr>
      <vt:lpstr>Mechanické technické prostředky ochrany</vt:lpstr>
      <vt:lpstr>PCO</vt:lpstr>
      <vt:lpstr>Ochrana osobních údajů (CCTV)</vt:lpstr>
      <vt:lpstr>Ochrana osobních údajů (CCTV)</vt:lpstr>
      <vt:lpstr>Ochrana osobních údajů (biometrická identifikace)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Technické prostředky ochrany</dc:title>
  <dc:creator>Kučera Michal</dc:creator>
  <cp:lastModifiedBy>Kučera Michal</cp:lastModifiedBy>
  <cp:revision>40</cp:revision>
  <dcterms:created xsi:type="dcterms:W3CDTF">2019-03-20T05:43:57Z</dcterms:created>
  <dcterms:modified xsi:type="dcterms:W3CDTF">2023-03-16T09:49:32Z</dcterms:modified>
</cp:coreProperties>
</file>