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56" r:id="rId2"/>
    <p:sldId id="257" r:id="rId3"/>
    <p:sldId id="271" r:id="rId4"/>
    <p:sldId id="258" r:id="rId5"/>
    <p:sldId id="294" r:id="rId6"/>
    <p:sldId id="298" r:id="rId7"/>
    <p:sldId id="297" r:id="rId8"/>
    <p:sldId id="299" r:id="rId9"/>
    <p:sldId id="300" r:id="rId10"/>
    <p:sldId id="301" r:id="rId11"/>
    <p:sldId id="302" r:id="rId12"/>
    <p:sldId id="262" r:id="rId13"/>
    <p:sldId id="264" r:id="rId14"/>
    <p:sldId id="266" r:id="rId15"/>
    <p:sldId id="270" r:id="rId16"/>
    <p:sldId id="274" r:id="rId17"/>
    <p:sldId id="265" r:id="rId18"/>
    <p:sldId id="267" r:id="rId19"/>
    <p:sldId id="268" r:id="rId20"/>
    <p:sldId id="303" r:id="rId21"/>
    <p:sldId id="304" r:id="rId22"/>
    <p:sldId id="272" r:id="rId23"/>
    <p:sldId id="273" r:id="rId24"/>
    <p:sldId id="269" r:id="rId25"/>
    <p:sldId id="276" r:id="rId26"/>
    <p:sldId id="282" r:id="rId27"/>
    <p:sldId id="283" r:id="rId28"/>
    <p:sldId id="293" r:id="rId29"/>
    <p:sldId id="275" r:id="rId30"/>
    <p:sldId id="280" r:id="rId31"/>
    <p:sldId id="277" r:id="rId32"/>
    <p:sldId id="278" r:id="rId33"/>
    <p:sldId id="281" r:id="rId34"/>
    <p:sldId id="284" r:id="rId35"/>
    <p:sldId id="285" r:id="rId36"/>
    <p:sldId id="292" r:id="rId37"/>
    <p:sldId id="286" r:id="rId38"/>
    <p:sldId id="287" r:id="rId39"/>
    <p:sldId id="288" r:id="rId40"/>
    <p:sldId id="289" r:id="rId41"/>
    <p:sldId id="291" r:id="rId42"/>
    <p:sldId id="290" r:id="rId43"/>
    <p:sldId id="305" r:id="rId44"/>
    <p:sldId id="279" r:id="rId45"/>
    <p:sldId id="259" r:id="rId46"/>
    <p:sldId id="296" r:id="rId47"/>
    <p:sldId id="295" r:id="rId48"/>
    <p:sldId id="261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3" autoAdjust="0"/>
    <p:restoredTop sz="94660"/>
  </p:normalViewPr>
  <p:slideViewPr>
    <p:cSldViewPr snapToGrid="0">
      <p:cViewPr varScale="1">
        <p:scale>
          <a:sx n="57" d="100"/>
          <a:sy n="57" d="100"/>
        </p:scale>
        <p:origin x="5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iagrams/_rels/data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sv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svg"/><Relationship Id="rId1" Type="http://schemas.openxmlformats.org/officeDocument/2006/relationships/image" Target="../media/image48.png"/><Relationship Id="rId6" Type="http://schemas.openxmlformats.org/officeDocument/2006/relationships/image" Target="../media/image53.svg"/><Relationship Id="rId5" Type="http://schemas.openxmlformats.org/officeDocument/2006/relationships/image" Target="../media/image52.png"/><Relationship Id="rId4" Type="http://schemas.openxmlformats.org/officeDocument/2006/relationships/image" Target="../media/image51.svg"/></Relationships>
</file>

<file path=ppt/diagrams/_rels/data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sv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8.svg"/><Relationship Id="rId1" Type="http://schemas.openxmlformats.org/officeDocument/2006/relationships/image" Target="../media/image57.png"/><Relationship Id="rId6" Type="http://schemas.openxmlformats.org/officeDocument/2006/relationships/image" Target="../media/image62.svg"/><Relationship Id="rId5" Type="http://schemas.openxmlformats.org/officeDocument/2006/relationships/image" Target="../media/image61.png"/><Relationship Id="rId4" Type="http://schemas.openxmlformats.org/officeDocument/2006/relationships/image" Target="../media/image60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diagrams/_rels/data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svg"/><Relationship Id="rId1" Type="http://schemas.openxmlformats.org/officeDocument/2006/relationships/image" Target="../media/image39.png"/><Relationship Id="rId6" Type="http://schemas.openxmlformats.org/officeDocument/2006/relationships/image" Target="../media/image44.svg"/><Relationship Id="rId5" Type="http://schemas.openxmlformats.org/officeDocument/2006/relationships/image" Target="../media/image43.png"/><Relationship Id="rId4" Type="http://schemas.openxmlformats.org/officeDocument/2006/relationships/image" Target="../media/image42.svg"/></Relationships>
</file>

<file path=ppt/diagrams/_rels/drawing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sv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svg"/><Relationship Id="rId1" Type="http://schemas.openxmlformats.org/officeDocument/2006/relationships/image" Target="../media/image48.png"/><Relationship Id="rId6" Type="http://schemas.openxmlformats.org/officeDocument/2006/relationships/image" Target="../media/image53.svg"/><Relationship Id="rId5" Type="http://schemas.openxmlformats.org/officeDocument/2006/relationships/image" Target="../media/image52.png"/><Relationship Id="rId4" Type="http://schemas.openxmlformats.org/officeDocument/2006/relationships/image" Target="../media/image51.svg"/></Relationships>
</file>

<file path=ppt/diagrams/_rels/drawing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sv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8.svg"/><Relationship Id="rId1" Type="http://schemas.openxmlformats.org/officeDocument/2006/relationships/image" Target="../media/image57.png"/><Relationship Id="rId6" Type="http://schemas.openxmlformats.org/officeDocument/2006/relationships/image" Target="../media/image62.svg"/><Relationship Id="rId5" Type="http://schemas.openxmlformats.org/officeDocument/2006/relationships/image" Target="../media/image61.png"/><Relationship Id="rId4" Type="http://schemas.openxmlformats.org/officeDocument/2006/relationships/image" Target="../media/image60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diagrams/_rels/drawing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svg"/><Relationship Id="rId1" Type="http://schemas.openxmlformats.org/officeDocument/2006/relationships/image" Target="../media/image39.png"/><Relationship Id="rId6" Type="http://schemas.openxmlformats.org/officeDocument/2006/relationships/image" Target="../media/image44.svg"/><Relationship Id="rId5" Type="http://schemas.openxmlformats.org/officeDocument/2006/relationships/image" Target="../media/image43.png"/><Relationship Id="rId4" Type="http://schemas.openxmlformats.org/officeDocument/2006/relationships/image" Target="../media/image4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E6C146-5801-4A29-95E9-804BF5347297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59699EE0-3C2C-4436-8189-8351C1E51207}">
      <dgm:prSet/>
      <dgm:spPr/>
      <dgm:t>
        <a:bodyPr/>
        <a:lstStyle/>
        <a:p>
          <a:r>
            <a:rPr lang="cs-CZ"/>
            <a:t>Plánování a strategie výzkumu.</a:t>
          </a:r>
          <a:endParaRPr lang="en-US"/>
        </a:p>
      </dgm:t>
    </dgm:pt>
    <dgm:pt modelId="{D79BF218-00E5-407F-92B3-0ED90B839CF8}" type="parTrans" cxnId="{5F42B079-56C0-4D13-8896-471AFEB49820}">
      <dgm:prSet/>
      <dgm:spPr/>
      <dgm:t>
        <a:bodyPr/>
        <a:lstStyle/>
        <a:p>
          <a:endParaRPr lang="en-US"/>
        </a:p>
      </dgm:t>
    </dgm:pt>
    <dgm:pt modelId="{6FA27217-D034-44C0-BA67-177188E1BF91}" type="sibTrans" cxnId="{5F42B079-56C0-4D13-8896-471AFEB49820}">
      <dgm:prSet/>
      <dgm:spPr/>
      <dgm:t>
        <a:bodyPr/>
        <a:lstStyle/>
        <a:p>
          <a:endParaRPr lang="en-US"/>
        </a:p>
      </dgm:t>
    </dgm:pt>
    <dgm:pt modelId="{09A0FA15-E020-412C-B04B-BB7862796D47}">
      <dgm:prSet/>
      <dgm:spPr/>
      <dgm:t>
        <a:bodyPr/>
        <a:lstStyle/>
        <a:p>
          <a:r>
            <a:rPr lang="cs-CZ"/>
            <a:t>Vybrané metody sběru dat.</a:t>
          </a:r>
          <a:endParaRPr lang="en-US"/>
        </a:p>
      </dgm:t>
    </dgm:pt>
    <dgm:pt modelId="{A47C432F-791A-4923-B68F-11F8B36352C2}" type="parTrans" cxnId="{FB437BEF-8177-4178-A333-8618B7544C18}">
      <dgm:prSet/>
      <dgm:spPr/>
      <dgm:t>
        <a:bodyPr/>
        <a:lstStyle/>
        <a:p>
          <a:endParaRPr lang="en-US"/>
        </a:p>
      </dgm:t>
    </dgm:pt>
    <dgm:pt modelId="{E15802C8-3322-4018-9DAD-0E2C28126B11}" type="sibTrans" cxnId="{FB437BEF-8177-4178-A333-8618B7544C18}">
      <dgm:prSet/>
      <dgm:spPr/>
      <dgm:t>
        <a:bodyPr/>
        <a:lstStyle/>
        <a:p>
          <a:endParaRPr lang="en-US"/>
        </a:p>
      </dgm:t>
    </dgm:pt>
    <dgm:pt modelId="{2DEF3BC9-7D20-4C30-B15B-6FD53ACD6813}">
      <dgm:prSet/>
      <dgm:spPr/>
      <dgm:t>
        <a:bodyPr/>
        <a:lstStyle/>
        <a:p>
          <a:r>
            <a:rPr lang="cs-CZ"/>
            <a:t>Základní přístupy k analýze dat. </a:t>
          </a:r>
          <a:endParaRPr lang="en-US"/>
        </a:p>
      </dgm:t>
    </dgm:pt>
    <dgm:pt modelId="{FF9E787B-4EDC-4D13-83F5-BC2AC5820768}" type="parTrans" cxnId="{5B2254FD-3DA6-46BC-AEBF-722B04F5F8FD}">
      <dgm:prSet/>
      <dgm:spPr/>
      <dgm:t>
        <a:bodyPr/>
        <a:lstStyle/>
        <a:p>
          <a:endParaRPr lang="en-US"/>
        </a:p>
      </dgm:t>
    </dgm:pt>
    <dgm:pt modelId="{DE69F4DD-E963-4116-B71D-606E6170CF26}" type="sibTrans" cxnId="{5B2254FD-3DA6-46BC-AEBF-722B04F5F8FD}">
      <dgm:prSet/>
      <dgm:spPr/>
      <dgm:t>
        <a:bodyPr/>
        <a:lstStyle/>
        <a:p>
          <a:endParaRPr lang="en-US"/>
        </a:p>
      </dgm:t>
    </dgm:pt>
    <dgm:pt modelId="{1716E514-EB63-4F97-BBAF-AAF51CF4092A}">
      <dgm:prSet/>
      <dgm:spPr/>
      <dgm:t>
        <a:bodyPr/>
        <a:lstStyle/>
        <a:p>
          <a:r>
            <a:rPr lang="cs-CZ"/>
            <a:t>Zajímavosti a nadstavba.</a:t>
          </a:r>
          <a:endParaRPr lang="en-US"/>
        </a:p>
      </dgm:t>
    </dgm:pt>
    <dgm:pt modelId="{A554CCF4-695A-4886-B42F-EBBB4A1573B0}" type="parTrans" cxnId="{EBC139B6-5453-4147-8D52-0CA0889DF1A3}">
      <dgm:prSet/>
      <dgm:spPr/>
      <dgm:t>
        <a:bodyPr/>
        <a:lstStyle/>
        <a:p>
          <a:endParaRPr lang="en-US"/>
        </a:p>
      </dgm:t>
    </dgm:pt>
    <dgm:pt modelId="{03110F9A-ED60-45F4-A3CD-C5A0D5A684D2}" type="sibTrans" cxnId="{EBC139B6-5453-4147-8D52-0CA0889DF1A3}">
      <dgm:prSet/>
      <dgm:spPr/>
      <dgm:t>
        <a:bodyPr/>
        <a:lstStyle/>
        <a:p>
          <a:endParaRPr lang="en-US"/>
        </a:p>
      </dgm:t>
    </dgm:pt>
    <dgm:pt modelId="{D52A40D0-5954-4DBF-ADE6-EE81DAFA636D}" type="pres">
      <dgm:prSet presAssocID="{25E6C146-5801-4A29-95E9-804BF534729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D892711-431F-46DB-9144-038993EEA8D9}" type="pres">
      <dgm:prSet presAssocID="{59699EE0-3C2C-4436-8189-8351C1E51207}" presName="hierRoot1" presStyleCnt="0"/>
      <dgm:spPr/>
    </dgm:pt>
    <dgm:pt modelId="{8A64AA6C-E9E2-4A84-B3BA-631F2F73E419}" type="pres">
      <dgm:prSet presAssocID="{59699EE0-3C2C-4436-8189-8351C1E51207}" presName="composite" presStyleCnt="0"/>
      <dgm:spPr/>
    </dgm:pt>
    <dgm:pt modelId="{18422A7E-6FAB-4ACA-8632-D6627D8BB7BB}" type="pres">
      <dgm:prSet presAssocID="{59699EE0-3C2C-4436-8189-8351C1E51207}" presName="background" presStyleLbl="node0" presStyleIdx="0" presStyleCnt="4"/>
      <dgm:spPr/>
    </dgm:pt>
    <dgm:pt modelId="{60E307EC-E094-48CB-AA68-7D3C3BB2D7D8}" type="pres">
      <dgm:prSet presAssocID="{59699EE0-3C2C-4436-8189-8351C1E51207}" presName="text" presStyleLbl="fgAcc0" presStyleIdx="0" presStyleCnt="4">
        <dgm:presLayoutVars>
          <dgm:chPref val="3"/>
        </dgm:presLayoutVars>
      </dgm:prSet>
      <dgm:spPr/>
    </dgm:pt>
    <dgm:pt modelId="{7AA7F7A4-1FA1-455D-A11F-0FD9310EF8AD}" type="pres">
      <dgm:prSet presAssocID="{59699EE0-3C2C-4436-8189-8351C1E51207}" presName="hierChild2" presStyleCnt="0"/>
      <dgm:spPr/>
    </dgm:pt>
    <dgm:pt modelId="{D99C86DA-F532-4059-B033-336D22613379}" type="pres">
      <dgm:prSet presAssocID="{09A0FA15-E020-412C-B04B-BB7862796D47}" presName="hierRoot1" presStyleCnt="0"/>
      <dgm:spPr/>
    </dgm:pt>
    <dgm:pt modelId="{9A0C8DB9-1A82-41C8-BBCC-24AE4157D525}" type="pres">
      <dgm:prSet presAssocID="{09A0FA15-E020-412C-B04B-BB7862796D47}" presName="composite" presStyleCnt="0"/>
      <dgm:spPr/>
    </dgm:pt>
    <dgm:pt modelId="{D0842AB8-242A-4EB2-BEFC-9D03E71D29F0}" type="pres">
      <dgm:prSet presAssocID="{09A0FA15-E020-412C-B04B-BB7862796D47}" presName="background" presStyleLbl="node0" presStyleIdx="1" presStyleCnt="4"/>
      <dgm:spPr/>
    </dgm:pt>
    <dgm:pt modelId="{B92E3A8D-32B9-420C-8E8A-3B88D2D1D865}" type="pres">
      <dgm:prSet presAssocID="{09A0FA15-E020-412C-B04B-BB7862796D47}" presName="text" presStyleLbl="fgAcc0" presStyleIdx="1" presStyleCnt="4">
        <dgm:presLayoutVars>
          <dgm:chPref val="3"/>
        </dgm:presLayoutVars>
      </dgm:prSet>
      <dgm:spPr/>
    </dgm:pt>
    <dgm:pt modelId="{5F396675-8875-49BD-A75F-5874C9CCAF8C}" type="pres">
      <dgm:prSet presAssocID="{09A0FA15-E020-412C-B04B-BB7862796D47}" presName="hierChild2" presStyleCnt="0"/>
      <dgm:spPr/>
    </dgm:pt>
    <dgm:pt modelId="{72730F6D-B1ED-467D-A4CB-B561A624DCF3}" type="pres">
      <dgm:prSet presAssocID="{2DEF3BC9-7D20-4C30-B15B-6FD53ACD6813}" presName="hierRoot1" presStyleCnt="0"/>
      <dgm:spPr/>
    </dgm:pt>
    <dgm:pt modelId="{6A2A8A98-50FE-42A3-AB0D-C998B9984372}" type="pres">
      <dgm:prSet presAssocID="{2DEF3BC9-7D20-4C30-B15B-6FD53ACD6813}" presName="composite" presStyleCnt="0"/>
      <dgm:spPr/>
    </dgm:pt>
    <dgm:pt modelId="{8F29EE34-BB72-48D4-A072-07C7EB798B85}" type="pres">
      <dgm:prSet presAssocID="{2DEF3BC9-7D20-4C30-B15B-6FD53ACD6813}" presName="background" presStyleLbl="node0" presStyleIdx="2" presStyleCnt="4"/>
      <dgm:spPr/>
    </dgm:pt>
    <dgm:pt modelId="{F5EC9FA6-E3F7-42F3-AF98-DB365B2E544F}" type="pres">
      <dgm:prSet presAssocID="{2DEF3BC9-7D20-4C30-B15B-6FD53ACD6813}" presName="text" presStyleLbl="fgAcc0" presStyleIdx="2" presStyleCnt="4">
        <dgm:presLayoutVars>
          <dgm:chPref val="3"/>
        </dgm:presLayoutVars>
      </dgm:prSet>
      <dgm:spPr/>
    </dgm:pt>
    <dgm:pt modelId="{7927FCCE-A8BE-474D-958F-728ED6607707}" type="pres">
      <dgm:prSet presAssocID="{2DEF3BC9-7D20-4C30-B15B-6FD53ACD6813}" presName="hierChild2" presStyleCnt="0"/>
      <dgm:spPr/>
    </dgm:pt>
    <dgm:pt modelId="{E395F650-0F5D-44DD-A7B8-E9F83A02070B}" type="pres">
      <dgm:prSet presAssocID="{1716E514-EB63-4F97-BBAF-AAF51CF4092A}" presName="hierRoot1" presStyleCnt="0"/>
      <dgm:spPr/>
    </dgm:pt>
    <dgm:pt modelId="{6C2E48E3-5703-438A-8919-3E0299B6F04D}" type="pres">
      <dgm:prSet presAssocID="{1716E514-EB63-4F97-BBAF-AAF51CF4092A}" presName="composite" presStyleCnt="0"/>
      <dgm:spPr/>
    </dgm:pt>
    <dgm:pt modelId="{1F7FE5EC-652D-4035-84B4-67B6C0287943}" type="pres">
      <dgm:prSet presAssocID="{1716E514-EB63-4F97-BBAF-AAF51CF4092A}" presName="background" presStyleLbl="node0" presStyleIdx="3" presStyleCnt="4"/>
      <dgm:spPr/>
    </dgm:pt>
    <dgm:pt modelId="{5AA7FBD8-C84C-4008-8534-919B998292E9}" type="pres">
      <dgm:prSet presAssocID="{1716E514-EB63-4F97-BBAF-AAF51CF4092A}" presName="text" presStyleLbl="fgAcc0" presStyleIdx="3" presStyleCnt="4">
        <dgm:presLayoutVars>
          <dgm:chPref val="3"/>
        </dgm:presLayoutVars>
      </dgm:prSet>
      <dgm:spPr/>
    </dgm:pt>
    <dgm:pt modelId="{22BD73EB-0155-469F-B6E0-B3536756EDC6}" type="pres">
      <dgm:prSet presAssocID="{1716E514-EB63-4F97-BBAF-AAF51CF4092A}" presName="hierChild2" presStyleCnt="0"/>
      <dgm:spPr/>
    </dgm:pt>
  </dgm:ptLst>
  <dgm:cxnLst>
    <dgm:cxn modelId="{A516F869-ABFB-49AF-BB43-D7BFC9DDD96B}" type="presOf" srcId="{09A0FA15-E020-412C-B04B-BB7862796D47}" destId="{B92E3A8D-32B9-420C-8E8A-3B88D2D1D865}" srcOrd="0" destOrd="0" presId="urn:microsoft.com/office/officeart/2005/8/layout/hierarchy1"/>
    <dgm:cxn modelId="{5F42B079-56C0-4D13-8896-471AFEB49820}" srcId="{25E6C146-5801-4A29-95E9-804BF5347297}" destId="{59699EE0-3C2C-4436-8189-8351C1E51207}" srcOrd="0" destOrd="0" parTransId="{D79BF218-00E5-407F-92B3-0ED90B839CF8}" sibTransId="{6FA27217-D034-44C0-BA67-177188E1BF91}"/>
    <dgm:cxn modelId="{7481788C-E089-4F25-A802-25E0ED6EC86D}" type="presOf" srcId="{25E6C146-5801-4A29-95E9-804BF5347297}" destId="{D52A40D0-5954-4DBF-ADE6-EE81DAFA636D}" srcOrd="0" destOrd="0" presId="urn:microsoft.com/office/officeart/2005/8/layout/hierarchy1"/>
    <dgm:cxn modelId="{EB57B4B0-C313-4E8C-A054-69CE06887C7B}" type="presOf" srcId="{2DEF3BC9-7D20-4C30-B15B-6FD53ACD6813}" destId="{F5EC9FA6-E3F7-42F3-AF98-DB365B2E544F}" srcOrd="0" destOrd="0" presId="urn:microsoft.com/office/officeart/2005/8/layout/hierarchy1"/>
    <dgm:cxn modelId="{EBC139B6-5453-4147-8D52-0CA0889DF1A3}" srcId="{25E6C146-5801-4A29-95E9-804BF5347297}" destId="{1716E514-EB63-4F97-BBAF-AAF51CF4092A}" srcOrd="3" destOrd="0" parTransId="{A554CCF4-695A-4886-B42F-EBBB4A1573B0}" sibTransId="{03110F9A-ED60-45F4-A3CD-C5A0D5A684D2}"/>
    <dgm:cxn modelId="{4EB1D7B9-BADF-4469-B551-E33543D971DE}" type="presOf" srcId="{1716E514-EB63-4F97-BBAF-AAF51CF4092A}" destId="{5AA7FBD8-C84C-4008-8534-919B998292E9}" srcOrd="0" destOrd="0" presId="urn:microsoft.com/office/officeart/2005/8/layout/hierarchy1"/>
    <dgm:cxn modelId="{FB437BEF-8177-4178-A333-8618B7544C18}" srcId="{25E6C146-5801-4A29-95E9-804BF5347297}" destId="{09A0FA15-E020-412C-B04B-BB7862796D47}" srcOrd="1" destOrd="0" parTransId="{A47C432F-791A-4923-B68F-11F8B36352C2}" sibTransId="{E15802C8-3322-4018-9DAD-0E2C28126B11}"/>
    <dgm:cxn modelId="{D1E857F9-B9C0-4DC1-B0C7-DC765FBB5A27}" type="presOf" srcId="{59699EE0-3C2C-4436-8189-8351C1E51207}" destId="{60E307EC-E094-48CB-AA68-7D3C3BB2D7D8}" srcOrd="0" destOrd="0" presId="urn:microsoft.com/office/officeart/2005/8/layout/hierarchy1"/>
    <dgm:cxn modelId="{5B2254FD-3DA6-46BC-AEBF-722B04F5F8FD}" srcId="{25E6C146-5801-4A29-95E9-804BF5347297}" destId="{2DEF3BC9-7D20-4C30-B15B-6FD53ACD6813}" srcOrd="2" destOrd="0" parTransId="{FF9E787B-4EDC-4D13-83F5-BC2AC5820768}" sibTransId="{DE69F4DD-E963-4116-B71D-606E6170CF26}"/>
    <dgm:cxn modelId="{4B115C54-CCD7-4C98-99B6-B769AD125B92}" type="presParOf" srcId="{D52A40D0-5954-4DBF-ADE6-EE81DAFA636D}" destId="{ED892711-431F-46DB-9144-038993EEA8D9}" srcOrd="0" destOrd="0" presId="urn:microsoft.com/office/officeart/2005/8/layout/hierarchy1"/>
    <dgm:cxn modelId="{EB9643E3-60C2-4345-9096-F5769338D533}" type="presParOf" srcId="{ED892711-431F-46DB-9144-038993EEA8D9}" destId="{8A64AA6C-E9E2-4A84-B3BA-631F2F73E419}" srcOrd="0" destOrd="0" presId="urn:microsoft.com/office/officeart/2005/8/layout/hierarchy1"/>
    <dgm:cxn modelId="{9B55A25D-E3DA-4013-8ACF-E6092318E90B}" type="presParOf" srcId="{8A64AA6C-E9E2-4A84-B3BA-631F2F73E419}" destId="{18422A7E-6FAB-4ACA-8632-D6627D8BB7BB}" srcOrd="0" destOrd="0" presId="urn:microsoft.com/office/officeart/2005/8/layout/hierarchy1"/>
    <dgm:cxn modelId="{831C110B-1D4D-46E5-997D-EF6A0B222CD4}" type="presParOf" srcId="{8A64AA6C-E9E2-4A84-B3BA-631F2F73E419}" destId="{60E307EC-E094-48CB-AA68-7D3C3BB2D7D8}" srcOrd="1" destOrd="0" presId="urn:microsoft.com/office/officeart/2005/8/layout/hierarchy1"/>
    <dgm:cxn modelId="{4EEAEAD4-C98D-416C-9D95-DCCA23A37791}" type="presParOf" srcId="{ED892711-431F-46DB-9144-038993EEA8D9}" destId="{7AA7F7A4-1FA1-455D-A11F-0FD9310EF8AD}" srcOrd="1" destOrd="0" presId="urn:microsoft.com/office/officeart/2005/8/layout/hierarchy1"/>
    <dgm:cxn modelId="{CAA3BFFB-68FE-42F8-A209-A1AF31701A5F}" type="presParOf" srcId="{D52A40D0-5954-4DBF-ADE6-EE81DAFA636D}" destId="{D99C86DA-F532-4059-B033-336D22613379}" srcOrd="1" destOrd="0" presId="urn:microsoft.com/office/officeart/2005/8/layout/hierarchy1"/>
    <dgm:cxn modelId="{D3EDFDEC-E220-45C2-81F0-0228352638E0}" type="presParOf" srcId="{D99C86DA-F532-4059-B033-336D22613379}" destId="{9A0C8DB9-1A82-41C8-BBCC-24AE4157D525}" srcOrd="0" destOrd="0" presId="urn:microsoft.com/office/officeart/2005/8/layout/hierarchy1"/>
    <dgm:cxn modelId="{B11782B6-EDA5-4986-AF96-2FFBA1BFC075}" type="presParOf" srcId="{9A0C8DB9-1A82-41C8-BBCC-24AE4157D525}" destId="{D0842AB8-242A-4EB2-BEFC-9D03E71D29F0}" srcOrd="0" destOrd="0" presId="urn:microsoft.com/office/officeart/2005/8/layout/hierarchy1"/>
    <dgm:cxn modelId="{CF0A1F87-DD84-4956-A565-F2C28913C04C}" type="presParOf" srcId="{9A0C8DB9-1A82-41C8-BBCC-24AE4157D525}" destId="{B92E3A8D-32B9-420C-8E8A-3B88D2D1D865}" srcOrd="1" destOrd="0" presId="urn:microsoft.com/office/officeart/2005/8/layout/hierarchy1"/>
    <dgm:cxn modelId="{C762ADEA-21A7-465B-A7E7-E846BB6F19D5}" type="presParOf" srcId="{D99C86DA-F532-4059-B033-336D22613379}" destId="{5F396675-8875-49BD-A75F-5874C9CCAF8C}" srcOrd="1" destOrd="0" presId="urn:microsoft.com/office/officeart/2005/8/layout/hierarchy1"/>
    <dgm:cxn modelId="{16F7B2F7-AD38-42A8-8B70-1B9EBD4AE752}" type="presParOf" srcId="{D52A40D0-5954-4DBF-ADE6-EE81DAFA636D}" destId="{72730F6D-B1ED-467D-A4CB-B561A624DCF3}" srcOrd="2" destOrd="0" presId="urn:microsoft.com/office/officeart/2005/8/layout/hierarchy1"/>
    <dgm:cxn modelId="{82C00E55-7E6A-49E5-9574-ABC8DCB28E66}" type="presParOf" srcId="{72730F6D-B1ED-467D-A4CB-B561A624DCF3}" destId="{6A2A8A98-50FE-42A3-AB0D-C998B9984372}" srcOrd="0" destOrd="0" presId="urn:microsoft.com/office/officeart/2005/8/layout/hierarchy1"/>
    <dgm:cxn modelId="{E7D0322B-1FC9-4C81-8736-9358C0554365}" type="presParOf" srcId="{6A2A8A98-50FE-42A3-AB0D-C998B9984372}" destId="{8F29EE34-BB72-48D4-A072-07C7EB798B85}" srcOrd="0" destOrd="0" presId="urn:microsoft.com/office/officeart/2005/8/layout/hierarchy1"/>
    <dgm:cxn modelId="{CD9587A4-600E-4CAF-A867-FD816744E8A1}" type="presParOf" srcId="{6A2A8A98-50FE-42A3-AB0D-C998B9984372}" destId="{F5EC9FA6-E3F7-42F3-AF98-DB365B2E544F}" srcOrd="1" destOrd="0" presId="urn:microsoft.com/office/officeart/2005/8/layout/hierarchy1"/>
    <dgm:cxn modelId="{10FE30B8-80C3-42C3-91E7-E8834E0501D3}" type="presParOf" srcId="{72730F6D-B1ED-467D-A4CB-B561A624DCF3}" destId="{7927FCCE-A8BE-474D-958F-728ED6607707}" srcOrd="1" destOrd="0" presId="urn:microsoft.com/office/officeart/2005/8/layout/hierarchy1"/>
    <dgm:cxn modelId="{E696EAB0-A12E-49BC-9A9B-512DC00013B2}" type="presParOf" srcId="{D52A40D0-5954-4DBF-ADE6-EE81DAFA636D}" destId="{E395F650-0F5D-44DD-A7B8-E9F83A02070B}" srcOrd="3" destOrd="0" presId="urn:microsoft.com/office/officeart/2005/8/layout/hierarchy1"/>
    <dgm:cxn modelId="{38ACFA05-1ACB-4930-9FC5-CD67773E0A09}" type="presParOf" srcId="{E395F650-0F5D-44DD-A7B8-E9F83A02070B}" destId="{6C2E48E3-5703-438A-8919-3E0299B6F04D}" srcOrd="0" destOrd="0" presId="urn:microsoft.com/office/officeart/2005/8/layout/hierarchy1"/>
    <dgm:cxn modelId="{0C5CD890-94D7-45AB-A3B8-5895847481A7}" type="presParOf" srcId="{6C2E48E3-5703-438A-8919-3E0299B6F04D}" destId="{1F7FE5EC-652D-4035-84B4-67B6C0287943}" srcOrd="0" destOrd="0" presId="urn:microsoft.com/office/officeart/2005/8/layout/hierarchy1"/>
    <dgm:cxn modelId="{A4FA2EFF-17BD-4063-B764-2E90F376B81A}" type="presParOf" srcId="{6C2E48E3-5703-438A-8919-3E0299B6F04D}" destId="{5AA7FBD8-C84C-4008-8534-919B998292E9}" srcOrd="1" destOrd="0" presId="urn:microsoft.com/office/officeart/2005/8/layout/hierarchy1"/>
    <dgm:cxn modelId="{AB842DAB-8ACB-4CF0-B9E2-D6E04EB88FAA}" type="presParOf" srcId="{E395F650-0F5D-44DD-A7B8-E9F83A02070B}" destId="{22BD73EB-0155-469F-B6E0-B3536756EDC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D3DA702-78E6-4BCE-9FFA-20B52E5BE875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D860EDAA-44BD-4CC1-AAB7-28AC707AECF7}">
      <dgm:prSet custT="1"/>
      <dgm:spPr/>
      <dgm:t>
        <a:bodyPr/>
        <a:lstStyle/>
        <a:p>
          <a:r>
            <a:rPr lang="cs-CZ" sz="2000" dirty="0"/>
            <a:t>Důkladná příprava! – včetně celého výzkumného designu (měli bychom znát typ analýzy). </a:t>
          </a:r>
          <a:endParaRPr lang="en-US" sz="2000" dirty="0"/>
        </a:p>
      </dgm:t>
    </dgm:pt>
    <dgm:pt modelId="{7F411A7F-630B-4795-A0C9-DEDD89252086}" type="parTrans" cxnId="{AE85020E-7F2B-4977-B6B7-EFA4381A6A0F}">
      <dgm:prSet/>
      <dgm:spPr/>
      <dgm:t>
        <a:bodyPr/>
        <a:lstStyle/>
        <a:p>
          <a:endParaRPr lang="en-US"/>
        </a:p>
      </dgm:t>
    </dgm:pt>
    <dgm:pt modelId="{E02C7C8E-3348-4B44-8F3B-7CAC61884C04}" type="sibTrans" cxnId="{AE85020E-7F2B-4977-B6B7-EFA4381A6A0F}">
      <dgm:prSet/>
      <dgm:spPr/>
      <dgm:t>
        <a:bodyPr/>
        <a:lstStyle/>
        <a:p>
          <a:endParaRPr lang="en-US"/>
        </a:p>
      </dgm:t>
    </dgm:pt>
    <dgm:pt modelId="{BB068D9D-CD40-4954-A884-AA5C6034D65D}">
      <dgm:prSet/>
      <dgm:spPr/>
      <dgm:t>
        <a:bodyPr/>
        <a:lstStyle/>
        <a:p>
          <a:r>
            <a:rPr lang="cs-CZ" dirty="0" err="1"/>
            <a:t>Small</a:t>
          </a:r>
          <a:r>
            <a:rPr lang="cs-CZ" dirty="0"/>
            <a:t> talk (</a:t>
          </a:r>
          <a:r>
            <a:rPr lang="cs-CZ" dirty="0" err="1"/>
            <a:t>rapport</a:t>
          </a:r>
          <a:r>
            <a:rPr lang="cs-CZ" dirty="0"/>
            <a:t> </a:t>
          </a:r>
          <a:r>
            <a:rPr lang="cs-CZ" dirty="0" err="1"/>
            <a:t>building</a:t>
          </a:r>
          <a:r>
            <a:rPr lang="cs-CZ" dirty="0"/>
            <a:t>).</a:t>
          </a:r>
          <a:endParaRPr lang="en-US" dirty="0"/>
        </a:p>
      </dgm:t>
    </dgm:pt>
    <dgm:pt modelId="{DA0D8493-DAB9-4640-85A6-779EDB614A7B}" type="parTrans" cxnId="{A07C99F2-BE4F-4E2F-9E38-6E9F99CCC71A}">
      <dgm:prSet/>
      <dgm:spPr/>
      <dgm:t>
        <a:bodyPr/>
        <a:lstStyle/>
        <a:p>
          <a:endParaRPr lang="en-US"/>
        </a:p>
      </dgm:t>
    </dgm:pt>
    <dgm:pt modelId="{487305E1-D1AA-42B8-95B1-E64C6D978C0E}" type="sibTrans" cxnId="{A07C99F2-BE4F-4E2F-9E38-6E9F99CCC71A}">
      <dgm:prSet/>
      <dgm:spPr/>
      <dgm:t>
        <a:bodyPr/>
        <a:lstStyle/>
        <a:p>
          <a:endParaRPr lang="en-US"/>
        </a:p>
      </dgm:t>
    </dgm:pt>
    <dgm:pt modelId="{8C00288E-BC87-45A8-8FB1-8065C2C67E42}">
      <dgm:prSet/>
      <dgm:spPr/>
      <dgm:t>
        <a:bodyPr/>
        <a:lstStyle/>
        <a:p>
          <a:r>
            <a:rPr lang="cs-CZ" dirty="0"/>
            <a:t>Briefing o výzkumu (</a:t>
          </a:r>
          <a:r>
            <a:rPr lang="cs-CZ" dirty="0" err="1"/>
            <a:t>decepce</a:t>
          </a:r>
          <a:r>
            <a:rPr lang="cs-CZ" dirty="0"/>
            <a:t>?), protokol a informovaný souhlas.</a:t>
          </a:r>
          <a:endParaRPr lang="en-US" dirty="0"/>
        </a:p>
      </dgm:t>
    </dgm:pt>
    <dgm:pt modelId="{B79C9525-23BA-41D0-B427-5431FD7E179B}" type="parTrans" cxnId="{92D4D64D-9587-425C-ADAB-A89454403D3D}">
      <dgm:prSet/>
      <dgm:spPr/>
      <dgm:t>
        <a:bodyPr/>
        <a:lstStyle/>
        <a:p>
          <a:endParaRPr lang="en-US"/>
        </a:p>
      </dgm:t>
    </dgm:pt>
    <dgm:pt modelId="{582BB320-B30D-43E4-B97C-D6D3CF66C679}" type="sibTrans" cxnId="{92D4D64D-9587-425C-ADAB-A89454403D3D}">
      <dgm:prSet/>
      <dgm:spPr/>
      <dgm:t>
        <a:bodyPr/>
        <a:lstStyle/>
        <a:p>
          <a:endParaRPr lang="en-US"/>
        </a:p>
      </dgm:t>
    </dgm:pt>
    <dgm:pt modelId="{0CA86D8B-06FA-49E4-8C5A-91A82082C409}">
      <dgm:prSet/>
      <dgm:spPr/>
      <dgm:t>
        <a:bodyPr/>
        <a:lstStyle/>
        <a:p>
          <a:r>
            <a:rPr lang="cs-CZ" dirty="0"/>
            <a:t>Spuštění nahrávání (video a nonverbální projevy? – viz Navarro a </a:t>
          </a:r>
          <a:r>
            <a:rPr lang="cs-CZ" dirty="0" err="1"/>
            <a:t>Karlins</a:t>
          </a:r>
          <a:r>
            <a:rPr lang="cs-CZ" dirty="0"/>
            <a:t>, 2008).</a:t>
          </a:r>
          <a:endParaRPr lang="en-US" dirty="0"/>
        </a:p>
      </dgm:t>
    </dgm:pt>
    <dgm:pt modelId="{FAC82847-9350-4297-9292-42504C4A493C}" type="parTrans" cxnId="{63B60900-87F3-47AC-894C-A35B4B34E3F5}">
      <dgm:prSet/>
      <dgm:spPr/>
      <dgm:t>
        <a:bodyPr/>
        <a:lstStyle/>
        <a:p>
          <a:endParaRPr lang="en-US"/>
        </a:p>
      </dgm:t>
    </dgm:pt>
    <dgm:pt modelId="{9483A8D4-C22F-4404-BF10-67F36E355057}" type="sibTrans" cxnId="{63B60900-87F3-47AC-894C-A35B4B34E3F5}">
      <dgm:prSet/>
      <dgm:spPr/>
      <dgm:t>
        <a:bodyPr/>
        <a:lstStyle/>
        <a:p>
          <a:endParaRPr lang="en-US"/>
        </a:p>
      </dgm:t>
    </dgm:pt>
    <dgm:pt modelId="{C413D534-3A1D-41C4-9432-3B881458241A}" type="pres">
      <dgm:prSet presAssocID="{3D3DA702-78E6-4BCE-9FFA-20B52E5BE875}" presName="root" presStyleCnt="0">
        <dgm:presLayoutVars>
          <dgm:dir/>
          <dgm:resizeHandles val="exact"/>
        </dgm:presLayoutVars>
      </dgm:prSet>
      <dgm:spPr/>
    </dgm:pt>
    <dgm:pt modelId="{0D1FC3BB-A2D5-470F-A20C-6012C5150F6B}" type="pres">
      <dgm:prSet presAssocID="{D860EDAA-44BD-4CC1-AAB7-28AC707AECF7}" presName="compNode" presStyleCnt="0"/>
      <dgm:spPr/>
    </dgm:pt>
    <dgm:pt modelId="{5EDA1822-FFFC-452A-BC06-97493F671F45}" type="pres">
      <dgm:prSet presAssocID="{D860EDAA-44BD-4CC1-AAB7-28AC707AECF7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ýzkum"/>
        </a:ext>
      </dgm:extLst>
    </dgm:pt>
    <dgm:pt modelId="{E52E4965-2B9B-4AFA-8F42-C6B1AD67E0B6}" type="pres">
      <dgm:prSet presAssocID="{D860EDAA-44BD-4CC1-AAB7-28AC707AECF7}" presName="spaceRect" presStyleCnt="0"/>
      <dgm:spPr/>
    </dgm:pt>
    <dgm:pt modelId="{1C65C12E-D357-426E-A67E-933AC487DCB7}" type="pres">
      <dgm:prSet presAssocID="{D860EDAA-44BD-4CC1-AAB7-28AC707AECF7}" presName="textRect" presStyleLbl="revTx" presStyleIdx="0" presStyleCnt="4">
        <dgm:presLayoutVars>
          <dgm:chMax val="1"/>
          <dgm:chPref val="1"/>
        </dgm:presLayoutVars>
      </dgm:prSet>
      <dgm:spPr/>
    </dgm:pt>
    <dgm:pt modelId="{D10549D5-0D3F-44B3-AF18-884F0D12152E}" type="pres">
      <dgm:prSet presAssocID="{E02C7C8E-3348-4B44-8F3B-7CAC61884C04}" presName="sibTrans" presStyleCnt="0"/>
      <dgm:spPr/>
    </dgm:pt>
    <dgm:pt modelId="{DCC4ACCF-9216-4DF1-9655-300CB4644714}" type="pres">
      <dgm:prSet presAssocID="{BB068D9D-CD40-4954-A884-AA5C6034D65D}" presName="compNode" presStyleCnt="0"/>
      <dgm:spPr/>
    </dgm:pt>
    <dgm:pt modelId="{5AB11849-E9B0-4DE3-9A78-AA75402C4D87}" type="pres">
      <dgm:prSet presAssocID="{BB068D9D-CD40-4954-A884-AA5C6034D65D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a zdraví"/>
        </a:ext>
      </dgm:extLst>
    </dgm:pt>
    <dgm:pt modelId="{57029431-688C-49B8-85C8-049B27D2EB5F}" type="pres">
      <dgm:prSet presAssocID="{BB068D9D-CD40-4954-A884-AA5C6034D65D}" presName="spaceRect" presStyleCnt="0"/>
      <dgm:spPr/>
    </dgm:pt>
    <dgm:pt modelId="{62299506-EE72-40DD-8A83-A477A08245D7}" type="pres">
      <dgm:prSet presAssocID="{BB068D9D-CD40-4954-A884-AA5C6034D65D}" presName="textRect" presStyleLbl="revTx" presStyleIdx="1" presStyleCnt="4">
        <dgm:presLayoutVars>
          <dgm:chMax val="1"/>
          <dgm:chPref val="1"/>
        </dgm:presLayoutVars>
      </dgm:prSet>
      <dgm:spPr/>
    </dgm:pt>
    <dgm:pt modelId="{75DE6D43-5504-4AD4-BD03-F622EDABA261}" type="pres">
      <dgm:prSet presAssocID="{487305E1-D1AA-42B8-95B1-E64C6D978C0E}" presName="sibTrans" presStyleCnt="0"/>
      <dgm:spPr/>
    </dgm:pt>
    <dgm:pt modelId="{5949D561-1454-4277-BEDD-B972E004FCB7}" type="pres">
      <dgm:prSet presAssocID="{8C00288E-BC87-45A8-8FB1-8065C2C67E42}" presName="compNode" presStyleCnt="0"/>
      <dgm:spPr/>
    </dgm:pt>
    <dgm:pt modelId="{AD8AB661-D130-4114-92A3-8CDB4A938A4F}" type="pres">
      <dgm:prSet presAssocID="{8C00288E-BC87-45A8-8FB1-8065C2C67E42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tract"/>
        </a:ext>
      </dgm:extLst>
    </dgm:pt>
    <dgm:pt modelId="{2A1C0B68-181C-4098-B37F-1E4EE487A4F2}" type="pres">
      <dgm:prSet presAssocID="{8C00288E-BC87-45A8-8FB1-8065C2C67E42}" presName="spaceRect" presStyleCnt="0"/>
      <dgm:spPr/>
    </dgm:pt>
    <dgm:pt modelId="{4CDC8298-77C6-4026-ADB5-0569F8D1C902}" type="pres">
      <dgm:prSet presAssocID="{8C00288E-BC87-45A8-8FB1-8065C2C67E42}" presName="textRect" presStyleLbl="revTx" presStyleIdx="2" presStyleCnt="4">
        <dgm:presLayoutVars>
          <dgm:chMax val="1"/>
          <dgm:chPref val="1"/>
        </dgm:presLayoutVars>
      </dgm:prSet>
      <dgm:spPr/>
    </dgm:pt>
    <dgm:pt modelId="{ADD53909-5297-452A-BBD8-EDBCD53B900F}" type="pres">
      <dgm:prSet presAssocID="{582BB320-B30D-43E4-B97C-D6D3CF66C679}" presName="sibTrans" presStyleCnt="0"/>
      <dgm:spPr/>
    </dgm:pt>
    <dgm:pt modelId="{F5659DDA-940E-470A-A7A1-172C0E0010E1}" type="pres">
      <dgm:prSet presAssocID="{0CA86D8B-06FA-49E4-8C5A-91A82082C409}" presName="compNode" presStyleCnt="0"/>
      <dgm:spPr/>
    </dgm:pt>
    <dgm:pt modelId="{9D5F4F11-6E12-42DF-A51F-556199DE35FA}" type="pres">
      <dgm:prSet presAssocID="{0CA86D8B-06FA-49E4-8C5A-91A82082C409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ustomer Review"/>
        </a:ext>
      </dgm:extLst>
    </dgm:pt>
    <dgm:pt modelId="{D3DD159F-D57E-46E7-9E62-4FFAB5B37856}" type="pres">
      <dgm:prSet presAssocID="{0CA86D8B-06FA-49E4-8C5A-91A82082C409}" presName="spaceRect" presStyleCnt="0"/>
      <dgm:spPr/>
    </dgm:pt>
    <dgm:pt modelId="{5979FF33-72E5-4A71-A7AE-B0D289C526E9}" type="pres">
      <dgm:prSet presAssocID="{0CA86D8B-06FA-49E4-8C5A-91A82082C409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63B60900-87F3-47AC-894C-A35B4B34E3F5}" srcId="{3D3DA702-78E6-4BCE-9FFA-20B52E5BE875}" destId="{0CA86D8B-06FA-49E4-8C5A-91A82082C409}" srcOrd="3" destOrd="0" parTransId="{FAC82847-9350-4297-9292-42504C4A493C}" sibTransId="{9483A8D4-C22F-4404-BF10-67F36E355057}"/>
    <dgm:cxn modelId="{AE85020E-7F2B-4977-B6B7-EFA4381A6A0F}" srcId="{3D3DA702-78E6-4BCE-9FFA-20B52E5BE875}" destId="{D860EDAA-44BD-4CC1-AAB7-28AC707AECF7}" srcOrd="0" destOrd="0" parTransId="{7F411A7F-630B-4795-A0C9-DEDD89252086}" sibTransId="{E02C7C8E-3348-4B44-8F3B-7CAC61884C04}"/>
    <dgm:cxn modelId="{92D4D64D-9587-425C-ADAB-A89454403D3D}" srcId="{3D3DA702-78E6-4BCE-9FFA-20B52E5BE875}" destId="{8C00288E-BC87-45A8-8FB1-8065C2C67E42}" srcOrd="2" destOrd="0" parTransId="{B79C9525-23BA-41D0-B427-5431FD7E179B}" sibTransId="{582BB320-B30D-43E4-B97C-D6D3CF66C679}"/>
    <dgm:cxn modelId="{D89E0C51-8C4F-47BA-8CCD-A3CDBCD3C610}" type="presOf" srcId="{0CA86D8B-06FA-49E4-8C5A-91A82082C409}" destId="{5979FF33-72E5-4A71-A7AE-B0D289C526E9}" srcOrd="0" destOrd="0" presId="urn:microsoft.com/office/officeart/2018/2/layout/IconLabelList"/>
    <dgm:cxn modelId="{6AF84555-7127-4C86-9D7D-3C93168F7D3E}" type="presOf" srcId="{3D3DA702-78E6-4BCE-9FFA-20B52E5BE875}" destId="{C413D534-3A1D-41C4-9432-3B881458241A}" srcOrd="0" destOrd="0" presId="urn:microsoft.com/office/officeart/2018/2/layout/IconLabelList"/>
    <dgm:cxn modelId="{0453E0C1-0008-4D70-B0F4-9802035F683E}" type="presOf" srcId="{8C00288E-BC87-45A8-8FB1-8065C2C67E42}" destId="{4CDC8298-77C6-4026-ADB5-0569F8D1C902}" srcOrd="0" destOrd="0" presId="urn:microsoft.com/office/officeart/2018/2/layout/IconLabelList"/>
    <dgm:cxn modelId="{F09BD2CE-3DFC-476A-BC01-5AF70B3747C9}" type="presOf" srcId="{D860EDAA-44BD-4CC1-AAB7-28AC707AECF7}" destId="{1C65C12E-D357-426E-A67E-933AC487DCB7}" srcOrd="0" destOrd="0" presId="urn:microsoft.com/office/officeart/2018/2/layout/IconLabelList"/>
    <dgm:cxn modelId="{89F054EE-4F96-45C3-B674-26CC6FC41FFF}" type="presOf" srcId="{BB068D9D-CD40-4954-A884-AA5C6034D65D}" destId="{62299506-EE72-40DD-8A83-A477A08245D7}" srcOrd="0" destOrd="0" presId="urn:microsoft.com/office/officeart/2018/2/layout/IconLabelList"/>
    <dgm:cxn modelId="{A07C99F2-BE4F-4E2F-9E38-6E9F99CCC71A}" srcId="{3D3DA702-78E6-4BCE-9FFA-20B52E5BE875}" destId="{BB068D9D-CD40-4954-A884-AA5C6034D65D}" srcOrd="1" destOrd="0" parTransId="{DA0D8493-DAB9-4640-85A6-779EDB614A7B}" sibTransId="{487305E1-D1AA-42B8-95B1-E64C6D978C0E}"/>
    <dgm:cxn modelId="{D604B418-60AE-41DF-8A2A-D38F6A72F411}" type="presParOf" srcId="{C413D534-3A1D-41C4-9432-3B881458241A}" destId="{0D1FC3BB-A2D5-470F-A20C-6012C5150F6B}" srcOrd="0" destOrd="0" presId="urn:microsoft.com/office/officeart/2018/2/layout/IconLabelList"/>
    <dgm:cxn modelId="{3BDF17B1-50C2-4B9C-86CA-28E053625409}" type="presParOf" srcId="{0D1FC3BB-A2D5-470F-A20C-6012C5150F6B}" destId="{5EDA1822-FFFC-452A-BC06-97493F671F45}" srcOrd="0" destOrd="0" presId="urn:microsoft.com/office/officeart/2018/2/layout/IconLabelList"/>
    <dgm:cxn modelId="{CB002803-D4EF-4F5D-B15A-A5A45F68CCCA}" type="presParOf" srcId="{0D1FC3BB-A2D5-470F-A20C-6012C5150F6B}" destId="{E52E4965-2B9B-4AFA-8F42-C6B1AD67E0B6}" srcOrd="1" destOrd="0" presId="urn:microsoft.com/office/officeart/2018/2/layout/IconLabelList"/>
    <dgm:cxn modelId="{B62127ED-D93E-4E15-8B70-51E3DCB6988A}" type="presParOf" srcId="{0D1FC3BB-A2D5-470F-A20C-6012C5150F6B}" destId="{1C65C12E-D357-426E-A67E-933AC487DCB7}" srcOrd="2" destOrd="0" presId="urn:microsoft.com/office/officeart/2018/2/layout/IconLabelList"/>
    <dgm:cxn modelId="{0AD443DD-1ECF-43B5-A751-20D1A5D441C2}" type="presParOf" srcId="{C413D534-3A1D-41C4-9432-3B881458241A}" destId="{D10549D5-0D3F-44B3-AF18-884F0D12152E}" srcOrd="1" destOrd="0" presId="urn:microsoft.com/office/officeart/2018/2/layout/IconLabelList"/>
    <dgm:cxn modelId="{78F24881-B251-4DE2-B5C8-C011567ACF5F}" type="presParOf" srcId="{C413D534-3A1D-41C4-9432-3B881458241A}" destId="{DCC4ACCF-9216-4DF1-9655-300CB4644714}" srcOrd="2" destOrd="0" presId="urn:microsoft.com/office/officeart/2018/2/layout/IconLabelList"/>
    <dgm:cxn modelId="{D449FDD1-EFE4-454B-9EE4-2F456FF5CD67}" type="presParOf" srcId="{DCC4ACCF-9216-4DF1-9655-300CB4644714}" destId="{5AB11849-E9B0-4DE3-9A78-AA75402C4D87}" srcOrd="0" destOrd="0" presId="urn:microsoft.com/office/officeart/2018/2/layout/IconLabelList"/>
    <dgm:cxn modelId="{5845683E-D310-4979-9E97-84EB7D99815F}" type="presParOf" srcId="{DCC4ACCF-9216-4DF1-9655-300CB4644714}" destId="{57029431-688C-49B8-85C8-049B27D2EB5F}" srcOrd="1" destOrd="0" presId="urn:microsoft.com/office/officeart/2018/2/layout/IconLabelList"/>
    <dgm:cxn modelId="{FEB7B4D2-64F7-4519-9001-1288FE99238F}" type="presParOf" srcId="{DCC4ACCF-9216-4DF1-9655-300CB4644714}" destId="{62299506-EE72-40DD-8A83-A477A08245D7}" srcOrd="2" destOrd="0" presId="urn:microsoft.com/office/officeart/2018/2/layout/IconLabelList"/>
    <dgm:cxn modelId="{D90B0EB8-525C-4921-B8DB-8FFF1C886A97}" type="presParOf" srcId="{C413D534-3A1D-41C4-9432-3B881458241A}" destId="{75DE6D43-5504-4AD4-BD03-F622EDABA261}" srcOrd="3" destOrd="0" presId="urn:microsoft.com/office/officeart/2018/2/layout/IconLabelList"/>
    <dgm:cxn modelId="{97BBA40D-F1CD-49D8-9F57-47334C3F585F}" type="presParOf" srcId="{C413D534-3A1D-41C4-9432-3B881458241A}" destId="{5949D561-1454-4277-BEDD-B972E004FCB7}" srcOrd="4" destOrd="0" presId="urn:microsoft.com/office/officeart/2018/2/layout/IconLabelList"/>
    <dgm:cxn modelId="{CD9C351B-BFB2-4A8E-BF8E-B521779BB605}" type="presParOf" srcId="{5949D561-1454-4277-BEDD-B972E004FCB7}" destId="{AD8AB661-D130-4114-92A3-8CDB4A938A4F}" srcOrd="0" destOrd="0" presId="urn:microsoft.com/office/officeart/2018/2/layout/IconLabelList"/>
    <dgm:cxn modelId="{BDC22E3E-F2EF-4D9B-8CEE-9E1A7E94CAE1}" type="presParOf" srcId="{5949D561-1454-4277-BEDD-B972E004FCB7}" destId="{2A1C0B68-181C-4098-B37F-1E4EE487A4F2}" srcOrd="1" destOrd="0" presId="urn:microsoft.com/office/officeart/2018/2/layout/IconLabelList"/>
    <dgm:cxn modelId="{568DE697-F777-4444-9614-4B89302AC7E0}" type="presParOf" srcId="{5949D561-1454-4277-BEDD-B972E004FCB7}" destId="{4CDC8298-77C6-4026-ADB5-0569F8D1C902}" srcOrd="2" destOrd="0" presId="urn:microsoft.com/office/officeart/2018/2/layout/IconLabelList"/>
    <dgm:cxn modelId="{6EF4D9A3-7D25-41A5-A444-5EED1431CA57}" type="presParOf" srcId="{C413D534-3A1D-41C4-9432-3B881458241A}" destId="{ADD53909-5297-452A-BBD8-EDBCD53B900F}" srcOrd="5" destOrd="0" presId="urn:microsoft.com/office/officeart/2018/2/layout/IconLabelList"/>
    <dgm:cxn modelId="{BC798FAE-BFBC-477E-A66C-3998BD8626FB}" type="presParOf" srcId="{C413D534-3A1D-41C4-9432-3B881458241A}" destId="{F5659DDA-940E-470A-A7A1-172C0E0010E1}" srcOrd="6" destOrd="0" presId="urn:microsoft.com/office/officeart/2018/2/layout/IconLabelList"/>
    <dgm:cxn modelId="{CA703AE6-4BF5-4A64-B1DD-BBFBD13C338A}" type="presParOf" srcId="{F5659DDA-940E-470A-A7A1-172C0E0010E1}" destId="{9D5F4F11-6E12-42DF-A51F-556199DE35FA}" srcOrd="0" destOrd="0" presId="urn:microsoft.com/office/officeart/2018/2/layout/IconLabelList"/>
    <dgm:cxn modelId="{4FF4BB73-3EB1-447A-9A12-58926127A971}" type="presParOf" srcId="{F5659DDA-940E-470A-A7A1-172C0E0010E1}" destId="{D3DD159F-D57E-46E7-9E62-4FFAB5B37856}" srcOrd="1" destOrd="0" presId="urn:microsoft.com/office/officeart/2018/2/layout/IconLabelList"/>
    <dgm:cxn modelId="{923889F9-DD29-4A6A-8064-903DCAD76A42}" type="presParOf" srcId="{F5659DDA-940E-470A-A7A1-172C0E0010E1}" destId="{5979FF33-72E5-4A71-A7AE-B0D289C526E9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B1DA065-4CEB-48A6-A72C-D3E75003A5B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7B491A8-50AC-4A10-85AF-96C52BC66EF6}">
      <dgm:prSet/>
      <dgm:spPr/>
      <dgm:t>
        <a:bodyPr/>
        <a:lstStyle/>
        <a:p>
          <a:r>
            <a:rPr lang="cs-CZ" dirty="0"/>
            <a:t>Informovaný souhlas, protokol, skladování dat (viz metodické pokyny MUNI v </a:t>
          </a:r>
          <a:r>
            <a:rPr lang="cs-CZ" dirty="0" err="1"/>
            <a:t>ISu</a:t>
          </a:r>
          <a:r>
            <a:rPr lang="cs-CZ" dirty="0"/>
            <a:t>), anonymizace.</a:t>
          </a:r>
          <a:endParaRPr lang="en-US" dirty="0"/>
        </a:p>
      </dgm:t>
    </dgm:pt>
    <dgm:pt modelId="{1E29BB80-4A2F-40B7-AF5C-CB6E8869F8C4}" type="parTrans" cxnId="{F2860AB2-1D96-40EF-9B71-9B8B20B58E58}">
      <dgm:prSet/>
      <dgm:spPr/>
      <dgm:t>
        <a:bodyPr/>
        <a:lstStyle/>
        <a:p>
          <a:endParaRPr lang="en-US"/>
        </a:p>
      </dgm:t>
    </dgm:pt>
    <dgm:pt modelId="{1C4FD4A2-90BF-4C90-888B-2D4BD3C08480}" type="sibTrans" cxnId="{F2860AB2-1D96-40EF-9B71-9B8B20B58E58}">
      <dgm:prSet/>
      <dgm:spPr/>
      <dgm:t>
        <a:bodyPr/>
        <a:lstStyle/>
        <a:p>
          <a:endParaRPr lang="en-US"/>
        </a:p>
      </dgm:t>
    </dgm:pt>
    <dgm:pt modelId="{EDE0C8A3-A5D9-492B-8F30-7D9397DF7E41}">
      <dgm:prSet/>
      <dgm:spPr/>
      <dgm:t>
        <a:bodyPr/>
        <a:lstStyle/>
        <a:p>
          <a:r>
            <a:rPr lang="cs-CZ"/>
            <a:t>Etický kodex MUNI – u decepce ideálně souhlas etické komise (viz web).</a:t>
          </a:r>
          <a:endParaRPr lang="en-US"/>
        </a:p>
      </dgm:t>
    </dgm:pt>
    <dgm:pt modelId="{76023D8C-C3B7-4F07-B766-A0D589F7BFA9}" type="parTrans" cxnId="{ED2771E0-207E-42B2-8AC4-E6FFB6702A35}">
      <dgm:prSet/>
      <dgm:spPr/>
      <dgm:t>
        <a:bodyPr/>
        <a:lstStyle/>
        <a:p>
          <a:endParaRPr lang="en-US"/>
        </a:p>
      </dgm:t>
    </dgm:pt>
    <dgm:pt modelId="{DABBA79F-A32D-42B7-B356-FCBCC29EF8B3}" type="sibTrans" cxnId="{ED2771E0-207E-42B2-8AC4-E6FFB6702A35}">
      <dgm:prSet/>
      <dgm:spPr/>
      <dgm:t>
        <a:bodyPr/>
        <a:lstStyle/>
        <a:p>
          <a:endParaRPr lang="en-US"/>
        </a:p>
      </dgm:t>
    </dgm:pt>
    <dgm:pt modelId="{6F73DCAB-A487-4DFF-BC43-D48C43C7ED38}">
      <dgm:prSet/>
      <dgm:spPr/>
      <dgm:t>
        <a:bodyPr/>
        <a:lstStyle/>
        <a:p>
          <a:r>
            <a:rPr lang="cs-CZ"/>
            <a:t>Vyhněte se sloppy science:</a:t>
          </a:r>
          <a:endParaRPr lang="en-US"/>
        </a:p>
      </dgm:t>
    </dgm:pt>
    <dgm:pt modelId="{12788B27-31C7-4B0F-9C8E-0E9419FDFE12}" type="parTrans" cxnId="{105549B4-0AB3-42B6-8C73-C6F8B473833B}">
      <dgm:prSet/>
      <dgm:spPr/>
      <dgm:t>
        <a:bodyPr/>
        <a:lstStyle/>
        <a:p>
          <a:endParaRPr lang="en-US"/>
        </a:p>
      </dgm:t>
    </dgm:pt>
    <dgm:pt modelId="{A798B83D-686A-4E71-B4EB-1D72B4E0CA44}" type="sibTrans" cxnId="{105549B4-0AB3-42B6-8C73-C6F8B473833B}">
      <dgm:prSet/>
      <dgm:spPr/>
      <dgm:t>
        <a:bodyPr/>
        <a:lstStyle/>
        <a:p>
          <a:endParaRPr lang="en-US"/>
        </a:p>
      </dgm:t>
    </dgm:pt>
    <dgm:pt modelId="{DCB37D3E-365B-4751-B785-6FF4B7EB52BC}">
      <dgm:prSet/>
      <dgm:spPr/>
      <dgm:t>
        <a:bodyPr/>
        <a:lstStyle/>
        <a:p>
          <a:r>
            <a:rPr lang="cs-CZ"/>
            <a:t>Mizerná archivace a zápis dat,</a:t>
          </a:r>
          <a:endParaRPr lang="en-US"/>
        </a:p>
      </dgm:t>
    </dgm:pt>
    <dgm:pt modelId="{D2F4C992-DFF4-442B-A58A-D5252CA86525}" type="parTrans" cxnId="{BB41D007-DABB-4F87-B28C-11E97AC9E57F}">
      <dgm:prSet/>
      <dgm:spPr/>
      <dgm:t>
        <a:bodyPr/>
        <a:lstStyle/>
        <a:p>
          <a:endParaRPr lang="en-US"/>
        </a:p>
      </dgm:t>
    </dgm:pt>
    <dgm:pt modelId="{8EAC4A1E-57E1-416A-AD97-B3804534241B}" type="sibTrans" cxnId="{BB41D007-DABB-4F87-B28C-11E97AC9E57F}">
      <dgm:prSet/>
      <dgm:spPr/>
      <dgm:t>
        <a:bodyPr/>
        <a:lstStyle/>
        <a:p>
          <a:endParaRPr lang="en-US"/>
        </a:p>
      </dgm:t>
    </dgm:pt>
    <dgm:pt modelId="{8E32E12C-4671-40E4-A3ED-C2D481855BD1}">
      <dgm:prSet/>
      <dgm:spPr/>
      <dgm:t>
        <a:bodyPr/>
        <a:lstStyle/>
        <a:p>
          <a:r>
            <a:rPr lang="cs-CZ"/>
            <a:t>vymýšlení si závěrů, fabrikace a manipulace s daty,</a:t>
          </a:r>
          <a:endParaRPr lang="en-US"/>
        </a:p>
      </dgm:t>
    </dgm:pt>
    <dgm:pt modelId="{652A8F81-EB4B-4F83-956C-7FED41E3D721}" type="parTrans" cxnId="{0E0CF4B5-BEC0-4521-9882-04726681D69B}">
      <dgm:prSet/>
      <dgm:spPr/>
      <dgm:t>
        <a:bodyPr/>
        <a:lstStyle/>
        <a:p>
          <a:endParaRPr lang="en-US"/>
        </a:p>
      </dgm:t>
    </dgm:pt>
    <dgm:pt modelId="{A572E5B5-7D0F-4BF6-AF80-241FB27A3EF6}" type="sibTrans" cxnId="{0E0CF4B5-BEC0-4521-9882-04726681D69B}">
      <dgm:prSet/>
      <dgm:spPr/>
      <dgm:t>
        <a:bodyPr/>
        <a:lstStyle/>
        <a:p>
          <a:endParaRPr lang="en-US"/>
        </a:p>
      </dgm:t>
    </dgm:pt>
    <dgm:pt modelId="{DCCFC4E8-0AC9-43A0-9C53-7622830B196C}">
      <dgm:prSet/>
      <dgm:spPr/>
      <dgm:t>
        <a:bodyPr/>
        <a:lstStyle/>
        <a:p>
          <a:r>
            <a:rPr lang="cs-CZ" dirty="0"/>
            <a:t>obětování metodologických detailů pro jednoduchost apod.</a:t>
          </a:r>
          <a:endParaRPr lang="en-US" dirty="0"/>
        </a:p>
      </dgm:t>
    </dgm:pt>
    <dgm:pt modelId="{CB11B913-69E7-4269-A4B4-E0C05E634F5B}" type="parTrans" cxnId="{B09228D0-D603-486C-AC64-5B7F745BBA18}">
      <dgm:prSet/>
      <dgm:spPr/>
      <dgm:t>
        <a:bodyPr/>
        <a:lstStyle/>
        <a:p>
          <a:endParaRPr lang="en-US"/>
        </a:p>
      </dgm:t>
    </dgm:pt>
    <dgm:pt modelId="{8E426B89-4BDB-4A3C-B7FC-6F4ABD26E93C}" type="sibTrans" cxnId="{B09228D0-D603-486C-AC64-5B7F745BBA18}">
      <dgm:prSet/>
      <dgm:spPr/>
      <dgm:t>
        <a:bodyPr/>
        <a:lstStyle/>
        <a:p>
          <a:endParaRPr lang="en-US"/>
        </a:p>
      </dgm:t>
    </dgm:pt>
    <dgm:pt modelId="{6F3D44ED-8A91-4DDC-8E51-5F631B459222}">
      <dgm:prSet/>
      <dgm:spPr/>
      <dgm:t>
        <a:bodyPr/>
        <a:lstStyle/>
        <a:p>
          <a:r>
            <a:rPr lang="cs-CZ" dirty="0"/>
            <a:t>3 modely: Peer </a:t>
          </a:r>
          <a:r>
            <a:rPr lang="cs-CZ" dirty="0" err="1"/>
            <a:t>review</a:t>
          </a:r>
          <a:r>
            <a:rPr lang="cs-CZ" dirty="0"/>
            <a:t>, </a:t>
          </a:r>
          <a:r>
            <a:rPr lang="cs-CZ" dirty="0" err="1"/>
            <a:t>IRBs</a:t>
          </a:r>
          <a:r>
            <a:rPr lang="cs-CZ" dirty="0"/>
            <a:t>, </a:t>
          </a:r>
          <a:r>
            <a:rPr lang="cs-CZ" dirty="0" err="1"/>
            <a:t>regulations</a:t>
          </a:r>
          <a:r>
            <a:rPr lang="cs-CZ" dirty="0"/>
            <a:t> </a:t>
          </a:r>
          <a:r>
            <a:rPr lang="cs-CZ" dirty="0">
              <a:sym typeface="Wingdings" panose="05000000000000000000" pitchFamily="2" charset="2"/>
            </a:rPr>
            <a:t> nezabít ale flexibilitu kvalitativního výzkumu! </a:t>
          </a:r>
          <a:endParaRPr lang="en-US" dirty="0"/>
        </a:p>
      </dgm:t>
    </dgm:pt>
    <dgm:pt modelId="{F96ABA2E-D2DD-4042-A33B-2EF9B037BD1D}" type="parTrans" cxnId="{FE87E6AF-6BD1-4A9F-AADC-4B632B1123FC}">
      <dgm:prSet/>
      <dgm:spPr/>
      <dgm:t>
        <a:bodyPr/>
        <a:lstStyle/>
        <a:p>
          <a:endParaRPr lang="en-GB"/>
        </a:p>
      </dgm:t>
    </dgm:pt>
    <dgm:pt modelId="{A453FFAF-5CEB-497E-9380-5D9EBD1DDF31}" type="sibTrans" cxnId="{FE87E6AF-6BD1-4A9F-AADC-4B632B1123FC}">
      <dgm:prSet/>
      <dgm:spPr/>
      <dgm:t>
        <a:bodyPr/>
        <a:lstStyle/>
        <a:p>
          <a:endParaRPr lang="en-GB"/>
        </a:p>
      </dgm:t>
    </dgm:pt>
    <dgm:pt modelId="{1E140321-212E-4F44-9369-7F0FDF9B7738}" type="pres">
      <dgm:prSet presAssocID="{DB1DA065-4CEB-48A6-A72C-D3E75003A5BC}" presName="linear" presStyleCnt="0">
        <dgm:presLayoutVars>
          <dgm:animLvl val="lvl"/>
          <dgm:resizeHandles val="exact"/>
        </dgm:presLayoutVars>
      </dgm:prSet>
      <dgm:spPr/>
    </dgm:pt>
    <dgm:pt modelId="{1B54B816-167B-4250-82DC-7ED0881FB839}" type="pres">
      <dgm:prSet presAssocID="{47B491A8-50AC-4A10-85AF-96C52BC66EF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EA63F63-48F9-493D-986F-F04E0758FA55}" type="pres">
      <dgm:prSet presAssocID="{1C4FD4A2-90BF-4C90-888B-2D4BD3C08480}" presName="spacer" presStyleCnt="0"/>
      <dgm:spPr/>
    </dgm:pt>
    <dgm:pt modelId="{02850907-60C9-430E-A98B-EB7383506C83}" type="pres">
      <dgm:prSet presAssocID="{EDE0C8A3-A5D9-492B-8F30-7D9397DF7E4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9A91921-69AB-40ED-A4BF-6C85DFB57CB2}" type="pres">
      <dgm:prSet presAssocID="{DABBA79F-A32D-42B7-B356-FCBCC29EF8B3}" presName="spacer" presStyleCnt="0"/>
      <dgm:spPr/>
    </dgm:pt>
    <dgm:pt modelId="{AAD6417D-4E5D-4A22-84FF-1107F5EC9B67}" type="pres">
      <dgm:prSet presAssocID="{6F73DCAB-A487-4DFF-BC43-D48C43C7ED38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F2E670CE-DEF4-4D69-A88A-4E9DD4D74CA4}" type="pres">
      <dgm:prSet presAssocID="{6F73DCAB-A487-4DFF-BC43-D48C43C7ED38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BB41D007-DABB-4F87-B28C-11E97AC9E57F}" srcId="{6F73DCAB-A487-4DFF-BC43-D48C43C7ED38}" destId="{DCB37D3E-365B-4751-B785-6FF4B7EB52BC}" srcOrd="0" destOrd="0" parTransId="{D2F4C992-DFF4-442B-A58A-D5252CA86525}" sibTransId="{8EAC4A1E-57E1-416A-AD97-B3804534241B}"/>
    <dgm:cxn modelId="{CDD0EE69-E4D8-44E0-9C3F-C0146FCCAB85}" type="presOf" srcId="{DCB37D3E-365B-4751-B785-6FF4B7EB52BC}" destId="{F2E670CE-DEF4-4D69-A88A-4E9DD4D74CA4}" srcOrd="0" destOrd="0" presId="urn:microsoft.com/office/officeart/2005/8/layout/vList2"/>
    <dgm:cxn modelId="{01B2F16D-4FA1-4F59-8A88-09384C78D942}" type="presOf" srcId="{47B491A8-50AC-4A10-85AF-96C52BC66EF6}" destId="{1B54B816-167B-4250-82DC-7ED0881FB839}" srcOrd="0" destOrd="0" presId="urn:microsoft.com/office/officeart/2005/8/layout/vList2"/>
    <dgm:cxn modelId="{4C3F408F-218A-40CA-89B2-75FFAF1A4587}" type="presOf" srcId="{DB1DA065-4CEB-48A6-A72C-D3E75003A5BC}" destId="{1E140321-212E-4F44-9369-7F0FDF9B7738}" srcOrd="0" destOrd="0" presId="urn:microsoft.com/office/officeart/2005/8/layout/vList2"/>
    <dgm:cxn modelId="{FB43C697-0128-47BF-A2AB-75CEAD4B1E5E}" type="presOf" srcId="{EDE0C8A3-A5D9-492B-8F30-7D9397DF7E41}" destId="{02850907-60C9-430E-A98B-EB7383506C83}" srcOrd="0" destOrd="0" presId="urn:microsoft.com/office/officeart/2005/8/layout/vList2"/>
    <dgm:cxn modelId="{3634C2A6-7123-49CD-81F5-0635BEC8824B}" type="presOf" srcId="{6F3D44ED-8A91-4DDC-8E51-5F631B459222}" destId="{F2E670CE-DEF4-4D69-A88A-4E9DD4D74CA4}" srcOrd="0" destOrd="3" presId="urn:microsoft.com/office/officeart/2005/8/layout/vList2"/>
    <dgm:cxn modelId="{EEB089A8-AF62-4B07-8E35-5AFD3FDA1226}" type="presOf" srcId="{DCCFC4E8-0AC9-43A0-9C53-7622830B196C}" destId="{F2E670CE-DEF4-4D69-A88A-4E9DD4D74CA4}" srcOrd="0" destOrd="2" presId="urn:microsoft.com/office/officeart/2005/8/layout/vList2"/>
    <dgm:cxn modelId="{FE87E6AF-6BD1-4A9F-AADC-4B632B1123FC}" srcId="{6F73DCAB-A487-4DFF-BC43-D48C43C7ED38}" destId="{6F3D44ED-8A91-4DDC-8E51-5F631B459222}" srcOrd="3" destOrd="0" parTransId="{F96ABA2E-D2DD-4042-A33B-2EF9B037BD1D}" sibTransId="{A453FFAF-5CEB-497E-9380-5D9EBD1DDF31}"/>
    <dgm:cxn modelId="{F2860AB2-1D96-40EF-9B71-9B8B20B58E58}" srcId="{DB1DA065-4CEB-48A6-A72C-D3E75003A5BC}" destId="{47B491A8-50AC-4A10-85AF-96C52BC66EF6}" srcOrd="0" destOrd="0" parTransId="{1E29BB80-4A2F-40B7-AF5C-CB6E8869F8C4}" sibTransId="{1C4FD4A2-90BF-4C90-888B-2D4BD3C08480}"/>
    <dgm:cxn modelId="{105549B4-0AB3-42B6-8C73-C6F8B473833B}" srcId="{DB1DA065-4CEB-48A6-A72C-D3E75003A5BC}" destId="{6F73DCAB-A487-4DFF-BC43-D48C43C7ED38}" srcOrd="2" destOrd="0" parTransId="{12788B27-31C7-4B0F-9C8E-0E9419FDFE12}" sibTransId="{A798B83D-686A-4E71-B4EB-1D72B4E0CA44}"/>
    <dgm:cxn modelId="{0E0CF4B5-BEC0-4521-9882-04726681D69B}" srcId="{6F73DCAB-A487-4DFF-BC43-D48C43C7ED38}" destId="{8E32E12C-4671-40E4-A3ED-C2D481855BD1}" srcOrd="1" destOrd="0" parTransId="{652A8F81-EB4B-4F83-956C-7FED41E3D721}" sibTransId="{A572E5B5-7D0F-4BF6-AF80-241FB27A3EF6}"/>
    <dgm:cxn modelId="{2D7CE4C6-EFF7-4683-B677-547AB4381255}" type="presOf" srcId="{8E32E12C-4671-40E4-A3ED-C2D481855BD1}" destId="{F2E670CE-DEF4-4D69-A88A-4E9DD4D74CA4}" srcOrd="0" destOrd="1" presId="urn:microsoft.com/office/officeart/2005/8/layout/vList2"/>
    <dgm:cxn modelId="{B09228D0-D603-486C-AC64-5B7F745BBA18}" srcId="{6F73DCAB-A487-4DFF-BC43-D48C43C7ED38}" destId="{DCCFC4E8-0AC9-43A0-9C53-7622830B196C}" srcOrd="2" destOrd="0" parTransId="{CB11B913-69E7-4269-A4B4-E0C05E634F5B}" sibTransId="{8E426B89-4BDB-4A3C-B7FC-6F4ABD26E93C}"/>
    <dgm:cxn modelId="{147C8FDF-ED12-47AE-82B4-B3C11998D13F}" type="presOf" srcId="{6F73DCAB-A487-4DFF-BC43-D48C43C7ED38}" destId="{AAD6417D-4E5D-4A22-84FF-1107F5EC9B67}" srcOrd="0" destOrd="0" presId="urn:microsoft.com/office/officeart/2005/8/layout/vList2"/>
    <dgm:cxn modelId="{ED2771E0-207E-42B2-8AC4-E6FFB6702A35}" srcId="{DB1DA065-4CEB-48A6-A72C-D3E75003A5BC}" destId="{EDE0C8A3-A5D9-492B-8F30-7D9397DF7E41}" srcOrd="1" destOrd="0" parTransId="{76023D8C-C3B7-4F07-B766-A0D589F7BFA9}" sibTransId="{DABBA79F-A32D-42B7-B356-FCBCC29EF8B3}"/>
    <dgm:cxn modelId="{549C13A2-0CE8-4C3D-A44D-0F5B04B30226}" type="presParOf" srcId="{1E140321-212E-4F44-9369-7F0FDF9B7738}" destId="{1B54B816-167B-4250-82DC-7ED0881FB839}" srcOrd="0" destOrd="0" presId="urn:microsoft.com/office/officeart/2005/8/layout/vList2"/>
    <dgm:cxn modelId="{41FA5421-5818-44D0-B200-348BDAA77819}" type="presParOf" srcId="{1E140321-212E-4F44-9369-7F0FDF9B7738}" destId="{BEA63F63-48F9-493D-986F-F04E0758FA55}" srcOrd="1" destOrd="0" presId="urn:microsoft.com/office/officeart/2005/8/layout/vList2"/>
    <dgm:cxn modelId="{7E07ED26-5164-4D7F-A8A5-ACFB4D31AB7E}" type="presParOf" srcId="{1E140321-212E-4F44-9369-7F0FDF9B7738}" destId="{02850907-60C9-430E-A98B-EB7383506C83}" srcOrd="2" destOrd="0" presId="urn:microsoft.com/office/officeart/2005/8/layout/vList2"/>
    <dgm:cxn modelId="{BC68D429-EFCD-49D2-BE92-DED7BFCD1FA9}" type="presParOf" srcId="{1E140321-212E-4F44-9369-7F0FDF9B7738}" destId="{D9A91921-69AB-40ED-A4BF-6C85DFB57CB2}" srcOrd="3" destOrd="0" presId="urn:microsoft.com/office/officeart/2005/8/layout/vList2"/>
    <dgm:cxn modelId="{9DAFF5C1-D2AB-417C-900A-20BC5EABA03E}" type="presParOf" srcId="{1E140321-212E-4F44-9369-7F0FDF9B7738}" destId="{AAD6417D-4E5D-4A22-84FF-1107F5EC9B67}" srcOrd="4" destOrd="0" presId="urn:microsoft.com/office/officeart/2005/8/layout/vList2"/>
    <dgm:cxn modelId="{41889FEE-A2EB-403D-A816-5C695F322A76}" type="presParOf" srcId="{1E140321-212E-4F44-9369-7F0FDF9B7738}" destId="{F2E670CE-DEF4-4D69-A88A-4E9DD4D74CA4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60C8056-BBB6-4507-BE97-853B861E1E31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2FA8B71A-12E9-4D88-B851-704240F04356}">
      <dgm:prSet custT="1"/>
      <dgm:spPr/>
      <dgm:t>
        <a:bodyPr/>
        <a:lstStyle/>
        <a:p>
          <a:r>
            <a:rPr lang="cs-CZ" sz="1800" dirty="0"/>
            <a:t>Sociální sítě – </a:t>
          </a:r>
          <a:r>
            <a:rPr lang="cs-CZ" sz="1800" dirty="0" err="1"/>
            <a:t>Facepager</a:t>
          </a:r>
          <a:r>
            <a:rPr lang="cs-CZ" sz="1800" dirty="0"/>
            <a:t>, </a:t>
          </a:r>
          <a:r>
            <a:rPr lang="cs-CZ" sz="1800" dirty="0" err="1"/>
            <a:t>academic</a:t>
          </a:r>
          <a:r>
            <a:rPr lang="cs-CZ" sz="1800" dirty="0"/>
            <a:t> Twitter API.</a:t>
          </a:r>
          <a:endParaRPr lang="en-US" sz="1800" dirty="0"/>
        </a:p>
      </dgm:t>
    </dgm:pt>
    <dgm:pt modelId="{CB1D430B-1A20-457D-9E9E-BD35171A9A3D}" type="parTrans" cxnId="{14EE0E59-4D7E-41E6-9FAC-08DBD893A15F}">
      <dgm:prSet/>
      <dgm:spPr/>
      <dgm:t>
        <a:bodyPr/>
        <a:lstStyle/>
        <a:p>
          <a:endParaRPr lang="en-US"/>
        </a:p>
      </dgm:t>
    </dgm:pt>
    <dgm:pt modelId="{115C71FE-83F7-4600-AC86-F7B8B5D2CBD2}" type="sibTrans" cxnId="{14EE0E59-4D7E-41E6-9FAC-08DBD893A15F}">
      <dgm:prSet/>
      <dgm:spPr/>
      <dgm:t>
        <a:bodyPr/>
        <a:lstStyle/>
        <a:p>
          <a:endParaRPr lang="en-US"/>
        </a:p>
      </dgm:t>
    </dgm:pt>
    <dgm:pt modelId="{851E19DF-3407-45E5-8514-6FBF3E3D7996}">
      <dgm:prSet custT="1"/>
      <dgm:spPr/>
      <dgm:t>
        <a:bodyPr/>
        <a:lstStyle/>
        <a:p>
          <a:r>
            <a:rPr lang="cs-CZ" sz="1800" dirty="0"/>
            <a:t>Tradiční i online média –&gt; např. </a:t>
          </a:r>
          <a:r>
            <a:rPr lang="cs-CZ" sz="1800" dirty="0" err="1"/>
            <a:t>framing</a:t>
          </a:r>
          <a:r>
            <a:rPr lang="cs-CZ" sz="1800" dirty="0"/>
            <a:t> analýza atd.</a:t>
          </a:r>
          <a:endParaRPr lang="en-US" sz="1800" dirty="0"/>
        </a:p>
      </dgm:t>
    </dgm:pt>
    <dgm:pt modelId="{1C41F032-12F7-4DD3-A22C-308E2D1EC538}" type="parTrans" cxnId="{93A9E876-5045-4F0C-A9E3-A00F496CEE54}">
      <dgm:prSet/>
      <dgm:spPr/>
      <dgm:t>
        <a:bodyPr/>
        <a:lstStyle/>
        <a:p>
          <a:endParaRPr lang="en-US"/>
        </a:p>
      </dgm:t>
    </dgm:pt>
    <dgm:pt modelId="{FC023D1C-A8DE-42A6-A9C6-7EC343710D72}" type="sibTrans" cxnId="{93A9E876-5045-4F0C-A9E3-A00F496CEE54}">
      <dgm:prSet/>
      <dgm:spPr/>
      <dgm:t>
        <a:bodyPr/>
        <a:lstStyle/>
        <a:p>
          <a:endParaRPr lang="en-US"/>
        </a:p>
      </dgm:t>
    </dgm:pt>
    <dgm:pt modelId="{230EAA07-7839-49A9-ABDF-E73AD080428C}">
      <dgm:prSet custT="1"/>
      <dgm:spPr/>
      <dgm:t>
        <a:bodyPr/>
        <a:lstStyle/>
        <a:p>
          <a:r>
            <a:rPr lang="cs-CZ" sz="1800" dirty="0"/>
            <a:t>I statistiky(u) lze využít ke kvalitativnímu výzkumu nebo exploraci či deskripci! </a:t>
          </a:r>
          <a:endParaRPr lang="en-US" sz="1800" dirty="0"/>
        </a:p>
      </dgm:t>
    </dgm:pt>
    <dgm:pt modelId="{AF048A4F-D5CB-43B9-B771-3C5A9A978F3E}" type="parTrans" cxnId="{29EA30A4-17F3-4558-98E6-EB61F47895AD}">
      <dgm:prSet/>
      <dgm:spPr/>
      <dgm:t>
        <a:bodyPr/>
        <a:lstStyle/>
        <a:p>
          <a:endParaRPr lang="en-US"/>
        </a:p>
      </dgm:t>
    </dgm:pt>
    <dgm:pt modelId="{56649198-D875-4CD3-A8E6-C8C0E84D5B15}" type="sibTrans" cxnId="{29EA30A4-17F3-4558-98E6-EB61F47895AD}">
      <dgm:prSet/>
      <dgm:spPr/>
      <dgm:t>
        <a:bodyPr/>
        <a:lstStyle/>
        <a:p>
          <a:endParaRPr lang="en-US"/>
        </a:p>
      </dgm:t>
    </dgm:pt>
    <dgm:pt modelId="{F164301B-369D-4DAF-A9BB-D7B83E1B9733}">
      <dgm:prSet custT="1"/>
      <dgm:spPr/>
      <dgm:t>
        <a:bodyPr/>
        <a:lstStyle/>
        <a:p>
          <a:r>
            <a:rPr lang="cs-CZ" sz="1800" dirty="0"/>
            <a:t>Pozor! Ke každému zdroji dat se pojí i limity (ontologické, epistemologické a metodologické), které musíme znát a v jejich rámci interpretovat výsledky. </a:t>
          </a:r>
          <a:endParaRPr lang="en-US" sz="1800" dirty="0"/>
        </a:p>
      </dgm:t>
    </dgm:pt>
    <dgm:pt modelId="{1B0B8F39-140C-4786-84F6-F77E55CF7976}" type="parTrans" cxnId="{859B7F58-F983-4126-BE2E-CCB6320B9291}">
      <dgm:prSet/>
      <dgm:spPr/>
      <dgm:t>
        <a:bodyPr/>
        <a:lstStyle/>
        <a:p>
          <a:endParaRPr lang="en-US"/>
        </a:p>
      </dgm:t>
    </dgm:pt>
    <dgm:pt modelId="{3793500D-7076-4604-BD72-554BB05AFB1C}" type="sibTrans" cxnId="{859B7F58-F983-4126-BE2E-CCB6320B9291}">
      <dgm:prSet/>
      <dgm:spPr/>
      <dgm:t>
        <a:bodyPr/>
        <a:lstStyle/>
        <a:p>
          <a:endParaRPr lang="en-US"/>
        </a:p>
      </dgm:t>
    </dgm:pt>
    <dgm:pt modelId="{CC23F558-AF5E-47BE-B68F-A1F3BFBD61A3}" type="pres">
      <dgm:prSet presAssocID="{260C8056-BBB6-4507-BE97-853B861E1E31}" presName="root" presStyleCnt="0">
        <dgm:presLayoutVars>
          <dgm:dir/>
          <dgm:resizeHandles val="exact"/>
        </dgm:presLayoutVars>
      </dgm:prSet>
      <dgm:spPr/>
    </dgm:pt>
    <dgm:pt modelId="{4A5F33A7-E0D4-43DF-82B8-64D86F2570C3}" type="pres">
      <dgm:prSet presAssocID="{2FA8B71A-12E9-4D88-B851-704240F04356}" presName="compNode" presStyleCnt="0"/>
      <dgm:spPr/>
    </dgm:pt>
    <dgm:pt modelId="{0463B7BF-1834-4CD9-A350-D7FE602A8CA9}" type="pres">
      <dgm:prSet presAssocID="{2FA8B71A-12E9-4D88-B851-704240F04356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 Network"/>
        </a:ext>
      </dgm:extLst>
    </dgm:pt>
    <dgm:pt modelId="{915EE71A-2D1A-4DEC-B190-54FCF811BD97}" type="pres">
      <dgm:prSet presAssocID="{2FA8B71A-12E9-4D88-B851-704240F04356}" presName="spaceRect" presStyleCnt="0"/>
      <dgm:spPr/>
    </dgm:pt>
    <dgm:pt modelId="{59BD0D62-150E-47C3-962D-F88BDB8FEBE9}" type="pres">
      <dgm:prSet presAssocID="{2FA8B71A-12E9-4D88-B851-704240F04356}" presName="textRect" presStyleLbl="revTx" presStyleIdx="0" presStyleCnt="4">
        <dgm:presLayoutVars>
          <dgm:chMax val="1"/>
          <dgm:chPref val="1"/>
        </dgm:presLayoutVars>
      </dgm:prSet>
      <dgm:spPr/>
    </dgm:pt>
    <dgm:pt modelId="{57E9E84B-F293-4F88-B88D-3E0C19FED1A0}" type="pres">
      <dgm:prSet presAssocID="{115C71FE-83F7-4600-AC86-F7B8B5D2CBD2}" presName="sibTrans" presStyleCnt="0"/>
      <dgm:spPr/>
    </dgm:pt>
    <dgm:pt modelId="{73AA4A7E-F8EC-4B17-A79A-7E33EAE80EFE}" type="pres">
      <dgm:prSet presAssocID="{851E19DF-3407-45E5-8514-6FBF3E3D7996}" presName="compNode" presStyleCnt="0"/>
      <dgm:spPr/>
    </dgm:pt>
    <dgm:pt modelId="{209F8640-7D38-4D41-94B4-DB492BA43A83}" type="pres">
      <dgm:prSet presAssocID="{851E19DF-3407-45E5-8514-6FBF3E3D7996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oviny"/>
        </a:ext>
      </dgm:extLst>
    </dgm:pt>
    <dgm:pt modelId="{A53310BC-387B-4933-9B30-EAF0E95F24F0}" type="pres">
      <dgm:prSet presAssocID="{851E19DF-3407-45E5-8514-6FBF3E3D7996}" presName="spaceRect" presStyleCnt="0"/>
      <dgm:spPr/>
    </dgm:pt>
    <dgm:pt modelId="{6982CFDF-3DBB-4524-9AF8-CC7ADB329E11}" type="pres">
      <dgm:prSet presAssocID="{851E19DF-3407-45E5-8514-6FBF3E3D7996}" presName="textRect" presStyleLbl="revTx" presStyleIdx="1" presStyleCnt="4">
        <dgm:presLayoutVars>
          <dgm:chMax val="1"/>
          <dgm:chPref val="1"/>
        </dgm:presLayoutVars>
      </dgm:prSet>
      <dgm:spPr/>
    </dgm:pt>
    <dgm:pt modelId="{54BA267B-840C-49C1-879D-20600E21CA04}" type="pres">
      <dgm:prSet presAssocID="{FC023D1C-A8DE-42A6-A9C6-7EC343710D72}" presName="sibTrans" presStyleCnt="0"/>
      <dgm:spPr/>
    </dgm:pt>
    <dgm:pt modelId="{141DF7E2-FA5D-4E48-A600-D870BBC4FD07}" type="pres">
      <dgm:prSet presAssocID="{230EAA07-7839-49A9-ABDF-E73AD080428C}" presName="compNode" presStyleCnt="0"/>
      <dgm:spPr/>
    </dgm:pt>
    <dgm:pt modelId="{4552B35D-1B5F-40DB-A1F5-89A7EB39CB58}" type="pres">
      <dgm:prSet presAssocID="{230EAA07-7839-49A9-ABDF-E73AD080428C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88F9D1EC-CA56-406F-B448-B63A9496D369}" type="pres">
      <dgm:prSet presAssocID="{230EAA07-7839-49A9-ABDF-E73AD080428C}" presName="spaceRect" presStyleCnt="0"/>
      <dgm:spPr/>
    </dgm:pt>
    <dgm:pt modelId="{3D57C029-4E30-4E05-91E4-25FBC56859D3}" type="pres">
      <dgm:prSet presAssocID="{230EAA07-7839-49A9-ABDF-E73AD080428C}" presName="textRect" presStyleLbl="revTx" presStyleIdx="2" presStyleCnt="4">
        <dgm:presLayoutVars>
          <dgm:chMax val="1"/>
          <dgm:chPref val="1"/>
        </dgm:presLayoutVars>
      </dgm:prSet>
      <dgm:spPr/>
    </dgm:pt>
    <dgm:pt modelId="{74537A09-1C97-46E2-BA6F-D0287074ABB7}" type="pres">
      <dgm:prSet presAssocID="{56649198-D875-4CD3-A8E6-C8C0E84D5B15}" presName="sibTrans" presStyleCnt="0"/>
      <dgm:spPr/>
    </dgm:pt>
    <dgm:pt modelId="{E78D2B83-57C3-4660-8065-F12EB4B1DACF}" type="pres">
      <dgm:prSet presAssocID="{F164301B-369D-4DAF-A9BB-D7B83E1B9733}" presName="compNode" presStyleCnt="0"/>
      <dgm:spPr/>
    </dgm:pt>
    <dgm:pt modelId="{3346A59B-97BF-4111-93E6-8286CC9A31EC}" type="pres">
      <dgm:prSet presAssocID="{F164301B-369D-4DAF-A9BB-D7B83E1B9733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atistika"/>
        </a:ext>
      </dgm:extLst>
    </dgm:pt>
    <dgm:pt modelId="{3DBEBBB2-EAD8-49E0-AFA8-0A058B794E8A}" type="pres">
      <dgm:prSet presAssocID="{F164301B-369D-4DAF-A9BB-D7B83E1B9733}" presName="spaceRect" presStyleCnt="0"/>
      <dgm:spPr/>
    </dgm:pt>
    <dgm:pt modelId="{BD47A957-78C1-4302-95A9-A97080ACA6A9}" type="pres">
      <dgm:prSet presAssocID="{F164301B-369D-4DAF-A9BB-D7B83E1B9733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D0B4950E-4C9A-4194-9191-A3FA7029CC8C}" type="presOf" srcId="{F164301B-369D-4DAF-A9BB-D7B83E1B9733}" destId="{BD47A957-78C1-4302-95A9-A97080ACA6A9}" srcOrd="0" destOrd="0" presId="urn:microsoft.com/office/officeart/2018/2/layout/IconLabelList"/>
    <dgm:cxn modelId="{61ABBA2A-A013-45B6-9656-180A5B7F48A4}" type="presOf" srcId="{2FA8B71A-12E9-4D88-B851-704240F04356}" destId="{59BD0D62-150E-47C3-962D-F88BDB8FEBE9}" srcOrd="0" destOrd="0" presId="urn:microsoft.com/office/officeart/2018/2/layout/IconLabelList"/>
    <dgm:cxn modelId="{C2C47A69-C507-41CE-96C3-3B77C9FC5E90}" type="presOf" srcId="{260C8056-BBB6-4507-BE97-853B861E1E31}" destId="{CC23F558-AF5E-47BE-B68F-A1F3BFBD61A3}" srcOrd="0" destOrd="0" presId="urn:microsoft.com/office/officeart/2018/2/layout/IconLabelList"/>
    <dgm:cxn modelId="{93A9E876-5045-4F0C-A9E3-A00F496CEE54}" srcId="{260C8056-BBB6-4507-BE97-853B861E1E31}" destId="{851E19DF-3407-45E5-8514-6FBF3E3D7996}" srcOrd="1" destOrd="0" parTransId="{1C41F032-12F7-4DD3-A22C-308E2D1EC538}" sibTransId="{FC023D1C-A8DE-42A6-A9C6-7EC343710D72}"/>
    <dgm:cxn modelId="{859B7F58-F983-4126-BE2E-CCB6320B9291}" srcId="{260C8056-BBB6-4507-BE97-853B861E1E31}" destId="{F164301B-369D-4DAF-A9BB-D7B83E1B9733}" srcOrd="3" destOrd="0" parTransId="{1B0B8F39-140C-4786-84F6-F77E55CF7976}" sibTransId="{3793500D-7076-4604-BD72-554BB05AFB1C}"/>
    <dgm:cxn modelId="{14EE0E59-4D7E-41E6-9FAC-08DBD893A15F}" srcId="{260C8056-BBB6-4507-BE97-853B861E1E31}" destId="{2FA8B71A-12E9-4D88-B851-704240F04356}" srcOrd="0" destOrd="0" parTransId="{CB1D430B-1A20-457D-9E9E-BD35171A9A3D}" sibTransId="{115C71FE-83F7-4600-AC86-F7B8B5D2CBD2}"/>
    <dgm:cxn modelId="{29EA30A4-17F3-4558-98E6-EB61F47895AD}" srcId="{260C8056-BBB6-4507-BE97-853B861E1E31}" destId="{230EAA07-7839-49A9-ABDF-E73AD080428C}" srcOrd="2" destOrd="0" parTransId="{AF048A4F-D5CB-43B9-B771-3C5A9A978F3E}" sibTransId="{56649198-D875-4CD3-A8E6-C8C0E84D5B15}"/>
    <dgm:cxn modelId="{BACAE8CA-7EA3-4E83-8301-1148280DCE98}" type="presOf" srcId="{230EAA07-7839-49A9-ABDF-E73AD080428C}" destId="{3D57C029-4E30-4E05-91E4-25FBC56859D3}" srcOrd="0" destOrd="0" presId="urn:microsoft.com/office/officeart/2018/2/layout/IconLabelList"/>
    <dgm:cxn modelId="{A4C46FD3-5AB7-4A3A-899A-54E76890B8D0}" type="presOf" srcId="{851E19DF-3407-45E5-8514-6FBF3E3D7996}" destId="{6982CFDF-3DBB-4524-9AF8-CC7ADB329E11}" srcOrd="0" destOrd="0" presId="urn:microsoft.com/office/officeart/2018/2/layout/IconLabelList"/>
    <dgm:cxn modelId="{84DE0DF4-E5E2-4E4B-B9EA-1C4C7864CC8D}" type="presParOf" srcId="{CC23F558-AF5E-47BE-B68F-A1F3BFBD61A3}" destId="{4A5F33A7-E0D4-43DF-82B8-64D86F2570C3}" srcOrd="0" destOrd="0" presId="urn:microsoft.com/office/officeart/2018/2/layout/IconLabelList"/>
    <dgm:cxn modelId="{B4AF6B29-CEF7-4B62-9D6E-7F79B7A97A1A}" type="presParOf" srcId="{4A5F33A7-E0D4-43DF-82B8-64D86F2570C3}" destId="{0463B7BF-1834-4CD9-A350-D7FE602A8CA9}" srcOrd="0" destOrd="0" presId="urn:microsoft.com/office/officeart/2018/2/layout/IconLabelList"/>
    <dgm:cxn modelId="{57890E29-966A-4E8E-BCDB-637002876912}" type="presParOf" srcId="{4A5F33A7-E0D4-43DF-82B8-64D86F2570C3}" destId="{915EE71A-2D1A-4DEC-B190-54FCF811BD97}" srcOrd="1" destOrd="0" presId="urn:microsoft.com/office/officeart/2018/2/layout/IconLabelList"/>
    <dgm:cxn modelId="{AB4104E3-38C4-4E80-B668-C710CD978048}" type="presParOf" srcId="{4A5F33A7-E0D4-43DF-82B8-64D86F2570C3}" destId="{59BD0D62-150E-47C3-962D-F88BDB8FEBE9}" srcOrd="2" destOrd="0" presId="urn:microsoft.com/office/officeart/2018/2/layout/IconLabelList"/>
    <dgm:cxn modelId="{62703BBE-E7E4-4AB3-B109-6ACBBFD4BB6E}" type="presParOf" srcId="{CC23F558-AF5E-47BE-B68F-A1F3BFBD61A3}" destId="{57E9E84B-F293-4F88-B88D-3E0C19FED1A0}" srcOrd="1" destOrd="0" presId="urn:microsoft.com/office/officeart/2018/2/layout/IconLabelList"/>
    <dgm:cxn modelId="{D680D461-4951-489F-9793-176316F001BF}" type="presParOf" srcId="{CC23F558-AF5E-47BE-B68F-A1F3BFBD61A3}" destId="{73AA4A7E-F8EC-4B17-A79A-7E33EAE80EFE}" srcOrd="2" destOrd="0" presId="urn:microsoft.com/office/officeart/2018/2/layout/IconLabelList"/>
    <dgm:cxn modelId="{38E5A2C4-3811-4B5C-8261-83291D4D0454}" type="presParOf" srcId="{73AA4A7E-F8EC-4B17-A79A-7E33EAE80EFE}" destId="{209F8640-7D38-4D41-94B4-DB492BA43A83}" srcOrd="0" destOrd="0" presId="urn:microsoft.com/office/officeart/2018/2/layout/IconLabelList"/>
    <dgm:cxn modelId="{95596416-848D-49F2-A3C7-2933FF80E2B3}" type="presParOf" srcId="{73AA4A7E-F8EC-4B17-A79A-7E33EAE80EFE}" destId="{A53310BC-387B-4933-9B30-EAF0E95F24F0}" srcOrd="1" destOrd="0" presId="urn:microsoft.com/office/officeart/2018/2/layout/IconLabelList"/>
    <dgm:cxn modelId="{3B869292-821C-4343-A640-A9D06942AE80}" type="presParOf" srcId="{73AA4A7E-F8EC-4B17-A79A-7E33EAE80EFE}" destId="{6982CFDF-3DBB-4524-9AF8-CC7ADB329E11}" srcOrd="2" destOrd="0" presId="urn:microsoft.com/office/officeart/2018/2/layout/IconLabelList"/>
    <dgm:cxn modelId="{A79DBA8E-84D6-45B0-AF0C-D3C725651C33}" type="presParOf" srcId="{CC23F558-AF5E-47BE-B68F-A1F3BFBD61A3}" destId="{54BA267B-840C-49C1-879D-20600E21CA04}" srcOrd="3" destOrd="0" presId="urn:microsoft.com/office/officeart/2018/2/layout/IconLabelList"/>
    <dgm:cxn modelId="{50810F2E-9B1F-4A2E-83B3-94C1B8008F80}" type="presParOf" srcId="{CC23F558-AF5E-47BE-B68F-A1F3BFBD61A3}" destId="{141DF7E2-FA5D-4E48-A600-D870BBC4FD07}" srcOrd="4" destOrd="0" presId="urn:microsoft.com/office/officeart/2018/2/layout/IconLabelList"/>
    <dgm:cxn modelId="{60DD1E36-B85B-4A19-AAE2-3E189FEA5FD7}" type="presParOf" srcId="{141DF7E2-FA5D-4E48-A600-D870BBC4FD07}" destId="{4552B35D-1B5F-40DB-A1F5-89A7EB39CB58}" srcOrd="0" destOrd="0" presId="urn:microsoft.com/office/officeart/2018/2/layout/IconLabelList"/>
    <dgm:cxn modelId="{22732CC0-9D0E-4783-B856-141D04E10E40}" type="presParOf" srcId="{141DF7E2-FA5D-4E48-A600-D870BBC4FD07}" destId="{88F9D1EC-CA56-406F-B448-B63A9496D369}" srcOrd="1" destOrd="0" presId="urn:microsoft.com/office/officeart/2018/2/layout/IconLabelList"/>
    <dgm:cxn modelId="{6995F1AF-211F-4461-B8E8-F0812E78BEC2}" type="presParOf" srcId="{141DF7E2-FA5D-4E48-A600-D870BBC4FD07}" destId="{3D57C029-4E30-4E05-91E4-25FBC56859D3}" srcOrd="2" destOrd="0" presId="urn:microsoft.com/office/officeart/2018/2/layout/IconLabelList"/>
    <dgm:cxn modelId="{F3484CB5-3314-4C12-BF74-4D6E4655D208}" type="presParOf" srcId="{CC23F558-AF5E-47BE-B68F-A1F3BFBD61A3}" destId="{74537A09-1C97-46E2-BA6F-D0287074ABB7}" srcOrd="5" destOrd="0" presId="urn:microsoft.com/office/officeart/2018/2/layout/IconLabelList"/>
    <dgm:cxn modelId="{73BADF6B-5E12-4D78-84C0-E1F7335D23B7}" type="presParOf" srcId="{CC23F558-AF5E-47BE-B68F-A1F3BFBD61A3}" destId="{E78D2B83-57C3-4660-8065-F12EB4B1DACF}" srcOrd="6" destOrd="0" presId="urn:microsoft.com/office/officeart/2018/2/layout/IconLabelList"/>
    <dgm:cxn modelId="{CF33AB5F-ADA7-471E-BD0F-745895F128AE}" type="presParOf" srcId="{E78D2B83-57C3-4660-8065-F12EB4B1DACF}" destId="{3346A59B-97BF-4111-93E6-8286CC9A31EC}" srcOrd="0" destOrd="0" presId="urn:microsoft.com/office/officeart/2018/2/layout/IconLabelList"/>
    <dgm:cxn modelId="{2CCD2CA3-43CD-496F-82D8-876F9FC1AA89}" type="presParOf" srcId="{E78D2B83-57C3-4660-8065-F12EB4B1DACF}" destId="{3DBEBBB2-EAD8-49E0-AFA8-0A058B794E8A}" srcOrd="1" destOrd="0" presId="urn:microsoft.com/office/officeart/2018/2/layout/IconLabelList"/>
    <dgm:cxn modelId="{21CAC9A6-ED84-4001-8AA6-EC41080CE995}" type="presParOf" srcId="{E78D2B83-57C3-4660-8065-F12EB4B1DACF}" destId="{BD47A957-78C1-4302-95A9-A97080ACA6A9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E6C146-5801-4A29-95E9-804BF5347297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59699EE0-3C2C-4436-8189-8351C1E51207}">
      <dgm:prSet/>
      <dgm:spPr/>
      <dgm:t>
        <a:bodyPr/>
        <a:lstStyle/>
        <a:p>
          <a:r>
            <a:rPr lang="cs-CZ"/>
            <a:t>Plánování a strategie výzkumu.</a:t>
          </a:r>
          <a:endParaRPr lang="en-US"/>
        </a:p>
      </dgm:t>
    </dgm:pt>
    <dgm:pt modelId="{D79BF218-00E5-407F-92B3-0ED90B839CF8}" type="parTrans" cxnId="{5F42B079-56C0-4D13-8896-471AFEB49820}">
      <dgm:prSet/>
      <dgm:spPr/>
      <dgm:t>
        <a:bodyPr/>
        <a:lstStyle/>
        <a:p>
          <a:endParaRPr lang="en-US"/>
        </a:p>
      </dgm:t>
    </dgm:pt>
    <dgm:pt modelId="{6FA27217-D034-44C0-BA67-177188E1BF91}" type="sibTrans" cxnId="{5F42B079-56C0-4D13-8896-471AFEB49820}">
      <dgm:prSet/>
      <dgm:spPr/>
      <dgm:t>
        <a:bodyPr/>
        <a:lstStyle/>
        <a:p>
          <a:endParaRPr lang="en-US"/>
        </a:p>
      </dgm:t>
    </dgm:pt>
    <dgm:pt modelId="{09A0FA15-E020-412C-B04B-BB7862796D47}">
      <dgm:prSet/>
      <dgm:spPr/>
      <dgm:t>
        <a:bodyPr/>
        <a:lstStyle/>
        <a:p>
          <a:r>
            <a:rPr lang="cs-CZ"/>
            <a:t>Vybrané metody sběru dat.</a:t>
          </a:r>
          <a:endParaRPr lang="en-US"/>
        </a:p>
      </dgm:t>
    </dgm:pt>
    <dgm:pt modelId="{A47C432F-791A-4923-B68F-11F8B36352C2}" type="parTrans" cxnId="{FB437BEF-8177-4178-A333-8618B7544C18}">
      <dgm:prSet/>
      <dgm:spPr/>
      <dgm:t>
        <a:bodyPr/>
        <a:lstStyle/>
        <a:p>
          <a:endParaRPr lang="en-US"/>
        </a:p>
      </dgm:t>
    </dgm:pt>
    <dgm:pt modelId="{E15802C8-3322-4018-9DAD-0E2C28126B11}" type="sibTrans" cxnId="{FB437BEF-8177-4178-A333-8618B7544C18}">
      <dgm:prSet/>
      <dgm:spPr/>
      <dgm:t>
        <a:bodyPr/>
        <a:lstStyle/>
        <a:p>
          <a:endParaRPr lang="en-US"/>
        </a:p>
      </dgm:t>
    </dgm:pt>
    <dgm:pt modelId="{2DEF3BC9-7D20-4C30-B15B-6FD53ACD6813}">
      <dgm:prSet/>
      <dgm:spPr/>
      <dgm:t>
        <a:bodyPr/>
        <a:lstStyle/>
        <a:p>
          <a:r>
            <a:rPr lang="cs-CZ"/>
            <a:t>Základní přístupy k analýze dat. </a:t>
          </a:r>
          <a:endParaRPr lang="en-US"/>
        </a:p>
      </dgm:t>
    </dgm:pt>
    <dgm:pt modelId="{FF9E787B-4EDC-4D13-83F5-BC2AC5820768}" type="parTrans" cxnId="{5B2254FD-3DA6-46BC-AEBF-722B04F5F8FD}">
      <dgm:prSet/>
      <dgm:spPr/>
      <dgm:t>
        <a:bodyPr/>
        <a:lstStyle/>
        <a:p>
          <a:endParaRPr lang="en-US"/>
        </a:p>
      </dgm:t>
    </dgm:pt>
    <dgm:pt modelId="{DE69F4DD-E963-4116-B71D-606E6170CF26}" type="sibTrans" cxnId="{5B2254FD-3DA6-46BC-AEBF-722B04F5F8FD}">
      <dgm:prSet/>
      <dgm:spPr/>
      <dgm:t>
        <a:bodyPr/>
        <a:lstStyle/>
        <a:p>
          <a:endParaRPr lang="en-US"/>
        </a:p>
      </dgm:t>
    </dgm:pt>
    <dgm:pt modelId="{1716E514-EB63-4F97-BBAF-AAF51CF4092A}">
      <dgm:prSet/>
      <dgm:spPr/>
      <dgm:t>
        <a:bodyPr/>
        <a:lstStyle/>
        <a:p>
          <a:r>
            <a:rPr lang="cs-CZ"/>
            <a:t>Zajímavosti a nadstavba.</a:t>
          </a:r>
          <a:endParaRPr lang="en-US"/>
        </a:p>
      </dgm:t>
    </dgm:pt>
    <dgm:pt modelId="{A554CCF4-695A-4886-B42F-EBBB4A1573B0}" type="parTrans" cxnId="{EBC139B6-5453-4147-8D52-0CA0889DF1A3}">
      <dgm:prSet/>
      <dgm:spPr/>
      <dgm:t>
        <a:bodyPr/>
        <a:lstStyle/>
        <a:p>
          <a:endParaRPr lang="en-US"/>
        </a:p>
      </dgm:t>
    </dgm:pt>
    <dgm:pt modelId="{03110F9A-ED60-45F4-A3CD-C5A0D5A684D2}" type="sibTrans" cxnId="{EBC139B6-5453-4147-8D52-0CA0889DF1A3}">
      <dgm:prSet/>
      <dgm:spPr/>
      <dgm:t>
        <a:bodyPr/>
        <a:lstStyle/>
        <a:p>
          <a:endParaRPr lang="en-US"/>
        </a:p>
      </dgm:t>
    </dgm:pt>
    <dgm:pt modelId="{D52A40D0-5954-4DBF-ADE6-EE81DAFA636D}" type="pres">
      <dgm:prSet presAssocID="{25E6C146-5801-4A29-95E9-804BF534729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D892711-431F-46DB-9144-038993EEA8D9}" type="pres">
      <dgm:prSet presAssocID="{59699EE0-3C2C-4436-8189-8351C1E51207}" presName="hierRoot1" presStyleCnt="0"/>
      <dgm:spPr/>
    </dgm:pt>
    <dgm:pt modelId="{8A64AA6C-E9E2-4A84-B3BA-631F2F73E419}" type="pres">
      <dgm:prSet presAssocID="{59699EE0-3C2C-4436-8189-8351C1E51207}" presName="composite" presStyleCnt="0"/>
      <dgm:spPr/>
    </dgm:pt>
    <dgm:pt modelId="{18422A7E-6FAB-4ACA-8632-D6627D8BB7BB}" type="pres">
      <dgm:prSet presAssocID="{59699EE0-3C2C-4436-8189-8351C1E51207}" presName="background" presStyleLbl="node0" presStyleIdx="0" presStyleCnt="4"/>
      <dgm:spPr/>
    </dgm:pt>
    <dgm:pt modelId="{60E307EC-E094-48CB-AA68-7D3C3BB2D7D8}" type="pres">
      <dgm:prSet presAssocID="{59699EE0-3C2C-4436-8189-8351C1E51207}" presName="text" presStyleLbl="fgAcc0" presStyleIdx="0" presStyleCnt="4">
        <dgm:presLayoutVars>
          <dgm:chPref val="3"/>
        </dgm:presLayoutVars>
      </dgm:prSet>
      <dgm:spPr/>
    </dgm:pt>
    <dgm:pt modelId="{7AA7F7A4-1FA1-455D-A11F-0FD9310EF8AD}" type="pres">
      <dgm:prSet presAssocID="{59699EE0-3C2C-4436-8189-8351C1E51207}" presName="hierChild2" presStyleCnt="0"/>
      <dgm:spPr/>
    </dgm:pt>
    <dgm:pt modelId="{D99C86DA-F532-4059-B033-336D22613379}" type="pres">
      <dgm:prSet presAssocID="{09A0FA15-E020-412C-B04B-BB7862796D47}" presName="hierRoot1" presStyleCnt="0"/>
      <dgm:spPr/>
    </dgm:pt>
    <dgm:pt modelId="{9A0C8DB9-1A82-41C8-BBCC-24AE4157D525}" type="pres">
      <dgm:prSet presAssocID="{09A0FA15-E020-412C-B04B-BB7862796D47}" presName="composite" presStyleCnt="0"/>
      <dgm:spPr/>
    </dgm:pt>
    <dgm:pt modelId="{D0842AB8-242A-4EB2-BEFC-9D03E71D29F0}" type="pres">
      <dgm:prSet presAssocID="{09A0FA15-E020-412C-B04B-BB7862796D47}" presName="background" presStyleLbl="node0" presStyleIdx="1" presStyleCnt="4"/>
      <dgm:spPr/>
    </dgm:pt>
    <dgm:pt modelId="{B92E3A8D-32B9-420C-8E8A-3B88D2D1D865}" type="pres">
      <dgm:prSet presAssocID="{09A0FA15-E020-412C-B04B-BB7862796D47}" presName="text" presStyleLbl="fgAcc0" presStyleIdx="1" presStyleCnt="4">
        <dgm:presLayoutVars>
          <dgm:chPref val="3"/>
        </dgm:presLayoutVars>
      </dgm:prSet>
      <dgm:spPr/>
    </dgm:pt>
    <dgm:pt modelId="{5F396675-8875-49BD-A75F-5874C9CCAF8C}" type="pres">
      <dgm:prSet presAssocID="{09A0FA15-E020-412C-B04B-BB7862796D47}" presName="hierChild2" presStyleCnt="0"/>
      <dgm:spPr/>
    </dgm:pt>
    <dgm:pt modelId="{72730F6D-B1ED-467D-A4CB-B561A624DCF3}" type="pres">
      <dgm:prSet presAssocID="{2DEF3BC9-7D20-4C30-B15B-6FD53ACD6813}" presName="hierRoot1" presStyleCnt="0"/>
      <dgm:spPr/>
    </dgm:pt>
    <dgm:pt modelId="{6A2A8A98-50FE-42A3-AB0D-C998B9984372}" type="pres">
      <dgm:prSet presAssocID="{2DEF3BC9-7D20-4C30-B15B-6FD53ACD6813}" presName="composite" presStyleCnt="0"/>
      <dgm:spPr/>
    </dgm:pt>
    <dgm:pt modelId="{8F29EE34-BB72-48D4-A072-07C7EB798B85}" type="pres">
      <dgm:prSet presAssocID="{2DEF3BC9-7D20-4C30-B15B-6FD53ACD6813}" presName="background" presStyleLbl="node0" presStyleIdx="2" presStyleCnt="4"/>
      <dgm:spPr/>
    </dgm:pt>
    <dgm:pt modelId="{F5EC9FA6-E3F7-42F3-AF98-DB365B2E544F}" type="pres">
      <dgm:prSet presAssocID="{2DEF3BC9-7D20-4C30-B15B-6FD53ACD6813}" presName="text" presStyleLbl="fgAcc0" presStyleIdx="2" presStyleCnt="4">
        <dgm:presLayoutVars>
          <dgm:chPref val="3"/>
        </dgm:presLayoutVars>
      </dgm:prSet>
      <dgm:spPr/>
    </dgm:pt>
    <dgm:pt modelId="{7927FCCE-A8BE-474D-958F-728ED6607707}" type="pres">
      <dgm:prSet presAssocID="{2DEF3BC9-7D20-4C30-B15B-6FD53ACD6813}" presName="hierChild2" presStyleCnt="0"/>
      <dgm:spPr/>
    </dgm:pt>
    <dgm:pt modelId="{E395F650-0F5D-44DD-A7B8-E9F83A02070B}" type="pres">
      <dgm:prSet presAssocID="{1716E514-EB63-4F97-BBAF-AAF51CF4092A}" presName="hierRoot1" presStyleCnt="0"/>
      <dgm:spPr/>
    </dgm:pt>
    <dgm:pt modelId="{6C2E48E3-5703-438A-8919-3E0299B6F04D}" type="pres">
      <dgm:prSet presAssocID="{1716E514-EB63-4F97-BBAF-AAF51CF4092A}" presName="composite" presStyleCnt="0"/>
      <dgm:spPr/>
    </dgm:pt>
    <dgm:pt modelId="{1F7FE5EC-652D-4035-84B4-67B6C0287943}" type="pres">
      <dgm:prSet presAssocID="{1716E514-EB63-4F97-BBAF-AAF51CF4092A}" presName="background" presStyleLbl="node0" presStyleIdx="3" presStyleCnt="4"/>
      <dgm:spPr/>
    </dgm:pt>
    <dgm:pt modelId="{5AA7FBD8-C84C-4008-8534-919B998292E9}" type="pres">
      <dgm:prSet presAssocID="{1716E514-EB63-4F97-BBAF-AAF51CF4092A}" presName="text" presStyleLbl="fgAcc0" presStyleIdx="3" presStyleCnt="4">
        <dgm:presLayoutVars>
          <dgm:chPref val="3"/>
        </dgm:presLayoutVars>
      </dgm:prSet>
      <dgm:spPr/>
    </dgm:pt>
    <dgm:pt modelId="{22BD73EB-0155-469F-B6E0-B3536756EDC6}" type="pres">
      <dgm:prSet presAssocID="{1716E514-EB63-4F97-BBAF-AAF51CF4092A}" presName="hierChild2" presStyleCnt="0"/>
      <dgm:spPr/>
    </dgm:pt>
  </dgm:ptLst>
  <dgm:cxnLst>
    <dgm:cxn modelId="{A516F869-ABFB-49AF-BB43-D7BFC9DDD96B}" type="presOf" srcId="{09A0FA15-E020-412C-B04B-BB7862796D47}" destId="{B92E3A8D-32B9-420C-8E8A-3B88D2D1D865}" srcOrd="0" destOrd="0" presId="urn:microsoft.com/office/officeart/2005/8/layout/hierarchy1"/>
    <dgm:cxn modelId="{5F42B079-56C0-4D13-8896-471AFEB49820}" srcId="{25E6C146-5801-4A29-95E9-804BF5347297}" destId="{59699EE0-3C2C-4436-8189-8351C1E51207}" srcOrd="0" destOrd="0" parTransId="{D79BF218-00E5-407F-92B3-0ED90B839CF8}" sibTransId="{6FA27217-D034-44C0-BA67-177188E1BF91}"/>
    <dgm:cxn modelId="{7481788C-E089-4F25-A802-25E0ED6EC86D}" type="presOf" srcId="{25E6C146-5801-4A29-95E9-804BF5347297}" destId="{D52A40D0-5954-4DBF-ADE6-EE81DAFA636D}" srcOrd="0" destOrd="0" presId="urn:microsoft.com/office/officeart/2005/8/layout/hierarchy1"/>
    <dgm:cxn modelId="{EB57B4B0-C313-4E8C-A054-69CE06887C7B}" type="presOf" srcId="{2DEF3BC9-7D20-4C30-B15B-6FD53ACD6813}" destId="{F5EC9FA6-E3F7-42F3-AF98-DB365B2E544F}" srcOrd="0" destOrd="0" presId="urn:microsoft.com/office/officeart/2005/8/layout/hierarchy1"/>
    <dgm:cxn modelId="{EBC139B6-5453-4147-8D52-0CA0889DF1A3}" srcId="{25E6C146-5801-4A29-95E9-804BF5347297}" destId="{1716E514-EB63-4F97-BBAF-AAF51CF4092A}" srcOrd="3" destOrd="0" parTransId="{A554CCF4-695A-4886-B42F-EBBB4A1573B0}" sibTransId="{03110F9A-ED60-45F4-A3CD-C5A0D5A684D2}"/>
    <dgm:cxn modelId="{4EB1D7B9-BADF-4469-B551-E33543D971DE}" type="presOf" srcId="{1716E514-EB63-4F97-BBAF-AAF51CF4092A}" destId="{5AA7FBD8-C84C-4008-8534-919B998292E9}" srcOrd="0" destOrd="0" presId="urn:microsoft.com/office/officeart/2005/8/layout/hierarchy1"/>
    <dgm:cxn modelId="{FB437BEF-8177-4178-A333-8618B7544C18}" srcId="{25E6C146-5801-4A29-95E9-804BF5347297}" destId="{09A0FA15-E020-412C-B04B-BB7862796D47}" srcOrd="1" destOrd="0" parTransId="{A47C432F-791A-4923-B68F-11F8B36352C2}" sibTransId="{E15802C8-3322-4018-9DAD-0E2C28126B11}"/>
    <dgm:cxn modelId="{D1E857F9-B9C0-4DC1-B0C7-DC765FBB5A27}" type="presOf" srcId="{59699EE0-3C2C-4436-8189-8351C1E51207}" destId="{60E307EC-E094-48CB-AA68-7D3C3BB2D7D8}" srcOrd="0" destOrd="0" presId="urn:microsoft.com/office/officeart/2005/8/layout/hierarchy1"/>
    <dgm:cxn modelId="{5B2254FD-3DA6-46BC-AEBF-722B04F5F8FD}" srcId="{25E6C146-5801-4A29-95E9-804BF5347297}" destId="{2DEF3BC9-7D20-4C30-B15B-6FD53ACD6813}" srcOrd="2" destOrd="0" parTransId="{FF9E787B-4EDC-4D13-83F5-BC2AC5820768}" sibTransId="{DE69F4DD-E963-4116-B71D-606E6170CF26}"/>
    <dgm:cxn modelId="{4B115C54-CCD7-4C98-99B6-B769AD125B92}" type="presParOf" srcId="{D52A40D0-5954-4DBF-ADE6-EE81DAFA636D}" destId="{ED892711-431F-46DB-9144-038993EEA8D9}" srcOrd="0" destOrd="0" presId="urn:microsoft.com/office/officeart/2005/8/layout/hierarchy1"/>
    <dgm:cxn modelId="{EB9643E3-60C2-4345-9096-F5769338D533}" type="presParOf" srcId="{ED892711-431F-46DB-9144-038993EEA8D9}" destId="{8A64AA6C-E9E2-4A84-B3BA-631F2F73E419}" srcOrd="0" destOrd="0" presId="urn:microsoft.com/office/officeart/2005/8/layout/hierarchy1"/>
    <dgm:cxn modelId="{9B55A25D-E3DA-4013-8ACF-E6092318E90B}" type="presParOf" srcId="{8A64AA6C-E9E2-4A84-B3BA-631F2F73E419}" destId="{18422A7E-6FAB-4ACA-8632-D6627D8BB7BB}" srcOrd="0" destOrd="0" presId="urn:microsoft.com/office/officeart/2005/8/layout/hierarchy1"/>
    <dgm:cxn modelId="{831C110B-1D4D-46E5-997D-EF6A0B222CD4}" type="presParOf" srcId="{8A64AA6C-E9E2-4A84-B3BA-631F2F73E419}" destId="{60E307EC-E094-48CB-AA68-7D3C3BB2D7D8}" srcOrd="1" destOrd="0" presId="urn:microsoft.com/office/officeart/2005/8/layout/hierarchy1"/>
    <dgm:cxn modelId="{4EEAEAD4-C98D-416C-9D95-DCCA23A37791}" type="presParOf" srcId="{ED892711-431F-46DB-9144-038993EEA8D9}" destId="{7AA7F7A4-1FA1-455D-A11F-0FD9310EF8AD}" srcOrd="1" destOrd="0" presId="urn:microsoft.com/office/officeart/2005/8/layout/hierarchy1"/>
    <dgm:cxn modelId="{CAA3BFFB-68FE-42F8-A209-A1AF31701A5F}" type="presParOf" srcId="{D52A40D0-5954-4DBF-ADE6-EE81DAFA636D}" destId="{D99C86DA-F532-4059-B033-336D22613379}" srcOrd="1" destOrd="0" presId="urn:microsoft.com/office/officeart/2005/8/layout/hierarchy1"/>
    <dgm:cxn modelId="{D3EDFDEC-E220-45C2-81F0-0228352638E0}" type="presParOf" srcId="{D99C86DA-F532-4059-B033-336D22613379}" destId="{9A0C8DB9-1A82-41C8-BBCC-24AE4157D525}" srcOrd="0" destOrd="0" presId="urn:microsoft.com/office/officeart/2005/8/layout/hierarchy1"/>
    <dgm:cxn modelId="{B11782B6-EDA5-4986-AF96-2FFBA1BFC075}" type="presParOf" srcId="{9A0C8DB9-1A82-41C8-BBCC-24AE4157D525}" destId="{D0842AB8-242A-4EB2-BEFC-9D03E71D29F0}" srcOrd="0" destOrd="0" presId="urn:microsoft.com/office/officeart/2005/8/layout/hierarchy1"/>
    <dgm:cxn modelId="{CF0A1F87-DD84-4956-A565-F2C28913C04C}" type="presParOf" srcId="{9A0C8DB9-1A82-41C8-BBCC-24AE4157D525}" destId="{B92E3A8D-32B9-420C-8E8A-3B88D2D1D865}" srcOrd="1" destOrd="0" presId="urn:microsoft.com/office/officeart/2005/8/layout/hierarchy1"/>
    <dgm:cxn modelId="{C762ADEA-21A7-465B-A7E7-E846BB6F19D5}" type="presParOf" srcId="{D99C86DA-F532-4059-B033-336D22613379}" destId="{5F396675-8875-49BD-A75F-5874C9CCAF8C}" srcOrd="1" destOrd="0" presId="urn:microsoft.com/office/officeart/2005/8/layout/hierarchy1"/>
    <dgm:cxn modelId="{16F7B2F7-AD38-42A8-8B70-1B9EBD4AE752}" type="presParOf" srcId="{D52A40D0-5954-4DBF-ADE6-EE81DAFA636D}" destId="{72730F6D-B1ED-467D-A4CB-B561A624DCF3}" srcOrd="2" destOrd="0" presId="urn:microsoft.com/office/officeart/2005/8/layout/hierarchy1"/>
    <dgm:cxn modelId="{82C00E55-7E6A-49E5-9574-ABC8DCB28E66}" type="presParOf" srcId="{72730F6D-B1ED-467D-A4CB-B561A624DCF3}" destId="{6A2A8A98-50FE-42A3-AB0D-C998B9984372}" srcOrd="0" destOrd="0" presId="urn:microsoft.com/office/officeart/2005/8/layout/hierarchy1"/>
    <dgm:cxn modelId="{E7D0322B-1FC9-4C81-8736-9358C0554365}" type="presParOf" srcId="{6A2A8A98-50FE-42A3-AB0D-C998B9984372}" destId="{8F29EE34-BB72-48D4-A072-07C7EB798B85}" srcOrd="0" destOrd="0" presId="urn:microsoft.com/office/officeart/2005/8/layout/hierarchy1"/>
    <dgm:cxn modelId="{CD9587A4-600E-4CAF-A867-FD816744E8A1}" type="presParOf" srcId="{6A2A8A98-50FE-42A3-AB0D-C998B9984372}" destId="{F5EC9FA6-E3F7-42F3-AF98-DB365B2E544F}" srcOrd="1" destOrd="0" presId="urn:microsoft.com/office/officeart/2005/8/layout/hierarchy1"/>
    <dgm:cxn modelId="{10FE30B8-80C3-42C3-91E7-E8834E0501D3}" type="presParOf" srcId="{72730F6D-B1ED-467D-A4CB-B561A624DCF3}" destId="{7927FCCE-A8BE-474D-958F-728ED6607707}" srcOrd="1" destOrd="0" presId="urn:microsoft.com/office/officeart/2005/8/layout/hierarchy1"/>
    <dgm:cxn modelId="{E696EAB0-A12E-49BC-9A9B-512DC00013B2}" type="presParOf" srcId="{D52A40D0-5954-4DBF-ADE6-EE81DAFA636D}" destId="{E395F650-0F5D-44DD-A7B8-E9F83A02070B}" srcOrd="3" destOrd="0" presId="urn:microsoft.com/office/officeart/2005/8/layout/hierarchy1"/>
    <dgm:cxn modelId="{38ACFA05-1ACB-4930-9FC5-CD67773E0A09}" type="presParOf" srcId="{E395F650-0F5D-44DD-A7B8-E9F83A02070B}" destId="{6C2E48E3-5703-438A-8919-3E0299B6F04D}" srcOrd="0" destOrd="0" presId="urn:microsoft.com/office/officeart/2005/8/layout/hierarchy1"/>
    <dgm:cxn modelId="{0C5CD890-94D7-45AB-A3B8-5895847481A7}" type="presParOf" srcId="{6C2E48E3-5703-438A-8919-3E0299B6F04D}" destId="{1F7FE5EC-652D-4035-84B4-67B6C0287943}" srcOrd="0" destOrd="0" presId="urn:microsoft.com/office/officeart/2005/8/layout/hierarchy1"/>
    <dgm:cxn modelId="{A4FA2EFF-17BD-4063-B764-2E90F376B81A}" type="presParOf" srcId="{6C2E48E3-5703-438A-8919-3E0299B6F04D}" destId="{5AA7FBD8-C84C-4008-8534-919B998292E9}" srcOrd="1" destOrd="0" presId="urn:microsoft.com/office/officeart/2005/8/layout/hierarchy1"/>
    <dgm:cxn modelId="{AB842DAB-8ACB-4CF0-B9E2-D6E04EB88FAA}" type="presParOf" srcId="{E395F650-0F5D-44DD-A7B8-E9F83A02070B}" destId="{22BD73EB-0155-469F-B6E0-B3536756EDC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5E6C146-5801-4A29-95E9-804BF5347297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59699EE0-3C2C-4436-8189-8351C1E51207}">
      <dgm:prSet/>
      <dgm:spPr/>
      <dgm:t>
        <a:bodyPr/>
        <a:lstStyle/>
        <a:p>
          <a:r>
            <a:rPr lang="cs-CZ" dirty="0"/>
            <a:t>Plánování a strategie výzkumu.</a:t>
          </a:r>
          <a:endParaRPr lang="en-US" dirty="0"/>
        </a:p>
      </dgm:t>
    </dgm:pt>
    <dgm:pt modelId="{D79BF218-00E5-407F-92B3-0ED90B839CF8}" type="parTrans" cxnId="{5F42B079-56C0-4D13-8896-471AFEB49820}">
      <dgm:prSet/>
      <dgm:spPr/>
      <dgm:t>
        <a:bodyPr/>
        <a:lstStyle/>
        <a:p>
          <a:endParaRPr lang="en-US"/>
        </a:p>
      </dgm:t>
    </dgm:pt>
    <dgm:pt modelId="{6FA27217-D034-44C0-BA67-177188E1BF91}" type="sibTrans" cxnId="{5F42B079-56C0-4D13-8896-471AFEB49820}">
      <dgm:prSet/>
      <dgm:spPr/>
      <dgm:t>
        <a:bodyPr/>
        <a:lstStyle/>
        <a:p>
          <a:endParaRPr lang="en-US"/>
        </a:p>
      </dgm:t>
    </dgm:pt>
    <dgm:pt modelId="{09A0FA15-E020-412C-B04B-BB7862796D47}">
      <dgm:prSet/>
      <dgm:spPr/>
      <dgm:t>
        <a:bodyPr/>
        <a:lstStyle/>
        <a:p>
          <a:r>
            <a:rPr lang="cs-CZ"/>
            <a:t>Vybrané metody sběru dat.</a:t>
          </a:r>
          <a:endParaRPr lang="en-US"/>
        </a:p>
      </dgm:t>
    </dgm:pt>
    <dgm:pt modelId="{A47C432F-791A-4923-B68F-11F8B36352C2}" type="parTrans" cxnId="{FB437BEF-8177-4178-A333-8618B7544C18}">
      <dgm:prSet/>
      <dgm:spPr/>
      <dgm:t>
        <a:bodyPr/>
        <a:lstStyle/>
        <a:p>
          <a:endParaRPr lang="en-US"/>
        </a:p>
      </dgm:t>
    </dgm:pt>
    <dgm:pt modelId="{E15802C8-3322-4018-9DAD-0E2C28126B11}" type="sibTrans" cxnId="{FB437BEF-8177-4178-A333-8618B7544C18}">
      <dgm:prSet/>
      <dgm:spPr/>
      <dgm:t>
        <a:bodyPr/>
        <a:lstStyle/>
        <a:p>
          <a:endParaRPr lang="en-US"/>
        </a:p>
      </dgm:t>
    </dgm:pt>
    <dgm:pt modelId="{2DEF3BC9-7D20-4C30-B15B-6FD53ACD6813}">
      <dgm:prSet/>
      <dgm:spPr/>
      <dgm:t>
        <a:bodyPr/>
        <a:lstStyle/>
        <a:p>
          <a:r>
            <a:rPr lang="cs-CZ"/>
            <a:t>Základní přístupy k analýze dat. </a:t>
          </a:r>
          <a:endParaRPr lang="en-US"/>
        </a:p>
      </dgm:t>
    </dgm:pt>
    <dgm:pt modelId="{FF9E787B-4EDC-4D13-83F5-BC2AC5820768}" type="parTrans" cxnId="{5B2254FD-3DA6-46BC-AEBF-722B04F5F8FD}">
      <dgm:prSet/>
      <dgm:spPr/>
      <dgm:t>
        <a:bodyPr/>
        <a:lstStyle/>
        <a:p>
          <a:endParaRPr lang="en-US"/>
        </a:p>
      </dgm:t>
    </dgm:pt>
    <dgm:pt modelId="{DE69F4DD-E963-4116-B71D-606E6170CF26}" type="sibTrans" cxnId="{5B2254FD-3DA6-46BC-AEBF-722B04F5F8FD}">
      <dgm:prSet/>
      <dgm:spPr/>
      <dgm:t>
        <a:bodyPr/>
        <a:lstStyle/>
        <a:p>
          <a:endParaRPr lang="en-US"/>
        </a:p>
      </dgm:t>
    </dgm:pt>
    <dgm:pt modelId="{1716E514-EB63-4F97-BBAF-AAF51CF4092A}">
      <dgm:prSet/>
      <dgm:spPr/>
      <dgm:t>
        <a:bodyPr/>
        <a:lstStyle/>
        <a:p>
          <a:r>
            <a:rPr lang="cs-CZ"/>
            <a:t>Zajímavosti a nadstavba.</a:t>
          </a:r>
          <a:endParaRPr lang="en-US"/>
        </a:p>
      </dgm:t>
    </dgm:pt>
    <dgm:pt modelId="{A554CCF4-695A-4886-B42F-EBBB4A1573B0}" type="parTrans" cxnId="{EBC139B6-5453-4147-8D52-0CA0889DF1A3}">
      <dgm:prSet/>
      <dgm:spPr/>
      <dgm:t>
        <a:bodyPr/>
        <a:lstStyle/>
        <a:p>
          <a:endParaRPr lang="en-US"/>
        </a:p>
      </dgm:t>
    </dgm:pt>
    <dgm:pt modelId="{03110F9A-ED60-45F4-A3CD-C5A0D5A684D2}" type="sibTrans" cxnId="{EBC139B6-5453-4147-8D52-0CA0889DF1A3}">
      <dgm:prSet/>
      <dgm:spPr/>
      <dgm:t>
        <a:bodyPr/>
        <a:lstStyle/>
        <a:p>
          <a:endParaRPr lang="en-US"/>
        </a:p>
      </dgm:t>
    </dgm:pt>
    <dgm:pt modelId="{D52A40D0-5954-4DBF-ADE6-EE81DAFA636D}" type="pres">
      <dgm:prSet presAssocID="{25E6C146-5801-4A29-95E9-804BF534729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D892711-431F-46DB-9144-038993EEA8D9}" type="pres">
      <dgm:prSet presAssocID="{59699EE0-3C2C-4436-8189-8351C1E51207}" presName="hierRoot1" presStyleCnt="0"/>
      <dgm:spPr/>
    </dgm:pt>
    <dgm:pt modelId="{8A64AA6C-E9E2-4A84-B3BA-631F2F73E419}" type="pres">
      <dgm:prSet presAssocID="{59699EE0-3C2C-4436-8189-8351C1E51207}" presName="composite" presStyleCnt="0"/>
      <dgm:spPr/>
    </dgm:pt>
    <dgm:pt modelId="{18422A7E-6FAB-4ACA-8632-D6627D8BB7BB}" type="pres">
      <dgm:prSet presAssocID="{59699EE0-3C2C-4436-8189-8351C1E51207}" presName="background" presStyleLbl="node0" presStyleIdx="0" presStyleCnt="4"/>
      <dgm:spPr/>
    </dgm:pt>
    <dgm:pt modelId="{60E307EC-E094-48CB-AA68-7D3C3BB2D7D8}" type="pres">
      <dgm:prSet presAssocID="{59699EE0-3C2C-4436-8189-8351C1E51207}" presName="text" presStyleLbl="fgAcc0" presStyleIdx="0" presStyleCnt="4">
        <dgm:presLayoutVars>
          <dgm:chPref val="3"/>
        </dgm:presLayoutVars>
      </dgm:prSet>
      <dgm:spPr/>
    </dgm:pt>
    <dgm:pt modelId="{7AA7F7A4-1FA1-455D-A11F-0FD9310EF8AD}" type="pres">
      <dgm:prSet presAssocID="{59699EE0-3C2C-4436-8189-8351C1E51207}" presName="hierChild2" presStyleCnt="0"/>
      <dgm:spPr/>
    </dgm:pt>
    <dgm:pt modelId="{D99C86DA-F532-4059-B033-336D22613379}" type="pres">
      <dgm:prSet presAssocID="{09A0FA15-E020-412C-B04B-BB7862796D47}" presName="hierRoot1" presStyleCnt="0"/>
      <dgm:spPr/>
    </dgm:pt>
    <dgm:pt modelId="{9A0C8DB9-1A82-41C8-BBCC-24AE4157D525}" type="pres">
      <dgm:prSet presAssocID="{09A0FA15-E020-412C-B04B-BB7862796D47}" presName="composite" presStyleCnt="0"/>
      <dgm:spPr/>
    </dgm:pt>
    <dgm:pt modelId="{D0842AB8-242A-4EB2-BEFC-9D03E71D29F0}" type="pres">
      <dgm:prSet presAssocID="{09A0FA15-E020-412C-B04B-BB7862796D47}" presName="background" presStyleLbl="node0" presStyleIdx="1" presStyleCnt="4"/>
      <dgm:spPr/>
    </dgm:pt>
    <dgm:pt modelId="{B92E3A8D-32B9-420C-8E8A-3B88D2D1D865}" type="pres">
      <dgm:prSet presAssocID="{09A0FA15-E020-412C-B04B-BB7862796D47}" presName="text" presStyleLbl="fgAcc0" presStyleIdx="1" presStyleCnt="4">
        <dgm:presLayoutVars>
          <dgm:chPref val="3"/>
        </dgm:presLayoutVars>
      </dgm:prSet>
      <dgm:spPr/>
    </dgm:pt>
    <dgm:pt modelId="{5F396675-8875-49BD-A75F-5874C9CCAF8C}" type="pres">
      <dgm:prSet presAssocID="{09A0FA15-E020-412C-B04B-BB7862796D47}" presName="hierChild2" presStyleCnt="0"/>
      <dgm:spPr/>
    </dgm:pt>
    <dgm:pt modelId="{72730F6D-B1ED-467D-A4CB-B561A624DCF3}" type="pres">
      <dgm:prSet presAssocID="{2DEF3BC9-7D20-4C30-B15B-6FD53ACD6813}" presName="hierRoot1" presStyleCnt="0"/>
      <dgm:spPr/>
    </dgm:pt>
    <dgm:pt modelId="{6A2A8A98-50FE-42A3-AB0D-C998B9984372}" type="pres">
      <dgm:prSet presAssocID="{2DEF3BC9-7D20-4C30-B15B-6FD53ACD6813}" presName="composite" presStyleCnt="0"/>
      <dgm:spPr/>
    </dgm:pt>
    <dgm:pt modelId="{8F29EE34-BB72-48D4-A072-07C7EB798B85}" type="pres">
      <dgm:prSet presAssocID="{2DEF3BC9-7D20-4C30-B15B-6FD53ACD6813}" presName="background" presStyleLbl="node0" presStyleIdx="2" presStyleCnt="4"/>
      <dgm:spPr/>
    </dgm:pt>
    <dgm:pt modelId="{F5EC9FA6-E3F7-42F3-AF98-DB365B2E544F}" type="pres">
      <dgm:prSet presAssocID="{2DEF3BC9-7D20-4C30-B15B-6FD53ACD6813}" presName="text" presStyleLbl="fgAcc0" presStyleIdx="2" presStyleCnt="4">
        <dgm:presLayoutVars>
          <dgm:chPref val="3"/>
        </dgm:presLayoutVars>
      </dgm:prSet>
      <dgm:spPr/>
    </dgm:pt>
    <dgm:pt modelId="{7927FCCE-A8BE-474D-958F-728ED6607707}" type="pres">
      <dgm:prSet presAssocID="{2DEF3BC9-7D20-4C30-B15B-6FD53ACD6813}" presName="hierChild2" presStyleCnt="0"/>
      <dgm:spPr/>
    </dgm:pt>
    <dgm:pt modelId="{E395F650-0F5D-44DD-A7B8-E9F83A02070B}" type="pres">
      <dgm:prSet presAssocID="{1716E514-EB63-4F97-BBAF-AAF51CF4092A}" presName="hierRoot1" presStyleCnt="0"/>
      <dgm:spPr/>
    </dgm:pt>
    <dgm:pt modelId="{6C2E48E3-5703-438A-8919-3E0299B6F04D}" type="pres">
      <dgm:prSet presAssocID="{1716E514-EB63-4F97-BBAF-AAF51CF4092A}" presName="composite" presStyleCnt="0"/>
      <dgm:spPr/>
    </dgm:pt>
    <dgm:pt modelId="{1F7FE5EC-652D-4035-84B4-67B6C0287943}" type="pres">
      <dgm:prSet presAssocID="{1716E514-EB63-4F97-BBAF-AAF51CF4092A}" presName="background" presStyleLbl="node0" presStyleIdx="3" presStyleCnt="4"/>
      <dgm:spPr/>
    </dgm:pt>
    <dgm:pt modelId="{5AA7FBD8-C84C-4008-8534-919B998292E9}" type="pres">
      <dgm:prSet presAssocID="{1716E514-EB63-4F97-BBAF-AAF51CF4092A}" presName="text" presStyleLbl="fgAcc0" presStyleIdx="3" presStyleCnt="4">
        <dgm:presLayoutVars>
          <dgm:chPref val="3"/>
        </dgm:presLayoutVars>
      </dgm:prSet>
      <dgm:spPr/>
    </dgm:pt>
    <dgm:pt modelId="{22BD73EB-0155-469F-B6E0-B3536756EDC6}" type="pres">
      <dgm:prSet presAssocID="{1716E514-EB63-4F97-BBAF-AAF51CF4092A}" presName="hierChild2" presStyleCnt="0"/>
      <dgm:spPr/>
    </dgm:pt>
  </dgm:ptLst>
  <dgm:cxnLst>
    <dgm:cxn modelId="{A516F869-ABFB-49AF-BB43-D7BFC9DDD96B}" type="presOf" srcId="{09A0FA15-E020-412C-B04B-BB7862796D47}" destId="{B92E3A8D-32B9-420C-8E8A-3B88D2D1D865}" srcOrd="0" destOrd="0" presId="urn:microsoft.com/office/officeart/2005/8/layout/hierarchy1"/>
    <dgm:cxn modelId="{5F42B079-56C0-4D13-8896-471AFEB49820}" srcId="{25E6C146-5801-4A29-95E9-804BF5347297}" destId="{59699EE0-3C2C-4436-8189-8351C1E51207}" srcOrd="0" destOrd="0" parTransId="{D79BF218-00E5-407F-92B3-0ED90B839CF8}" sibTransId="{6FA27217-D034-44C0-BA67-177188E1BF91}"/>
    <dgm:cxn modelId="{7481788C-E089-4F25-A802-25E0ED6EC86D}" type="presOf" srcId="{25E6C146-5801-4A29-95E9-804BF5347297}" destId="{D52A40D0-5954-4DBF-ADE6-EE81DAFA636D}" srcOrd="0" destOrd="0" presId="urn:microsoft.com/office/officeart/2005/8/layout/hierarchy1"/>
    <dgm:cxn modelId="{EB57B4B0-C313-4E8C-A054-69CE06887C7B}" type="presOf" srcId="{2DEF3BC9-7D20-4C30-B15B-6FD53ACD6813}" destId="{F5EC9FA6-E3F7-42F3-AF98-DB365B2E544F}" srcOrd="0" destOrd="0" presId="urn:microsoft.com/office/officeart/2005/8/layout/hierarchy1"/>
    <dgm:cxn modelId="{EBC139B6-5453-4147-8D52-0CA0889DF1A3}" srcId="{25E6C146-5801-4A29-95E9-804BF5347297}" destId="{1716E514-EB63-4F97-BBAF-AAF51CF4092A}" srcOrd="3" destOrd="0" parTransId="{A554CCF4-695A-4886-B42F-EBBB4A1573B0}" sibTransId="{03110F9A-ED60-45F4-A3CD-C5A0D5A684D2}"/>
    <dgm:cxn modelId="{4EB1D7B9-BADF-4469-B551-E33543D971DE}" type="presOf" srcId="{1716E514-EB63-4F97-BBAF-AAF51CF4092A}" destId="{5AA7FBD8-C84C-4008-8534-919B998292E9}" srcOrd="0" destOrd="0" presId="urn:microsoft.com/office/officeart/2005/8/layout/hierarchy1"/>
    <dgm:cxn modelId="{FB437BEF-8177-4178-A333-8618B7544C18}" srcId="{25E6C146-5801-4A29-95E9-804BF5347297}" destId="{09A0FA15-E020-412C-B04B-BB7862796D47}" srcOrd="1" destOrd="0" parTransId="{A47C432F-791A-4923-B68F-11F8B36352C2}" sibTransId="{E15802C8-3322-4018-9DAD-0E2C28126B11}"/>
    <dgm:cxn modelId="{D1E857F9-B9C0-4DC1-B0C7-DC765FBB5A27}" type="presOf" srcId="{59699EE0-3C2C-4436-8189-8351C1E51207}" destId="{60E307EC-E094-48CB-AA68-7D3C3BB2D7D8}" srcOrd="0" destOrd="0" presId="urn:microsoft.com/office/officeart/2005/8/layout/hierarchy1"/>
    <dgm:cxn modelId="{5B2254FD-3DA6-46BC-AEBF-722B04F5F8FD}" srcId="{25E6C146-5801-4A29-95E9-804BF5347297}" destId="{2DEF3BC9-7D20-4C30-B15B-6FD53ACD6813}" srcOrd="2" destOrd="0" parTransId="{FF9E787B-4EDC-4D13-83F5-BC2AC5820768}" sibTransId="{DE69F4DD-E963-4116-B71D-606E6170CF26}"/>
    <dgm:cxn modelId="{4B115C54-CCD7-4C98-99B6-B769AD125B92}" type="presParOf" srcId="{D52A40D0-5954-4DBF-ADE6-EE81DAFA636D}" destId="{ED892711-431F-46DB-9144-038993EEA8D9}" srcOrd="0" destOrd="0" presId="urn:microsoft.com/office/officeart/2005/8/layout/hierarchy1"/>
    <dgm:cxn modelId="{EB9643E3-60C2-4345-9096-F5769338D533}" type="presParOf" srcId="{ED892711-431F-46DB-9144-038993EEA8D9}" destId="{8A64AA6C-E9E2-4A84-B3BA-631F2F73E419}" srcOrd="0" destOrd="0" presId="urn:microsoft.com/office/officeart/2005/8/layout/hierarchy1"/>
    <dgm:cxn modelId="{9B55A25D-E3DA-4013-8ACF-E6092318E90B}" type="presParOf" srcId="{8A64AA6C-E9E2-4A84-B3BA-631F2F73E419}" destId="{18422A7E-6FAB-4ACA-8632-D6627D8BB7BB}" srcOrd="0" destOrd="0" presId="urn:microsoft.com/office/officeart/2005/8/layout/hierarchy1"/>
    <dgm:cxn modelId="{831C110B-1D4D-46E5-997D-EF6A0B222CD4}" type="presParOf" srcId="{8A64AA6C-E9E2-4A84-B3BA-631F2F73E419}" destId="{60E307EC-E094-48CB-AA68-7D3C3BB2D7D8}" srcOrd="1" destOrd="0" presId="urn:microsoft.com/office/officeart/2005/8/layout/hierarchy1"/>
    <dgm:cxn modelId="{4EEAEAD4-C98D-416C-9D95-DCCA23A37791}" type="presParOf" srcId="{ED892711-431F-46DB-9144-038993EEA8D9}" destId="{7AA7F7A4-1FA1-455D-A11F-0FD9310EF8AD}" srcOrd="1" destOrd="0" presId="urn:microsoft.com/office/officeart/2005/8/layout/hierarchy1"/>
    <dgm:cxn modelId="{CAA3BFFB-68FE-42F8-A209-A1AF31701A5F}" type="presParOf" srcId="{D52A40D0-5954-4DBF-ADE6-EE81DAFA636D}" destId="{D99C86DA-F532-4059-B033-336D22613379}" srcOrd="1" destOrd="0" presId="urn:microsoft.com/office/officeart/2005/8/layout/hierarchy1"/>
    <dgm:cxn modelId="{D3EDFDEC-E220-45C2-81F0-0228352638E0}" type="presParOf" srcId="{D99C86DA-F532-4059-B033-336D22613379}" destId="{9A0C8DB9-1A82-41C8-BBCC-24AE4157D525}" srcOrd="0" destOrd="0" presId="urn:microsoft.com/office/officeart/2005/8/layout/hierarchy1"/>
    <dgm:cxn modelId="{B11782B6-EDA5-4986-AF96-2FFBA1BFC075}" type="presParOf" srcId="{9A0C8DB9-1A82-41C8-BBCC-24AE4157D525}" destId="{D0842AB8-242A-4EB2-BEFC-9D03E71D29F0}" srcOrd="0" destOrd="0" presId="urn:microsoft.com/office/officeart/2005/8/layout/hierarchy1"/>
    <dgm:cxn modelId="{CF0A1F87-DD84-4956-A565-F2C28913C04C}" type="presParOf" srcId="{9A0C8DB9-1A82-41C8-BBCC-24AE4157D525}" destId="{B92E3A8D-32B9-420C-8E8A-3B88D2D1D865}" srcOrd="1" destOrd="0" presId="urn:microsoft.com/office/officeart/2005/8/layout/hierarchy1"/>
    <dgm:cxn modelId="{C762ADEA-21A7-465B-A7E7-E846BB6F19D5}" type="presParOf" srcId="{D99C86DA-F532-4059-B033-336D22613379}" destId="{5F396675-8875-49BD-A75F-5874C9CCAF8C}" srcOrd="1" destOrd="0" presId="urn:microsoft.com/office/officeart/2005/8/layout/hierarchy1"/>
    <dgm:cxn modelId="{16F7B2F7-AD38-42A8-8B70-1B9EBD4AE752}" type="presParOf" srcId="{D52A40D0-5954-4DBF-ADE6-EE81DAFA636D}" destId="{72730F6D-B1ED-467D-A4CB-B561A624DCF3}" srcOrd="2" destOrd="0" presId="urn:microsoft.com/office/officeart/2005/8/layout/hierarchy1"/>
    <dgm:cxn modelId="{82C00E55-7E6A-49E5-9574-ABC8DCB28E66}" type="presParOf" srcId="{72730F6D-B1ED-467D-A4CB-B561A624DCF3}" destId="{6A2A8A98-50FE-42A3-AB0D-C998B9984372}" srcOrd="0" destOrd="0" presId="urn:microsoft.com/office/officeart/2005/8/layout/hierarchy1"/>
    <dgm:cxn modelId="{E7D0322B-1FC9-4C81-8736-9358C0554365}" type="presParOf" srcId="{6A2A8A98-50FE-42A3-AB0D-C998B9984372}" destId="{8F29EE34-BB72-48D4-A072-07C7EB798B85}" srcOrd="0" destOrd="0" presId="urn:microsoft.com/office/officeart/2005/8/layout/hierarchy1"/>
    <dgm:cxn modelId="{CD9587A4-600E-4CAF-A867-FD816744E8A1}" type="presParOf" srcId="{6A2A8A98-50FE-42A3-AB0D-C998B9984372}" destId="{F5EC9FA6-E3F7-42F3-AF98-DB365B2E544F}" srcOrd="1" destOrd="0" presId="urn:microsoft.com/office/officeart/2005/8/layout/hierarchy1"/>
    <dgm:cxn modelId="{10FE30B8-80C3-42C3-91E7-E8834E0501D3}" type="presParOf" srcId="{72730F6D-B1ED-467D-A4CB-B561A624DCF3}" destId="{7927FCCE-A8BE-474D-958F-728ED6607707}" srcOrd="1" destOrd="0" presId="urn:microsoft.com/office/officeart/2005/8/layout/hierarchy1"/>
    <dgm:cxn modelId="{E696EAB0-A12E-49BC-9A9B-512DC00013B2}" type="presParOf" srcId="{D52A40D0-5954-4DBF-ADE6-EE81DAFA636D}" destId="{E395F650-0F5D-44DD-A7B8-E9F83A02070B}" srcOrd="3" destOrd="0" presId="urn:microsoft.com/office/officeart/2005/8/layout/hierarchy1"/>
    <dgm:cxn modelId="{38ACFA05-1ACB-4930-9FC5-CD67773E0A09}" type="presParOf" srcId="{E395F650-0F5D-44DD-A7B8-E9F83A02070B}" destId="{6C2E48E3-5703-438A-8919-3E0299B6F04D}" srcOrd="0" destOrd="0" presId="urn:microsoft.com/office/officeart/2005/8/layout/hierarchy1"/>
    <dgm:cxn modelId="{0C5CD890-94D7-45AB-A3B8-5895847481A7}" type="presParOf" srcId="{6C2E48E3-5703-438A-8919-3E0299B6F04D}" destId="{1F7FE5EC-652D-4035-84B4-67B6C0287943}" srcOrd="0" destOrd="0" presId="urn:microsoft.com/office/officeart/2005/8/layout/hierarchy1"/>
    <dgm:cxn modelId="{A4FA2EFF-17BD-4063-B764-2E90F376B81A}" type="presParOf" srcId="{6C2E48E3-5703-438A-8919-3E0299B6F04D}" destId="{5AA7FBD8-C84C-4008-8534-919B998292E9}" srcOrd="1" destOrd="0" presId="urn:microsoft.com/office/officeart/2005/8/layout/hierarchy1"/>
    <dgm:cxn modelId="{AB842DAB-8ACB-4CF0-B9E2-D6E04EB88FAA}" type="presParOf" srcId="{E395F650-0F5D-44DD-A7B8-E9F83A02070B}" destId="{22BD73EB-0155-469F-B6E0-B3536756EDC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5E6C146-5801-4A29-95E9-804BF5347297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59699EE0-3C2C-4436-8189-8351C1E51207}">
      <dgm:prSet/>
      <dgm:spPr/>
      <dgm:t>
        <a:bodyPr/>
        <a:lstStyle/>
        <a:p>
          <a:r>
            <a:rPr lang="cs-CZ"/>
            <a:t>Plánování a strategie výzkumu.</a:t>
          </a:r>
          <a:endParaRPr lang="en-US"/>
        </a:p>
      </dgm:t>
    </dgm:pt>
    <dgm:pt modelId="{D79BF218-00E5-407F-92B3-0ED90B839CF8}" type="parTrans" cxnId="{5F42B079-56C0-4D13-8896-471AFEB49820}">
      <dgm:prSet/>
      <dgm:spPr/>
      <dgm:t>
        <a:bodyPr/>
        <a:lstStyle/>
        <a:p>
          <a:endParaRPr lang="en-US"/>
        </a:p>
      </dgm:t>
    </dgm:pt>
    <dgm:pt modelId="{6FA27217-D034-44C0-BA67-177188E1BF91}" type="sibTrans" cxnId="{5F42B079-56C0-4D13-8896-471AFEB49820}">
      <dgm:prSet/>
      <dgm:spPr/>
      <dgm:t>
        <a:bodyPr/>
        <a:lstStyle/>
        <a:p>
          <a:endParaRPr lang="en-US"/>
        </a:p>
      </dgm:t>
    </dgm:pt>
    <dgm:pt modelId="{09A0FA15-E020-412C-B04B-BB7862796D47}">
      <dgm:prSet/>
      <dgm:spPr/>
      <dgm:t>
        <a:bodyPr/>
        <a:lstStyle/>
        <a:p>
          <a:r>
            <a:rPr lang="cs-CZ"/>
            <a:t>Vybrané metody sběru dat.</a:t>
          </a:r>
          <a:endParaRPr lang="en-US"/>
        </a:p>
      </dgm:t>
    </dgm:pt>
    <dgm:pt modelId="{A47C432F-791A-4923-B68F-11F8B36352C2}" type="parTrans" cxnId="{FB437BEF-8177-4178-A333-8618B7544C18}">
      <dgm:prSet/>
      <dgm:spPr/>
      <dgm:t>
        <a:bodyPr/>
        <a:lstStyle/>
        <a:p>
          <a:endParaRPr lang="en-US"/>
        </a:p>
      </dgm:t>
    </dgm:pt>
    <dgm:pt modelId="{E15802C8-3322-4018-9DAD-0E2C28126B11}" type="sibTrans" cxnId="{FB437BEF-8177-4178-A333-8618B7544C18}">
      <dgm:prSet/>
      <dgm:spPr/>
      <dgm:t>
        <a:bodyPr/>
        <a:lstStyle/>
        <a:p>
          <a:endParaRPr lang="en-US"/>
        </a:p>
      </dgm:t>
    </dgm:pt>
    <dgm:pt modelId="{2DEF3BC9-7D20-4C30-B15B-6FD53ACD6813}">
      <dgm:prSet/>
      <dgm:spPr/>
      <dgm:t>
        <a:bodyPr/>
        <a:lstStyle/>
        <a:p>
          <a:r>
            <a:rPr lang="cs-CZ"/>
            <a:t>Základní přístupy k analýze dat. </a:t>
          </a:r>
          <a:endParaRPr lang="en-US"/>
        </a:p>
      </dgm:t>
    </dgm:pt>
    <dgm:pt modelId="{FF9E787B-4EDC-4D13-83F5-BC2AC5820768}" type="parTrans" cxnId="{5B2254FD-3DA6-46BC-AEBF-722B04F5F8FD}">
      <dgm:prSet/>
      <dgm:spPr/>
      <dgm:t>
        <a:bodyPr/>
        <a:lstStyle/>
        <a:p>
          <a:endParaRPr lang="en-US"/>
        </a:p>
      </dgm:t>
    </dgm:pt>
    <dgm:pt modelId="{DE69F4DD-E963-4116-B71D-606E6170CF26}" type="sibTrans" cxnId="{5B2254FD-3DA6-46BC-AEBF-722B04F5F8FD}">
      <dgm:prSet/>
      <dgm:spPr/>
      <dgm:t>
        <a:bodyPr/>
        <a:lstStyle/>
        <a:p>
          <a:endParaRPr lang="en-US"/>
        </a:p>
      </dgm:t>
    </dgm:pt>
    <dgm:pt modelId="{1716E514-EB63-4F97-BBAF-AAF51CF4092A}">
      <dgm:prSet/>
      <dgm:spPr/>
      <dgm:t>
        <a:bodyPr/>
        <a:lstStyle/>
        <a:p>
          <a:r>
            <a:rPr lang="cs-CZ"/>
            <a:t>Zajímavosti a nadstavba.</a:t>
          </a:r>
          <a:endParaRPr lang="en-US"/>
        </a:p>
      </dgm:t>
    </dgm:pt>
    <dgm:pt modelId="{A554CCF4-695A-4886-B42F-EBBB4A1573B0}" type="parTrans" cxnId="{EBC139B6-5453-4147-8D52-0CA0889DF1A3}">
      <dgm:prSet/>
      <dgm:spPr/>
      <dgm:t>
        <a:bodyPr/>
        <a:lstStyle/>
        <a:p>
          <a:endParaRPr lang="en-US"/>
        </a:p>
      </dgm:t>
    </dgm:pt>
    <dgm:pt modelId="{03110F9A-ED60-45F4-A3CD-C5A0D5A684D2}" type="sibTrans" cxnId="{EBC139B6-5453-4147-8D52-0CA0889DF1A3}">
      <dgm:prSet/>
      <dgm:spPr/>
      <dgm:t>
        <a:bodyPr/>
        <a:lstStyle/>
        <a:p>
          <a:endParaRPr lang="en-US"/>
        </a:p>
      </dgm:t>
    </dgm:pt>
    <dgm:pt modelId="{D52A40D0-5954-4DBF-ADE6-EE81DAFA636D}" type="pres">
      <dgm:prSet presAssocID="{25E6C146-5801-4A29-95E9-804BF534729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D892711-431F-46DB-9144-038993EEA8D9}" type="pres">
      <dgm:prSet presAssocID="{59699EE0-3C2C-4436-8189-8351C1E51207}" presName="hierRoot1" presStyleCnt="0"/>
      <dgm:spPr/>
    </dgm:pt>
    <dgm:pt modelId="{8A64AA6C-E9E2-4A84-B3BA-631F2F73E419}" type="pres">
      <dgm:prSet presAssocID="{59699EE0-3C2C-4436-8189-8351C1E51207}" presName="composite" presStyleCnt="0"/>
      <dgm:spPr/>
    </dgm:pt>
    <dgm:pt modelId="{18422A7E-6FAB-4ACA-8632-D6627D8BB7BB}" type="pres">
      <dgm:prSet presAssocID="{59699EE0-3C2C-4436-8189-8351C1E51207}" presName="background" presStyleLbl="node0" presStyleIdx="0" presStyleCnt="4"/>
      <dgm:spPr/>
    </dgm:pt>
    <dgm:pt modelId="{60E307EC-E094-48CB-AA68-7D3C3BB2D7D8}" type="pres">
      <dgm:prSet presAssocID="{59699EE0-3C2C-4436-8189-8351C1E51207}" presName="text" presStyleLbl="fgAcc0" presStyleIdx="0" presStyleCnt="4">
        <dgm:presLayoutVars>
          <dgm:chPref val="3"/>
        </dgm:presLayoutVars>
      </dgm:prSet>
      <dgm:spPr/>
    </dgm:pt>
    <dgm:pt modelId="{7AA7F7A4-1FA1-455D-A11F-0FD9310EF8AD}" type="pres">
      <dgm:prSet presAssocID="{59699EE0-3C2C-4436-8189-8351C1E51207}" presName="hierChild2" presStyleCnt="0"/>
      <dgm:spPr/>
    </dgm:pt>
    <dgm:pt modelId="{D99C86DA-F532-4059-B033-336D22613379}" type="pres">
      <dgm:prSet presAssocID="{09A0FA15-E020-412C-B04B-BB7862796D47}" presName="hierRoot1" presStyleCnt="0"/>
      <dgm:spPr/>
    </dgm:pt>
    <dgm:pt modelId="{9A0C8DB9-1A82-41C8-BBCC-24AE4157D525}" type="pres">
      <dgm:prSet presAssocID="{09A0FA15-E020-412C-B04B-BB7862796D47}" presName="composite" presStyleCnt="0"/>
      <dgm:spPr/>
    </dgm:pt>
    <dgm:pt modelId="{D0842AB8-242A-4EB2-BEFC-9D03E71D29F0}" type="pres">
      <dgm:prSet presAssocID="{09A0FA15-E020-412C-B04B-BB7862796D47}" presName="background" presStyleLbl="node0" presStyleIdx="1" presStyleCnt="4"/>
      <dgm:spPr/>
    </dgm:pt>
    <dgm:pt modelId="{B92E3A8D-32B9-420C-8E8A-3B88D2D1D865}" type="pres">
      <dgm:prSet presAssocID="{09A0FA15-E020-412C-B04B-BB7862796D47}" presName="text" presStyleLbl="fgAcc0" presStyleIdx="1" presStyleCnt="4">
        <dgm:presLayoutVars>
          <dgm:chPref val="3"/>
        </dgm:presLayoutVars>
      </dgm:prSet>
      <dgm:spPr/>
    </dgm:pt>
    <dgm:pt modelId="{5F396675-8875-49BD-A75F-5874C9CCAF8C}" type="pres">
      <dgm:prSet presAssocID="{09A0FA15-E020-412C-B04B-BB7862796D47}" presName="hierChild2" presStyleCnt="0"/>
      <dgm:spPr/>
    </dgm:pt>
    <dgm:pt modelId="{72730F6D-B1ED-467D-A4CB-B561A624DCF3}" type="pres">
      <dgm:prSet presAssocID="{2DEF3BC9-7D20-4C30-B15B-6FD53ACD6813}" presName="hierRoot1" presStyleCnt="0"/>
      <dgm:spPr/>
    </dgm:pt>
    <dgm:pt modelId="{6A2A8A98-50FE-42A3-AB0D-C998B9984372}" type="pres">
      <dgm:prSet presAssocID="{2DEF3BC9-7D20-4C30-B15B-6FD53ACD6813}" presName="composite" presStyleCnt="0"/>
      <dgm:spPr/>
    </dgm:pt>
    <dgm:pt modelId="{8F29EE34-BB72-48D4-A072-07C7EB798B85}" type="pres">
      <dgm:prSet presAssocID="{2DEF3BC9-7D20-4C30-B15B-6FD53ACD6813}" presName="background" presStyleLbl="node0" presStyleIdx="2" presStyleCnt="4"/>
      <dgm:spPr/>
    </dgm:pt>
    <dgm:pt modelId="{F5EC9FA6-E3F7-42F3-AF98-DB365B2E544F}" type="pres">
      <dgm:prSet presAssocID="{2DEF3BC9-7D20-4C30-B15B-6FD53ACD6813}" presName="text" presStyleLbl="fgAcc0" presStyleIdx="2" presStyleCnt="4">
        <dgm:presLayoutVars>
          <dgm:chPref val="3"/>
        </dgm:presLayoutVars>
      </dgm:prSet>
      <dgm:spPr/>
    </dgm:pt>
    <dgm:pt modelId="{7927FCCE-A8BE-474D-958F-728ED6607707}" type="pres">
      <dgm:prSet presAssocID="{2DEF3BC9-7D20-4C30-B15B-6FD53ACD6813}" presName="hierChild2" presStyleCnt="0"/>
      <dgm:spPr/>
    </dgm:pt>
    <dgm:pt modelId="{E395F650-0F5D-44DD-A7B8-E9F83A02070B}" type="pres">
      <dgm:prSet presAssocID="{1716E514-EB63-4F97-BBAF-AAF51CF4092A}" presName="hierRoot1" presStyleCnt="0"/>
      <dgm:spPr/>
    </dgm:pt>
    <dgm:pt modelId="{6C2E48E3-5703-438A-8919-3E0299B6F04D}" type="pres">
      <dgm:prSet presAssocID="{1716E514-EB63-4F97-BBAF-AAF51CF4092A}" presName="composite" presStyleCnt="0"/>
      <dgm:spPr/>
    </dgm:pt>
    <dgm:pt modelId="{1F7FE5EC-652D-4035-84B4-67B6C0287943}" type="pres">
      <dgm:prSet presAssocID="{1716E514-EB63-4F97-BBAF-AAF51CF4092A}" presName="background" presStyleLbl="node0" presStyleIdx="3" presStyleCnt="4"/>
      <dgm:spPr/>
    </dgm:pt>
    <dgm:pt modelId="{5AA7FBD8-C84C-4008-8534-919B998292E9}" type="pres">
      <dgm:prSet presAssocID="{1716E514-EB63-4F97-BBAF-AAF51CF4092A}" presName="text" presStyleLbl="fgAcc0" presStyleIdx="3" presStyleCnt="4">
        <dgm:presLayoutVars>
          <dgm:chPref val="3"/>
        </dgm:presLayoutVars>
      </dgm:prSet>
      <dgm:spPr/>
    </dgm:pt>
    <dgm:pt modelId="{22BD73EB-0155-469F-B6E0-B3536756EDC6}" type="pres">
      <dgm:prSet presAssocID="{1716E514-EB63-4F97-BBAF-AAF51CF4092A}" presName="hierChild2" presStyleCnt="0"/>
      <dgm:spPr/>
    </dgm:pt>
  </dgm:ptLst>
  <dgm:cxnLst>
    <dgm:cxn modelId="{A516F869-ABFB-49AF-BB43-D7BFC9DDD96B}" type="presOf" srcId="{09A0FA15-E020-412C-B04B-BB7862796D47}" destId="{B92E3A8D-32B9-420C-8E8A-3B88D2D1D865}" srcOrd="0" destOrd="0" presId="urn:microsoft.com/office/officeart/2005/8/layout/hierarchy1"/>
    <dgm:cxn modelId="{5F42B079-56C0-4D13-8896-471AFEB49820}" srcId="{25E6C146-5801-4A29-95E9-804BF5347297}" destId="{59699EE0-3C2C-4436-8189-8351C1E51207}" srcOrd="0" destOrd="0" parTransId="{D79BF218-00E5-407F-92B3-0ED90B839CF8}" sibTransId="{6FA27217-D034-44C0-BA67-177188E1BF91}"/>
    <dgm:cxn modelId="{7481788C-E089-4F25-A802-25E0ED6EC86D}" type="presOf" srcId="{25E6C146-5801-4A29-95E9-804BF5347297}" destId="{D52A40D0-5954-4DBF-ADE6-EE81DAFA636D}" srcOrd="0" destOrd="0" presId="urn:microsoft.com/office/officeart/2005/8/layout/hierarchy1"/>
    <dgm:cxn modelId="{EB57B4B0-C313-4E8C-A054-69CE06887C7B}" type="presOf" srcId="{2DEF3BC9-7D20-4C30-B15B-6FD53ACD6813}" destId="{F5EC9FA6-E3F7-42F3-AF98-DB365B2E544F}" srcOrd="0" destOrd="0" presId="urn:microsoft.com/office/officeart/2005/8/layout/hierarchy1"/>
    <dgm:cxn modelId="{EBC139B6-5453-4147-8D52-0CA0889DF1A3}" srcId="{25E6C146-5801-4A29-95E9-804BF5347297}" destId="{1716E514-EB63-4F97-BBAF-AAF51CF4092A}" srcOrd="3" destOrd="0" parTransId="{A554CCF4-695A-4886-B42F-EBBB4A1573B0}" sibTransId="{03110F9A-ED60-45F4-A3CD-C5A0D5A684D2}"/>
    <dgm:cxn modelId="{4EB1D7B9-BADF-4469-B551-E33543D971DE}" type="presOf" srcId="{1716E514-EB63-4F97-BBAF-AAF51CF4092A}" destId="{5AA7FBD8-C84C-4008-8534-919B998292E9}" srcOrd="0" destOrd="0" presId="urn:microsoft.com/office/officeart/2005/8/layout/hierarchy1"/>
    <dgm:cxn modelId="{FB437BEF-8177-4178-A333-8618B7544C18}" srcId="{25E6C146-5801-4A29-95E9-804BF5347297}" destId="{09A0FA15-E020-412C-B04B-BB7862796D47}" srcOrd="1" destOrd="0" parTransId="{A47C432F-791A-4923-B68F-11F8B36352C2}" sibTransId="{E15802C8-3322-4018-9DAD-0E2C28126B11}"/>
    <dgm:cxn modelId="{D1E857F9-B9C0-4DC1-B0C7-DC765FBB5A27}" type="presOf" srcId="{59699EE0-3C2C-4436-8189-8351C1E51207}" destId="{60E307EC-E094-48CB-AA68-7D3C3BB2D7D8}" srcOrd="0" destOrd="0" presId="urn:microsoft.com/office/officeart/2005/8/layout/hierarchy1"/>
    <dgm:cxn modelId="{5B2254FD-3DA6-46BC-AEBF-722B04F5F8FD}" srcId="{25E6C146-5801-4A29-95E9-804BF5347297}" destId="{2DEF3BC9-7D20-4C30-B15B-6FD53ACD6813}" srcOrd="2" destOrd="0" parTransId="{FF9E787B-4EDC-4D13-83F5-BC2AC5820768}" sibTransId="{DE69F4DD-E963-4116-B71D-606E6170CF26}"/>
    <dgm:cxn modelId="{4B115C54-CCD7-4C98-99B6-B769AD125B92}" type="presParOf" srcId="{D52A40D0-5954-4DBF-ADE6-EE81DAFA636D}" destId="{ED892711-431F-46DB-9144-038993EEA8D9}" srcOrd="0" destOrd="0" presId="urn:microsoft.com/office/officeart/2005/8/layout/hierarchy1"/>
    <dgm:cxn modelId="{EB9643E3-60C2-4345-9096-F5769338D533}" type="presParOf" srcId="{ED892711-431F-46DB-9144-038993EEA8D9}" destId="{8A64AA6C-E9E2-4A84-B3BA-631F2F73E419}" srcOrd="0" destOrd="0" presId="urn:microsoft.com/office/officeart/2005/8/layout/hierarchy1"/>
    <dgm:cxn modelId="{9B55A25D-E3DA-4013-8ACF-E6092318E90B}" type="presParOf" srcId="{8A64AA6C-E9E2-4A84-B3BA-631F2F73E419}" destId="{18422A7E-6FAB-4ACA-8632-D6627D8BB7BB}" srcOrd="0" destOrd="0" presId="urn:microsoft.com/office/officeart/2005/8/layout/hierarchy1"/>
    <dgm:cxn modelId="{831C110B-1D4D-46E5-997D-EF6A0B222CD4}" type="presParOf" srcId="{8A64AA6C-E9E2-4A84-B3BA-631F2F73E419}" destId="{60E307EC-E094-48CB-AA68-7D3C3BB2D7D8}" srcOrd="1" destOrd="0" presId="urn:microsoft.com/office/officeart/2005/8/layout/hierarchy1"/>
    <dgm:cxn modelId="{4EEAEAD4-C98D-416C-9D95-DCCA23A37791}" type="presParOf" srcId="{ED892711-431F-46DB-9144-038993EEA8D9}" destId="{7AA7F7A4-1FA1-455D-A11F-0FD9310EF8AD}" srcOrd="1" destOrd="0" presId="urn:microsoft.com/office/officeart/2005/8/layout/hierarchy1"/>
    <dgm:cxn modelId="{CAA3BFFB-68FE-42F8-A209-A1AF31701A5F}" type="presParOf" srcId="{D52A40D0-5954-4DBF-ADE6-EE81DAFA636D}" destId="{D99C86DA-F532-4059-B033-336D22613379}" srcOrd="1" destOrd="0" presId="urn:microsoft.com/office/officeart/2005/8/layout/hierarchy1"/>
    <dgm:cxn modelId="{D3EDFDEC-E220-45C2-81F0-0228352638E0}" type="presParOf" srcId="{D99C86DA-F532-4059-B033-336D22613379}" destId="{9A0C8DB9-1A82-41C8-BBCC-24AE4157D525}" srcOrd="0" destOrd="0" presId="urn:microsoft.com/office/officeart/2005/8/layout/hierarchy1"/>
    <dgm:cxn modelId="{B11782B6-EDA5-4986-AF96-2FFBA1BFC075}" type="presParOf" srcId="{9A0C8DB9-1A82-41C8-BBCC-24AE4157D525}" destId="{D0842AB8-242A-4EB2-BEFC-9D03E71D29F0}" srcOrd="0" destOrd="0" presId="urn:microsoft.com/office/officeart/2005/8/layout/hierarchy1"/>
    <dgm:cxn modelId="{CF0A1F87-DD84-4956-A565-F2C28913C04C}" type="presParOf" srcId="{9A0C8DB9-1A82-41C8-BBCC-24AE4157D525}" destId="{B92E3A8D-32B9-420C-8E8A-3B88D2D1D865}" srcOrd="1" destOrd="0" presId="urn:microsoft.com/office/officeart/2005/8/layout/hierarchy1"/>
    <dgm:cxn modelId="{C762ADEA-21A7-465B-A7E7-E846BB6F19D5}" type="presParOf" srcId="{D99C86DA-F532-4059-B033-336D22613379}" destId="{5F396675-8875-49BD-A75F-5874C9CCAF8C}" srcOrd="1" destOrd="0" presId="urn:microsoft.com/office/officeart/2005/8/layout/hierarchy1"/>
    <dgm:cxn modelId="{16F7B2F7-AD38-42A8-8B70-1B9EBD4AE752}" type="presParOf" srcId="{D52A40D0-5954-4DBF-ADE6-EE81DAFA636D}" destId="{72730F6D-B1ED-467D-A4CB-B561A624DCF3}" srcOrd="2" destOrd="0" presId="urn:microsoft.com/office/officeart/2005/8/layout/hierarchy1"/>
    <dgm:cxn modelId="{82C00E55-7E6A-49E5-9574-ABC8DCB28E66}" type="presParOf" srcId="{72730F6D-B1ED-467D-A4CB-B561A624DCF3}" destId="{6A2A8A98-50FE-42A3-AB0D-C998B9984372}" srcOrd="0" destOrd="0" presId="urn:microsoft.com/office/officeart/2005/8/layout/hierarchy1"/>
    <dgm:cxn modelId="{E7D0322B-1FC9-4C81-8736-9358C0554365}" type="presParOf" srcId="{6A2A8A98-50FE-42A3-AB0D-C998B9984372}" destId="{8F29EE34-BB72-48D4-A072-07C7EB798B85}" srcOrd="0" destOrd="0" presId="urn:microsoft.com/office/officeart/2005/8/layout/hierarchy1"/>
    <dgm:cxn modelId="{CD9587A4-600E-4CAF-A867-FD816744E8A1}" type="presParOf" srcId="{6A2A8A98-50FE-42A3-AB0D-C998B9984372}" destId="{F5EC9FA6-E3F7-42F3-AF98-DB365B2E544F}" srcOrd="1" destOrd="0" presId="urn:microsoft.com/office/officeart/2005/8/layout/hierarchy1"/>
    <dgm:cxn modelId="{10FE30B8-80C3-42C3-91E7-E8834E0501D3}" type="presParOf" srcId="{72730F6D-B1ED-467D-A4CB-B561A624DCF3}" destId="{7927FCCE-A8BE-474D-958F-728ED6607707}" srcOrd="1" destOrd="0" presId="urn:microsoft.com/office/officeart/2005/8/layout/hierarchy1"/>
    <dgm:cxn modelId="{E696EAB0-A12E-49BC-9A9B-512DC00013B2}" type="presParOf" srcId="{D52A40D0-5954-4DBF-ADE6-EE81DAFA636D}" destId="{E395F650-0F5D-44DD-A7B8-E9F83A02070B}" srcOrd="3" destOrd="0" presId="urn:microsoft.com/office/officeart/2005/8/layout/hierarchy1"/>
    <dgm:cxn modelId="{38ACFA05-1ACB-4930-9FC5-CD67773E0A09}" type="presParOf" srcId="{E395F650-0F5D-44DD-A7B8-E9F83A02070B}" destId="{6C2E48E3-5703-438A-8919-3E0299B6F04D}" srcOrd="0" destOrd="0" presId="urn:microsoft.com/office/officeart/2005/8/layout/hierarchy1"/>
    <dgm:cxn modelId="{0C5CD890-94D7-45AB-A3B8-5895847481A7}" type="presParOf" srcId="{6C2E48E3-5703-438A-8919-3E0299B6F04D}" destId="{1F7FE5EC-652D-4035-84B4-67B6C0287943}" srcOrd="0" destOrd="0" presId="urn:microsoft.com/office/officeart/2005/8/layout/hierarchy1"/>
    <dgm:cxn modelId="{A4FA2EFF-17BD-4063-B764-2E90F376B81A}" type="presParOf" srcId="{6C2E48E3-5703-438A-8919-3E0299B6F04D}" destId="{5AA7FBD8-C84C-4008-8534-919B998292E9}" srcOrd="1" destOrd="0" presId="urn:microsoft.com/office/officeart/2005/8/layout/hierarchy1"/>
    <dgm:cxn modelId="{AB842DAB-8ACB-4CF0-B9E2-D6E04EB88FAA}" type="presParOf" srcId="{E395F650-0F5D-44DD-A7B8-E9F83A02070B}" destId="{22BD73EB-0155-469F-B6E0-B3536756EDC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B83B095-6F81-4CD2-B607-3EEC3F114DA5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80536335-939F-4E79-8599-1BCA096F67B9}">
      <dgm:prSet/>
      <dgm:spPr/>
      <dgm:t>
        <a:bodyPr/>
        <a:lstStyle/>
        <a:p>
          <a:pPr>
            <a:defRPr b="1"/>
          </a:pPr>
          <a:r>
            <a:rPr lang="cs-CZ"/>
            <a:t>Explanace:</a:t>
          </a:r>
          <a:endParaRPr lang="en-US"/>
        </a:p>
      </dgm:t>
    </dgm:pt>
    <dgm:pt modelId="{B5E50DB1-D1E4-4D8D-9934-B6091DCC32F8}" type="parTrans" cxnId="{5FB9E3BD-6A78-4E4D-9CBC-9C649CF1E0F6}">
      <dgm:prSet/>
      <dgm:spPr/>
      <dgm:t>
        <a:bodyPr/>
        <a:lstStyle/>
        <a:p>
          <a:endParaRPr lang="en-US"/>
        </a:p>
      </dgm:t>
    </dgm:pt>
    <dgm:pt modelId="{D4162C9A-300F-443D-B266-8E5B78E1DCA1}" type="sibTrans" cxnId="{5FB9E3BD-6A78-4E4D-9CBC-9C649CF1E0F6}">
      <dgm:prSet/>
      <dgm:spPr/>
      <dgm:t>
        <a:bodyPr/>
        <a:lstStyle/>
        <a:p>
          <a:endParaRPr lang="en-US"/>
        </a:p>
      </dgm:t>
    </dgm:pt>
    <dgm:pt modelId="{AE46F1B9-A957-444B-9C76-87E616179B88}">
      <dgm:prSet/>
      <dgm:spPr/>
      <dgm:t>
        <a:bodyPr/>
        <a:lstStyle/>
        <a:p>
          <a:r>
            <a:rPr lang="cs-CZ"/>
            <a:t>Vysvětluje </a:t>
          </a:r>
          <a:r>
            <a:rPr lang="cs-CZ" b="1"/>
            <a:t>proč</a:t>
          </a:r>
          <a:r>
            <a:rPr lang="cs-CZ"/>
            <a:t> se něco děje </a:t>
          </a:r>
          <a:r>
            <a:rPr lang="cs-CZ">
              <a:sym typeface="Wingdings" panose="05000000000000000000" pitchFamily="2" charset="2"/>
            </a:rPr>
            <a:t></a:t>
          </a:r>
          <a:r>
            <a:rPr lang="cs-CZ"/>
            <a:t> kauzalita a příčiny jevů.</a:t>
          </a:r>
          <a:endParaRPr lang="en-US"/>
        </a:p>
      </dgm:t>
    </dgm:pt>
    <dgm:pt modelId="{1FD420EB-5E31-412C-8AAC-BC00E7163B92}" type="parTrans" cxnId="{7E3DA105-F942-4A4D-8DD5-97DD2ED800F5}">
      <dgm:prSet/>
      <dgm:spPr/>
      <dgm:t>
        <a:bodyPr/>
        <a:lstStyle/>
        <a:p>
          <a:endParaRPr lang="en-US"/>
        </a:p>
      </dgm:t>
    </dgm:pt>
    <dgm:pt modelId="{813C49EF-EEAA-4DFF-A7AD-8F18337EBB7B}" type="sibTrans" cxnId="{7E3DA105-F942-4A4D-8DD5-97DD2ED800F5}">
      <dgm:prSet/>
      <dgm:spPr/>
      <dgm:t>
        <a:bodyPr/>
        <a:lstStyle/>
        <a:p>
          <a:endParaRPr lang="en-US"/>
        </a:p>
      </dgm:t>
    </dgm:pt>
    <dgm:pt modelId="{F9D34776-114E-4EBB-B933-93EC3E87BDEC}">
      <dgm:prSet/>
      <dgm:spPr/>
      <dgm:t>
        <a:bodyPr/>
        <a:lstStyle/>
        <a:p>
          <a:r>
            <a:rPr lang="cs-CZ"/>
            <a:t>Testování hypotéz a teorie </a:t>
          </a:r>
          <a:r>
            <a:rPr lang="cs-CZ">
              <a:sym typeface="Wingdings" panose="05000000000000000000" pitchFamily="2" charset="2"/>
            </a:rPr>
            <a:t></a:t>
          </a:r>
          <a:r>
            <a:rPr lang="cs-CZ"/>
            <a:t> konstrukce a operacionalizace proměnných </a:t>
          </a:r>
          <a:r>
            <a:rPr lang="cs-CZ">
              <a:sym typeface="Wingdings" panose="05000000000000000000" pitchFamily="2" charset="2"/>
            </a:rPr>
            <a:t></a:t>
          </a:r>
          <a:r>
            <a:rPr lang="cs-CZ"/>
            <a:t> výběr dat </a:t>
          </a:r>
          <a:r>
            <a:rPr lang="cs-CZ">
              <a:sym typeface="Wingdings" panose="05000000000000000000" pitchFamily="2" charset="2"/>
            </a:rPr>
            <a:t></a:t>
          </a:r>
          <a:r>
            <a:rPr lang="cs-CZ"/>
            <a:t> statistické testy – inferenční statistika).</a:t>
          </a:r>
          <a:endParaRPr lang="en-US"/>
        </a:p>
      </dgm:t>
    </dgm:pt>
    <dgm:pt modelId="{A31A4927-6E17-4C93-8B83-0DF078AA1090}" type="parTrans" cxnId="{B61ADE4E-0962-4CE2-916E-E2348C09CD6E}">
      <dgm:prSet/>
      <dgm:spPr/>
      <dgm:t>
        <a:bodyPr/>
        <a:lstStyle/>
        <a:p>
          <a:endParaRPr lang="en-US"/>
        </a:p>
      </dgm:t>
    </dgm:pt>
    <dgm:pt modelId="{77AE522D-0CF1-4224-B3E3-AB002F4732A1}" type="sibTrans" cxnId="{B61ADE4E-0962-4CE2-916E-E2348C09CD6E}">
      <dgm:prSet/>
      <dgm:spPr/>
      <dgm:t>
        <a:bodyPr/>
        <a:lstStyle/>
        <a:p>
          <a:endParaRPr lang="en-US"/>
        </a:p>
      </dgm:t>
    </dgm:pt>
    <dgm:pt modelId="{AF9ED502-2035-41D4-96F4-49CE612AF766}">
      <dgm:prSet/>
      <dgm:spPr/>
      <dgm:t>
        <a:bodyPr/>
        <a:lstStyle/>
        <a:p>
          <a:r>
            <a:rPr lang="cs-CZ"/>
            <a:t>Dedukce – dominantně kvanti.</a:t>
          </a:r>
          <a:endParaRPr lang="en-US"/>
        </a:p>
      </dgm:t>
    </dgm:pt>
    <dgm:pt modelId="{27241FF7-553A-4727-BDAB-73CB624193E3}" type="parTrans" cxnId="{5F7061EB-4731-4691-AAE0-783F4A6B9640}">
      <dgm:prSet/>
      <dgm:spPr/>
      <dgm:t>
        <a:bodyPr/>
        <a:lstStyle/>
        <a:p>
          <a:endParaRPr lang="en-US"/>
        </a:p>
      </dgm:t>
    </dgm:pt>
    <dgm:pt modelId="{608CB6F6-85BE-4911-B48A-32D527CE8E0B}" type="sibTrans" cxnId="{5F7061EB-4731-4691-AAE0-783F4A6B9640}">
      <dgm:prSet/>
      <dgm:spPr/>
      <dgm:t>
        <a:bodyPr/>
        <a:lstStyle/>
        <a:p>
          <a:endParaRPr lang="en-US"/>
        </a:p>
      </dgm:t>
    </dgm:pt>
    <dgm:pt modelId="{AD0D1D71-732C-4B7A-9712-58F084266A50}">
      <dgm:prSet/>
      <dgm:spPr/>
      <dgm:t>
        <a:bodyPr/>
        <a:lstStyle/>
        <a:p>
          <a:pPr>
            <a:defRPr b="1"/>
          </a:pPr>
          <a:r>
            <a:rPr lang="cs-CZ"/>
            <a:t>Deskripce:</a:t>
          </a:r>
          <a:endParaRPr lang="en-US"/>
        </a:p>
      </dgm:t>
    </dgm:pt>
    <dgm:pt modelId="{D68D8718-4D6E-4B36-BE40-708F1B52B2EE}" type="parTrans" cxnId="{3CCA0662-D3B6-414C-81CF-317DCEE5FD49}">
      <dgm:prSet/>
      <dgm:spPr/>
      <dgm:t>
        <a:bodyPr/>
        <a:lstStyle/>
        <a:p>
          <a:endParaRPr lang="en-US"/>
        </a:p>
      </dgm:t>
    </dgm:pt>
    <dgm:pt modelId="{A057063D-997D-40A2-AB24-4F4059E1B23E}" type="sibTrans" cxnId="{3CCA0662-D3B6-414C-81CF-317DCEE5FD49}">
      <dgm:prSet/>
      <dgm:spPr/>
      <dgm:t>
        <a:bodyPr/>
        <a:lstStyle/>
        <a:p>
          <a:endParaRPr lang="en-US"/>
        </a:p>
      </dgm:t>
    </dgm:pt>
    <dgm:pt modelId="{2A5BD32D-4C55-40FF-AA83-87BB7B6F4EB0}">
      <dgm:prSet/>
      <dgm:spPr/>
      <dgm:t>
        <a:bodyPr/>
        <a:lstStyle/>
        <a:p>
          <a:r>
            <a:rPr lang="cs-CZ"/>
            <a:t>Odpovídá na otázku </a:t>
          </a:r>
          <a:r>
            <a:rPr lang="cs-CZ" b="1"/>
            <a:t>co?</a:t>
          </a:r>
          <a:endParaRPr lang="en-US"/>
        </a:p>
      </dgm:t>
    </dgm:pt>
    <dgm:pt modelId="{9D86EDF8-ED43-4C6A-A7FC-ED92AC523B65}" type="parTrans" cxnId="{5F9BD8E6-9A55-458F-857C-D672CDF8B8E4}">
      <dgm:prSet/>
      <dgm:spPr/>
      <dgm:t>
        <a:bodyPr/>
        <a:lstStyle/>
        <a:p>
          <a:endParaRPr lang="en-US"/>
        </a:p>
      </dgm:t>
    </dgm:pt>
    <dgm:pt modelId="{3CE67F37-8EC5-4BDE-BDAD-1CFFBB05FDD4}" type="sibTrans" cxnId="{5F9BD8E6-9A55-458F-857C-D672CDF8B8E4}">
      <dgm:prSet/>
      <dgm:spPr/>
      <dgm:t>
        <a:bodyPr/>
        <a:lstStyle/>
        <a:p>
          <a:endParaRPr lang="en-US"/>
        </a:p>
      </dgm:t>
    </dgm:pt>
    <dgm:pt modelId="{325111D3-7A9F-4E96-8744-F1678A40615D}">
      <dgm:prSet/>
      <dgm:spPr/>
      <dgm:t>
        <a:bodyPr/>
        <a:lstStyle/>
        <a:p>
          <a:r>
            <a:rPr lang="cs-CZ" dirty="0"/>
            <a:t>Mezistupeň explorace a explanace.</a:t>
          </a:r>
          <a:endParaRPr lang="en-US" dirty="0"/>
        </a:p>
      </dgm:t>
    </dgm:pt>
    <dgm:pt modelId="{EF1E7B43-776D-4D7D-8B46-2F3998E753BC}" type="parTrans" cxnId="{3B21BE80-12A2-4DA0-A142-E3A41A04FC4E}">
      <dgm:prSet/>
      <dgm:spPr/>
      <dgm:t>
        <a:bodyPr/>
        <a:lstStyle/>
        <a:p>
          <a:endParaRPr lang="en-US"/>
        </a:p>
      </dgm:t>
    </dgm:pt>
    <dgm:pt modelId="{39EAD127-A947-4E2A-8B06-E2F12E6683B9}" type="sibTrans" cxnId="{3B21BE80-12A2-4DA0-A142-E3A41A04FC4E}">
      <dgm:prSet/>
      <dgm:spPr/>
      <dgm:t>
        <a:bodyPr/>
        <a:lstStyle/>
        <a:p>
          <a:endParaRPr lang="en-US"/>
        </a:p>
      </dgm:t>
    </dgm:pt>
    <dgm:pt modelId="{125EFE00-55E4-4B12-A7A3-64FD83177914}">
      <dgm:prSet/>
      <dgm:spPr/>
      <dgm:t>
        <a:bodyPr/>
        <a:lstStyle/>
        <a:p>
          <a:r>
            <a:rPr lang="cs-CZ" dirty="0"/>
            <a:t>Indukce – ale jak </a:t>
          </a:r>
          <a:r>
            <a:rPr lang="cs-CZ" dirty="0" err="1"/>
            <a:t>kvali</a:t>
          </a:r>
          <a:r>
            <a:rPr lang="cs-CZ" dirty="0"/>
            <a:t>, tak </a:t>
          </a:r>
          <a:r>
            <a:rPr lang="cs-CZ" dirty="0" err="1"/>
            <a:t>kvanti</a:t>
          </a:r>
          <a:r>
            <a:rPr lang="cs-CZ" dirty="0"/>
            <a:t> výzkum.</a:t>
          </a:r>
          <a:endParaRPr lang="en-US" dirty="0"/>
        </a:p>
      </dgm:t>
    </dgm:pt>
    <dgm:pt modelId="{5B1C6210-04A5-4785-8D09-FB5C25ADE627}" type="parTrans" cxnId="{3975EB5C-D232-42BD-8BCB-8CF8E6977B58}">
      <dgm:prSet/>
      <dgm:spPr/>
      <dgm:t>
        <a:bodyPr/>
        <a:lstStyle/>
        <a:p>
          <a:endParaRPr lang="en-US"/>
        </a:p>
      </dgm:t>
    </dgm:pt>
    <dgm:pt modelId="{E0221BC5-5A66-4538-B49E-13E88B3CDF4B}" type="sibTrans" cxnId="{3975EB5C-D232-42BD-8BCB-8CF8E6977B58}">
      <dgm:prSet/>
      <dgm:spPr/>
      <dgm:t>
        <a:bodyPr/>
        <a:lstStyle/>
        <a:p>
          <a:endParaRPr lang="en-US"/>
        </a:p>
      </dgm:t>
    </dgm:pt>
    <dgm:pt modelId="{66B03F04-1A82-43DB-8D5F-206F9953ABB6}">
      <dgm:prSet/>
      <dgm:spPr/>
      <dgm:t>
        <a:bodyPr/>
        <a:lstStyle/>
        <a:p>
          <a:pPr>
            <a:defRPr b="1"/>
          </a:pPr>
          <a:r>
            <a:rPr lang="cs-CZ"/>
            <a:t>Explorace:</a:t>
          </a:r>
          <a:endParaRPr lang="en-US"/>
        </a:p>
      </dgm:t>
    </dgm:pt>
    <dgm:pt modelId="{5166EF19-A34F-41C8-9432-75B0DB5A0110}" type="parTrans" cxnId="{93378E65-7134-4531-B32B-B2E738A738FB}">
      <dgm:prSet/>
      <dgm:spPr/>
      <dgm:t>
        <a:bodyPr/>
        <a:lstStyle/>
        <a:p>
          <a:endParaRPr lang="en-US"/>
        </a:p>
      </dgm:t>
    </dgm:pt>
    <dgm:pt modelId="{8D3C7126-C365-436A-A859-28AFD4652D5D}" type="sibTrans" cxnId="{93378E65-7134-4531-B32B-B2E738A738FB}">
      <dgm:prSet/>
      <dgm:spPr/>
      <dgm:t>
        <a:bodyPr/>
        <a:lstStyle/>
        <a:p>
          <a:endParaRPr lang="en-US"/>
        </a:p>
      </dgm:t>
    </dgm:pt>
    <dgm:pt modelId="{CDA9A384-893F-47A8-B73A-2142D0326ED5}">
      <dgm:prSet/>
      <dgm:spPr/>
      <dgm:t>
        <a:bodyPr/>
        <a:lstStyle/>
        <a:p>
          <a:r>
            <a:rPr lang="cs-CZ"/>
            <a:t>Jak kvali, tak kvanti.</a:t>
          </a:r>
          <a:endParaRPr lang="en-US"/>
        </a:p>
      </dgm:t>
    </dgm:pt>
    <dgm:pt modelId="{B05278D7-E356-45A5-908B-E382618CD528}" type="parTrans" cxnId="{9ADC4580-84EA-47B0-AE18-EA7C92A16B23}">
      <dgm:prSet/>
      <dgm:spPr/>
      <dgm:t>
        <a:bodyPr/>
        <a:lstStyle/>
        <a:p>
          <a:endParaRPr lang="en-US"/>
        </a:p>
      </dgm:t>
    </dgm:pt>
    <dgm:pt modelId="{18A43541-D03A-40CA-94D9-7DE3750C313C}" type="sibTrans" cxnId="{9ADC4580-84EA-47B0-AE18-EA7C92A16B23}">
      <dgm:prSet/>
      <dgm:spPr/>
      <dgm:t>
        <a:bodyPr/>
        <a:lstStyle/>
        <a:p>
          <a:endParaRPr lang="en-US"/>
        </a:p>
      </dgm:t>
    </dgm:pt>
    <dgm:pt modelId="{915E6BA8-C75F-4AFA-83F4-375825331F5E}">
      <dgm:prSet/>
      <dgm:spPr/>
      <dgm:t>
        <a:bodyPr/>
        <a:lstStyle/>
        <a:p>
          <a:r>
            <a:rPr lang="cs-CZ"/>
            <a:t>Pragmatismus.</a:t>
          </a:r>
          <a:endParaRPr lang="en-US"/>
        </a:p>
      </dgm:t>
    </dgm:pt>
    <dgm:pt modelId="{3F934F7B-9E58-4004-90DE-1B0952C97D09}" type="parTrans" cxnId="{EA344C31-2FA3-4A39-82C4-589BCD5ED853}">
      <dgm:prSet/>
      <dgm:spPr/>
      <dgm:t>
        <a:bodyPr/>
        <a:lstStyle/>
        <a:p>
          <a:endParaRPr lang="en-US"/>
        </a:p>
      </dgm:t>
    </dgm:pt>
    <dgm:pt modelId="{3BEBFA04-A4AA-49AF-958E-0737BAA87193}" type="sibTrans" cxnId="{EA344C31-2FA3-4A39-82C4-589BCD5ED853}">
      <dgm:prSet/>
      <dgm:spPr/>
      <dgm:t>
        <a:bodyPr/>
        <a:lstStyle/>
        <a:p>
          <a:endParaRPr lang="en-US"/>
        </a:p>
      </dgm:t>
    </dgm:pt>
    <dgm:pt modelId="{DCAF6E65-1859-40CC-86C5-A0E35A1C3E2C}">
      <dgm:prSet/>
      <dgm:spPr/>
      <dgm:t>
        <a:bodyPr/>
        <a:lstStyle/>
        <a:p>
          <a:r>
            <a:rPr lang="cs-CZ"/>
            <a:t>Prvotní a flexibilní zkoumání.</a:t>
          </a:r>
          <a:endParaRPr lang="en-US"/>
        </a:p>
      </dgm:t>
    </dgm:pt>
    <dgm:pt modelId="{853FA00A-62AB-4DD5-B1FB-7F58B7A26DEB}" type="parTrans" cxnId="{5F6062F8-98EB-4339-BAB3-BEE780202BC9}">
      <dgm:prSet/>
      <dgm:spPr/>
      <dgm:t>
        <a:bodyPr/>
        <a:lstStyle/>
        <a:p>
          <a:endParaRPr lang="en-US"/>
        </a:p>
      </dgm:t>
    </dgm:pt>
    <dgm:pt modelId="{4E5C2F88-B899-4692-B416-A4447B54E047}" type="sibTrans" cxnId="{5F6062F8-98EB-4339-BAB3-BEE780202BC9}">
      <dgm:prSet/>
      <dgm:spPr/>
      <dgm:t>
        <a:bodyPr/>
        <a:lstStyle/>
        <a:p>
          <a:endParaRPr lang="en-US"/>
        </a:p>
      </dgm:t>
    </dgm:pt>
    <dgm:pt modelId="{4A4452A2-F84F-469C-B7FF-28D44FEB5374}" type="pres">
      <dgm:prSet presAssocID="{2B83B095-6F81-4CD2-B607-3EEC3F114DA5}" presName="root" presStyleCnt="0">
        <dgm:presLayoutVars>
          <dgm:dir/>
          <dgm:resizeHandles val="exact"/>
        </dgm:presLayoutVars>
      </dgm:prSet>
      <dgm:spPr/>
    </dgm:pt>
    <dgm:pt modelId="{5EBD8269-AD83-44DA-BAE7-A15A6943DEA4}" type="pres">
      <dgm:prSet presAssocID="{80536335-939F-4E79-8599-1BCA096F67B9}" presName="compNode" presStyleCnt="0"/>
      <dgm:spPr/>
    </dgm:pt>
    <dgm:pt modelId="{76FEAC12-E9D1-43AC-9F5C-83677DB8C467}" type="pres">
      <dgm:prSet presAssocID="{80536335-939F-4E79-8599-1BCA096F67B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tázky"/>
        </a:ext>
      </dgm:extLst>
    </dgm:pt>
    <dgm:pt modelId="{A6483163-4C63-4E16-B9B2-1D7EC02178DE}" type="pres">
      <dgm:prSet presAssocID="{80536335-939F-4E79-8599-1BCA096F67B9}" presName="iconSpace" presStyleCnt="0"/>
      <dgm:spPr/>
    </dgm:pt>
    <dgm:pt modelId="{F0C41CEE-C192-4C57-A23C-3046B315D850}" type="pres">
      <dgm:prSet presAssocID="{80536335-939F-4E79-8599-1BCA096F67B9}" presName="parTx" presStyleLbl="revTx" presStyleIdx="0" presStyleCnt="6">
        <dgm:presLayoutVars>
          <dgm:chMax val="0"/>
          <dgm:chPref val="0"/>
        </dgm:presLayoutVars>
      </dgm:prSet>
      <dgm:spPr/>
    </dgm:pt>
    <dgm:pt modelId="{951DD305-5768-4D7E-8B6A-13AFABC20D53}" type="pres">
      <dgm:prSet presAssocID="{80536335-939F-4E79-8599-1BCA096F67B9}" presName="txSpace" presStyleCnt="0"/>
      <dgm:spPr/>
    </dgm:pt>
    <dgm:pt modelId="{0A556F3C-6F62-4034-A051-1F6BAFC8FC41}" type="pres">
      <dgm:prSet presAssocID="{80536335-939F-4E79-8599-1BCA096F67B9}" presName="desTx" presStyleLbl="revTx" presStyleIdx="1" presStyleCnt="6">
        <dgm:presLayoutVars/>
      </dgm:prSet>
      <dgm:spPr/>
    </dgm:pt>
    <dgm:pt modelId="{77244EBC-DB4F-4A92-892B-758D427B433F}" type="pres">
      <dgm:prSet presAssocID="{D4162C9A-300F-443D-B266-8E5B78E1DCA1}" presName="sibTrans" presStyleCnt="0"/>
      <dgm:spPr/>
    </dgm:pt>
    <dgm:pt modelId="{C58F5CC3-F510-42F7-96CA-7864E9C42EFE}" type="pres">
      <dgm:prSet presAssocID="{AD0D1D71-732C-4B7A-9712-58F084266A50}" presName="compNode" presStyleCnt="0"/>
      <dgm:spPr/>
    </dgm:pt>
    <dgm:pt modelId="{8B176963-D0D9-48A7-8388-C260525414CC}" type="pres">
      <dgm:prSet presAssocID="{AD0D1D71-732C-4B7A-9712-58F084266A50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ývojový diagram"/>
        </a:ext>
      </dgm:extLst>
    </dgm:pt>
    <dgm:pt modelId="{46AA677C-345D-48B9-A66A-666FE1680A21}" type="pres">
      <dgm:prSet presAssocID="{AD0D1D71-732C-4B7A-9712-58F084266A50}" presName="iconSpace" presStyleCnt="0"/>
      <dgm:spPr/>
    </dgm:pt>
    <dgm:pt modelId="{A967D5A3-DF92-4E8E-8A90-553B354ABC9A}" type="pres">
      <dgm:prSet presAssocID="{AD0D1D71-732C-4B7A-9712-58F084266A50}" presName="parTx" presStyleLbl="revTx" presStyleIdx="2" presStyleCnt="6">
        <dgm:presLayoutVars>
          <dgm:chMax val="0"/>
          <dgm:chPref val="0"/>
        </dgm:presLayoutVars>
      </dgm:prSet>
      <dgm:spPr/>
    </dgm:pt>
    <dgm:pt modelId="{91DB896B-AA80-4E34-8278-9DDC7BB14B7C}" type="pres">
      <dgm:prSet presAssocID="{AD0D1D71-732C-4B7A-9712-58F084266A50}" presName="txSpace" presStyleCnt="0"/>
      <dgm:spPr/>
    </dgm:pt>
    <dgm:pt modelId="{3BA01755-E7C4-4995-B608-57A3A644653B}" type="pres">
      <dgm:prSet presAssocID="{AD0D1D71-732C-4B7A-9712-58F084266A50}" presName="desTx" presStyleLbl="revTx" presStyleIdx="3" presStyleCnt="6">
        <dgm:presLayoutVars/>
      </dgm:prSet>
      <dgm:spPr/>
    </dgm:pt>
    <dgm:pt modelId="{F7BBAC28-6EE0-40C2-A40E-74D70121ADBE}" type="pres">
      <dgm:prSet presAssocID="{A057063D-997D-40A2-AB24-4F4059E1B23E}" presName="sibTrans" presStyleCnt="0"/>
      <dgm:spPr/>
    </dgm:pt>
    <dgm:pt modelId="{2B1B84E2-F85A-49F5-BC78-90A32FA8D3DB}" type="pres">
      <dgm:prSet presAssocID="{66B03F04-1A82-43DB-8D5F-206F9953ABB6}" presName="compNode" presStyleCnt="0"/>
      <dgm:spPr/>
    </dgm:pt>
    <dgm:pt modelId="{BCA1D8AA-6C17-4958-BFAD-7D2D485138E2}" type="pres">
      <dgm:prSet presAssocID="{66B03F04-1A82-43DB-8D5F-206F9953ABB6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stronaut"/>
        </a:ext>
      </dgm:extLst>
    </dgm:pt>
    <dgm:pt modelId="{72EC2822-B79A-4665-8672-AB64E4800CCC}" type="pres">
      <dgm:prSet presAssocID="{66B03F04-1A82-43DB-8D5F-206F9953ABB6}" presName="iconSpace" presStyleCnt="0"/>
      <dgm:spPr/>
    </dgm:pt>
    <dgm:pt modelId="{A6996D86-19AA-4B7E-8B4E-DC5931D802F7}" type="pres">
      <dgm:prSet presAssocID="{66B03F04-1A82-43DB-8D5F-206F9953ABB6}" presName="parTx" presStyleLbl="revTx" presStyleIdx="4" presStyleCnt="6">
        <dgm:presLayoutVars>
          <dgm:chMax val="0"/>
          <dgm:chPref val="0"/>
        </dgm:presLayoutVars>
      </dgm:prSet>
      <dgm:spPr/>
    </dgm:pt>
    <dgm:pt modelId="{FDFB1C99-D4C2-46CF-9CD3-546467125827}" type="pres">
      <dgm:prSet presAssocID="{66B03F04-1A82-43DB-8D5F-206F9953ABB6}" presName="txSpace" presStyleCnt="0"/>
      <dgm:spPr/>
    </dgm:pt>
    <dgm:pt modelId="{282C1574-3E83-4ECC-B0FC-79589E6472B6}" type="pres">
      <dgm:prSet presAssocID="{66B03F04-1A82-43DB-8D5F-206F9953ABB6}" presName="desTx" presStyleLbl="revTx" presStyleIdx="5" presStyleCnt="6">
        <dgm:presLayoutVars/>
      </dgm:prSet>
      <dgm:spPr/>
    </dgm:pt>
  </dgm:ptLst>
  <dgm:cxnLst>
    <dgm:cxn modelId="{7E3DA105-F942-4A4D-8DD5-97DD2ED800F5}" srcId="{80536335-939F-4E79-8599-1BCA096F67B9}" destId="{AE46F1B9-A957-444B-9C76-87E616179B88}" srcOrd="0" destOrd="0" parTransId="{1FD420EB-5E31-412C-8AAC-BC00E7163B92}" sibTransId="{813C49EF-EEAA-4DFF-A7AD-8F18337EBB7B}"/>
    <dgm:cxn modelId="{22E84216-9E9E-4504-9B0D-65DFA3B9CD55}" type="presOf" srcId="{AD0D1D71-732C-4B7A-9712-58F084266A50}" destId="{A967D5A3-DF92-4E8E-8A90-553B354ABC9A}" srcOrd="0" destOrd="0" presId="urn:microsoft.com/office/officeart/2018/5/layout/CenteredIconLabelDescriptionList"/>
    <dgm:cxn modelId="{9B0CFA1A-14CC-47A7-9C5F-180BF7F70101}" type="presOf" srcId="{915E6BA8-C75F-4AFA-83F4-375825331F5E}" destId="{282C1574-3E83-4ECC-B0FC-79589E6472B6}" srcOrd="0" destOrd="1" presId="urn:microsoft.com/office/officeart/2018/5/layout/CenteredIconLabelDescriptionList"/>
    <dgm:cxn modelId="{0F0ADD28-F7C0-405E-A30A-DA147E3BEAD4}" type="presOf" srcId="{F9D34776-114E-4EBB-B933-93EC3E87BDEC}" destId="{0A556F3C-6F62-4034-A051-1F6BAFC8FC41}" srcOrd="0" destOrd="1" presId="urn:microsoft.com/office/officeart/2018/5/layout/CenteredIconLabelDescriptionList"/>
    <dgm:cxn modelId="{EA344C31-2FA3-4A39-82C4-589BCD5ED853}" srcId="{66B03F04-1A82-43DB-8D5F-206F9953ABB6}" destId="{915E6BA8-C75F-4AFA-83F4-375825331F5E}" srcOrd="1" destOrd="0" parTransId="{3F934F7B-9E58-4004-90DE-1B0952C97D09}" sibTransId="{3BEBFA04-A4AA-49AF-958E-0737BAA87193}"/>
    <dgm:cxn modelId="{3975EB5C-D232-42BD-8BCB-8CF8E6977B58}" srcId="{AD0D1D71-732C-4B7A-9712-58F084266A50}" destId="{125EFE00-55E4-4B12-A7A3-64FD83177914}" srcOrd="2" destOrd="0" parTransId="{5B1C6210-04A5-4785-8D09-FB5C25ADE627}" sibTransId="{E0221BC5-5A66-4538-B49E-13E88B3CDF4B}"/>
    <dgm:cxn modelId="{A3DB865E-2C9E-46DC-8FEB-CAB38E86453D}" type="presOf" srcId="{2A5BD32D-4C55-40FF-AA83-87BB7B6F4EB0}" destId="{3BA01755-E7C4-4995-B608-57A3A644653B}" srcOrd="0" destOrd="0" presId="urn:microsoft.com/office/officeart/2018/5/layout/CenteredIconLabelDescriptionList"/>
    <dgm:cxn modelId="{12539560-F7FC-4F0D-9A05-30718DDB440B}" type="presOf" srcId="{125EFE00-55E4-4B12-A7A3-64FD83177914}" destId="{3BA01755-E7C4-4995-B608-57A3A644653B}" srcOrd="0" destOrd="2" presId="urn:microsoft.com/office/officeart/2018/5/layout/CenteredIconLabelDescriptionList"/>
    <dgm:cxn modelId="{67E08341-5D78-45C8-902B-024DFD2F5ABE}" type="presOf" srcId="{AF9ED502-2035-41D4-96F4-49CE612AF766}" destId="{0A556F3C-6F62-4034-A051-1F6BAFC8FC41}" srcOrd="0" destOrd="2" presId="urn:microsoft.com/office/officeart/2018/5/layout/CenteredIconLabelDescriptionList"/>
    <dgm:cxn modelId="{3CCA0662-D3B6-414C-81CF-317DCEE5FD49}" srcId="{2B83B095-6F81-4CD2-B607-3EEC3F114DA5}" destId="{AD0D1D71-732C-4B7A-9712-58F084266A50}" srcOrd="1" destOrd="0" parTransId="{D68D8718-4D6E-4B36-BE40-708F1B52B2EE}" sibTransId="{A057063D-997D-40A2-AB24-4F4059E1B23E}"/>
    <dgm:cxn modelId="{93378E65-7134-4531-B32B-B2E738A738FB}" srcId="{2B83B095-6F81-4CD2-B607-3EEC3F114DA5}" destId="{66B03F04-1A82-43DB-8D5F-206F9953ABB6}" srcOrd="2" destOrd="0" parTransId="{5166EF19-A34F-41C8-9432-75B0DB5A0110}" sibTransId="{8D3C7126-C365-436A-A859-28AFD4652D5D}"/>
    <dgm:cxn modelId="{1D17DB45-53B6-4F53-ABAF-FCC6E4A167FC}" type="presOf" srcId="{325111D3-7A9F-4E96-8744-F1678A40615D}" destId="{3BA01755-E7C4-4995-B608-57A3A644653B}" srcOrd="0" destOrd="1" presId="urn:microsoft.com/office/officeart/2018/5/layout/CenteredIconLabelDescriptionList"/>
    <dgm:cxn modelId="{25517469-A4C3-4063-9962-2D5644F7832E}" type="presOf" srcId="{DCAF6E65-1859-40CC-86C5-A0E35A1C3E2C}" destId="{282C1574-3E83-4ECC-B0FC-79589E6472B6}" srcOrd="0" destOrd="2" presId="urn:microsoft.com/office/officeart/2018/5/layout/CenteredIconLabelDescriptionList"/>
    <dgm:cxn modelId="{E5ED8F69-3BD8-4FA5-A7E5-C3E161B596C8}" type="presOf" srcId="{66B03F04-1A82-43DB-8D5F-206F9953ABB6}" destId="{A6996D86-19AA-4B7E-8B4E-DC5931D802F7}" srcOrd="0" destOrd="0" presId="urn:microsoft.com/office/officeart/2018/5/layout/CenteredIconLabelDescriptionList"/>
    <dgm:cxn modelId="{D7605C4A-6621-4E2E-B494-ABA4BA2DA8A2}" type="presOf" srcId="{CDA9A384-893F-47A8-B73A-2142D0326ED5}" destId="{282C1574-3E83-4ECC-B0FC-79589E6472B6}" srcOrd="0" destOrd="0" presId="urn:microsoft.com/office/officeart/2018/5/layout/CenteredIconLabelDescriptionList"/>
    <dgm:cxn modelId="{B61ADE4E-0962-4CE2-916E-E2348C09CD6E}" srcId="{80536335-939F-4E79-8599-1BCA096F67B9}" destId="{F9D34776-114E-4EBB-B933-93EC3E87BDEC}" srcOrd="1" destOrd="0" parTransId="{A31A4927-6E17-4C93-8B83-0DF078AA1090}" sibTransId="{77AE522D-0CF1-4224-B3E3-AB002F4732A1}"/>
    <dgm:cxn modelId="{9ADC4580-84EA-47B0-AE18-EA7C92A16B23}" srcId="{66B03F04-1A82-43DB-8D5F-206F9953ABB6}" destId="{CDA9A384-893F-47A8-B73A-2142D0326ED5}" srcOrd="0" destOrd="0" parTransId="{B05278D7-E356-45A5-908B-E382618CD528}" sibTransId="{18A43541-D03A-40CA-94D9-7DE3750C313C}"/>
    <dgm:cxn modelId="{3B21BE80-12A2-4DA0-A142-E3A41A04FC4E}" srcId="{AD0D1D71-732C-4B7A-9712-58F084266A50}" destId="{325111D3-7A9F-4E96-8744-F1678A40615D}" srcOrd="1" destOrd="0" parTransId="{EF1E7B43-776D-4D7D-8B46-2F3998E753BC}" sibTransId="{39EAD127-A947-4E2A-8B06-E2F12E6683B9}"/>
    <dgm:cxn modelId="{7D10C7B5-8F5F-4A5F-B645-E061701EAB87}" type="presOf" srcId="{80536335-939F-4E79-8599-1BCA096F67B9}" destId="{F0C41CEE-C192-4C57-A23C-3046B315D850}" srcOrd="0" destOrd="0" presId="urn:microsoft.com/office/officeart/2018/5/layout/CenteredIconLabelDescriptionList"/>
    <dgm:cxn modelId="{5FB9E3BD-6A78-4E4D-9CBC-9C649CF1E0F6}" srcId="{2B83B095-6F81-4CD2-B607-3EEC3F114DA5}" destId="{80536335-939F-4E79-8599-1BCA096F67B9}" srcOrd="0" destOrd="0" parTransId="{B5E50DB1-D1E4-4D8D-9934-B6091DCC32F8}" sibTransId="{D4162C9A-300F-443D-B266-8E5B78E1DCA1}"/>
    <dgm:cxn modelId="{79D0A9C8-07BE-4F88-873F-2096876AFEC8}" type="presOf" srcId="{2B83B095-6F81-4CD2-B607-3EEC3F114DA5}" destId="{4A4452A2-F84F-469C-B7FF-28D44FEB5374}" srcOrd="0" destOrd="0" presId="urn:microsoft.com/office/officeart/2018/5/layout/CenteredIconLabelDescriptionList"/>
    <dgm:cxn modelId="{560636E5-CBA2-491F-8552-D55236A0480F}" type="presOf" srcId="{AE46F1B9-A957-444B-9C76-87E616179B88}" destId="{0A556F3C-6F62-4034-A051-1F6BAFC8FC41}" srcOrd="0" destOrd="0" presId="urn:microsoft.com/office/officeart/2018/5/layout/CenteredIconLabelDescriptionList"/>
    <dgm:cxn modelId="{5F9BD8E6-9A55-458F-857C-D672CDF8B8E4}" srcId="{AD0D1D71-732C-4B7A-9712-58F084266A50}" destId="{2A5BD32D-4C55-40FF-AA83-87BB7B6F4EB0}" srcOrd="0" destOrd="0" parTransId="{9D86EDF8-ED43-4C6A-A7FC-ED92AC523B65}" sibTransId="{3CE67F37-8EC5-4BDE-BDAD-1CFFBB05FDD4}"/>
    <dgm:cxn modelId="{5F7061EB-4731-4691-AAE0-783F4A6B9640}" srcId="{80536335-939F-4E79-8599-1BCA096F67B9}" destId="{AF9ED502-2035-41D4-96F4-49CE612AF766}" srcOrd="2" destOrd="0" parTransId="{27241FF7-553A-4727-BDAB-73CB624193E3}" sibTransId="{608CB6F6-85BE-4911-B48A-32D527CE8E0B}"/>
    <dgm:cxn modelId="{5F6062F8-98EB-4339-BAB3-BEE780202BC9}" srcId="{66B03F04-1A82-43DB-8D5F-206F9953ABB6}" destId="{DCAF6E65-1859-40CC-86C5-A0E35A1C3E2C}" srcOrd="2" destOrd="0" parTransId="{853FA00A-62AB-4DD5-B1FB-7F58B7A26DEB}" sibTransId="{4E5C2F88-B899-4692-B416-A4447B54E047}"/>
    <dgm:cxn modelId="{4E63DC39-2D63-4F3F-9736-3CF3E1963B1A}" type="presParOf" srcId="{4A4452A2-F84F-469C-B7FF-28D44FEB5374}" destId="{5EBD8269-AD83-44DA-BAE7-A15A6943DEA4}" srcOrd="0" destOrd="0" presId="urn:microsoft.com/office/officeart/2018/5/layout/CenteredIconLabelDescriptionList"/>
    <dgm:cxn modelId="{8BB7D948-054A-4160-8AEA-9A747F1F00B7}" type="presParOf" srcId="{5EBD8269-AD83-44DA-BAE7-A15A6943DEA4}" destId="{76FEAC12-E9D1-43AC-9F5C-83677DB8C467}" srcOrd="0" destOrd="0" presId="urn:microsoft.com/office/officeart/2018/5/layout/CenteredIconLabelDescriptionList"/>
    <dgm:cxn modelId="{459632D1-6253-435C-9726-68DB8A3CFCBF}" type="presParOf" srcId="{5EBD8269-AD83-44DA-BAE7-A15A6943DEA4}" destId="{A6483163-4C63-4E16-B9B2-1D7EC02178DE}" srcOrd="1" destOrd="0" presId="urn:microsoft.com/office/officeart/2018/5/layout/CenteredIconLabelDescriptionList"/>
    <dgm:cxn modelId="{8ED28B10-69FC-4D9E-9BD4-93D7AF22A327}" type="presParOf" srcId="{5EBD8269-AD83-44DA-BAE7-A15A6943DEA4}" destId="{F0C41CEE-C192-4C57-A23C-3046B315D850}" srcOrd="2" destOrd="0" presId="urn:microsoft.com/office/officeart/2018/5/layout/CenteredIconLabelDescriptionList"/>
    <dgm:cxn modelId="{ECCB612D-3295-41F8-9B76-00B6543E249C}" type="presParOf" srcId="{5EBD8269-AD83-44DA-BAE7-A15A6943DEA4}" destId="{951DD305-5768-4D7E-8B6A-13AFABC20D53}" srcOrd="3" destOrd="0" presId="urn:microsoft.com/office/officeart/2018/5/layout/CenteredIconLabelDescriptionList"/>
    <dgm:cxn modelId="{3F109915-2157-4CAB-BE4D-A1F3257F9DE3}" type="presParOf" srcId="{5EBD8269-AD83-44DA-BAE7-A15A6943DEA4}" destId="{0A556F3C-6F62-4034-A051-1F6BAFC8FC41}" srcOrd="4" destOrd="0" presId="urn:microsoft.com/office/officeart/2018/5/layout/CenteredIconLabelDescriptionList"/>
    <dgm:cxn modelId="{30273B0F-BB4A-41B6-B1B4-BF8DC49C8FD0}" type="presParOf" srcId="{4A4452A2-F84F-469C-B7FF-28D44FEB5374}" destId="{77244EBC-DB4F-4A92-892B-758D427B433F}" srcOrd="1" destOrd="0" presId="urn:microsoft.com/office/officeart/2018/5/layout/CenteredIconLabelDescriptionList"/>
    <dgm:cxn modelId="{1C4CA6FF-CEB5-4A45-9F64-6526BD1818E0}" type="presParOf" srcId="{4A4452A2-F84F-469C-B7FF-28D44FEB5374}" destId="{C58F5CC3-F510-42F7-96CA-7864E9C42EFE}" srcOrd="2" destOrd="0" presId="urn:microsoft.com/office/officeart/2018/5/layout/CenteredIconLabelDescriptionList"/>
    <dgm:cxn modelId="{186A01E5-F06E-4DCA-8169-9F40C8577BB5}" type="presParOf" srcId="{C58F5CC3-F510-42F7-96CA-7864E9C42EFE}" destId="{8B176963-D0D9-48A7-8388-C260525414CC}" srcOrd="0" destOrd="0" presId="urn:microsoft.com/office/officeart/2018/5/layout/CenteredIconLabelDescriptionList"/>
    <dgm:cxn modelId="{37DB9969-0CAE-4BF9-AD82-3AE3029E0B55}" type="presParOf" srcId="{C58F5CC3-F510-42F7-96CA-7864E9C42EFE}" destId="{46AA677C-345D-48B9-A66A-666FE1680A21}" srcOrd="1" destOrd="0" presId="urn:microsoft.com/office/officeart/2018/5/layout/CenteredIconLabelDescriptionList"/>
    <dgm:cxn modelId="{FAC08EFC-D3E8-4BCC-982F-E88E474CC865}" type="presParOf" srcId="{C58F5CC3-F510-42F7-96CA-7864E9C42EFE}" destId="{A967D5A3-DF92-4E8E-8A90-553B354ABC9A}" srcOrd="2" destOrd="0" presId="urn:microsoft.com/office/officeart/2018/5/layout/CenteredIconLabelDescriptionList"/>
    <dgm:cxn modelId="{29FA0970-5B50-4152-BB40-3CBCD7D307E6}" type="presParOf" srcId="{C58F5CC3-F510-42F7-96CA-7864E9C42EFE}" destId="{91DB896B-AA80-4E34-8278-9DDC7BB14B7C}" srcOrd="3" destOrd="0" presId="urn:microsoft.com/office/officeart/2018/5/layout/CenteredIconLabelDescriptionList"/>
    <dgm:cxn modelId="{3F714D70-D776-4D1A-9731-B75AC6C7D1DD}" type="presParOf" srcId="{C58F5CC3-F510-42F7-96CA-7864E9C42EFE}" destId="{3BA01755-E7C4-4995-B608-57A3A644653B}" srcOrd="4" destOrd="0" presId="urn:microsoft.com/office/officeart/2018/5/layout/CenteredIconLabelDescriptionList"/>
    <dgm:cxn modelId="{BB5F19F7-EF15-4BE5-BC33-96CD2A7AC7BB}" type="presParOf" srcId="{4A4452A2-F84F-469C-B7FF-28D44FEB5374}" destId="{F7BBAC28-6EE0-40C2-A40E-74D70121ADBE}" srcOrd="3" destOrd="0" presId="urn:microsoft.com/office/officeart/2018/5/layout/CenteredIconLabelDescriptionList"/>
    <dgm:cxn modelId="{0F593CEA-20B9-4EC6-A26C-3259A08D4312}" type="presParOf" srcId="{4A4452A2-F84F-469C-B7FF-28D44FEB5374}" destId="{2B1B84E2-F85A-49F5-BC78-90A32FA8D3DB}" srcOrd="4" destOrd="0" presId="urn:microsoft.com/office/officeart/2018/5/layout/CenteredIconLabelDescriptionList"/>
    <dgm:cxn modelId="{9FD2235E-5766-40CF-BA52-B21C3B3840E7}" type="presParOf" srcId="{2B1B84E2-F85A-49F5-BC78-90A32FA8D3DB}" destId="{BCA1D8AA-6C17-4958-BFAD-7D2D485138E2}" srcOrd="0" destOrd="0" presId="urn:microsoft.com/office/officeart/2018/5/layout/CenteredIconLabelDescriptionList"/>
    <dgm:cxn modelId="{AB4A720D-65A2-4E31-BD4C-0A23CBE8A496}" type="presParOf" srcId="{2B1B84E2-F85A-49F5-BC78-90A32FA8D3DB}" destId="{72EC2822-B79A-4665-8672-AB64E4800CCC}" srcOrd="1" destOrd="0" presId="urn:microsoft.com/office/officeart/2018/5/layout/CenteredIconLabelDescriptionList"/>
    <dgm:cxn modelId="{D5BCF6B5-757D-45E9-A7DE-CA7288BB977F}" type="presParOf" srcId="{2B1B84E2-F85A-49F5-BC78-90A32FA8D3DB}" destId="{A6996D86-19AA-4B7E-8B4E-DC5931D802F7}" srcOrd="2" destOrd="0" presId="urn:microsoft.com/office/officeart/2018/5/layout/CenteredIconLabelDescriptionList"/>
    <dgm:cxn modelId="{83A3B319-3E76-4541-B91D-05B9C90A87BF}" type="presParOf" srcId="{2B1B84E2-F85A-49F5-BC78-90A32FA8D3DB}" destId="{FDFB1C99-D4C2-46CF-9CD3-546467125827}" srcOrd="3" destOrd="0" presId="urn:microsoft.com/office/officeart/2018/5/layout/CenteredIconLabelDescriptionList"/>
    <dgm:cxn modelId="{1012438A-7FBD-41E3-A223-9034C0A8B2A4}" type="presParOf" srcId="{2B1B84E2-F85A-49F5-BC78-90A32FA8D3DB}" destId="{282C1574-3E83-4ECC-B0FC-79589E6472B6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C0B8125-839A-40DB-A601-295496CB39AF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2218D8D9-F4CB-4694-B47E-DD42EF225EEF}">
      <dgm:prSet/>
      <dgm:spPr/>
      <dgm:t>
        <a:bodyPr/>
        <a:lstStyle/>
        <a:p>
          <a:r>
            <a:rPr lang="cs-CZ" dirty="0">
              <a:solidFill>
                <a:schemeClr val="tx1"/>
              </a:solidFill>
            </a:rPr>
            <a:t>Proces řetězení (</a:t>
          </a:r>
          <a:r>
            <a:rPr lang="cs-CZ" dirty="0" err="1">
              <a:solidFill>
                <a:schemeClr val="tx1"/>
              </a:solidFill>
            </a:rPr>
            <a:t>concatenation</a:t>
          </a:r>
          <a:r>
            <a:rPr lang="cs-CZ" dirty="0">
              <a:solidFill>
                <a:schemeClr val="tx1"/>
              </a:solidFill>
            </a:rPr>
            <a:t>) – vrstvení dalších a dalších poznatků na sebe (např. set </a:t>
          </a:r>
          <a:r>
            <a:rPr lang="cs-CZ" dirty="0" err="1">
              <a:solidFill>
                <a:schemeClr val="tx1"/>
              </a:solidFill>
            </a:rPr>
            <a:t>field</a:t>
          </a:r>
          <a:r>
            <a:rPr lang="cs-CZ" dirty="0">
              <a:solidFill>
                <a:schemeClr val="tx1"/>
              </a:solidFill>
            </a:rPr>
            <a:t> </a:t>
          </a:r>
          <a:r>
            <a:rPr lang="cs-CZ" dirty="0" err="1">
              <a:solidFill>
                <a:schemeClr val="tx1"/>
              </a:solidFill>
            </a:rPr>
            <a:t>studies</a:t>
          </a:r>
          <a:r>
            <a:rPr lang="cs-CZ" dirty="0">
              <a:solidFill>
                <a:schemeClr val="tx1"/>
              </a:solidFill>
            </a:rPr>
            <a:t>).</a:t>
          </a:r>
          <a:endParaRPr lang="en-US" dirty="0">
            <a:solidFill>
              <a:schemeClr val="tx1"/>
            </a:solidFill>
          </a:endParaRPr>
        </a:p>
      </dgm:t>
    </dgm:pt>
    <dgm:pt modelId="{DDAA50CE-4DC2-4CAB-A1CF-B9ACF952E4FB}" type="parTrans" cxnId="{6C070D40-D5D9-4ACB-81EE-F2A970178C6C}">
      <dgm:prSet/>
      <dgm:spPr/>
      <dgm:t>
        <a:bodyPr/>
        <a:lstStyle/>
        <a:p>
          <a:endParaRPr lang="en-US"/>
        </a:p>
      </dgm:t>
    </dgm:pt>
    <dgm:pt modelId="{D3C27D00-BAFA-429B-86E3-FAD0D5DCF078}" type="sibTrans" cxnId="{6C070D40-D5D9-4ACB-81EE-F2A970178C6C}">
      <dgm:prSet/>
      <dgm:spPr/>
      <dgm:t>
        <a:bodyPr/>
        <a:lstStyle/>
        <a:p>
          <a:endParaRPr lang="en-US"/>
        </a:p>
      </dgm:t>
    </dgm:pt>
    <dgm:pt modelId="{369C7743-0A04-4A39-978C-5059D69BE430}">
      <dgm:prSet/>
      <dgm:spPr/>
      <dgm:t>
        <a:bodyPr/>
        <a:lstStyle/>
        <a:p>
          <a:r>
            <a:rPr lang="cs-CZ" dirty="0">
              <a:solidFill>
                <a:schemeClr val="tx1"/>
              </a:solidFill>
            </a:rPr>
            <a:t>Důkladné porozumění jevu jakýmkoliv relevantním a etickým způsobem;</a:t>
          </a:r>
          <a:endParaRPr lang="en-US" dirty="0">
            <a:solidFill>
              <a:schemeClr val="tx1"/>
            </a:solidFill>
          </a:endParaRPr>
        </a:p>
      </dgm:t>
    </dgm:pt>
    <dgm:pt modelId="{7CAD03ED-1BB9-4416-B5C6-CA59532A0CDE}" type="parTrans" cxnId="{446F9EBE-189A-4FFB-B7C5-DC966C74CCDD}">
      <dgm:prSet/>
      <dgm:spPr/>
      <dgm:t>
        <a:bodyPr/>
        <a:lstStyle/>
        <a:p>
          <a:endParaRPr lang="en-US"/>
        </a:p>
      </dgm:t>
    </dgm:pt>
    <dgm:pt modelId="{96A8AB4B-0FCD-4C27-AF85-49F8317E66E9}" type="sibTrans" cxnId="{446F9EBE-189A-4FFB-B7C5-DC966C74CCDD}">
      <dgm:prSet/>
      <dgm:spPr/>
      <dgm:t>
        <a:bodyPr/>
        <a:lstStyle/>
        <a:p>
          <a:endParaRPr lang="en-US"/>
        </a:p>
      </dgm:t>
    </dgm:pt>
    <dgm:pt modelId="{EF4C5B87-8F51-4670-9346-E75E7024F1DB}">
      <dgm:prSet/>
      <dgm:spPr/>
      <dgm:t>
        <a:bodyPr/>
        <a:lstStyle/>
        <a:p>
          <a:r>
            <a:rPr lang="cs-CZ" dirty="0">
              <a:solidFill>
                <a:schemeClr val="tx1"/>
              </a:solidFill>
            </a:rPr>
            <a:t>výsledkem jsou induktivně odvozená zobecnění o skupině, jevu, procesu apod.; </a:t>
          </a:r>
          <a:endParaRPr lang="en-US" dirty="0">
            <a:solidFill>
              <a:schemeClr val="tx1"/>
            </a:solidFill>
          </a:endParaRPr>
        </a:p>
      </dgm:t>
    </dgm:pt>
    <dgm:pt modelId="{B0B68F59-B5D7-4FE1-B442-CD9135E81B2C}" type="parTrans" cxnId="{07384172-1A85-492E-8EEE-6B56347D0A6E}">
      <dgm:prSet/>
      <dgm:spPr/>
      <dgm:t>
        <a:bodyPr/>
        <a:lstStyle/>
        <a:p>
          <a:endParaRPr lang="en-US"/>
        </a:p>
      </dgm:t>
    </dgm:pt>
    <dgm:pt modelId="{802B3C99-B4A0-479A-BBE8-2303BD63C6DC}" type="sibTrans" cxnId="{07384172-1A85-492E-8EEE-6B56347D0A6E}">
      <dgm:prSet/>
      <dgm:spPr/>
      <dgm:t>
        <a:bodyPr/>
        <a:lstStyle/>
        <a:p>
          <a:endParaRPr lang="en-US"/>
        </a:p>
      </dgm:t>
    </dgm:pt>
    <dgm:pt modelId="{BDB1D1ED-3FB0-4C47-B40D-6087ACA08521}">
      <dgm:prSet/>
      <dgm:spPr/>
      <dgm:t>
        <a:bodyPr/>
        <a:lstStyle/>
        <a:p>
          <a:r>
            <a:rPr lang="cs-CZ" dirty="0">
              <a:solidFill>
                <a:schemeClr val="tx1"/>
              </a:solidFill>
            </a:rPr>
            <a:t>uvinutí těchto zobecnění pomocí strategie Zakotvené teorie do teorie.</a:t>
          </a:r>
          <a:endParaRPr lang="en-US" dirty="0">
            <a:solidFill>
              <a:schemeClr val="tx1"/>
            </a:solidFill>
          </a:endParaRPr>
        </a:p>
      </dgm:t>
    </dgm:pt>
    <dgm:pt modelId="{6463B18C-DEED-4A88-ABCA-F38635BE5679}" type="parTrans" cxnId="{D1EE8E2B-8845-44C0-99C1-CB373795C8D6}">
      <dgm:prSet/>
      <dgm:spPr/>
      <dgm:t>
        <a:bodyPr/>
        <a:lstStyle/>
        <a:p>
          <a:endParaRPr lang="en-US"/>
        </a:p>
      </dgm:t>
    </dgm:pt>
    <dgm:pt modelId="{ADDDD8F3-A884-440E-9BD7-954DD131EF2F}" type="sibTrans" cxnId="{D1EE8E2B-8845-44C0-99C1-CB373795C8D6}">
      <dgm:prSet/>
      <dgm:spPr/>
      <dgm:t>
        <a:bodyPr/>
        <a:lstStyle/>
        <a:p>
          <a:endParaRPr lang="en-US"/>
        </a:p>
      </dgm:t>
    </dgm:pt>
    <dgm:pt modelId="{F99E06E0-4502-4C04-8606-C954277AA326}" type="pres">
      <dgm:prSet presAssocID="{8C0B8125-839A-40DB-A601-295496CB39AF}" presName="root" presStyleCnt="0">
        <dgm:presLayoutVars>
          <dgm:dir/>
          <dgm:resizeHandles val="exact"/>
        </dgm:presLayoutVars>
      </dgm:prSet>
      <dgm:spPr/>
    </dgm:pt>
    <dgm:pt modelId="{60BF1D61-04F8-45EA-9F26-9DA504CCF81A}" type="pres">
      <dgm:prSet presAssocID="{8C0B8125-839A-40DB-A601-295496CB39AF}" presName="container" presStyleCnt="0">
        <dgm:presLayoutVars>
          <dgm:dir/>
          <dgm:resizeHandles val="exact"/>
        </dgm:presLayoutVars>
      </dgm:prSet>
      <dgm:spPr/>
    </dgm:pt>
    <dgm:pt modelId="{41E218F0-6C22-49BF-BF2C-16D396948391}" type="pres">
      <dgm:prSet presAssocID="{2218D8D9-F4CB-4694-B47E-DD42EF225EEF}" presName="compNode" presStyleCnt="0"/>
      <dgm:spPr/>
    </dgm:pt>
    <dgm:pt modelId="{D480742A-8EFB-425C-8DC4-39DB54DB9A2A}" type="pres">
      <dgm:prSet presAssocID="{2218D8D9-F4CB-4694-B47E-DD42EF225EEF}" presName="iconBgRect" presStyleLbl="bgShp" presStyleIdx="0" presStyleCnt="4"/>
      <dgm:spPr/>
    </dgm:pt>
    <dgm:pt modelId="{06FD241F-EF72-4D48-8055-802C76A97BD3}" type="pres">
      <dgm:prSet presAssocID="{2218D8D9-F4CB-4694-B47E-DD42EF225EEF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cision chart"/>
        </a:ext>
      </dgm:extLst>
    </dgm:pt>
    <dgm:pt modelId="{C7EA5AAC-3F9C-46E2-9422-2029F1796644}" type="pres">
      <dgm:prSet presAssocID="{2218D8D9-F4CB-4694-B47E-DD42EF225EEF}" presName="spaceRect" presStyleCnt="0"/>
      <dgm:spPr/>
    </dgm:pt>
    <dgm:pt modelId="{87908131-64CA-4C2D-B6C1-50245FF83060}" type="pres">
      <dgm:prSet presAssocID="{2218D8D9-F4CB-4694-B47E-DD42EF225EEF}" presName="textRect" presStyleLbl="revTx" presStyleIdx="0" presStyleCnt="4">
        <dgm:presLayoutVars>
          <dgm:chMax val="1"/>
          <dgm:chPref val="1"/>
        </dgm:presLayoutVars>
      </dgm:prSet>
      <dgm:spPr/>
    </dgm:pt>
    <dgm:pt modelId="{DCE45377-AA7A-4F0E-AE54-2A3B41300B1A}" type="pres">
      <dgm:prSet presAssocID="{D3C27D00-BAFA-429B-86E3-FAD0D5DCF078}" presName="sibTrans" presStyleLbl="sibTrans2D1" presStyleIdx="0" presStyleCnt="0"/>
      <dgm:spPr/>
    </dgm:pt>
    <dgm:pt modelId="{30199A5C-E7E3-4F28-A4F9-26550822E4CF}" type="pres">
      <dgm:prSet presAssocID="{369C7743-0A04-4A39-978C-5059D69BE430}" presName="compNode" presStyleCnt="0"/>
      <dgm:spPr/>
    </dgm:pt>
    <dgm:pt modelId="{35E80201-C653-473D-9960-2EE1D1E58678}" type="pres">
      <dgm:prSet presAssocID="{369C7743-0A04-4A39-978C-5059D69BE430}" presName="iconBgRect" presStyleLbl="bgShp" presStyleIdx="1" presStyleCnt="4"/>
      <dgm:spPr/>
    </dgm:pt>
    <dgm:pt modelId="{EB693608-4F23-44B6-AEDC-F2AF7E3B9CAF}" type="pres">
      <dgm:prSet presAssocID="{369C7743-0A04-4A39-978C-5059D69BE430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rč"/>
        </a:ext>
      </dgm:extLst>
    </dgm:pt>
    <dgm:pt modelId="{390F0964-D388-441F-A87F-AF69806B94F9}" type="pres">
      <dgm:prSet presAssocID="{369C7743-0A04-4A39-978C-5059D69BE430}" presName="spaceRect" presStyleCnt="0"/>
      <dgm:spPr/>
    </dgm:pt>
    <dgm:pt modelId="{ECE3A501-AF1A-4FFC-A3DD-42B9E51D919E}" type="pres">
      <dgm:prSet presAssocID="{369C7743-0A04-4A39-978C-5059D69BE430}" presName="textRect" presStyleLbl="revTx" presStyleIdx="1" presStyleCnt="4">
        <dgm:presLayoutVars>
          <dgm:chMax val="1"/>
          <dgm:chPref val="1"/>
        </dgm:presLayoutVars>
      </dgm:prSet>
      <dgm:spPr/>
    </dgm:pt>
    <dgm:pt modelId="{C72AAD43-E900-48B2-B2B2-DCA8E606521E}" type="pres">
      <dgm:prSet presAssocID="{96A8AB4B-0FCD-4C27-AF85-49F8317E66E9}" presName="sibTrans" presStyleLbl="sibTrans2D1" presStyleIdx="0" presStyleCnt="0"/>
      <dgm:spPr/>
    </dgm:pt>
    <dgm:pt modelId="{5B908FFD-B44F-498A-B087-1C30D0520BA9}" type="pres">
      <dgm:prSet presAssocID="{EF4C5B87-8F51-4670-9346-E75E7024F1DB}" presName="compNode" presStyleCnt="0"/>
      <dgm:spPr/>
    </dgm:pt>
    <dgm:pt modelId="{43B129F1-DF7C-4D81-B4AA-F222B3558A93}" type="pres">
      <dgm:prSet presAssocID="{EF4C5B87-8F51-4670-9346-E75E7024F1DB}" presName="iconBgRect" presStyleLbl="bgShp" presStyleIdx="2" presStyleCnt="4"/>
      <dgm:spPr/>
    </dgm:pt>
    <dgm:pt modelId="{3D13AC92-AA8F-4AC6-9EA6-177D29BD012B}" type="pres">
      <dgm:prSet presAssocID="{EF4C5B87-8F51-4670-9346-E75E7024F1DB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rrow Circle"/>
        </a:ext>
      </dgm:extLst>
    </dgm:pt>
    <dgm:pt modelId="{098B2FB0-E549-4D84-B2B8-57E8B003EB8D}" type="pres">
      <dgm:prSet presAssocID="{EF4C5B87-8F51-4670-9346-E75E7024F1DB}" presName="spaceRect" presStyleCnt="0"/>
      <dgm:spPr/>
    </dgm:pt>
    <dgm:pt modelId="{B8351AF9-41B7-4B67-9BBD-10426C3D0693}" type="pres">
      <dgm:prSet presAssocID="{EF4C5B87-8F51-4670-9346-E75E7024F1DB}" presName="textRect" presStyleLbl="revTx" presStyleIdx="2" presStyleCnt="4">
        <dgm:presLayoutVars>
          <dgm:chMax val="1"/>
          <dgm:chPref val="1"/>
        </dgm:presLayoutVars>
      </dgm:prSet>
      <dgm:spPr/>
    </dgm:pt>
    <dgm:pt modelId="{DDE5266E-9548-4336-BBB8-3CA5AD2E79B6}" type="pres">
      <dgm:prSet presAssocID="{802B3C99-B4A0-479A-BBE8-2303BD63C6DC}" presName="sibTrans" presStyleLbl="sibTrans2D1" presStyleIdx="0" presStyleCnt="0"/>
      <dgm:spPr/>
    </dgm:pt>
    <dgm:pt modelId="{C5C8A49F-7014-448F-8F13-215C8F2EE6D4}" type="pres">
      <dgm:prSet presAssocID="{BDB1D1ED-3FB0-4C47-B40D-6087ACA08521}" presName="compNode" presStyleCnt="0"/>
      <dgm:spPr/>
    </dgm:pt>
    <dgm:pt modelId="{AED5B422-26EA-46F0-A2A6-572667164200}" type="pres">
      <dgm:prSet presAssocID="{BDB1D1ED-3FB0-4C47-B40D-6087ACA08521}" presName="iconBgRect" presStyleLbl="bgShp" presStyleIdx="3" presStyleCnt="4"/>
      <dgm:spPr/>
    </dgm:pt>
    <dgm:pt modelId="{3B51FECA-161A-4717-A5F9-E237F9ECCBB4}" type="pres">
      <dgm:prSet presAssocID="{BDB1D1ED-3FB0-4C47-B40D-6087ACA08521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3F3090DE-B258-498D-9CE7-79B7DBBC2506}" type="pres">
      <dgm:prSet presAssocID="{BDB1D1ED-3FB0-4C47-B40D-6087ACA08521}" presName="spaceRect" presStyleCnt="0"/>
      <dgm:spPr/>
    </dgm:pt>
    <dgm:pt modelId="{6BC85B59-4DF2-4F5D-92BB-D2FAB691011A}" type="pres">
      <dgm:prSet presAssocID="{BDB1D1ED-3FB0-4C47-B40D-6087ACA08521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EBDA7A0F-0D03-48BE-BCCD-0D8204F5D018}" type="presOf" srcId="{802B3C99-B4A0-479A-BBE8-2303BD63C6DC}" destId="{DDE5266E-9548-4336-BBB8-3CA5AD2E79B6}" srcOrd="0" destOrd="0" presId="urn:microsoft.com/office/officeart/2018/2/layout/IconCircleList"/>
    <dgm:cxn modelId="{D1EE8E2B-8845-44C0-99C1-CB373795C8D6}" srcId="{8C0B8125-839A-40DB-A601-295496CB39AF}" destId="{BDB1D1ED-3FB0-4C47-B40D-6087ACA08521}" srcOrd="3" destOrd="0" parTransId="{6463B18C-DEED-4A88-ABCA-F38635BE5679}" sibTransId="{ADDDD8F3-A884-440E-9BD7-954DD131EF2F}"/>
    <dgm:cxn modelId="{6C070D40-D5D9-4ACB-81EE-F2A970178C6C}" srcId="{8C0B8125-839A-40DB-A601-295496CB39AF}" destId="{2218D8D9-F4CB-4694-B47E-DD42EF225EEF}" srcOrd="0" destOrd="0" parTransId="{DDAA50CE-4DC2-4CAB-A1CF-B9ACF952E4FB}" sibTransId="{D3C27D00-BAFA-429B-86E3-FAD0D5DCF078}"/>
    <dgm:cxn modelId="{8CDF5C6B-BD70-488F-B59B-995422A3F92D}" type="presOf" srcId="{2218D8D9-F4CB-4694-B47E-DD42EF225EEF}" destId="{87908131-64CA-4C2D-B6C1-50245FF83060}" srcOrd="0" destOrd="0" presId="urn:microsoft.com/office/officeart/2018/2/layout/IconCircleList"/>
    <dgm:cxn modelId="{07384172-1A85-492E-8EEE-6B56347D0A6E}" srcId="{8C0B8125-839A-40DB-A601-295496CB39AF}" destId="{EF4C5B87-8F51-4670-9346-E75E7024F1DB}" srcOrd="2" destOrd="0" parTransId="{B0B68F59-B5D7-4FE1-B442-CD9135E81B2C}" sibTransId="{802B3C99-B4A0-479A-BBE8-2303BD63C6DC}"/>
    <dgm:cxn modelId="{674981A0-7325-4927-9D10-B2BAF9E1B929}" type="presOf" srcId="{BDB1D1ED-3FB0-4C47-B40D-6087ACA08521}" destId="{6BC85B59-4DF2-4F5D-92BB-D2FAB691011A}" srcOrd="0" destOrd="0" presId="urn:microsoft.com/office/officeart/2018/2/layout/IconCircleList"/>
    <dgm:cxn modelId="{6DF949B3-1F4D-438C-BFAD-919461396BDC}" type="presOf" srcId="{96A8AB4B-0FCD-4C27-AF85-49F8317E66E9}" destId="{C72AAD43-E900-48B2-B2B2-DCA8E606521E}" srcOrd="0" destOrd="0" presId="urn:microsoft.com/office/officeart/2018/2/layout/IconCircleList"/>
    <dgm:cxn modelId="{446F9EBE-189A-4FFB-B7C5-DC966C74CCDD}" srcId="{8C0B8125-839A-40DB-A601-295496CB39AF}" destId="{369C7743-0A04-4A39-978C-5059D69BE430}" srcOrd="1" destOrd="0" parTransId="{7CAD03ED-1BB9-4416-B5C6-CA59532A0CDE}" sibTransId="{96A8AB4B-0FCD-4C27-AF85-49F8317E66E9}"/>
    <dgm:cxn modelId="{0A6BEFE2-61D8-4B48-A169-E3BB42B38DED}" type="presOf" srcId="{D3C27D00-BAFA-429B-86E3-FAD0D5DCF078}" destId="{DCE45377-AA7A-4F0E-AE54-2A3B41300B1A}" srcOrd="0" destOrd="0" presId="urn:microsoft.com/office/officeart/2018/2/layout/IconCircleList"/>
    <dgm:cxn modelId="{11BC4BF3-18A9-4B48-8EBF-5FA9BE3CA597}" type="presOf" srcId="{8C0B8125-839A-40DB-A601-295496CB39AF}" destId="{F99E06E0-4502-4C04-8606-C954277AA326}" srcOrd="0" destOrd="0" presId="urn:microsoft.com/office/officeart/2018/2/layout/IconCircleList"/>
    <dgm:cxn modelId="{47115DF5-72C6-4ACA-AFE6-A056141AB7CD}" type="presOf" srcId="{369C7743-0A04-4A39-978C-5059D69BE430}" destId="{ECE3A501-AF1A-4FFC-A3DD-42B9E51D919E}" srcOrd="0" destOrd="0" presId="urn:microsoft.com/office/officeart/2018/2/layout/IconCircleList"/>
    <dgm:cxn modelId="{1AF1DEFF-BC16-4F9B-ABE5-E5F2017AAE93}" type="presOf" srcId="{EF4C5B87-8F51-4670-9346-E75E7024F1DB}" destId="{B8351AF9-41B7-4B67-9BBD-10426C3D0693}" srcOrd="0" destOrd="0" presId="urn:microsoft.com/office/officeart/2018/2/layout/IconCircleList"/>
    <dgm:cxn modelId="{321512E9-AB38-4C59-BFDC-53CFBC91E17B}" type="presParOf" srcId="{F99E06E0-4502-4C04-8606-C954277AA326}" destId="{60BF1D61-04F8-45EA-9F26-9DA504CCF81A}" srcOrd="0" destOrd="0" presId="urn:microsoft.com/office/officeart/2018/2/layout/IconCircleList"/>
    <dgm:cxn modelId="{AE9D8C9C-1100-4967-9BA1-344675DA635F}" type="presParOf" srcId="{60BF1D61-04F8-45EA-9F26-9DA504CCF81A}" destId="{41E218F0-6C22-49BF-BF2C-16D396948391}" srcOrd="0" destOrd="0" presId="urn:microsoft.com/office/officeart/2018/2/layout/IconCircleList"/>
    <dgm:cxn modelId="{7AEBC3E1-E0E9-41D0-91AF-CE0CE9EC88A0}" type="presParOf" srcId="{41E218F0-6C22-49BF-BF2C-16D396948391}" destId="{D480742A-8EFB-425C-8DC4-39DB54DB9A2A}" srcOrd="0" destOrd="0" presId="urn:microsoft.com/office/officeart/2018/2/layout/IconCircleList"/>
    <dgm:cxn modelId="{C6C6D57A-EA47-462F-918D-854C836D78ED}" type="presParOf" srcId="{41E218F0-6C22-49BF-BF2C-16D396948391}" destId="{06FD241F-EF72-4D48-8055-802C76A97BD3}" srcOrd="1" destOrd="0" presId="urn:microsoft.com/office/officeart/2018/2/layout/IconCircleList"/>
    <dgm:cxn modelId="{0D1E355D-A657-4412-A2BE-1E4A88B8260B}" type="presParOf" srcId="{41E218F0-6C22-49BF-BF2C-16D396948391}" destId="{C7EA5AAC-3F9C-46E2-9422-2029F1796644}" srcOrd="2" destOrd="0" presId="urn:microsoft.com/office/officeart/2018/2/layout/IconCircleList"/>
    <dgm:cxn modelId="{84EAE261-0B06-44F5-AD7D-C761A1297F3C}" type="presParOf" srcId="{41E218F0-6C22-49BF-BF2C-16D396948391}" destId="{87908131-64CA-4C2D-B6C1-50245FF83060}" srcOrd="3" destOrd="0" presId="urn:microsoft.com/office/officeart/2018/2/layout/IconCircleList"/>
    <dgm:cxn modelId="{21031339-2BDA-4136-991D-32C74F152766}" type="presParOf" srcId="{60BF1D61-04F8-45EA-9F26-9DA504CCF81A}" destId="{DCE45377-AA7A-4F0E-AE54-2A3B41300B1A}" srcOrd="1" destOrd="0" presId="urn:microsoft.com/office/officeart/2018/2/layout/IconCircleList"/>
    <dgm:cxn modelId="{A336CF33-169D-4475-A66F-3D6065DAE833}" type="presParOf" srcId="{60BF1D61-04F8-45EA-9F26-9DA504CCF81A}" destId="{30199A5C-E7E3-4F28-A4F9-26550822E4CF}" srcOrd="2" destOrd="0" presId="urn:microsoft.com/office/officeart/2018/2/layout/IconCircleList"/>
    <dgm:cxn modelId="{7FC513E5-6EB1-4BA4-B89D-D0A6F3FB7F81}" type="presParOf" srcId="{30199A5C-E7E3-4F28-A4F9-26550822E4CF}" destId="{35E80201-C653-473D-9960-2EE1D1E58678}" srcOrd="0" destOrd="0" presId="urn:microsoft.com/office/officeart/2018/2/layout/IconCircleList"/>
    <dgm:cxn modelId="{095C8B19-3D04-4965-9857-B39E3FB6EA2B}" type="presParOf" srcId="{30199A5C-E7E3-4F28-A4F9-26550822E4CF}" destId="{EB693608-4F23-44B6-AEDC-F2AF7E3B9CAF}" srcOrd="1" destOrd="0" presId="urn:microsoft.com/office/officeart/2018/2/layout/IconCircleList"/>
    <dgm:cxn modelId="{A2B757F4-5E1D-4F52-B197-97B4CDC5A3BC}" type="presParOf" srcId="{30199A5C-E7E3-4F28-A4F9-26550822E4CF}" destId="{390F0964-D388-441F-A87F-AF69806B94F9}" srcOrd="2" destOrd="0" presId="urn:microsoft.com/office/officeart/2018/2/layout/IconCircleList"/>
    <dgm:cxn modelId="{24EE05D2-F5FC-417A-9306-3DDC74F0F356}" type="presParOf" srcId="{30199A5C-E7E3-4F28-A4F9-26550822E4CF}" destId="{ECE3A501-AF1A-4FFC-A3DD-42B9E51D919E}" srcOrd="3" destOrd="0" presId="urn:microsoft.com/office/officeart/2018/2/layout/IconCircleList"/>
    <dgm:cxn modelId="{C38FDC28-6CBD-4400-9525-BA5AAFC52D63}" type="presParOf" srcId="{60BF1D61-04F8-45EA-9F26-9DA504CCF81A}" destId="{C72AAD43-E900-48B2-B2B2-DCA8E606521E}" srcOrd="3" destOrd="0" presId="urn:microsoft.com/office/officeart/2018/2/layout/IconCircleList"/>
    <dgm:cxn modelId="{266BD89B-9B87-4D7D-91BA-168518FCF508}" type="presParOf" srcId="{60BF1D61-04F8-45EA-9F26-9DA504CCF81A}" destId="{5B908FFD-B44F-498A-B087-1C30D0520BA9}" srcOrd="4" destOrd="0" presId="urn:microsoft.com/office/officeart/2018/2/layout/IconCircleList"/>
    <dgm:cxn modelId="{6571DF3A-1FC2-4D11-939E-113DDB011FA5}" type="presParOf" srcId="{5B908FFD-B44F-498A-B087-1C30D0520BA9}" destId="{43B129F1-DF7C-4D81-B4AA-F222B3558A93}" srcOrd="0" destOrd="0" presId="urn:microsoft.com/office/officeart/2018/2/layout/IconCircleList"/>
    <dgm:cxn modelId="{334B687A-A5FA-40B7-9AE5-CECF3B094F10}" type="presParOf" srcId="{5B908FFD-B44F-498A-B087-1C30D0520BA9}" destId="{3D13AC92-AA8F-4AC6-9EA6-177D29BD012B}" srcOrd="1" destOrd="0" presId="urn:microsoft.com/office/officeart/2018/2/layout/IconCircleList"/>
    <dgm:cxn modelId="{66D0ED30-8CDA-4E88-9420-778317C4BDFF}" type="presParOf" srcId="{5B908FFD-B44F-498A-B087-1C30D0520BA9}" destId="{098B2FB0-E549-4D84-B2B8-57E8B003EB8D}" srcOrd="2" destOrd="0" presId="urn:microsoft.com/office/officeart/2018/2/layout/IconCircleList"/>
    <dgm:cxn modelId="{9764D4C2-6EE0-48D0-A382-0C64ED1989D0}" type="presParOf" srcId="{5B908FFD-B44F-498A-B087-1C30D0520BA9}" destId="{B8351AF9-41B7-4B67-9BBD-10426C3D0693}" srcOrd="3" destOrd="0" presId="urn:microsoft.com/office/officeart/2018/2/layout/IconCircleList"/>
    <dgm:cxn modelId="{3D50990C-5D69-4096-AA84-FF420B45B6AD}" type="presParOf" srcId="{60BF1D61-04F8-45EA-9F26-9DA504CCF81A}" destId="{DDE5266E-9548-4336-BBB8-3CA5AD2E79B6}" srcOrd="5" destOrd="0" presId="urn:microsoft.com/office/officeart/2018/2/layout/IconCircleList"/>
    <dgm:cxn modelId="{790CFD3B-54C9-4607-A3FE-7A0BFD13BA59}" type="presParOf" srcId="{60BF1D61-04F8-45EA-9F26-9DA504CCF81A}" destId="{C5C8A49F-7014-448F-8F13-215C8F2EE6D4}" srcOrd="6" destOrd="0" presId="urn:microsoft.com/office/officeart/2018/2/layout/IconCircleList"/>
    <dgm:cxn modelId="{6B392E62-262E-47B4-BDBB-6E6FED949E81}" type="presParOf" srcId="{C5C8A49F-7014-448F-8F13-215C8F2EE6D4}" destId="{AED5B422-26EA-46F0-A2A6-572667164200}" srcOrd="0" destOrd="0" presId="urn:microsoft.com/office/officeart/2018/2/layout/IconCircleList"/>
    <dgm:cxn modelId="{1BEAF2B2-2901-4DC9-A16A-5193CECF0B4E}" type="presParOf" srcId="{C5C8A49F-7014-448F-8F13-215C8F2EE6D4}" destId="{3B51FECA-161A-4717-A5F9-E237F9ECCBB4}" srcOrd="1" destOrd="0" presId="urn:microsoft.com/office/officeart/2018/2/layout/IconCircleList"/>
    <dgm:cxn modelId="{E0990D0D-3606-4A1B-BD06-C025EF1E1BAA}" type="presParOf" srcId="{C5C8A49F-7014-448F-8F13-215C8F2EE6D4}" destId="{3F3090DE-B258-498D-9CE7-79B7DBBC2506}" srcOrd="2" destOrd="0" presId="urn:microsoft.com/office/officeart/2018/2/layout/IconCircleList"/>
    <dgm:cxn modelId="{AB26F9AF-50CB-4E03-9316-D6106CA4A0EF}" type="presParOf" srcId="{C5C8A49F-7014-448F-8F13-215C8F2EE6D4}" destId="{6BC85B59-4DF2-4F5D-92BB-D2FAB691011A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5E6C146-5801-4A29-95E9-804BF5347297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59699EE0-3C2C-4436-8189-8351C1E51207}">
      <dgm:prSet/>
      <dgm:spPr/>
      <dgm:t>
        <a:bodyPr/>
        <a:lstStyle/>
        <a:p>
          <a:r>
            <a:rPr lang="cs-CZ"/>
            <a:t>Plánování a strategie výzkumu.</a:t>
          </a:r>
          <a:endParaRPr lang="en-US"/>
        </a:p>
      </dgm:t>
    </dgm:pt>
    <dgm:pt modelId="{D79BF218-00E5-407F-92B3-0ED90B839CF8}" type="parTrans" cxnId="{5F42B079-56C0-4D13-8896-471AFEB49820}">
      <dgm:prSet/>
      <dgm:spPr/>
      <dgm:t>
        <a:bodyPr/>
        <a:lstStyle/>
        <a:p>
          <a:endParaRPr lang="en-US"/>
        </a:p>
      </dgm:t>
    </dgm:pt>
    <dgm:pt modelId="{6FA27217-D034-44C0-BA67-177188E1BF91}" type="sibTrans" cxnId="{5F42B079-56C0-4D13-8896-471AFEB49820}">
      <dgm:prSet/>
      <dgm:spPr/>
      <dgm:t>
        <a:bodyPr/>
        <a:lstStyle/>
        <a:p>
          <a:endParaRPr lang="en-US"/>
        </a:p>
      </dgm:t>
    </dgm:pt>
    <dgm:pt modelId="{09A0FA15-E020-412C-B04B-BB7862796D47}">
      <dgm:prSet/>
      <dgm:spPr/>
      <dgm:t>
        <a:bodyPr/>
        <a:lstStyle/>
        <a:p>
          <a:r>
            <a:rPr lang="cs-CZ"/>
            <a:t>Vybrané metody sběru dat.</a:t>
          </a:r>
          <a:endParaRPr lang="en-US"/>
        </a:p>
      </dgm:t>
    </dgm:pt>
    <dgm:pt modelId="{A47C432F-791A-4923-B68F-11F8B36352C2}" type="parTrans" cxnId="{FB437BEF-8177-4178-A333-8618B7544C18}">
      <dgm:prSet/>
      <dgm:spPr/>
      <dgm:t>
        <a:bodyPr/>
        <a:lstStyle/>
        <a:p>
          <a:endParaRPr lang="en-US"/>
        </a:p>
      </dgm:t>
    </dgm:pt>
    <dgm:pt modelId="{E15802C8-3322-4018-9DAD-0E2C28126B11}" type="sibTrans" cxnId="{FB437BEF-8177-4178-A333-8618B7544C18}">
      <dgm:prSet/>
      <dgm:spPr/>
      <dgm:t>
        <a:bodyPr/>
        <a:lstStyle/>
        <a:p>
          <a:endParaRPr lang="en-US"/>
        </a:p>
      </dgm:t>
    </dgm:pt>
    <dgm:pt modelId="{2DEF3BC9-7D20-4C30-B15B-6FD53ACD6813}">
      <dgm:prSet/>
      <dgm:spPr/>
      <dgm:t>
        <a:bodyPr/>
        <a:lstStyle/>
        <a:p>
          <a:r>
            <a:rPr lang="cs-CZ"/>
            <a:t>Základní přístupy k analýze dat. </a:t>
          </a:r>
          <a:endParaRPr lang="en-US"/>
        </a:p>
      </dgm:t>
    </dgm:pt>
    <dgm:pt modelId="{FF9E787B-4EDC-4D13-83F5-BC2AC5820768}" type="parTrans" cxnId="{5B2254FD-3DA6-46BC-AEBF-722B04F5F8FD}">
      <dgm:prSet/>
      <dgm:spPr/>
      <dgm:t>
        <a:bodyPr/>
        <a:lstStyle/>
        <a:p>
          <a:endParaRPr lang="en-US"/>
        </a:p>
      </dgm:t>
    </dgm:pt>
    <dgm:pt modelId="{DE69F4DD-E963-4116-B71D-606E6170CF26}" type="sibTrans" cxnId="{5B2254FD-3DA6-46BC-AEBF-722B04F5F8FD}">
      <dgm:prSet/>
      <dgm:spPr/>
      <dgm:t>
        <a:bodyPr/>
        <a:lstStyle/>
        <a:p>
          <a:endParaRPr lang="en-US"/>
        </a:p>
      </dgm:t>
    </dgm:pt>
    <dgm:pt modelId="{1716E514-EB63-4F97-BBAF-AAF51CF4092A}">
      <dgm:prSet/>
      <dgm:spPr/>
      <dgm:t>
        <a:bodyPr/>
        <a:lstStyle/>
        <a:p>
          <a:r>
            <a:rPr lang="cs-CZ"/>
            <a:t>Zajímavosti a nadstavba.</a:t>
          </a:r>
          <a:endParaRPr lang="en-US"/>
        </a:p>
      </dgm:t>
    </dgm:pt>
    <dgm:pt modelId="{A554CCF4-695A-4886-B42F-EBBB4A1573B0}" type="parTrans" cxnId="{EBC139B6-5453-4147-8D52-0CA0889DF1A3}">
      <dgm:prSet/>
      <dgm:spPr/>
      <dgm:t>
        <a:bodyPr/>
        <a:lstStyle/>
        <a:p>
          <a:endParaRPr lang="en-US"/>
        </a:p>
      </dgm:t>
    </dgm:pt>
    <dgm:pt modelId="{03110F9A-ED60-45F4-A3CD-C5A0D5A684D2}" type="sibTrans" cxnId="{EBC139B6-5453-4147-8D52-0CA0889DF1A3}">
      <dgm:prSet/>
      <dgm:spPr/>
      <dgm:t>
        <a:bodyPr/>
        <a:lstStyle/>
        <a:p>
          <a:endParaRPr lang="en-US"/>
        </a:p>
      </dgm:t>
    </dgm:pt>
    <dgm:pt modelId="{D52A40D0-5954-4DBF-ADE6-EE81DAFA636D}" type="pres">
      <dgm:prSet presAssocID="{25E6C146-5801-4A29-95E9-804BF534729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D892711-431F-46DB-9144-038993EEA8D9}" type="pres">
      <dgm:prSet presAssocID="{59699EE0-3C2C-4436-8189-8351C1E51207}" presName="hierRoot1" presStyleCnt="0"/>
      <dgm:spPr/>
    </dgm:pt>
    <dgm:pt modelId="{8A64AA6C-E9E2-4A84-B3BA-631F2F73E419}" type="pres">
      <dgm:prSet presAssocID="{59699EE0-3C2C-4436-8189-8351C1E51207}" presName="composite" presStyleCnt="0"/>
      <dgm:spPr/>
    </dgm:pt>
    <dgm:pt modelId="{18422A7E-6FAB-4ACA-8632-D6627D8BB7BB}" type="pres">
      <dgm:prSet presAssocID="{59699EE0-3C2C-4436-8189-8351C1E51207}" presName="background" presStyleLbl="node0" presStyleIdx="0" presStyleCnt="4"/>
      <dgm:spPr/>
    </dgm:pt>
    <dgm:pt modelId="{60E307EC-E094-48CB-AA68-7D3C3BB2D7D8}" type="pres">
      <dgm:prSet presAssocID="{59699EE0-3C2C-4436-8189-8351C1E51207}" presName="text" presStyleLbl="fgAcc0" presStyleIdx="0" presStyleCnt="4">
        <dgm:presLayoutVars>
          <dgm:chPref val="3"/>
        </dgm:presLayoutVars>
      </dgm:prSet>
      <dgm:spPr/>
    </dgm:pt>
    <dgm:pt modelId="{7AA7F7A4-1FA1-455D-A11F-0FD9310EF8AD}" type="pres">
      <dgm:prSet presAssocID="{59699EE0-3C2C-4436-8189-8351C1E51207}" presName="hierChild2" presStyleCnt="0"/>
      <dgm:spPr/>
    </dgm:pt>
    <dgm:pt modelId="{D99C86DA-F532-4059-B033-336D22613379}" type="pres">
      <dgm:prSet presAssocID="{09A0FA15-E020-412C-B04B-BB7862796D47}" presName="hierRoot1" presStyleCnt="0"/>
      <dgm:spPr/>
    </dgm:pt>
    <dgm:pt modelId="{9A0C8DB9-1A82-41C8-BBCC-24AE4157D525}" type="pres">
      <dgm:prSet presAssocID="{09A0FA15-E020-412C-B04B-BB7862796D47}" presName="composite" presStyleCnt="0"/>
      <dgm:spPr/>
    </dgm:pt>
    <dgm:pt modelId="{D0842AB8-242A-4EB2-BEFC-9D03E71D29F0}" type="pres">
      <dgm:prSet presAssocID="{09A0FA15-E020-412C-B04B-BB7862796D47}" presName="background" presStyleLbl="node0" presStyleIdx="1" presStyleCnt="4"/>
      <dgm:spPr/>
    </dgm:pt>
    <dgm:pt modelId="{B92E3A8D-32B9-420C-8E8A-3B88D2D1D865}" type="pres">
      <dgm:prSet presAssocID="{09A0FA15-E020-412C-B04B-BB7862796D47}" presName="text" presStyleLbl="fgAcc0" presStyleIdx="1" presStyleCnt="4">
        <dgm:presLayoutVars>
          <dgm:chPref val="3"/>
        </dgm:presLayoutVars>
      </dgm:prSet>
      <dgm:spPr/>
    </dgm:pt>
    <dgm:pt modelId="{5F396675-8875-49BD-A75F-5874C9CCAF8C}" type="pres">
      <dgm:prSet presAssocID="{09A0FA15-E020-412C-B04B-BB7862796D47}" presName="hierChild2" presStyleCnt="0"/>
      <dgm:spPr/>
    </dgm:pt>
    <dgm:pt modelId="{72730F6D-B1ED-467D-A4CB-B561A624DCF3}" type="pres">
      <dgm:prSet presAssocID="{2DEF3BC9-7D20-4C30-B15B-6FD53ACD6813}" presName="hierRoot1" presStyleCnt="0"/>
      <dgm:spPr/>
    </dgm:pt>
    <dgm:pt modelId="{6A2A8A98-50FE-42A3-AB0D-C998B9984372}" type="pres">
      <dgm:prSet presAssocID="{2DEF3BC9-7D20-4C30-B15B-6FD53ACD6813}" presName="composite" presStyleCnt="0"/>
      <dgm:spPr/>
    </dgm:pt>
    <dgm:pt modelId="{8F29EE34-BB72-48D4-A072-07C7EB798B85}" type="pres">
      <dgm:prSet presAssocID="{2DEF3BC9-7D20-4C30-B15B-6FD53ACD6813}" presName="background" presStyleLbl="node0" presStyleIdx="2" presStyleCnt="4"/>
      <dgm:spPr/>
    </dgm:pt>
    <dgm:pt modelId="{F5EC9FA6-E3F7-42F3-AF98-DB365B2E544F}" type="pres">
      <dgm:prSet presAssocID="{2DEF3BC9-7D20-4C30-B15B-6FD53ACD6813}" presName="text" presStyleLbl="fgAcc0" presStyleIdx="2" presStyleCnt="4">
        <dgm:presLayoutVars>
          <dgm:chPref val="3"/>
        </dgm:presLayoutVars>
      </dgm:prSet>
      <dgm:spPr/>
    </dgm:pt>
    <dgm:pt modelId="{7927FCCE-A8BE-474D-958F-728ED6607707}" type="pres">
      <dgm:prSet presAssocID="{2DEF3BC9-7D20-4C30-B15B-6FD53ACD6813}" presName="hierChild2" presStyleCnt="0"/>
      <dgm:spPr/>
    </dgm:pt>
    <dgm:pt modelId="{E395F650-0F5D-44DD-A7B8-E9F83A02070B}" type="pres">
      <dgm:prSet presAssocID="{1716E514-EB63-4F97-BBAF-AAF51CF4092A}" presName="hierRoot1" presStyleCnt="0"/>
      <dgm:spPr/>
    </dgm:pt>
    <dgm:pt modelId="{6C2E48E3-5703-438A-8919-3E0299B6F04D}" type="pres">
      <dgm:prSet presAssocID="{1716E514-EB63-4F97-BBAF-AAF51CF4092A}" presName="composite" presStyleCnt="0"/>
      <dgm:spPr/>
    </dgm:pt>
    <dgm:pt modelId="{1F7FE5EC-652D-4035-84B4-67B6C0287943}" type="pres">
      <dgm:prSet presAssocID="{1716E514-EB63-4F97-BBAF-AAF51CF4092A}" presName="background" presStyleLbl="node0" presStyleIdx="3" presStyleCnt="4"/>
      <dgm:spPr/>
    </dgm:pt>
    <dgm:pt modelId="{5AA7FBD8-C84C-4008-8534-919B998292E9}" type="pres">
      <dgm:prSet presAssocID="{1716E514-EB63-4F97-BBAF-AAF51CF4092A}" presName="text" presStyleLbl="fgAcc0" presStyleIdx="3" presStyleCnt="4">
        <dgm:presLayoutVars>
          <dgm:chPref val="3"/>
        </dgm:presLayoutVars>
      </dgm:prSet>
      <dgm:spPr/>
    </dgm:pt>
    <dgm:pt modelId="{22BD73EB-0155-469F-B6E0-B3536756EDC6}" type="pres">
      <dgm:prSet presAssocID="{1716E514-EB63-4F97-BBAF-AAF51CF4092A}" presName="hierChild2" presStyleCnt="0"/>
      <dgm:spPr/>
    </dgm:pt>
  </dgm:ptLst>
  <dgm:cxnLst>
    <dgm:cxn modelId="{A516F869-ABFB-49AF-BB43-D7BFC9DDD96B}" type="presOf" srcId="{09A0FA15-E020-412C-B04B-BB7862796D47}" destId="{B92E3A8D-32B9-420C-8E8A-3B88D2D1D865}" srcOrd="0" destOrd="0" presId="urn:microsoft.com/office/officeart/2005/8/layout/hierarchy1"/>
    <dgm:cxn modelId="{5F42B079-56C0-4D13-8896-471AFEB49820}" srcId="{25E6C146-5801-4A29-95E9-804BF5347297}" destId="{59699EE0-3C2C-4436-8189-8351C1E51207}" srcOrd="0" destOrd="0" parTransId="{D79BF218-00E5-407F-92B3-0ED90B839CF8}" sibTransId="{6FA27217-D034-44C0-BA67-177188E1BF91}"/>
    <dgm:cxn modelId="{7481788C-E089-4F25-A802-25E0ED6EC86D}" type="presOf" srcId="{25E6C146-5801-4A29-95E9-804BF5347297}" destId="{D52A40D0-5954-4DBF-ADE6-EE81DAFA636D}" srcOrd="0" destOrd="0" presId="urn:microsoft.com/office/officeart/2005/8/layout/hierarchy1"/>
    <dgm:cxn modelId="{EB57B4B0-C313-4E8C-A054-69CE06887C7B}" type="presOf" srcId="{2DEF3BC9-7D20-4C30-B15B-6FD53ACD6813}" destId="{F5EC9FA6-E3F7-42F3-AF98-DB365B2E544F}" srcOrd="0" destOrd="0" presId="urn:microsoft.com/office/officeart/2005/8/layout/hierarchy1"/>
    <dgm:cxn modelId="{EBC139B6-5453-4147-8D52-0CA0889DF1A3}" srcId="{25E6C146-5801-4A29-95E9-804BF5347297}" destId="{1716E514-EB63-4F97-BBAF-AAF51CF4092A}" srcOrd="3" destOrd="0" parTransId="{A554CCF4-695A-4886-B42F-EBBB4A1573B0}" sibTransId="{03110F9A-ED60-45F4-A3CD-C5A0D5A684D2}"/>
    <dgm:cxn modelId="{4EB1D7B9-BADF-4469-B551-E33543D971DE}" type="presOf" srcId="{1716E514-EB63-4F97-BBAF-AAF51CF4092A}" destId="{5AA7FBD8-C84C-4008-8534-919B998292E9}" srcOrd="0" destOrd="0" presId="urn:microsoft.com/office/officeart/2005/8/layout/hierarchy1"/>
    <dgm:cxn modelId="{FB437BEF-8177-4178-A333-8618B7544C18}" srcId="{25E6C146-5801-4A29-95E9-804BF5347297}" destId="{09A0FA15-E020-412C-B04B-BB7862796D47}" srcOrd="1" destOrd="0" parTransId="{A47C432F-791A-4923-B68F-11F8B36352C2}" sibTransId="{E15802C8-3322-4018-9DAD-0E2C28126B11}"/>
    <dgm:cxn modelId="{D1E857F9-B9C0-4DC1-B0C7-DC765FBB5A27}" type="presOf" srcId="{59699EE0-3C2C-4436-8189-8351C1E51207}" destId="{60E307EC-E094-48CB-AA68-7D3C3BB2D7D8}" srcOrd="0" destOrd="0" presId="urn:microsoft.com/office/officeart/2005/8/layout/hierarchy1"/>
    <dgm:cxn modelId="{5B2254FD-3DA6-46BC-AEBF-722B04F5F8FD}" srcId="{25E6C146-5801-4A29-95E9-804BF5347297}" destId="{2DEF3BC9-7D20-4C30-B15B-6FD53ACD6813}" srcOrd="2" destOrd="0" parTransId="{FF9E787B-4EDC-4D13-83F5-BC2AC5820768}" sibTransId="{DE69F4DD-E963-4116-B71D-606E6170CF26}"/>
    <dgm:cxn modelId="{4B115C54-CCD7-4C98-99B6-B769AD125B92}" type="presParOf" srcId="{D52A40D0-5954-4DBF-ADE6-EE81DAFA636D}" destId="{ED892711-431F-46DB-9144-038993EEA8D9}" srcOrd="0" destOrd="0" presId="urn:microsoft.com/office/officeart/2005/8/layout/hierarchy1"/>
    <dgm:cxn modelId="{EB9643E3-60C2-4345-9096-F5769338D533}" type="presParOf" srcId="{ED892711-431F-46DB-9144-038993EEA8D9}" destId="{8A64AA6C-E9E2-4A84-B3BA-631F2F73E419}" srcOrd="0" destOrd="0" presId="urn:microsoft.com/office/officeart/2005/8/layout/hierarchy1"/>
    <dgm:cxn modelId="{9B55A25D-E3DA-4013-8ACF-E6092318E90B}" type="presParOf" srcId="{8A64AA6C-E9E2-4A84-B3BA-631F2F73E419}" destId="{18422A7E-6FAB-4ACA-8632-D6627D8BB7BB}" srcOrd="0" destOrd="0" presId="urn:microsoft.com/office/officeart/2005/8/layout/hierarchy1"/>
    <dgm:cxn modelId="{831C110B-1D4D-46E5-997D-EF6A0B222CD4}" type="presParOf" srcId="{8A64AA6C-E9E2-4A84-B3BA-631F2F73E419}" destId="{60E307EC-E094-48CB-AA68-7D3C3BB2D7D8}" srcOrd="1" destOrd="0" presId="urn:microsoft.com/office/officeart/2005/8/layout/hierarchy1"/>
    <dgm:cxn modelId="{4EEAEAD4-C98D-416C-9D95-DCCA23A37791}" type="presParOf" srcId="{ED892711-431F-46DB-9144-038993EEA8D9}" destId="{7AA7F7A4-1FA1-455D-A11F-0FD9310EF8AD}" srcOrd="1" destOrd="0" presId="urn:microsoft.com/office/officeart/2005/8/layout/hierarchy1"/>
    <dgm:cxn modelId="{CAA3BFFB-68FE-42F8-A209-A1AF31701A5F}" type="presParOf" srcId="{D52A40D0-5954-4DBF-ADE6-EE81DAFA636D}" destId="{D99C86DA-F532-4059-B033-336D22613379}" srcOrd="1" destOrd="0" presId="urn:microsoft.com/office/officeart/2005/8/layout/hierarchy1"/>
    <dgm:cxn modelId="{D3EDFDEC-E220-45C2-81F0-0228352638E0}" type="presParOf" srcId="{D99C86DA-F532-4059-B033-336D22613379}" destId="{9A0C8DB9-1A82-41C8-BBCC-24AE4157D525}" srcOrd="0" destOrd="0" presId="urn:microsoft.com/office/officeart/2005/8/layout/hierarchy1"/>
    <dgm:cxn modelId="{B11782B6-EDA5-4986-AF96-2FFBA1BFC075}" type="presParOf" srcId="{9A0C8DB9-1A82-41C8-BBCC-24AE4157D525}" destId="{D0842AB8-242A-4EB2-BEFC-9D03E71D29F0}" srcOrd="0" destOrd="0" presId="urn:microsoft.com/office/officeart/2005/8/layout/hierarchy1"/>
    <dgm:cxn modelId="{CF0A1F87-DD84-4956-A565-F2C28913C04C}" type="presParOf" srcId="{9A0C8DB9-1A82-41C8-BBCC-24AE4157D525}" destId="{B92E3A8D-32B9-420C-8E8A-3B88D2D1D865}" srcOrd="1" destOrd="0" presId="urn:microsoft.com/office/officeart/2005/8/layout/hierarchy1"/>
    <dgm:cxn modelId="{C762ADEA-21A7-465B-A7E7-E846BB6F19D5}" type="presParOf" srcId="{D99C86DA-F532-4059-B033-336D22613379}" destId="{5F396675-8875-49BD-A75F-5874C9CCAF8C}" srcOrd="1" destOrd="0" presId="urn:microsoft.com/office/officeart/2005/8/layout/hierarchy1"/>
    <dgm:cxn modelId="{16F7B2F7-AD38-42A8-8B70-1B9EBD4AE752}" type="presParOf" srcId="{D52A40D0-5954-4DBF-ADE6-EE81DAFA636D}" destId="{72730F6D-B1ED-467D-A4CB-B561A624DCF3}" srcOrd="2" destOrd="0" presId="urn:microsoft.com/office/officeart/2005/8/layout/hierarchy1"/>
    <dgm:cxn modelId="{82C00E55-7E6A-49E5-9574-ABC8DCB28E66}" type="presParOf" srcId="{72730F6D-B1ED-467D-A4CB-B561A624DCF3}" destId="{6A2A8A98-50FE-42A3-AB0D-C998B9984372}" srcOrd="0" destOrd="0" presId="urn:microsoft.com/office/officeart/2005/8/layout/hierarchy1"/>
    <dgm:cxn modelId="{E7D0322B-1FC9-4C81-8736-9358C0554365}" type="presParOf" srcId="{6A2A8A98-50FE-42A3-AB0D-C998B9984372}" destId="{8F29EE34-BB72-48D4-A072-07C7EB798B85}" srcOrd="0" destOrd="0" presId="urn:microsoft.com/office/officeart/2005/8/layout/hierarchy1"/>
    <dgm:cxn modelId="{CD9587A4-600E-4CAF-A867-FD816744E8A1}" type="presParOf" srcId="{6A2A8A98-50FE-42A3-AB0D-C998B9984372}" destId="{F5EC9FA6-E3F7-42F3-AF98-DB365B2E544F}" srcOrd="1" destOrd="0" presId="urn:microsoft.com/office/officeart/2005/8/layout/hierarchy1"/>
    <dgm:cxn modelId="{10FE30B8-80C3-42C3-91E7-E8834E0501D3}" type="presParOf" srcId="{72730F6D-B1ED-467D-A4CB-B561A624DCF3}" destId="{7927FCCE-A8BE-474D-958F-728ED6607707}" srcOrd="1" destOrd="0" presId="urn:microsoft.com/office/officeart/2005/8/layout/hierarchy1"/>
    <dgm:cxn modelId="{E696EAB0-A12E-49BC-9A9B-512DC00013B2}" type="presParOf" srcId="{D52A40D0-5954-4DBF-ADE6-EE81DAFA636D}" destId="{E395F650-0F5D-44DD-A7B8-E9F83A02070B}" srcOrd="3" destOrd="0" presId="urn:microsoft.com/office/officeart/2005/8/layout/hierarchy1"/>
    <dgm:cxn modelId="{38ACFA05-1ACB-4930-9FC5-CD67773E0A09}" type="presParOf" srcId="{E395F650-0F5D-44DD-A7B8-E9F83A02070B}" destId="{6C2E48E3-5703-438A-8919-3E0299B6F04D}" srcOrd="0" destOrd="0" presId="urn:microsoft.com/office/officeart/2005/8/layout/hierarchy1"/>
    <dgm:cxn modelId="{0C5CD890-94D7-45AB-A3B8-5895847481A7}" type="presParOf" srcId="{6C2E48E3-5703-438A-8919-3E0299B6F04D}" destId="{1F7FE5EC-652D-4035-84B4-67B6C0287943}" srcOrd="0" destOrd="0" presId="urn:microsoft.com/office/officeart/2005/8/layout/hierarchy1"/>
    <dgm:cxn modelId="{A4FA2EFF-17BD-4063-B764-2E90F376B81A}" type="presParOf" srcId="{6C2E48E3-5703-438A-8919-3E0299B6F04D}" destId="{5AA7FBD8-C84C-4008-8534-919B998292E9}" srcOrd="1" destOrd="0" presId="urn:microsoft.com/office/officeart/2005/8/layout/hierarchy1"/>
    <dgm:cxn modelId="{AB842DAB-8ACB-4CF0-B9E2-D6E04EB88FAA}" type="presParOf" srcId="{E395F650-0F5D-44DD-A7B8-E9F83A02070B}" destId="{22BD73EB-0155-469F-B6E0-B3536756EDC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292306F-0B8C-4F6B-8639-C0D22F8D7A8C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566EE103-04A6-4A6B-BF7F-E45C81B4A800}">
      <dgm:prSet custT="1"/>
      <dgm:spPr/>
      <dgm:t>
        <a:bodyPr/>
        <a:lstStyle/>
        <a:p>
          <a:r>
            <a:rPr lang="cs-CZ" sz="1800" dirty="0" err="1"/>
            <a:t>Field</a:t>
          </a:r>
          <a:r>
            <a:rPr lang="cs-CZ" sz="1800" dirty="0"/>
            <a:t> notes – co, jak, struktura, katalogizace apod.</a:t>
          </a:r>
          <a:endParaRPr lang="en-US" sz="1800" dirty="0"/>
        </a:p>
      </dgm:t>
    </dgm:pt>
    <dgm:pt modelId="{F522E38B-3D90-481E-B605-EACFEA2D0B12}" type="parTrans" cxnId="{CE48A33D-4A17-4C2C-A61B-57D916F6839C}">
      <dgm:prSet/>
      <dgm:spPr/>
      <dgm:t>
        <a:bodyPr/>
        <a:lstStyle/>
        <a:p>
          <a:endParaRPr lang="en-US"/>
        </a:p>
      </dgm:t>
    </dgm:pt>
    <dgm:pt modelId="{218EFFCD-522E-402F-8C8C-92E5B21B6D2C}" type="sibTrans" cxnId="{CE48A33D-4A17-4C2C-A61B-57D916F6839C}">
      <dgm:prSet/>
      <dgm:spPr/>
      <dgm:t>
        <a:bodyPr/>
        <a:lstStyle/>
        <a:p>
          <a:endParaRPr lang="en-US"/>
        </a:p>
      </dgm:t>
    </dgm:pt>
    <dgm:pt modelId="{3ACA8A80-E858-45B2-8563-B51EECAFBFAA}">
      <dgm:prSet custT="1"/>
      <dgm:spPr/>
      <dgm:t>
        <a:bodyPr/>
        <a:lstStyle/>
        <a:p>
          <a:r>
            <a:rPr lang="cs-CZ" sz="1800" dirty="0"/>
            <a:t>Organizace práce v terénu.</a:t>
          </a:r>
          <a:endParaRPr lang="en-US" sz="1800" dirty="0"/>
        </a:p>
      </dgm:t>
    </dgm:pt>
    <dgm:pt modelId="{C50993F6-896D-4A48-8A82-9E04BE680C84}" type="parTrans" cxnId="{A9C00E3D-8DFE-4128-A04F-7FAB72723B80}">
      <dgm:prSet/>
      <dgm:spPr/>
      <dgm:t>
        <a:bodyPr/>
        <a:lstStyle/>
        <a:p>
          <a:endParaRPr lang="en-US"/>
        </a:p>
      </dgm:t>
    </dgm:pt>
    <dgm:pt modelId="{ABB646A4-73B6-4957-B42B-15717E6E4B60}" type="sibTrans" cxnId="{A9C00E3D-8DFE-4128-A04F-7FAB72723B80}">
      <dgm:prSet/>
      <dgm:spPr/>
      <dgm:t>
        <a:bodyPr/>
        <a:lstStyle/>
        <a:p>
          <a:endParaRPr lang="en-US"/>
        </a:p>
      </dgm:t>
    </dgm:pt>
    <dgm:pt modelId="{4AF666AE-3052-4C7F-94C5-EB02F81D4646}">
      <dgm:prSet custT="1"/>
      <dgm:spPr/>
      <dgm:t>
        <a:bodyPr/>
        <a:lstStyle/>
        <a:p>
          <a:r>
            <a:rPr lang="cs-CZ" sz="2000" dirty="0"/>
            <a:t>Musíte mít organizovaná a snadno dostupná data – to vše vyžaduje hodně času!</a:t>
          </a:r>
          <a:endParaRPr lang="en-US" sz="2000" dirty="0"/>
        </a:p>
      </dgm:t>
    </dgm:pt>
    <dgm:pt modelId="{3CCC48EE-417F-467C-BFF3-B1E1FACAA3D0}" type="parTrans" cxnId="{CEA8A24B-BA27-4191-8688-2B0522561F1A}">
      <dgm:prSet/>
      <dgm:spPr/>
      <dgm:t>
        <a:bodyPr/>
        <a:lstStyle/>
        <a:p>
          <a:endParaRPr lang="en-US"/>
        </a:p>
      </dgm:t>
    </dgm:pt>
    <dgm:pt modelId="{B89C7732-6DAD-4E49-81EF-D860611328AF}" type="sibTrans" cxnId="{CEA8A24B-BA27-4191-8688-2B0522561F1A}">
      <dgm:prSet/>
      <dgm:spPr/>
      <dgm:t>
        <a:bodyPr/>
        <a:lstStyle/>
        <a:p>
          <a:endParaRPr lang="en-US"/>
        </a:p>
      </dgm:t>
    </dgm:pt>
    <dgm:pt modelId="{1C323C1A-E2E6-4CCB-AC08-E37D4A921707}">
      <dgm:prSet custT="1"/>
      <dgm:spPr/>
      <dgm:t>
        <a:bodyPr/>
        <a:lstStyle/>
        <a:p>
          <a:r>
            <a:rPr lang="cs-CZ" sz="1800" b="1" dirty="0" err="1"/>
            <a:t>Flexibilta</a:t>
          </a:r>
          <a:r>
            <a:rPr lang="cs-CZ" sz="1800" dirty="0"/>
            <a:t> (otevřenost k náhodným výsledkům – </a:t>
          </a:r>
          <a:r>
            <a:rPr lang="cs-CZ" sz="1800" i="1" dirty="0" err="1"/>
            <a:t>serendipitous</a:t>
          </a:r>
          <a:r>
            <a:rPr lang="cs-CZ" sz="1800" i="1" dirty="0"/>
            <a:t> </a:t>
          </a:r>
          <a:r>
            <a:rPr lang="cs-CZ" sz="1800" i="1" dirty="0" err="1"/>
            <a:t>findings</a:t>
          </a:r>
          <a:r>
            <a:rPr lang="cs-CZ" sz="1800" dirty="0"/>
            <a:t>), </a:t>
          </a:r>
          <a:r>
            <a:rPr lang="cs-CZ" sz="1800" b="1" dirty="0"/>
            <a:t>triangulace</a:t>
          </a:r>
          <a:r>
            <a:rPr lang="cs-CZ" sz="1800" dirty="0"/>
            <a:t> (metod, zdrojů dat, výzkumníků/ kodérů/ pozorovatelů), </a:t>
          </a:r>
          <a:r>
            <a:rPr lang="cs-CZ" sz="1800" b="1" dirty="0"/>
            <a:t>fokus na detaily a kontext</a:t>
          </a:r>
          <a:r>
            <a:rPr lang="cs-CZ" sz="1800" dirty="0"/>
            <a:t>, </a:t>
          </a:r>
          <a:r>
            <a:rPr lang="cs-CZ" sz="1800" b="1" dirty="0"/>
            <a:t>hledání kontradikcí </a:t>
          </a:r>
          <a:r>
            <a:rPr lang="cs-CZ" sz="1800" b="1" dirty="0">
              <a:sym typeface="Wingdings" panose="05000000000000000000" pitchFamily="2" charset="2"/>
            </a:rPr>
            <a:t></a:t>
          </a:r>
          <a:r>
            <a:rPr lang="cs-CZ" sz="1800" b="1" dirty="0"/>
            <a:t> </a:t>
          </a:r>
          <a:r>
            <a:rPr lang="cs-CZ" sz="1800" i="1" dirty="0" err="1"/>
            <a:t>good</a:t>
          </a:r>
          <a:r>
            <a:rPr lang="cs-CZ" sz="1800" i="1" dirty="0"/>
            <a:t> </a:t>
          </a:r>
          <a:r>
            <a:rPr lang="cs-CZ" sz="1800" i="1" dirty="0" err="1"/>
            <a:t>practices</a:t>
          </a:r>
          <a:r>
            <a:rPr lang="cs-CZ" sz="1800" i="1" dirty="0"/>
            <a:t>.</a:t>
          </a:r>
          <a:endParaRPr lang="en-US" sz="1800" dirty="0"/>
        </a:p>
      </dgm:t>
    </dgm:pt>
    <dgm:pt modelId="{980BA8C6-6CD7-45A2-BEEF-D64C0688EAD1}" type="parTrans" cxnId="{2631E67A-A911-480E-AE9A-ACC5FC6B2B15}">
      <dgm:prSet/>
      <dgm:spPr/>
      <dgm:t>
        <a:bodyPr/>
        <a:lstStyle/>
        <a:p>
          <a:endParaRPr lang="en-US"/>
        </a:p>
      </dgm:t>
    </dgm:pt>
    <dgm:pt modelId="{D4BFB9A2-4413-476F-BCF0-E0AB17DC0F71}" type="sibTrans" cxnId="{2631E67A-A911-480E-AE9A-ACC5FC6B2B15}">
      <dgm:prSet/>
      <dgm:spPr/>
      <dgm:t>
        <a:bodyPr/>
        <a:lstStyle/>
        <a:p>
          <a:endParaRPr lang="en-US"/>
        </a:p>
      </dgm:t>
    </dgm:pt>
    <dgm:pt modelId="{05747621-DEB8-4AF9-8D44-C41815CB51EA}" type="pres">
      <dgm:prSet presAssocID="{1292306F-0B8C-4F6B-8639-C0D22F8D7A8C}" presName="root" presStyleCnt="0">
        <dgm:presLayoutVars>
          <dgm:dir/>
          <dgm:resizeHandles val="exact"/>
        </dgm:presLayoutVars>
      </dgm:prSet>
      <dgm:spPr/>
    </dgm:pt>
    <dgm:pt modelId="{6F0B9A74-637C-4875-8C40-335B2FEFD7DB}" type="pres">
      <dgm:prSet presAssocID="{566EE103-04A6-4A6B-BF7F-E45C81B4A800}" presName="compNode" presStyleCnt="0"/>
      <dgm:spPr/>
    </dgm:pt>
    <dgm:pt modelId="{CF325D69-5C66-45B7-B438-7088F6FC51FC}" type="pres">
      <dgm:prSet presAssocID="{566EE103-04A6-4A6B-BF7F-E45C81B4A800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kument"/>
        </a:ext>
      </dgm:extLst>
    </dgm:pt>
    <dgm:pt modelId="{7DFA8793-2842-490C-9F06-E81916A742AF}" type="pres">
      <dgm:prSet presAssocID="{566EE103-04A6-4A6B-BF7F-E45C81B4A800}" presName="spaceRect" presStyleCnt="0"/>
      <dgm:spPr/>
    </dgm:pt>
    <dgm:pt modelId="{E5C37AD9-F4B5-48EB-89E6-E714E63F3ACE}" type="pres">
      <dgm:prSet presAssocID="{566EE103-04A6-4A6B-BF7F-E45C81B4A800}" presName="textRect" presStyleLbl="revTx" presStyleIdx="0" presStyleCnt="4" custScaleX="161813" custScaleY="135925" custLinFactNeighborY="32386">
        <dgm:presLayoutVars>
          <dgm:chMax val="1"/>
          <dgm:chPref val="1"/>
        </dgm:presLayoutVars>
      </dgm:prSet>
      <dgm:spPr/>
    </dgm:pt>
    <dgm:pt modelId="{AFD1750A-857C-44BE-859B-AE63B92774F8}" type="pres">
      <dgm:prSet presAssocID="{218EFFCD-522E-402F-8C8C-92E5B21B6D2C}" presName="sibTrans" presStyleCnt="0"/>
      <dgm:spPr/>
    </dgm:pt>
    <dgm:pt modelId="{A80DE880-F709-4AB2-BB2A-1CB5F02C4857}" type="pres">
      <dgm:prSet presAssocID="{3ACA8A80-E858-45B2-8563-B51EECAFBFAA}" presName="compNode" presStyleCnt="0"/>
      <dgm:spPr/>
    </dgm:pt>
    <dgm:pt modelId="{15BF3FD4-C1CC-4DE7-86B7-1D8670674A57}" type="pres">
      <dgm:prSet presAssocID="{3ACA8A80-E858-45B2-8563-B51EECAFBFAA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erarchie"/>
        </a:ext>
      </dgm:extLst>
    </dgm:pt>
    <dgm:pt modelId="{C7C2D266-5DC1-438B-9820-B194088182F0}" type="pres">
      <dgm:prSet presAssocID="{3ACA8A80-E858-45B2-8563-B51EECAFBFAA}" presName="spaceRect" presStyleCnt="0"/>
      <dgm:spPr/>
    </dgm:pt>
    <dgm:pt modelId="{78009819-D787-4C3E-9416-F7BEC950FCF6}" type="pres">
      <dgm:prSet presAssocID="{3ACA8A80-E858-45B2-8563-B51EECAFBFAA}" presName="textRect" presStyleLbl="revTx" presStyleIdx="1" presStyleCnt="4">
        <dgm:presLayoutVars>
          <dgm:chMax val="1"/>
          <dgm:chPref val="1"/>
        </dgm:presLayoutVars>
      </dgm:prSet>
      <dgm:spPr/>
    </dgm:pt>
    <dgm:pt modelId="{8DC31252-D89F-4E1C-8BF8-F7D08D8CD6B0}" type="pres">
      <dgm:prSet presAssocID="{ABB646A4-73B6-4957-B42B-15717E6E4B60}" presName="sibTrans" presStyleCnt="0"/>
      <dgm:spPr/>
    </dgm:pt>
    <dgm:pt modelId="{F2502671-DA37-4E02-9B61-CB633019B30F}" type="pres">
      <dgm:prSet presAssocID="{4AF666AE-3052-4C7F-94C5-EB02F81D4646}" presName="compNode" presStyleCnt="0"/>
      <dgm:spPr/>
    </dgm:pt>
    <dgm:pt modelId="{B8353F58-97CC-4060-8135-5E78E33A417F}" type="pres">
      <dgm:prSet presAssocID="{4AF666AE-3052-4C7F-94C5-EB02F81D4646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Folder"/>
        </a:ext>
      </dgm:extLst>
    </dgm:pt>
    <dgm:pt modelId="{90A44BCB-C313-4141-B689-D9FB7B414D33}" type="pres">
      <dgm:prSet presAssocID="{4AF666AE-3052-4C7F-94C5-EB02F81D4646}" presName="spaceRect" presStyleCnt="0"/>
      <dgm:spPr/>
    </dgm:pt>
    <dgm:pt modelId="{9C66BD35-725C-4595-BD7F-CAFF91121DAB}" type="pres">
      <dgm:prSet presAssocID="{4AF666AE-3052-4C7F-94C5-EB02F81D4646}" presName="textRect" presStyleLbl="revTx" presStyleIdx="2" presStyleCnt="4">
        <dgm:presLayoutVars>
          <dgm:chMax val="1"/>
          <dgm:chPref val="1"/>
        </dgm:presLayoutVars>
      </dgm:prSet>
      <dgm:spPr/>
    </dgm:pt>
    <dgm:pt modelId="{3A08B953-7804-4C95-B235-7B1A637A49EC}" type="pres">
      <dgm:prSet presAssocID="{B89C7732-6DAD-4E49-81EF-D860611328AF}" presName="sibTrans" presStyleCnt="0"/>
      <dgm:spPr/>
    </dgm:pt>
    <dgm:pt modelId="{1C665E20-4FB4-4919-9B8E-A57F49763D84}" type="pres">
      <dgm:prSet presAssocID="{1C323C1A-E2E6-4CCB-AC08-E37D4A921707}" presName="compNode" presStyleCnt="0"/>
      <dgm:spPr/>
    </dgm:pt>
    <dgm:pt modelId="{B838FCD8-D4D3-4D6F-B753-3834CD7B67D1}" type="pres">
      <dgm:prSet presAssocID="{1C323C1A-E2E6-4CCB-AC08-E37D4A921707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ie chart"/>
        </a:ext>
      </dgm:extLst>
    </dgm:pt>
    <dgm:pt modelId="{7A679576-52B9-4E8C-A76F-9BBE3F5EB7D4}" type="pres">
      <dgm:prSet presAssocID="{1C323C1A-E2E6-4CCB-AC08-E37D4A921707}" presName="spaceRect" presStyleCnt="0"/>
      <dgm:spPr/>
    </dgm:pt>
    <dgm:pt modelId="{84A77DA5-EAAC-4F45-AC97-46A3C39B9B57}" type="pres">
      <dgm:prSet presAssocID="{1C323C1A-E2E6-4CCB-AC08-E37D4A921707}" presName="textRect" presStyleLbl="revTx" presStyleIdx="3" presStyleCnt="4" custScaleX="210960">
        <dgm:presLayoutVars>
          <dgm:chMax val="1"/>
          <dgm:chPref val="1"/>
        </dgm:presLayoutVars>
      </dgm:prSet>
      <dgm:spPr/>
    </dgm:pt>
  </dgm:ptLst>
  <dgm:cxnLst>
    <dgm:cxn modelId="{A9C00E3D-8DFE-4128-A04F-7FAB72723B80}" srcId="{1292306F-0B8C-4F6B-8639-C0D22F8D7A8C}" destId="{3ACA8A80-E858-45B2-8563-B51EECAFBFAA}" srcOrd="1" destOrd="0" parTransId="{C50993F6-896D-4A48-8A82-9E04BE680C84}" sibTransId="{ABB646A4-73B6-4957-B42B-15717E6E4B60}"/>
    <dgm:cxn modelId="{CE48A33D-4A17-4C2C-A61B-57D916F6839C}" srcId="{1292306F-0B8C-4F6B-8639-C0D22F8D7A8C}" destId="{566EE103-04A6-4A6B-BF7F-E45C81B4A800}" srcOrd="0" destOrd="0" parTransId="{F522E38B-3D90-481E-B605-EACFEA2D0B12}" sibTransId="{218EFFCD-522E-402F-8C8C-92E5B21B6D2C}"/>
    <dgm:cxn modelId="{8AEB5068-2B3F-467D-AB85-3822ED92260B}" type="presOf" srcId="{4AF666AE-3052-4C7F-94C5-EB02F81D4646}" destId="{9C66BD35-725C-4595-BD7F-CAFF91121DAB}" srcOrd="0" destOrd="0" presId="urn:microsoft.com/office/officeart/2018/2/layout/IconLabelList"/>
    <dgm:cxn modelId="{CEA8A24B-BA27-4191-8688-2B0522561F1A}" srcId="{1292306F-0B8C-4F6B-8639-C0D22F8D7A8C}" destId="{4AF666AE-3052-4C7F-94C5-EB02F81D4646}" srcOrd="2" destOrd="0" parTransId="{3CCC48EE-417F-467C-BFF3-B1E1FACAA3D0}" sibTransId="{B89C7732-6DAD-4E49-81EF-D860611328AF}"/>
    <dgm:cxn modelId="{9273B34F-F4D9-4CD4-9BE5-4FB558D4470B}" type="presOf" srcId="{3ACA8A80-E858-45B2-8563-B51EECAFBFAA}" destId="{78009819-D787-4C3E-9416-F7BEC950FCF6}" srcOrd="0" destOrd="0" presId="urn:microsoft.com/office/officeart/2018/2/layout/IconLabelList"/>
    <dgm:cxn modelId="{66266451-A478-4C95-B920-EA2EB5630D4B}" type="presOf" srcId="{1C323C1A-E2E6-4CCB-AC08-E37D4A921707}" destId="{84A77DA5-EAAC-4F45-AC97-46A3C39B9B57}" srcOrd="0" destOrd="0" presId="urn:microsoft.com/office/officeart/2018/2/layout/IconLabelList"/>
    <dgm:cxn modelId="{2631E67A-A911-480E-AE9A-ACC5FC6B2B15}" srcId="{1292306F-0B8C-4F6B-8639-C0D22F8D7A8C}" destId="{1C323C1A-E2E6-4CCB-AC08-E37D4A921707}" srcOrd="3" destOrd="0" parTransId="{980BA8C6-6CD7-45A2-BEEF-D64C0688EAD1}" sibTransId="{D4BFB9A2-4413-476F-BCF0-E0AB17DC0F71}"/>
    <dgm:cxn modelId="{B60F0190-DBF0-47C1-9093-DECE74927DFD}" type="presOf" srcId="{1292306F-0B8C-4F6B-8639-C0D22F8D7A8C}" destId="{05747621-DEB8-4AF9-8D44-C41815CB51EA}" srcOrd="0" destOrd="0" presId="urn:microsoft.com/office/officeart/2018/2/layout/IconLabelList"/>
    <dgm:cxn modelId="{0BA525F5-45D7-4C6A-91A7-0420C808C065}" type="presOf" srcId="{566EE103-04A6-4A6B-BF7F-E45C81B4A800}" destId="{E5C37AD9-F4B5-48EB-89E6-E714E63F3ACE}" srcOrd="0" destOrd="0" presId="urn:microsoft.com/office/officeart/2018/2/layout/IconLabelList"/>
    <dgm:cxn modelId="{8202D792-12BC-4771-AD90-4D72E2402FCF}" type="presParOf" srcId="{05747621-DEB8-4AF9-8D44-C41815CB51EA}" destId="{6F0B9A74-637C-4875-8C40-335B2FEFD7DB}" srcOrd="0" destOrd="0" presId="urn:microsoft.com/office/officeart/2018/2/layout/IconLabelList"/>
    <dgm:cxn modelId="{56B9B8E8-F3D1-4E45-AB6C-1DBE5BC23DB8}" type="presParOf" srcId="{6F0B9A74-637C-4875-8C40-335B2FEFD7DB}" destId="{CF325D69-5C66-45B7-B438-7088F6FC51FC}" srcOrd="0" destOrd="0" presId="urn:microsoft.com/office/officeart/2018/2/layout/IconLabelList"/>
    <dgm:cxn modelId="{74DC8DA5-C863-4111-94C0-022734ADDB55}" type="presParOf" srcId="{6F0B9A74-637C-4875-8C40-335B2FEFD7DB}" destId="{7DFA8793-2842-490C-9F06-E81916A742AF}" srcOrd="1" destOrd="0" presId="urn:microsoft.com/office/officeart/2018/2/layout/IconLabelList"/>
    <dgm:cxn modelId="{C0B8BE9A-037A-4967-9D1F-F520AEA01667}" type="presParOf" srcId="{6F0B9A74-637C-4875-8C40-335B2FEFD7DB}" destId="{E5C37AD9-F4B5-48EB-89E6-E714E63F3ACE}" srcOrd="2" destOrd="0" presId="urn:microsoft.com/office/officeart/2018/2/layout/IconLabelList"/>
    <dgm:cxn modelId="{A14AE110-E5C0-4E02-85B3-4E2D0C12DA19}" type="presParOf" srcId="{05747621-DEB8-4AF9-8D44-C41815CB51EA}" destId="{AFD1750A-857C-44BE-859B-AE63B92774F8}" srcOrd="1" destOrd="0" presId="urn:microsoft.com/office/officeart/2018/2/layout/IconLabelList"/>
    <dgm:cxn modelId="{5DC18323-6BE3-4071-BBCE-A6F516A3963F}" type="presParOf" srcId="{05747621-DEB8-4AF9-8D44-C41815CB51EA}" destId="{A80DE880-F709-4AB2-BB2A-1CB5F02C4857}" srcOrd="2" destOrd="0" presId="urn:microsoft.com/office/officeart/2018/2/layout/IconLabelList"/>
    <dgm:cxn modelId="{8007BFD0-34E1-4655-9AAE-0681C14BCB8D}" type="presParOf" srcId="{A80DE880-F709-4AB2-BB2A-1CB5F02C4857}" destId="{15BF3FD4-C1CC-4DE7-86B7-1D8670674A57}" srcOrd="0" destOrd="0" presId="urn:microsoft.com/office/officeart/2018/2/layout/IconLabelList"/>
    <dgm:cxn modelId="{50740846-30D3-406C-B78B-98B56B274D1E}" type="presParOf" srcId="{A80DE880-F709-4AB2-BB2A-1CB5F02C4857}" destId="{C7C2D266-5DC1-438B-9820-B194088182F0}" srcOrd="1" destOrd="0" presId="urn:microsoft.com/office/officeart/2018/2/layout/IconLabelList"/>
    <dgm:cxn modelId="{6BCD0805-D35E-4AB7-A83B-8FD990CED2D8}" type="presParOf" srcId="{A80DE880-F709-4AB2-BB2A-1CB5F02C4857}" destId="{78009819-D787-4C3E-9416-F7BEC950FCF6}" srcOrd="2" destOrd="0" presId="urn:microsoft.com/office/officeart/2018/2/layout/IconLabelList"/>
    <dgm:cxn modelId="{3B298539-F66F-439D-8923-2F31910E8FC8}" type="presParOf" srcId="{05747621-DEB8-4AF9-8D44-C41815CB51EA}" destId="{8DC31252-D89F-4E1C-8BF8-F7D08D8CD6B0}" srcOrd="3" destOrd="0" presId="urn:microsoft.com/office/officeart/2018/2/layout/IconLabelList"/>
    <dgm:cxn modelId="{031ACEF7-3166-4D21-B791-561C305551CE}" type="presParOf" srcId="{05747621-DEB8-4AF9-8D44-C41815CB51EA}" destId="{F2502671-DA37-4E02-9B61-CB633019B30F}" srcOrd="4" destOrd="0" presId="urn:microsoft.com/office/officeart/2018/2/layout/IconLabelList"/>
    <dgm:cxn modelId="{6FE9ECDD-154B-4A43-8CE0-53216A337C62}" type="presParOf" srcId="{F2502671-DA37-4E02-9B61-CB633019B30F}" destId="{B8353F58-97CC-4060-8135-5E78E33A417F}" srcOrd="0" destOrd="0" presId="urn:microsoft.com/office/officeart/2018/2/layout/IconLabelList"/>
    <dgm:cxn modelId="{2E8BF30B-5689-46F1-B8EB-AEB208633290}" type="presParOf" srcId="{F2502671-DA37-4E02-9B61-CB633019B30F}" destId="{90A44BCB-C313-4141-B689-D9FB7B414D33}" srcOrd="1" destOrd="0" presId="urn:microsoft.com/office/officeart/2018/2/layout/IconLabelList"/>
    <dgm:cxn modelId="{AFAC65A2-4A74-42B3-AAB3-83D008E86442}" type="presParOf" srcId="{F2502671-DA37-4E02-9B61-CB633019B30F}" destId="{9C66BD35-725C-4595-BD7F-CAFF91121DAB}" srcOrd="2" destOrd="0" presId="urn:microsoft.com/office/officeart/2018/2/layout/IconLabelList"/>
    <dgm:cxn modelId="{20A3D8E1-5A15-4AF1-9746-6BF72B77FC45}" type="presParOf" srcId="{05747621-DEB8-4AF9-8D44-C41815CB51EA}" destId="{3A08B953-7804-4C95-B235-7B1A637A49EC}" srcOrd="5" destOrd="0" presId="urn:microsoft.com/office/officeart/2018/2/layout/IconLabelList"/>
    <dgm:cxn modelId="{07109111-D76D-412B-B0BF-41ECE149F0E5}" type="presParOf" srcId="{05747621-DEB8-4AF9-8D44-C41815CB51EA}" destId="{1C665E20-4FB4-4919-9B8E-A57F49763D84}" srcOrd="6" destOrd="0" presId="urn:microsoft.com/office/officeart/2018/2/layout/IconLabelList"/>
    <dgm:cxn modelId="{F35EEBF5-A596-426A-ABA7-F6CFB1229AEE}" type="presParOf" srcId="{1C665E20-4FB4-4919-9B8E-A57F49763D84}" destId="{B838FCD8-D4D3-4D6F-B753-3834CD7B67D1}" srcOrd="0" destOrd="0" presId="urn:microsoft.com/office/officeart/2018/2/layout/IconLabelList"/>
    <dgm:cxn modelId="{5E048B07-D3FC-485E-91CA-F665FF16C19C}" type="presParOf" srcId="{1C665E20-4FB4-4919-9B8E-A57F49763D84}" destId="{7A679576-52B9-4E8C-A76F-9BBE3F5EB7D4}" srcOrd="1" destOrd="0" presId="urn:microsoft.com/office/officeart/2018/2/layout/IconLabelList"/>
    <dgm:cxn modelId="{394D4B09-9E25-42E7-9C44-425590737D59}" type="presParOf" srcId="{1C665E20-4FB4-4919-9B8E-A57F49763D84}" destId="{84A77DA5-EAAC-4F45-AC97-46A3C39B9B57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861A4EE-EDA8-4E64-8D2A-1185013384AD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6F4CE54-7FEB-4BCC-AAFD-2DD2727DF72F}">
      <dgm:prSet/>
      <dgm:spPr/>
      <dgm:t>
        <a:bodyPr/>
        <a:lstStyle/>
        <a:p>
          <a:r>
            <a:rPr lang="cs-CZ"/>
            <a:t>Teoretické vzorkování ne reprezentativní! </a:t>
          </a:r>
          <a:endParaRPr lang="en-US"/>
        </a:p>
      </dgm:t>
    </dgm:pt>
    <dgm:pt modelId="{5CCD9F01-9575-470A-9412-4BFDE7C7A1CA}" type="parTrans" cxnId="{1984D774-31EF-4E69-9F78-952C452797F7}">
      <dgm:prSet/>
      <dgm:spPr/>
      <dgm:t>
        <a:bodyPr/>
        <a:lstStyle/>
        <a:p>
          <a:endParaRPr lang="en-US"/>
        </a:p>
      </dgm:t>
    </dgm:pt>
    <dgm:pt modelId="{EC77973E-B335-465F-86A6-2B837FBD32EC}" type="sibTrans" cxnId="{1984D774-31EF-4E69-9F78-952C452797F7}">
      <dgm:prSet/>
      <dgm:spPr/>
      <dgm:t>
        <a:bodyPr/>
        <a:lstStyle/>
        <a:p>
          <a:endParaRPr lang="en-US"/>
        </a:p>
      </dgm:t>
    </dgm:pt>
    <dgm:pt modelId="{11C629CC-4812-4ABC-B89C-6B23771B12CC}">
      <dgm:prSet/>
      <dgm:spPr/>
      <dgm:t>
        <a:bodyPr/>
        <a:lstStyle/>
        <a:p>
          <a:r>
            <a:rPr lang="cs-CZ"/>
            <a:t>Zobecňujeme na teorii, ne na populaci.</a:t>
          </a:r>
          <a:endParaRPr lang="en-US"/>
        </a:p>
      </dgm:t>
    </dgm:pt>
    <dgm:pt modelId="{5A7E204C-13B4-4F56-8FFA-169F8E199A0C}" type="parTrans" cxnId="{43E95493-A33B-4DEC-A252-B14BF7E0EF90}">
      <dgm:prSet/>
      <dgm:spPr/>
      <dgm:t>
        <a:bodyPr/>
        <a:lstStyle/>
        <a:p>
          <a:endParaRPr lang="en-US"/>
        </a:p>
      </dgm:t>
    </dgm:pt>
    <dgm:pt modelId="{9633B552-814C-4960-BBC7-A97A0C269030}" type="sibTrans" cxnId="{43E95493-A33B-4DEC-A252-B14BF7E0EF90}">
      <dgm:prSet/>
      <dgm:spPr/>
      <dgm:t>
        <a:bodyPr/>
        <a:lstStyle/>
        <a:p>
          <a:endParaRPr lang="en-US"/>
        </a:p>
      </dgm:t>
    </dgm:pt>
    <dgm:pt modelId="{6F8CE49C-BB78-4CAF-9D4C-7E99F71BF7D9}">
      <dgm:prSet/>
      <dgm:spPr/>
      <dgm:t>
        <a:bodyPr/>
        <a:lstStyle/>
        <a:p>
          <a:r>
            <a:rPr lang="cs-CZ"/>
            <a:t>Končíme teoretickou saturací – ta má 3 formy:</a:t>
          </a:r>
          <a:endParaRPr lang="en-US"/>
        </a:p>
      </dgm:t>
    </dgm:pt>
    <dgm:pt modelId="{252AA610-0220-42DD-BA39-A667699D09F8}" type="parTrans" cxnId="{BF831DCC-3CA4-42B5-9D05-98EC36F24BA2}">
      <dgm:prSet/>
      <dgm:spPr/>
      <dgm:t>
        <a:bodyPr/>
        <a:lstStyle/>
        <a:p>
          <a:endParaRPr lang="en-US"/>
        </a:p>
      </dgm:t>
    </dgm:pt>
    <dgm:pt modelId="{1FFF4C28-EC23-4BFA-AEE1-1AED1BABF01D}" type="sibTrans" cxnId="{BF831DCC-3CA4-42B5-9D05-98EC36F24BA2}">
      <dgm:prSet/>
      <dgm:spPr/>
      <dgm:t>
        <a:bodyPr/>
        <a:lstStyle/>
        <a:p>
          <a:endParaRPr lang="en-US"/>
        </a:p>
      </dgm:t>
    </dgm:pt>
    <dgm:pt modelId="{30B6F5A6-D183-4EF3-8FCA-A7857A66587E}">
      <dgm:prSet/>
      <dgm:spPr/>
      <dgm:t>
        <a:bodyPr/>
        <a:lstStyle/>
        <a:p>
          <a:r>
            <a:rPr lang="cs-CZ"/>
            <a:t>Nadbytečnost – nová data nevedou k novým informacím – slabé (</a:t>
          </a:r>
          <a:r>
            <a:rPr lang="cs-CZ" i="1"/>
            <a:t>sufficiency </a:t>
          </a:r>
          <a:r>
            <a:rPr lang="cs-CZ"/>
            <a:t>místo </a:t>
          </a:r>
          <a:r>
            <a:rPr lang="cs-CZ" i="1"/>
            <a:t>redundancy</a:t>
          </a:r>
          <a:r>
            <a:rPr lang="cs-CZ"/>
            <a:t>).</a:t>
          </a:r>
          <a:endParaRPr lang="en-US"/>
        </a:p>
      </dgm:t>
    </dgm:pt>
    <dgm:pt modelId="{7BF9A38E-08A9-42DC-9554-BB89E338C771}" type="parTrans" cxnId="{AF3D8976-D596-4ED6-9F07-FF0ED867AC08}">
      <dgm:prSet/>
      <dgm:spPr/>
      <dgm:t>
        <a:bodyPr/>
        <a:lstStyle/>
        <a:p>
          <a:endParaRPr lang="en-US"/>
        </a:p>
      </dgm:t>
    </dgm:pt>
    <dgm:pt modelId="{BB7211B7-4F0F-4640-BEB5-7DF7B6796117}" type="sibTrans" cxnId="{AF3D8976-D596-4ED6-9F07-FF0ED867AC08}">
      <dgm:prSet/>
      <dgm:spPr/>
      <dgm:t>
        <a:bodyPr/>
        <a:lstStyle/>
        <a:p>
          <a:endParaRPr lang="en-US"/>
        </a:p>
      </dgm:t>
    </dgm:pt>
    <dgm:pt modelId="{9DECEEA9-2B54-4875-8C8E-CE22BAD9C537}">
      <dgm:prSet/>
      <dgm:spPr/>
      <dgm:t>
        <a:bodyPr/>
        <a:lstStyle/>
        <a:p>
          <a:r>
            <a:rPr lang="cs-CZ"/>
            <a:t>Variační vzorkování – nehledám reprezentativnost populace, ale možností </a:t>
          </a:r>
          <a:r>
            <a:rPr lang="cs-CZ">
              <a:sym typeface="Wingdings" panose="05000000000000000000" pitchFamily="2" charset="2"/>
            </a:rPr>
            <a:t></a:t>
          </a:r>
          <a:r>
            <a:rPr lang="cs-CZ"/>
            <a:t> migrace </a:t>
          </a:r>
          <a:r>
            <a:rPr lang="cs-CZ">
              <a:sym typeface="Wingdings" panose="05000000000000000000" pitchFamily="2" charset="2"/>
            </a:rPr>
            <a:t></a:t>
          </a:r>
          <a:r>
            <a:rPr lang="cs-CZ"/>
            <a:t> bavím se s lidmi, kteří mají pozitivní, neutrální i negativní názory na migraci.</a:t>
          </a:r>
          <a:endParaRPr lang="en-US"/>
        </a:p>
      </dgm:t>
    </dgm:pt>
    <dgm:pt modelId="{64DBFC7D-4F98-4A0C-AC82-96FFF65F4563}" type="parTrans" cxnId="{BF8D2C06-ACA2-406D-B455-7B7C4EA7C9A3}">
      <dgm:prSet/>
      <dgm:spPr/>
      <dgm:t>
        <a:bodyPr/>
        <a:lstStyle/>
        <a:p>
          <a:endParaRPr lang="en-US"/>
        </a:p>
      </dgm:t>
    </dgm:pt>
    <dgm:pt modelId="{00CC03C5-6EA4-455B-BA2E-80B1E621DB3F}" type="sibTrans" cxnId="{BF8D2C06-ACA2-406D-B455-7B7C4EA7C9A3}">
      <dgm:prSet/>
      <dgm:spPr/>
      <dgm:t>
        <a:bodyPr/>
        <a:lstStyle/>
        <a:p>
          <a:endParaRPr lang="en-US"/>
        </a:p>
      </dgm:t>
    </dgm:pt>
    <dgm:pt modelId="{6A888392-F68E-4DBE-9092-5DFBB552322A}">
      <dgm:prSet/>
      <dgm:spPr/>
      <dgm:t>
        <a:bodyPr/>
        <a:lstStyle/>
        <a:p>
          <a:r>
            <a:rPr lang="cs-CZ"/>
            <a:t>Řádná teoretická saturace - např. opinion poll – co říkáte na Brexit? </a:t>
          </a:r>
          <a:r>
            <a:rPr lang="cs-CZ">
              <a:sym typeface="Wingdings" panose="05000000000000000000" pitchFamily="2" charset="2"/>
            </a:rPr>
            <a:t></a:t>
          </a:r>
          <a:r>
            <a:rPr lang="cs-CZ"/>
            <a:t> definuji osy dle proměnných migrace a ekonomika </a:t>
          </a:r>
          <a:r>
            <a:rPr lang="cs-CZ">
              <a:sym typeface="Wingdings" panose="05000000000000000000" pitchFamily="2" charset="2"/>
            </a:rPr>
            <a:t></a:t>
          </a:r>
          <a:r>
            <a:rPr lang="cs-CZ"/>
            <a:t> 2x2 matice </a:t>
          </a:r>
          <a:r>
            <a:rPr lang="cs-CZ">
              <a:sym typeface="Wingdings" panose="05000000000000000000" pitchFamily="2" charset="2"/>
            </a:rPr>
            <a:t></a:t>
          </a:r>
          <a:r>
            <a:rPr lang="cs-CZ"/>
            <a:t> musím zaplnit každé políčko.</a:t>
          </a:r>
          <a:endParaRPr lang="en-US"/>
        </a:p>
      </dgm:t>
    </dgm:pt>
    <dgm:pt modelId="{26337BF1-615D-4013-8266-D4386614A86A}" type="parTrans" cxnId="{24C0F78F-A35A-4CDB-ACC6-94E0CAFBF55C}">
      <dgm:prSet/>
      <dgm:spPr/>
      <dgm:t>
        <a:bodyPr/>
        <a:lstStyle/>
        <a:p>
          <a:endParaRPr lang="en-US"/>
        </a:p>
      </dgm:t>
    </dgm:pt>
    <dgm:pt modelId="{20593922-83C1-4961-9574-4A065ACA1618}" type="sibTrans" cxnId="{24C0F78F-A35A-4CDB-ACC6-94E0CAFBF55C}">
      <dgm:prSet/>
      <dgm:spPr/>
      <dgm:t>
        <a:bodyPr/>
        <a:lstStyle/>
        <a:p>
          <a:endParaRPr lang="en-US"/>
        </a:p>
      </dgm:t>
    </dgm:pt>
    <dgm:pt modelId="{D9200AC3-CDC6-451F-9BDE-735367A0160B}" type="pres">
      <dgm:prSet presAssocID="{C861A4EE-EDA8-4E64-8D2A-1185013384AD}" presName="linear" presStyleCnt="0">
        <dgm:presLayoutVars>
          <dgm:animLvl val="lvl"/>
          <dgm:resizeHandles val="exact"/>
        </dgm:presLayoutVars>
      </dgm:prSet>
      <dgm:spPr/>
    </dgm:pt>
    <dgm:pt modelId="{2F2A45D3-43D0-41DB-8C25-A84851CA1DD6}" type="pres">
      <dgm:prSet presAssocID="{B6F4CE54-7FEB-4BCC-AAFD-2DD2727DF72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6B1E77A-5666-4522-AA96-0064DAB0E258}" type="pres">
      <dgm:prSet presAssocID="{EC77973E-B335-465F-86A6-2B837FBD32EC}" presName="spacer" presStyleCnt="0"/>
      <dgm:spPr/>
    </dgm:pt>
    <dgm:pt modelId="{8E5954C8-92BC-4BE5-84FC-8AF738205A90}" type="pres">
      <dgm:prSet presAssocID="{11C629CC-4812-4ABC-B89C-6B23771B12C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FB221A2-6EA6-4555-BA6B-E96A728DF78B}" type="pres">
      <dgm:prSet presAssocID="{9633B552-814C-4960-BBC7-A97A0C269030}" presName="spacer" presStyleCnt="0"/>
      <dgm:spPr/>
    </dgm:pt>
    <dgm:pt modelId="{A4D5448A-9812-4EA6-8732-41EC16C34F2A}" type="pres">
      <dgm:prSet presAssocID="{6F8CE49C-BB78-4CAF-9D4C-7E99F71BF7D9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C33CDF4B-959E-4DD8-8286-40972D1E8E7B}" type="pres">
      <dgm:prSet presAssocID="{6F8CE49C-BB78-4CAF-9D4C-7E99F71BF7D9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BF8D2C06-ACA2-406D-B455-7B7C4EA7C9A3}" srcId="{6F8CE49C-BB78-4CAF-9D4C-7E99F71BF7D9}" destId="{9DECEEA9-2B54-4875-8C8E-CE22BAD9C537}" srcOrd="1" destOrd="0" parTransId="{64DBFC7D-4F98-4A0C-AC82-96FFF65F4563}" sibTransId="{00CC03C5-6EA4-455B-BA2E-80B1E621DB3F}"/>
    <dgm:cxn modelId="{8E208E1B-51FB-4349-AB6B-2047B18CA324}" type="presOf" srcId="{9DECEEA9-2B54-4875-8C8E-CE22BAD9C537}" destId="{C33CDF4B-959E-4DD8-8286-40972D1E8E7B}" srcOrd="0" destOrd="1" presId="urn:microsoft.com/office/officeart/2005/8/layout/vList2"/>
    <dgm:cxn modelId="{846A835B-0D1D-4C45-A06C-876DEFA8FD08}" type="presOf" srcId="{30B6F5A6-D183-4EF3-8FCA-A7857A66587E}" destId="{C33CDF4B-959E-4DD8-8286-40972D1E8E7B}" srcOrd="0" destOrd="0" presId="urn:microsoft.com/office/officeart/2005/8/layout/vList2"/>
    <dgm:cxn modelId="{C0783E67-E5B5-46EE-8F09-A0E98358C0A4}" type="presOf" srcId="{6F8CE49C-BB78-4CAF-9D4C-7E99F71BF7D9}" destId="{A4D5448A-9812-4EA6-8732-41EC16C34F2A}" srcOrd="0" destOrd="0" presId="urn:microsoft.com/office/officeart/2005/8/layout/vList2"/>
    <dgm:cxn modelId="{1984D774-31EF-4E69-9F78-952C452797F7}" srcId="{C861A4EE-EDA8-4E64-8D2A-1185013384AD}" destId="{B6F4CE54-7FEB-4BCC-AAFD-2DD2727DF72F}" srcOrd="0" destOrd="0" parTransId="{5CCD9F01-9575-470A-9412-4BFDE7C7A1CA}" sibTransId="{EC77973E-B335-465F-86A6-2B837FBD32EC}"/>
    <dgm:cxn modelId="{AF3D8976-D596-4ED6-9F07-FF0ED867AC08}" srcId="{6F8CE49C-BB78-4CAF-9D4C-7E99F71BF7D9}" destId="{30B6F5A6-D183-4EF3-8FCA-A7857A66587E}" srcOrd="0" destOrd="0" parTransId="{7BF9A38E-08A9-42DC-9554-BB89E338C771}" sibTransId="{BB7211B7-4F0F-4640-BEB5-7DF7B6796117}"/>
    <dgm:cxn modelId="{24C0F78F-A35A-4CDB-ACC6-94E0CAFBF55C}" srcId="{6F8CE49C-BB78-4CAF-9D4C-7E99F71BF7D9}" destId="{6A888392-F68E-4DBE-9092-5DFBB552322A}" srcOrd="2" destOrd="0" parTransId="{26337BF1-615D-4013-8266-D4386614A86A}" sibTransId="{20593922-83C1-4961-9574-4A065ACA1618}"/>
    <dgm:cxn modelId="{43E95493-A33B-4DEC-A252-B14BF7E0EF90}" srcId="{C861A4EE-EDA8-4E64-8D2A-1185013384AD}" destId="{11C629CC-4812-4ABC-B89C-6B23771B12CC}" srcOrd="1" destOrd="0" parTransId="{5A7E204C-13B4-4F56-8FFA-169F8E199A0C}" sibTransId="{9633B552-814C-4960-BBC7-A97A0C269030}"/>
    <dgm:cxn modelId="{E2FCB0B9-2584-47D8-A0E7-7FB88EBCDF13}" type="presOf" srcId="{B6F4CE54-7FEB-4BCC-AAFD-2DD2727DF72F}" destId="{2F2A45D3-43D0-41DB-8C25-A84851CA1DD6}" srcOrd="0" destOrd="0" presId="urn:microsoft.com/office/officeart/2005/8/layout/vList2"/>
    <dgm:cxn modelId="{F3623BBB-EAFA-4477-B15C-DB960C6DDCBE}" type="presOf" srcId="{6A888392-F68E-4DBE-9092-5DFBB552322A}" destId="{C33CDF4B-959E-4DD8-8286-40972D1E8E7B}" srcOrd="0" destOrd="2" presId="urn:microsoft.com/office/officeart/2005/8/layout/vList2"/>
    <dgm:cxn modelId="{BF831DCC-3CA4-42B5-9D05-98EC36F24BA2}" srcId="{C861A4EE-EDA8-4E64-8D2A-1185013384AD}" destId="{6F8CE49C-BB78-4CAF-9D4C-7E99F71BF7D9}" srcOrd="2" destOrd="0" parTransId="{252AA610-0220-42DD-BA39-A667699D09F8}" sibTransId="{1FFF4C28-EC23-4BFA-AEE1-1AED1BABF01D}"/>
    <dgm:cxn modelId="{3E351BF0-3C2B-4D5F-848E-1C590CA87D8E}" type="presOf" srcId="{11C629CC-4812-4ABC-B89C-6B23771B12CC}" destId="{8E5954C8-92BC-4BE5-84FC-8AF738205A90}" srcOrd="0" destOrd="0" presId="urn:microsoft.com/office/officeart/2005/8/layout/vList2"/>
    <dgm:cxn modelId="{673D9AFE-E501-4854-B058-B95E72292101}" type="presOf" srcId="{C861A4EE-EDA8-4E64-8D2A-1185013384AD}" destId="{D9200AC3-CDC6-451F-9BDE-735367A0160B}" srcOrd="0" destOrd="0" presId="urn:microsoft.com/office/officeart/2005/8/layout/vList2"/>
    <dgm:cxn modelId="{88DAB102-E2E9-47B2-A5BD-A459E65CF077}" type="presParOf" srcId="{D9200AC3-CDC6-451F-9BDE-735367A0160B}" destId="{2F2A45D3-43D0-41DB-8C25-A84851CA1DD6}" srcOrd="0" destOrd="0" presId="urn:microsoft.com/office/officeart/2005/8/layout/vList2"/>
    <dgm:cxn modelId="{313AD603-D888-4BF8-A808-94961D686507}" type="presParOf" srcId="{D9200AC3-CDC6-451F-9BDE-735367A0160B}" destId="{F6B1E77A-5666-4522-AA96-0064DAB0E258}" srcOrd="1" destOrd="0" presId="urn:microsoft.com/office/officeart/2005/8/layout/vList2"/>
    <dgm:cxn modelId="{2BF46AC1-BB8F-400C-B37C-10BBB9B5F918}" type="presParOf" srcId="{D9200AC3-CDC6-451F-9BDE-735367A0160B}" destId="{8E5954C8-92BC-4BE5-84FC-8AF738205A90}" srcOrd="2" destOrd="0" presId="urn:microsoft.com/office/officeart/2005/8/layout/vList2"/>
    <dgm:cxn modelId="{775FF063-398E-4B77-A709-FD78C0255C75}" type="presParOf" srcId="{D9200AC3-CDC6-451F-9BDE-735367A0160B}" destId="{7FB221A2-6EA6-4555-BA6B-E96A728DF78B}" srcOrd="3" destOrd="0" presId="urn:microsoft.com/office/officeart/2005/8/layout/vList2"/>
    <dgm:cxn modelId="{AC05E141-04DE-43EE-90A1-46C19D2880D8}" type="presParOf" srcId="{D9200AC3-CDC6-451F-9BDE-735367A0160B}" destId="{A4D5448A-9812-4EA6-8732-41EC16C34F2A}" srcOrd="4" destOrd="0" presId="urn:microsoft.com/office/officeart/2005/8/layout/vList2"/>
    <dgm:cxn modelId="{456BEBAE-6A66-42D1-9CE3-ED47ADBA91C4}" type="presParOf" srcId="{D9200AC3-CDC6-451F-9BDE-735367A0160B}" destId="{C33CDF4B-959E-4DD8-8286-40972D1E8E7B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422A7E-6FAB-4ACA-8632-D6627D8BB7BB}">
      <dsp:nvSpPr>
        <dsp:cNvPr id="0" name=""/>
        <dsp:cNvSpPr/>
      </dsp:nvSpPr>
      <dsp:spPr>
        <a:xfrm>
          <a:off x="3201" y="998291"/>
          <a:ext cx="2285879" cy="145153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E307EC-E094-48CB-AA68-7D3C3BB2D7D8}">
      <dsp:nvSpPr>
        <dsp:cNvPr id="0" name=""/>
        <dsp:cNvSpPr/>
      </dsp:nvSpPr>
      <dsp:spPr>
        <a:xfrm>
          <a:off x="257188" y="1239579"/>
          <a:ext cx="2285879" cy="145153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/>
            <a:t>Plánování a strategie výzkumu.</a:t>
          </a:r>
          <a:endParaRPr lang="en-US" sz="2700" kern="1200"/>
        </a:p>
      </dsp:txBody>
      <dsp:txXfrm>
        <a:off x="299702" y="1282093"/>
        <a:ext cx="2200851" cy="1366505"/>
      </dsp:txXfrm>
    </dsp:sp>
    <dsp:sp modelId="{D0842AB8-242A-4EB2-BEFC-9D03E71D29F0}">
      <dsp:nvSpPr>
        <dsp:cNvPr id="0" name=""/>
        <dsp:cNvSpPr/>
      </dsp:nvSpPr>
      <dsp:spPr>
        <a:xfrm>
          <a:off x="2797054" y="998291"/>
          <a:ext cx="2285879" cy="145153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2E3A8D-32B9-420C-8E8A-3B88D2D1D865}">
      <dsp:nvSpPr>
        <dsp:cNvPr id="0" name=""/>
        <dsp:cNvSpPr/>
      </dsp:nvSpPr>
      <dsp:spPr>
        <a:xfrm>
          <a:off x="3051041" y="1239579"/>
          <a:ext cx="2285879" cy="145153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/>
            <a:t>Vybrané metody sběru dat.</a:t>
          </a:r>
          <a:endParaRPr lang="en-US" sz="2700" kern="1200"/>
        </a:p>
      </dsp:txBody>
      <dsp:txXfrm>
        <a:off x="3093555" y="1282093"/>
        <a:ext cx="2200851" cy="1366505"/>
      </dsp:txXfrm>
    </dsp:sp>
    <dsp:sp modelId="{8F29EE34-BB72-48D4-A072-07C7EB798B85}">
      <dsp:nvSpPr>
        <dsp:cNvPr id="0" name=""/>
        <dsp:cNvSpPr/>
      </dsp:nvSpPr>
      <dsp:spPr>
        <a:xfrm>
          <a:off x="5590907" y="998291"/>
          <a:ext cx="2285879" cy="145153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EC9FA6-E3F7-42F3-AF98-DB365B2E544F}">
      <dsp:nvSpPr>
        <dsp:cNvPr id="0" name=""/>
        <dsp:cNvSpPr/>
      </dsp:nvSpPr>
      <dsp:spPr>
        <a:xfrm>
          <a:off x="5844894" y="1239579"/>
          <a:ext cx="2285879" cy="145153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/>
            <a:t>Základní přístupy k analýze dat. </a:t>
          </a:r>
          <a:endParaRPr lang="en-US" sz="2700" kern="1200"/>
        </a:p>
      </dsp:txBody>
      <dsp:txXfrm>
        <a:off x="5887408" y="1282093"/>
        <a:ext cx="2200851" cy="1366505"/>
      </dsp:txXfrm>
    </dsp:sp>
    <dsp:sp modelId="{1F7FE5EC-652D-4035-84B4-67B6C0287943}">
      <dsp:nvSpPr>
        <dsp:cNvPr id="0" name=""/>
        <dsp:cNvSpPr/>
      </dsp:nvSpPr>
      <dsp:spPr>
        <a:xfrm>
          <a:off x="8384760" y="998291"/>
          <a:ext cx="2285879" cy="145153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A7FBD8-C84C-4008-8534-919B998292E9}">
      <dsp:nvSpPr>
        <dsp:cNvPr id="0" name=""/>
        <dsp:cNvSpPr/>
      </dsp:nvSpPr>
      <dsp:spPr>
        <a:xfrm>
          <a:off x="8638747" y="1239579"/>
          <a:ext cx="2285879" cy="145153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/>
            <a:t>Zajímavosti a nadstavba.</a:t>
          </a:r>
          <a:endParaRPr lang="en-US" sz="2700" kern="1200"/>
        </a:p>
      </dsp:txBody>
      <dsp:txXfrm>
        <a:off x="8681261" y="1282093"/>
        <a:ext cx="2200851" cy="136650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DA1822-FFFC-452A-BC06-97493F671F45}">
      <dsp:nvSpPr>
        <dsp:cNvPr id="0" name=""/>
        <dsp:cNvSpPr/>
      </dsp:nvSpPr>
      <dsp:spPr>
        <a:xfrm>
          <a:off x="752566" y="635029"/>
          <a:ext cx="1066720" cy="10667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65C12E-D357-426E-A67E-933AC487DCB7}">
      <dsp:nvSpPr>
        <dsp:cNvPr id="0" name=""/>
        <dsp:cNvSpPr/>
      </dsp:nvSpPr>
      <dsp:spPr>
        <a:xfrm>
          <a:off x="100682" y="2140275"/>
          <a:ext cx="2370489" cy="141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Důkladná příprava! – včetně celého výzkumného designu (měli bychom znát typ analýzy). </a:t>
          </a:r>
          <a:endParaRPr lang="en-US" sz="2000" kern="1200" dirty="0"/>
        </a:p>
      </dsp:txBody>
      <dsp:txXfrm>
        <a:off x="100682" y="2140275"/>
        <a:ext cx="2370489" cy="1417500"/>
      </dsp:txXfrm>
    </dsp:sp>
    <dsp:sp modelId="{5AB11849-E9B0-4DE3-9A78-AA75402C4D87}">
      <dsp:nvSpPr>
        <dsp:cNvPr id="0" name=""/>
        <dsp:cNvSpPr/>
      </dsp:nvSpPr>
      <dsp:spPr>
        <a:xfrm>
          <a:off x="3537891" y="635029"/>
          <a:ext cx="1066720" cy="106672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299506-EE72-40DD-8A83-A477A08245D7}">
      <dsp:nvSpPr>
        <dsp:cNvPr id="0" name=""/>
        <dsp:cNvSpPr/>
      </dsp:nvSpPr>
      <dsp:spPr>
        <a:xfrm>
          <a:off x="2886007" y="2140275"/>
          <a:ext cx="2370489" cy="141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 err="1"/>
            <a:t>Small</a:t>
          </a:r>
          <a:r>
            <a:rPr lang="cs-CZ" sz="2000" kern="1200" dirty="0"/>
            <a:t> talk (</a:t>
          </a:r>
          <a:r>
            <a:rPr lang="cs-CZ" sz="2000" kern="1200" dirty="0" err="1"/>
            <a:t>rapport</a:t>
          </a:r>
          <a:r>
            <a:rPr lang="cs-CZ" sz="2000" kern="1200" dirty="0"/>
            <a:t> </a:t>
          </a:r>
          <a:r>
            <a:rPr lang="cs-CZ" sz="2000" kern="1200" dirty="0" err="1"/>
            <a:t>building</a:t>
          </a:r>
          <a:r>
            <a:rPr lang="cs-CZ" sz="2000" kern="1200" dirty="0"/>
            <a:t>).</a:t>
          </a:r>
          <a:endParaRPr lang="en-US" sz="2000" kern="1200" dirty="0"/>
        </a:p>
      </dsp:txBody>
      <dsp:txXfrm>
        <a:off x="2886007" y="2140275"/>
        <a:ext cx="2370489" cy="1417500"/>
      </dsp:txXfrm>
    </dsp:sp>
    <dsp:sp modelId="{AD8AB661-D130-4114-92A3-8CDB4A938A4F}">
      <dsp:nvSpPr>
        <dsp:cNvPr id="0" name=""/>
        <dsp:cNvSpPr/>
      </dsp:nvSpPr>
      <dsp:spPr>
        <a:xfrm>
          <a:off x="6323216" y="635029"/>
          <a:ext cx="1066720" cy="106672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DC8298-77C6-4026-ADB5-0569F8D1C902}">
      <dsp:nvSpPr>
        <dsp:cNvPr id="0" name=""/>
        <dsp:cNvSpPr/>
      </dsp:nvSpPr>
      <dsp:spPr>
        <a:xfrm>
          <a:off x="5671332" y="2140275"/>
          <a:ext cx="2370489" cy="141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Briefing o výzkumu (</a:t>
          </a:r>
          <a:r>
            <a:rPr lang="cs-CZ" sz="2000" kern="1200" dirty="0" err="1"/>
            <a:t>decepce</a:t>
          </a:r>
          <a:r>
            <a:rPr lang="cs-CZ" sz="2000" kern="1200" dirty="0"/>
            <a:t>?), protokol a informovaný souhlas.</a:t>
          </a:r>
          <a:endParaRPr lang="en-US" sz="2000" kern="1200" dirty="0"/>
        </a:p>
      </dsp:txBody>
      <dsp:txXfrm>
        <a:off x="5671332" y="2140275"/>
        <a:ext cx="2370489" cy="1417500"/>
      </dsp:txXfrm>
    </dsp:sp>
    <dsp:sp modelId="{9D5F4F11-6E12-42DF-A51F-556199DE35FA}">
      <dsp:nvSpPr>
        <dsp:cNvPr id="0" name=""/>
        <dsp:cNvSpPr/>
      </dsp:nvSpPr>
      <dsp:spPr>
        <a:xfrm>
          <a:off x="9108541" y="635029"/>
          <a:ext cx="1066720" cy="106672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79FF33-72E5-4A71-A7AE-B0D289C526E9}">
      <dsp:nvSpPr>
        <dsp:cNvPr id="0" name=""/>
        <dsp:cNvSpPr/>
      </dsp:nvSpPr>
      <dsp:spPr>
        <a:xfrm>
          <a:off x="8456657" y="2140275"/>
          <a:ext cx="2370489" cy="141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Spuštění nahrávání (video a nonverbální projevy? – viz Navarro a </a:t>
          </a:r>
          <a:r>
            <a:rPr lang="cs-CZ" sz="2000" kern="1200" dirty="0" err="1"/>
            <a:t>Karlins</a:t>
          </a:r>
          <a:r>
            <a:rPr lang="cs-CZ" sz="2000" kern="1200" dirty="0"/>
            <a:t>, 2008).</a:t>
          </a:r>
          <a:endParaRPr lang="en-US" sz="2000" kern="1200" dirty="0"/>
        </a:p>
      </dsp:txBody>
      <dsp:txXfrm>
        <a:off x="8456657" y="2140275"/>
        <a:ext cx="2370489" cy="141750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54B816-167B-4250-82DC-7ED0881FB839}">
      <dsp:nvSpPr>
        <dsp:cNvPr id="0" name=""/>
        <dsp:cNvSpPr/>
      </dsp:nvSpPr>
      <dsp:spPr>
        <a:xfrm>
          <a:off x="0" y="12872"/>
          <a:ext cx="10927829" cy="1034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 dirty="0"/>
            <a:t>Informovaný souhlas, protokol, skladování dat (viz metodické pokyny MUNI v </a:t>
          </a:r>
          <a:r>
            <a:rPr lang="cs-CZ" sz="2600" kern="1200" dirty="0" err="1"/>
            <a:t>ISu</a:t>
          </a:r>
          <a:r>
            <a:rPr lang="cs-CZ" sz="2600" kern="1200" dirty="0"/>
            <a:t>), anonymizace.</a:t>
          </a:r>
          <a:endParaRPr lang="en-US" sz="2600" kern="1200" dirty="0"/>
        </a:p>
      </dsp:txBody>
      <dsp:txXfrm>
        <a:off x="50489" y="63361"/>
        <a:ext cx="10826851" cy="933302"/>
      </dsp:txXfrm>
    </dsp:sp>
    <dsp:sp modelId="{02850907-60C9-430E-A98B-EB7383506C83}">
      <dsp:nvSpPr>
        <dsp:cNvPr id="0" name=""/>
        <dsp:cNvSpPr/>
      </dsp:nvSpPr>
      <dsp:spPr>
        <a:xfrm>
          <a:off x="0" y="1122032"/>
          <a:ext cx="10927829" cy="1034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/>
            <a:t>Etický kodex MUNI – u decepce ideálně souhlas etické komise (viz web).</a:t>
          </a:r>
          <a:endParaRPr lang="en-US" sz="2600" kern="1200"/>
        </a:p>
      </dsp:txBody>
      <dsp:txXfrm>
        <a:off x="50489" y="1172521"/>
        <a:ext cx="10826851" cy="933302"/>
      </dsp:txXfrm>
    </dsp:sp>
    <dsp:sp modelId="{AAD6417D-4E5D-4A22-84FF-1107F5EC9B67}">
      <dsp:nvSpPr>
        <dsp:cNvPr id="0" name=""/>
        <dsp:cNvSpPr/>
      </dsp:nvSpPr>
      <dsp:spPr>
        <a:xfrm>
          <a:off x="0" y="2231192"/>
          <a:ext cx="10927829" cy="1034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/>
            <a:t>Vyhněte se sloppy science:</a:t>
          </a:r>
          <a:endParaRPr lang="en-US" sz="2600" kern="1200"/>
        </a:p>
      </dsp:txBody>
      <dsp:txXfrm>
        <a:off x="50489" y="2281681"/>
        <a:ext cx="10826851" cy="933302"/>
      </dsp:txXfrm>
    </dsp:sp>
    <dsp:sp modelId="{F2E670CE-DEF4-4D69-A88A-4E9DD4D74CA4}">
      <dsp:nvSpPr>
        <dsp:cNvPr id="0" name=""/>
        <dsp:cNvSpPr/>
      </dsp:nvSpPr>
      <dsp:spPr>
        <a:xfrm>
          <a:off x="0" y="3265472"/>
          <a:ext cx="10927829" cy="13724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6959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000" kern="1200"/>
            <a:t>Mizerná archivace a zápis dat,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000" kern="1200"/>
            <a:t>vymýšlení si závěrů, fabrikace a manipulace s daty,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000" kern="1200" dirty="0"/>
            <a:t>obětování metodologických detailů pro jednoduchost apod.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000" kern="1200" dirty="0"/>
            <a:t>3 modely: Peer </a:t>
          </a:r>
          <a:r>
            <a:rPr lang="cs-CZ" sz="2000" kern="1200" dirty="0" err="1"/>
            <a:t>review</a:t>
          </a:r>
          <a:r>
            <a:rPr lang="cs-CZ" sz="2000" kern="1200" dirty="0"/>
            <a:t>, </a:t>
          </a:r>
          <a:r>
            <a:rPr lang="cs-CZ" sz="2000" kern="1200" dirty="0" err="1"/>
            <a:t>IRBs</a:t>
          </a:r>
          <a:r>
            <a:rPr lang="cs-CZ" sz="2000" kern="1200" dirty="0"/>
            <a:t>, </a:t>
          </a:r>
          <a:r>
            <a:rPr lang="cs-CZ" sz="2000" kern="1200" dirty="0" err="1"/>
            <a:t>regulations</a:t>
          </a:r>
          <a:r>
            <a:rPr lang="cs-CZ" sz="2000" kern="1200" dirty="0"/>
            <a:t> </a:t>
          </a:r>
          <a:r>
            <a:rPr lang="cs-CZ" sz="2000" kern="1200" dirty="0">
              <a:sym typeface="Wingdings" panose="05000000000000000000" pitchFamily="2" charset="2"/>
            </a:rPr>
            <a:t> nezabít ale flexibilitu kvalitativního výzkumu! </a:t>
          </a:r>
          <a:endParaRPr lang="en-US" sz="2000" kern="1200" dirty="0"/>
        </a:p>
      </dsp:txBody>
      <dsp:txXfrm>
        <a:off x="0" y="3265472"/>
        <a:ext cx="10927829" cy="137241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63B7BF-1834-4CD9-A350-D7FE602A8CA9}">
      <dsp:nvSpPr>
        <dsp:cNvPr id="0" name=""/>
        <dsp:cNvSpPr/>
      </dsp:nvSpPr>
      <dsp:spPr>
        <a:xfrm>
          <a:off x="752566" y="278161"/>
          <a:ext cx="1066720" cy="10667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BD0D62-150E-47C3-962D-F88BDB8FEBE9}">
      <dsp:nvSpPr>
        <dsp:cNvPr id="0" name=""/>
        <dsp:cNvSpPr/>
      </dsp:nvSpPr>
      <dsp:spPr>
        <a:xfrm>
          <a:off x="100682" y="1890830"/>
          <a:ext cx="2370489" cy="20238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Sociální sítě – </a:t>
          </a:r>
          <a:r>
            <a:rPr lang="cs-CZ" sz="1800" kern="1200" dirty="0" err="1"/>
            <a:t>Facepager</a:t>
          </a:r>
          <a:r>
            <a:rPr lang="cs-CZ" sz="1800" kern="1200" dirty="0"/>
            <a:t>, </a:t>
          </a:r>
          <a:r>
            <a:rPr lang="cs-CZ" sz="1800" kern="1200" dirty="0" err="1"/>
            <a:t>academic</a:t>
          </a:r>
          <a:r>
            <a:rPr lang="cs-CZ" sz="1800" kern="1200" dirty="0"/>
            <a:t> Twitter API.</a:t>
          </a:r>
          <a:endParaRPr lang="en-US" sz="1800" kern="1200" dirty="0"/>
        </a:p>
      </dsp:txBody>
      <dsp:txXfrm>
        <a:off x="100682" y="1890830"/>
        <a:ext cx="2370489" cy="2023813"/>
      </dsp:txXfrm>
    </dsp:sp>
    <dsp:sp modelId="{209F8640-7D38-4D41-94B4-DB492BA43A83}">
      <dsp:nvSpPr>
        <dsp:cNvPr id="0" name=""/>
        <dsp:cNvSpPr/>
      </dsp:nvSpPr>
      <dsp:spPr>
        <a:xfrm>
          <a:off x="3537891" y="278161"/>
          <a:ext cx="1066720" cy="106672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82CFDF-3DBB-4524-9AF8-CC7ADB329E11}">
      <dsp:nvSpPr>
        <dsp:cNvPr id="0" name=""/>
        <dsp:cNvSpPr/>
      </dsp:nvSpPr>
      <dsp:spPr>
        <a:xfrm>
          <a:off x="2886007" y="1890830"/>
          <a:ext cx="2370489" cy="20238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Tradiční i online média –&gt; např. </a:t>
          </a:r>
          <a:r>
            <a:rPr lang="cs-CZ" sz="1800" kern="1200" dirty="0" err="1"/>
            <a:t>framing</a:t>
          </a:r>
          <a:r>
            <a:rPr lang="cs-CZ" sz="1800" kern="1200" dirty="0"/>
            <a:t> analýza atd.</a:t>
          </a:r>
          <a:endParaRPr lang="en-US" sz="1800" kern="1200" dirty="0"/>
        </a:p>
      </dsp:txBody>
      <dsp:txXfrm>
        <a:off x="2886007" y="1890830"/>
        <a:ext cx="2370489" cy="2023813"/>
      </dsp:txXfrm>
    </dsp:sp>
    <dsp:sp modelId="{4552B35D-1B5F-40DB-A1F5-89A7EB39CB58}">
      <dsp:nvSpPr>
        <dsp:cNvPr id="0" name=""/>
        <dsp:cNvSpPr/>
      </dsp:nvSpPr>
      <dsp:spPr>
        <a:xfrm>
          <a:off x="6323216" y="278161"/>
          <a:ext cx="1066720" cy="106672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57C029-4E30-4E05-91E4-25FBC56859D3}">
      <dsp:nvSpPr>
        <dsp:cNvPr id="0" name=""/>
        <dsp:cNvSpPr/>
      </dsp:nvSpPr>
      <dsp:spPr>
        <a:xfrm>
          <a:off x="5671332" y="1890830"/>
          <a:ext cx="2370489" cy="20238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I statistiky(u) lze využít ke kvalitativnímu výzkumu nebo exploraci či deskripci! </a:t>
          </a:r>
          <a:endParaRPr lang="en-US" sz="1800" kern="1200" dirty="0"/>
        </a:p>
      </dsp:txBody>
      <dsp:txXfrm>
        <a:off x="5671332" y="1890830"/>
        <a:ext cx="2370489" cy="2023813"/>
      </dsp:txXfrm>
    </dsp:sp>
    <dsp:sp modelId="{3346A59B-97BF-4111-93E6-8286CC9A31EC}">
      <dsp:nvSpPr>
        <dsp:cNvPr id="0" name=""/>
        <dsp:cNvSpPr/>
      </dsp:nvSpPr>
      <dsp:spPr>
        <a:xfrm>
          <a:off x="9108541" y="278161"/>
          <a:ext cx="1066720" cy="106672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47A957-78C1-4302-95A9-A97080ACA6A9}">
      <dsp:nvSpPr>
        <dsp:cNvPr id="0" name=""/>
        <dsp:cNvSpPr/>
      </dsp:nvSpPr>
      <dsp:spPr>
        <a:xfrm>
          <a:off x="8456657" y="1890830"/>
          <a:ext cx="2370489" cy="20238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Pozor! Ke každému zdroji dat se pojí i limity (ontologické, epistemologické a metodologické), které musíme znát a v jejich rámci interpretovat výsledky. </a:t>
          </a:r>
          <a:endParaRPr lang="en-US" sz="1800" kern="1200" dirty="0"/>
        </a:p>
      </dsp:txBody>
      <dsp:txXfrm>
        <a:off x="8456657" y="1890830"/>
        <a:ext cx="2370489" cy="20238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422A7E-6FAB-4ACA-8632-D6627D8BB7BB}">
      <dsp:nvSpPr>
        <dsp:cNvPr id="0" name=""/>
        <dsp:cNvSpPr/>
      </dsp:nvSpPr>
      <dsp:spPr>
        <a:xfrm>
          <a:off x="3201" y="998291"/>
          <a:ext cx="2285879" cy="145153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E307EC-E094-48CB-AA68-7D3C3BB2D7D8}">
      <dsp:nvSpPr>
        <dsp:cNvPr id="0" name=""/>
        <dsp:cNvSpPr/>
      </dsp:nvSpPr>
      <dsp:spPr>
        <a:xfrm>
          <a:off x="257188" y="1239579"/>
          <a:ext cx="2285879" cy="145153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/>
            <a:t>Plánování a strategie výzkumu.</a:t>
          </a:r>
          <a:endParaRPr lang="en-US" sz="2700" kern="1200"/>
        </a:p>
      </dsp:txBody>
      <dsp:txXfrm>
        <a:off x="299702" y="1282093"/>
        <a:ext cx="2200851" cy="1366505"/>
      </dsp:txXfrm>
    </dsp:sp>
    <dsp:sp modelId="{D0842AB8-242A-4EB2-BEFC-9D03E71D29F0}">
      <dsp:nvSpPr>
        <dsp:cNvPr id="0" name=""/>
        <dsp:cNvSpPr/>
      </dsp:nvSpPr>
      <dsp:spPr>
        <a:xfrm>
          <a:off x="2797054" y="998291"/>
          <a:ext cx="2285879" cy="145153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2E3A8D-32B9-420C-8E8A-3B88D2D1D865}">
      <dsp:nvSpPr>
        <dsp:cNvPr id="0" name=""/>
        <dsp:cNvSpPr/>
      </dsp:nvSpPr>
      <dsp:spPr>
        <a:xfrm>
          <a:off x="3051041" y="1239579"/>
          <a:ext cx="2285879" cy="145153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/>
            <a:t>Vybrané metody sběru dat.</a:t>
          </a:r>
          <a:endParaRPr lang="en-US" sz="2700" kern="1200"/>
        </a:p>
      </dsp:txBody>
      <dsp:txXfrm>
        <a:off x="3093555" y="1282093"/>
        <a:ext cx="2200851" cy="1366505"/>
      </dsp:txXfrm>
    </dsp:sp>
    <dsp:sp modelId="{8F29EE34-BB72-48D4-A072-07C7EB798B85}">
      <dsp:nvSpPr>
        <dsp:cNvPr id="0" name=""/>
        <dsp:cNvSpPr/>
      </dsp:nvSpPr>
      <dsp:spPr>
        <a:xfrm>
          <a:off x="5590907" y="998291"/>
          <a:ext cx="2285879" cy="145153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EC9FA6-E3F7-42F3-AF98-DB365B2E544F}">
      <dsp:nvSpPr>
        <dsp:cNvPr id="0" name=""/>
        <dsp:cNvSpPr/>
      </dsp:nvSpPr>
      <dsp:spPr>
        <a:xfrm>
          <a:off x="5844894" y="1239579"/>
          <a:ext cx="2285879" cy="145153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/>
            <a:t>Základní přístupy k analýze dat. </a:t>
          </a:r>
          <a:endParaRPr lang="en-US" sz="2700" kern="1200"/>
        </a:p>
      </dsp:txBody>
      <dsp:txXfrm>
        <a:off x="5887408" y="1282093"/>
        <a:ext cx="2200851" cy="1366505"/>
      </dsp:txXfrm>
    </dsp:sp>
    <dsp:sp modelId="{1F7FE5EC-652D-4035-84B4-67B6C0287943}">
      <dsp:nvSpPr>
        <dsp:cNvPr id="0" name=""/>
        <dsp:cNvSpPr/>
      </dsp:nvSpPr>
      <dsp:spPr>
        <a:xfrm>
          <a:off x="8384760" y="998291"/>
          <a:ext cx="2285879" cy="145153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A7FBD8-C84C-4008-8534-919B998292E9}">
      <dsp:nvSpPr>
        <dsp:cNvPr id="0" name=""/>
        <dsp:cNvSpPr/>
      </dsp:nvSpPr>
      <dsp:spPr>
        <a:xfrm>
          <a:off x="8638747" y="1239579"/>
          <a:ext cx="2285879" cy="145153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/>
            <a:t>Zajímavosti a nadstavba.</a:t>
          </a:r>
          <a:endParaRPr lang="en-US" sz="2700" kern="1200"/>
        </a:p>
      </dsp:txBody>
      <dsp:txXfrm>
        <a:off x="8681261" y="1282093"/>
        <a:ext cx="2200851" cy="13665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422A7E-6FAB-4ACA-8632-D6627D8BB7BB}">
      <dsp:nvSpPr>
        <dsp:cNvPr id="0" name=""/>
        <dsp:cNvSpPr/>
      </dsp:nvSpPr>
      <dsp:spPr>
        <a:xfrm>
          <a:off x="3201" y="998291"/>
          <a:ext cx="2285879" cy="145153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E307EC-E094-48CB-AA68-7D3C3BB2D7D8}">
      <dsp:nvSpPr>
        <dsp:cNvPr id="0" name=""/>
        <dsp:cNvSpPr/>
      </dsp:nvSpPr>
      <dsp:spPr>
        <a:xfrm>
          <a:off x="257188" y="1239579"/>
          <a:ext cx="2285879" cy="145153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 dirty="0"/>
            <a:t>Plánování a strategie výzkumu.</a:t>
          </a:r>
          <a:endParaRPr lang="en-US" sz="2700" kern="1200" dirty="0"/>
        </a:p>
      </dsp:txBody>
      <dsp:txXfrm>
        <a:off x="299702" y="1282093"/>
        <a:ext cx="2200851" cy="1366505"/>
      </dsp:txXfrm>
    </dsp:sp>
    <dsp:sp modelId="{D0842AB8-242A-4EB2-BEFC-9D03E71D29F0}">
      <dsp:nvSpPr>
        <dsp:cNvPr id="0" name=""/>
        <dsp:cNvSpPr/>
      </dsp:nvSpPr>
      <dsp:spPr>
        <a:xfrm>
          <a:off x="2797054" y="998291"/>
          <a:ext cx="2285879" cy="145153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2E3A8D-32B9-420C-8E8A-3B88D2D1D865}">
      <dsp:nvSpPr>
        <dsp:cNvPr id="0" name=""/>
        <dsp:cNvSpPr/>
      </dsp:nvSpPr>
      <dsp:spPr>
        <a:xfrm>
          <a:off x="3051041" y="1239579"/>
          <a:ext cx="2285879" cy="145153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/>
            <a:t>Vybrané metody sběru dat.</a:t>
          </a:r>
          <a:endParaRPr lang="en-US" sz="2700" kern="1200"/>
        </a:p>
      </dsp:txBody>
      <dsp:txXfrm>
        <a:off x="3093555" y="1282093"/>
        <a:ext cx="2200851" cy="1366505"/>
      </dsp:txXfrm>
    </dsp:sp>
    <dsp:sp modelId="{8F29EE34-BB72-48D4-A072-07C7EB798B85}">
      <dsp:nvSpPr>
        <dsp:cNvPr id="0" name=""/>
        <dsp:cNvSpPr/>
      </dsp:nvSpPr>
      <dsp:spPr>
        <a:xfrm>
          <a:off x="5590907" y="998291"/>
          <a:ext cx="2285879" cy="145153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EC9FA6-E3F7-42F3-AF98-DB365B2E544F}">
      <dsp:nvSpPr>
        <dsp:cNvPr id="0" name=""/>
        <dsp:cNvSpPr/>
      </dsp:nvSpPr>
      <dsp:spPr>
        <a:xfrm>
          <a:off x="5844894" y="1239579"/>
          <a:ext cx="2285879" cy="145153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/>
            <a:t>Základní přístupy k analýze dat. </a:t>
          </a:r>
          <a:endParaRPr lang="en-US" sz="2700" kern="1200"/>
        </a:p>
      </dsp:txBody>
      <dsp:txXfrm>
        <a:off x="5887408" y="1282093"/>
        <a:ext cx="2200851" cy="1366505"/>
      </dsp:txXfrm>
    </dsp:sp>
    <dsp:sp modelId="{1F7FE5EC-652D-4035-84B4-67B6C0287943}">
      <dsp:nvSpPr>
        <dsp:cNvPr id="0" name=""/>
        <dsp:cNvSpPr/>
      </dsp:nvSpPr>
      <dsp:spPr>
        <a:xfrm>
          <a:off x="8384760" y="998291"/>
          <a:ext cx="2285879" cy="145153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A7FBD8-C84C-4008-8534-919B998292E9}">
      <dsp:nvSpPr>
        <dsp:cNvPr id="0" name=""/>
        <dsp:cNvSpPr/>
      </dsp:nvSpPr>
      <dsp:spPr>
        <a:xfrm>
          <a:off x="8638747" y="1239579"/>
          <a:ext cx="2285879" cy="145153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/>
            <a:t>Zajímavosti a nadstavba.</a:t>
          </a:r>
          <a:endParaRPr lang="en-US" sz="2700" kern="1200"/>
        </a:p>
      </dsp:txBody>
      <dsp:txXfrm>
        <a:off x="8681261" y="1282093"/>
        <a:ext cx="2200851" cy="136650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422A7E-6FAB-4ACA-8632-D6627D8BB7BB}">
      <dsp:nvSpPr>
        <dsp:cNvPr id="0" name=""/>
        <dsp:cNvSpPr/>
      </dsp:nvSpPr>
      <dsp:spPr>
        <a:xfrm>
          <a:off x="3201" y="998291"/>
          <a:ext cx="2285879" cy="145153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E307EC-E094-48CB-AA68-7D3C3BB2D7D8}">
      <dsp:nvSpPr>
        <dsp:cNvPr id="0" name=""/>
        <dsp:cNvSpPr/>
      </dsp:nvSpPr>
      <dsp:spPr>
        <a:xfrm>
          <a:off x="257188" y="1239579"/>
          <a:ext cx="2285879" cy="145153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/>
            <a:t>Plánování a strategie výzkumu.</a:t>
          </a:r>
          <a:endParaRPr lang="en-US" sz="2700" kern="1200"/>
        </a:p>
      </dsp:txBody>
      <dsp:txXfrm>
        <a:off x="299702" y="1282093"/>
        <a:ext cx="2200851" cy="1366505"/>
      </dsp:txXfrm>
    </dsp:sp>
    <dsp:sp modelId="{D0842AB8-242A-4EB2-BEFC-9D03E71D29F0}">
      <dsp:nvSpPr>
        <dsp:cNvPr id="0" name=""/>
        <dsp:cNvSpPr/>
      </dsp:nvSpPr>
      <dsp:spPr>
        <a:xfrm>
          <a:off x="2797054" y="998291"/>
          <a:ext cx="2285879" cy="145153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2E3A8D-32B9-420C-8E8A-3B88D2D1D865}">
      <dsp:nvSpPr>
        <dsp:cNvPr id="0" name=""/>
        <dsp:cNvSpPr/>
      </dsp:nvSpPr>
      <dsp:spPr>
        <a:xfrm>
          <a:off x="3051041" y="1239579"/>
          <a:ext cx="2285879" cy="145153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/>
            <a:t>Vybrané metody sběru dat.</a:t>
          </a:r>
          <a:endParaRPr lang="en-US" sz="2700" kern="1200"/>
        </a:p>
      </dsp:txBody>
      <dsp:txXfrm>
        <a:off x="3093555" y="1282093"/>
        <a:ext cx="2200851" cy="1366505"/>
      </dsp:txXfrm>
    </dsp:sp>
    <dsp:sp modelId="{8F29EE34-BB72-48D4-A072-07C7EB798B85}">
      <dsp:nvSpPr>
        <dsp:cNvPr id="0" name=""/>
        <dsp:cNvSpPr/>
      </dsp:nvSpPr>
      <dsp:spPr>
        <a:xfrm>
          <a:off x="5590907" y="998291"/>
          <a:ext cx="2285879" cy="145153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EC9FA6-E3F7-42F3-AF98-DB365B2E544F}">
      <dsp:nvSpPr>
        <dsp:cNvPr id="0" name=""/>
        <dsp:cNvSpPr/>
      </dsp:nvSpPr>
      <dsp:spPr>
        <a:xfrm>
          <a:off x="5844894" y="1239579"/>
          <a:ext cx="2285879" cy="145153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/>
            <a:t>Základní přístupy k analýze dat. </a:t>
          </a:r>
          <a:endParaRPr lang="en-US" sz="2700" kern="1200"/>
        </a:p>
      </dsp:txBody>
      <dsp:txXfrm>
        <a:off x="5887408" y="1282093"/>
        <a:ext cx="2200851" cy="1366505"/>
      </dsp:txXfrm>
    </dsp:sp>
    <dsp:sp modelId="{1F7FE5EC-652D-4035-84B4-67B6C0287943}">
      <dsp:nvSpPr>
        <dsp:cNvPr id="0" name=""/>
        <dsp:cNvSpPr/>
      </dsp:nvSpPr>
      <dsp:spPr>
        <a:xfrm>
          <a:off x="8384760" y="998291"/>
          <a:ext cx="2285879" cy="145153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A7FBD8-C84C-4008-8534-919B998292E9}">
      <dsp:nvSpPr>
        <dsp:cNvPr id="0" name=""/>
        <dsp:cNvSpPr/>
      </dsp:nvSpPr>
      <dsp:spPr>
        <a:xfrm>
          <a:off x="8638747" y="1239579"/>
          <a:ext cx="2285879" cy="145153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/>
            <a:t>Zajímavosti a nadstavba.</a:t>
          </a:r>
          <a:endParaRPr lang="en-US" sz="2700" kern="1200"/>
        </a:p>
      </dsp:txBody>
      <dsp:txXfrm>
        <a:off x="8681261" y="1282093"/>
        <a:ext cx="2200851" cy="136650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FEAC12-E9D1-43AC-9F5C-83677DB8C467}">
      <dsp:nvSpPr>
        <dsp:cNvPr id="0" name=""/>
        <dsp:cNvSpPr/>
      </dsp:nvSpPr>
      <dsp:spPr>
        <a:xfrm>
          <a:off x="1061437" y="108300"/>
          <a:ext cx="1141382" cy="114138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C41CEE-C192-4C57-A23C-3046B315D850}">
      <dsp:nvSpPr>
        <dsp:cNvPr id="0" name=""/>
        <dsp:cNvSpPr/>
      </dsp:nvSpPr>
      <dsp:spPr>
        <a:xfrm>
          <a:off x="1582" y="1420660"/>
          <a:ext cx="3261093" cy="489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3500" kern="1200"/>
            <a:t>Explanace:</a:t>
          </a:r>
          <a:endParaRPr lang="en-US" sz="3500" kern="1200"/>
        </a:p>
      </dsp:txBody>
      <dsp:txXfrm>
        <a:off x="1582" y="1420660"/>
        <a:ext cx="3261093" cy="489164"/>
      </dsp:txXfrm>
    </dsp:sp>
    <dsp:sp modelId="{0A556F3C-6F62-4034-A051-1F6BAFC8FC41}">
      <dsp:nvSpPr>
        <dsp:cNvPr id="0" name=""/>
        <dsp:cNvSpPr/>
      </dsp:nvSpPr>
      <dsp:spPr>
        <a:xfrm>
          <a:off x="1582" y="1989348"/>
          <a:ext cx="3261093" cy="2095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Vysvětluje </a:t>
          </a:r>
          <a:r>
            <a:rPr lang="cs-CZ" sz="1700" b="1" kern="1200"/>
            <a:t>proč</a:t>
          </a:r>
          <a:r>
            <a:rPr lang="cs-CZ" sz="1700" kern="1200"/>
            <a:t> se něco děje </a:t>
          </a:r>
          <a:r>
            <a:rPr lang="cs-CZ" sz="1700" kern="1200">
              <a:sym typeface="Wingdings" panose="05000000000000000000" pitchFamily="2" charset="2"/>
            </a:rPr>
            <a:t></a:t>
          </a:r>
          <a:r>
            <a:rPr lang="cs-CZ" sz="1700" kern="1200"/>
            <a:t> kauzalita a příčiny jevů.</a:t>
          </a:r>
          <a:endParaRPr lang="en-US" sz="1700" kern="1200"/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Testování hypotéz a teorie </a:t>
          </a:r>
          <a:r>
            <a:rPr lang="cs-CZ" sz="1700" kern="1200">
              <a:sym typeface="Wingdings" panose="05000000000000000000" pitchFamily="2" charset="2"/>
            </a:rPr>
            <a:t></a:t>
          </a:r>
          <a:r>
            <a:rPr lang="cs-CZ" sz="1700" kern="1200"/>
            <a:t> konstrukce a operacionalizace proměnných </a:t>
          </a:r>
          <a:r>
            <a:rPr lang="cs-CZ" sz="1700" kern="1200">
              <a:sym typeface="Wingdings" panose="05000000000000000000" pitchFamily="2" charset="2"/>
            </a:rPr>
            <a:t></a:t>
          </a:r>
          <a:r>
            <a:rPr lang="cs-CZ" sz="1700" kern="1200"/>
            <a:t> výběr dat </a:t>
          </a:r>
          <a:r>
            <a:rPr lang="cs-CZ" sz="1700" kern="1200">
              <a:sym typeface="Wingdings" panose="05000000000000000000" pitchFamily="2" charset="2"/>
            </a:rPr>
            <a:t></a:t>
          </a:r>
          <a:r>
            <a:rPr lang="cs-CZ" sz="1700" kern="1200"/>
            <a:t> statistické testy – inferenční statistika).</a:t>
          </a:r>
          <a:endParaRPr lang="en-US" sz="1700" kern="1200"/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Dedukce – dominantně kvanti.</a:t>
          </a:r>
          <a:endParaRPr lang="en-US" sz="1700" kern="1200"/>
        </a:p>
      </dsp:txBody>
      <dsp:txXfrm>
        <a:off x="1582" y="1989348"/>
        <a:ext cx="3261093" cy="2095156"/>
      </dsp:txXfrm>
    </dsp:sp>
    <dsp:sp modelId="{8B176963-D0D9-48A7-8388-C260525414CC}">
      <dsp:nvSpPr>
        <dsp:cNvPr id="0" name=""/>
        <dsp:cNvSpPr/>
      </dsp:nvSpPr>
      <dsp:spPr>
        <a:xfrm>
          <a:off x="4893223" y="108300"/>
          <a:ext cx="1141382" cy="114138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67D5A3-DF92-4E8E-8A90-553B354ABC9A}">
      <dsp:nvSpPr>
        <dsp:cNvPr id="0" name=""/>
        <dsp:cNvSpPr/>
      </dsp:nvSpPr>
      <dsp:spPr>
        <a:xfrm>
          <a:off x="3833367" y="1420660"/>
          <a:ext cx="3261093" cy="489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3500" kern="1200"/>
            <a:t>Deskripce:</a:t>
          </a:r>
          <a:endParaRPr lang="en-US" sz="3500" kern="1200"/>
        </a:p>
      </dsp:txBody>
      <dsp:txXfrm>
        <a:off x="3833367" y="1420660"/>
        <a:ext cx="3261093" cy="489164"/>
      </dsp:txXfrm>
    </dsp:sp>
    <dsp:sp modelId="{3BA01755-E7C4-4995-B608-57A3A644653B}">
      <dsp:nvSpPr>
        <dsp:cNvPr id="0" name=""/>
        <dsp:cNvSpPr/>
      </dsp:nvSpPr>
      <dsp:spPr>
        <a:xfrm>
          <a:off x="3833367" y="1989348"/>
          <a:ext cx="3261093" cy="2095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Odpovídá na otázku </a:t>
          </a:r>
          <a:r>
            <a:rPr lang="cs-CZ" sz="1700" b="1" kern="1200"/>
            <a:t>co?</a:t>
          </a:r>
          <a:endParaRPr lang="en-US" sz="1700" kern="1200"/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Mezistupeň explorace a explanace.</a:t>
          </a:r>
          <a:endParaRPr lang="en-US" sz="1700" kern="1200" dirty="0"/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Indukce – ale jak </a:t>
          </a:r>
          <a:r>
            <a:rPr lang="cs-CZ" sz="1700" kern="1200" dirty="0" err="1"/>
            <a:t>kvali</a:t>
          </a:r>
          <a:r>
            <a:rPr lang="cs-CZ" sz="1700" kern="1200" dirty="0"/>
            <a:t>, tak </a:t>
          </a:r>
          <a:r>
            <a:rPr lang="cs-CZ" sz="1700" kern="1200" dirty="0" err="1"/>
            <a:t>kvanti</a:t>
          </a:r>
          <a:r>
            <a:rPr lang="cs-CZ" sz="1700" kern="1200" dirty="0"/>
            <a:t> výzkum.</a:t>
          </a:r>
          <a:endParaRPr lang="en-US" sz="1700" kern="1200" dirty="0"/>
        </a:p>
      </dsp:txBody>
      <dsp:txXfrm>
        <a:off x="3833367" y="1989348"/>
        <a:ext cx="3261093" cy="2095156"/>
      </dsp:txXfrm>
    </dsp:sp>
    <dsp:sp modelId="{BCA1D8AA-6C17-4958-BFAD-7D2D485138E2}">
      <dsp:nvSpPr>
        <dsp:cNvPr id="0" name=""/>
        <dsp:cNvSpPr/>
      </dsp:nvSpPr>
      <dsp:spPr>
        <a:xfrm>
          <a:off x="8725008" y="108300"/>
          <a:ext cx="1141382" cy="114138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996D86-19AA-4B7E-8B4E-DC5931D802F7}">
      <dsp:nvSpPr>
        <dsp:cNvPr id="0" name=""/>
        <dsp:cNvSpPr/>
      </dsp:nvSpPr>
      <dsp:spPr>
        <a:xfrm>
          <a:off x="7665152" y="1420660"/>
          <a:ext cx="3261093" cy="489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3500" kern="1200"/>
            <a:t>Explorace:</a:t>
          </a:r>
          <a:endParaRPr lang="en-US" sz="3500" kern="1200"/>
        </a:p>
      </dsp:txBody>
      <dsp:txXfrm>
        <a:off x="7665152" y="1420660"/>
        <a:ext cx="3261093" cy="489164"/>
      </dsp:txXfrm>
    </dsp:sp>
    <dsp:sp modelId="{282C1574-3E83-4ECC-B0FC-79589E6472B6}">
      <dsp:nvSpPr>
        <dsp:cNvPr id="0" name=""/>
        <dsp:cNvSpPr/>
      </dsp:nvSpPr>
      <dsp:spPr>
        <a:xfrm>
          <a:off x="7665152" y="1989348"/>
          <a:ext cx="3261093" cy="2095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Jak kvali, tak kvanti.</a:t>
          </a:r>
          <a:endParaRPr lang="en-US" sz="1700" kern="1200"/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Pragmatismus.</a:t>
          </a:r>
          <a:endParaRPr lang="en-US" sz="1700" kern="1200"/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Prvotní a flexibilní zkoumání.</a:t>
          </a:r>
          <a:endParaRPr lang="en-US" sz="1700" kern="1200"/>
        </a:p>
      </dsp:txBody>
      <dsp:txXfrm>
        <a:off x="7665152" y="1989348"/>
        <a:ext cx="3261093" cy="209515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80742A-8EFB-425C-8DC4-39DB54DB9A2A}">
      <dsp:nvSpPr>
        <dsp:cNvPr id="0" name=""/>
        <dsp:cNvSpPr/>
      </dsp:nvSpPr>
      <dsp:spPr>
        <a:xfrm>
          <a:off x="282221" y="368029"/>
          <a:ext cx="1371985" cy="137198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FD241F-EF72-4D48-8055-802C76A97BD3}">
      <dsp:nvSpPr>
        <dsp:cNvPr id="0" name=""/>
        <dsp:cNvSpPr/>
      </dsp:nvSpPr>
      <dsp:spPr>
        <a:xfrm>
          <a:off x="570337" y="656145"/>
          <a:ext cx="795751" cy="79575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908131-64CA-4C2D-B6C1-50245FF83060}">
      <dsp:nvSpPr>
        <dsp:cNvPr id="0" name=""/>
        <dsp:cNvSpPr/>
      </dsp:nvSpPr>
      <dsp:spPr>
        <a:xfrm>
          <a:off x="1948202" y="368029"/>
          <a:ext cx="3233964" cy="1371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>
              <a:solidFill>
                <a:schemeClr val="tx1"/>
              </a:solidFill>
            </a:rPr>
            <a:t>Proces řetězení (</a:t>
          </a:r>
          <a:r>
            <a:rPr lang="cs-CZ" sz="2100" kern="1200" dirty="0" err="1">
              <a:solidFill>
                <a:schemeClr val="tx1"/>
              </a:solidFill>
            </a:rPr>
            <a:t>concatenation</a:t>
          </a:r>
          <a:r>
            <a:rPr lang="cs-CZ" sz="2100" kern="1200" dirty="0">
              <a:solidFill>
                <a:schemeClr val="tx1"/>
              </a:solidFill>
            </a:rPr>
            <a:t>) – vrstvení dalších a dalších poznatků na sebe (např. set </a:t>
          </a:r>
          <a:r>
            <a:rPr lang="cs-CZ" sz="2100" kern="1200" dirty="0" err="1">
              <a:solidFill>
                <a:schemeClr val="tx1"/>
              </a:solidFill>
            </a:rPr>
            <a:t>field</a:t>
          </a:r>
          <a:r>
            <a:rPr lang="cs-CZ" sz="2100" kern="1200" dirty="0">
              <a:solidFill>
                <a:schemeClr val="tx1"/>
              </a:solidFill>
            </a:rPr>
            <a:t> </a:t>
          </a:r>
          <a:r>
            <a:rPr lang="cs-CZ" sz="2100" kern="1200" dirty="0" err="1">
              <a:solidFill>
                <a:schemeClr val="tx1"/>
              </a:solidFill>
            </a:rPr>
            <a:t>studies</a:t>
          </a:r>
          <a:r>
            <a:rPr lang="cs-CZ" sz="2100" kern="1200" dirty="0">
              <a:solidFill>
                <a:schemeClr val="tx1"/>
              </a:solidFill>
            </a:rPr>
            <a:t>).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1948202" y="368029"/>
        <a:ext cx="3233964" cy="1371985"/>
      </dsp:txXfrm>
    </dsp:sp>
    <dsp:sp modelId="{35E80201-C653-473D-9960-2EE1D1E58678}">
      <dsp:nvSpPr>
        <dsp:cNvPr id="0" name=""/>
        <dsp:cNvSpPr/>
      </dsp:nvSpPr>
      <dsp:spPr>
        <a:xfrm>
          <a:off x="5745661" y="368029"/>
          <a:ext cx="1371985" cy="137198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693608-4F23-44B6-AEDC-F2AF7E3B9CAF}">
      <dsp:nvSpPr>
        <dsp:cNvPr id="0" name=""/>
        <dsp:cNvSpPr/>
      </dsp:nvSpPr>
      <dsp:spPr>
        <a:xfrm>
          <a:off x="6033778" y="656145"/>
          <a:ext cx="795751" cy="79575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E3A501-AF1A-4FFC-A3DD-42B9E51D919E}">
      <dsp:nvSpPr>
        <dsp:cNvPr id="0" name=""/>
        <dsp:cNvSpPr/>
      </dsp:nvSpPr>
      <dsp:spPr>
        <a:xfrm>
          <a:off x="7411643" y="368029"/>
          <a:ext cx="3233964" cy="1371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>
              <a:solidFill>
                <a:schemeClr val="tx1"/>
              </a:solidFill>
            </a:rPr>
            <a:t>Důkladné porozumění jevu jakýmkoliv relevantním a etickým způsobem;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7411643" y="368029"/>
        <a:ext cx="3233964" cy="1371985"/>
      </dsp:txXfrm>
    </dsp:sp>
    <dsp:sp modelId="{43B129F1-DF7C-4D81-B4AA-F222B3558A93}">
      <dsp:nvSpPr>
        <dsp:cNvPr id="0" name=""/>
        <dsp:cNvSpPr/>
      </dsp:nvSpPr>
      <dsp:spPr>
        <a:xfrm>
          <a:off x="282221" y="2452790"/>
          <a:ext cx="1371985" cy="137198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13AC92-AA8F-4AC6-9EA6-177D29BD012B}">
      <dsp:nvSpPr>
        <dsp:cNvPr id="0" name=""/>
        <dsp:cNvSpPr/>
      </dsp:nvSpPr>
      <dsp:spPr>
        <a:xfrm>
          <a:off x="570337" y="2740907"/>
          <a:ext cx="795751" cy="79575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351AF9-41B7-4B67-9BBD-10426C3D0693}">
      <dsp:nvSpPr>
        <dsp:cNvPr id="0" name=""/>
        <dsp:cNvSpPr/>
      </dsp:nvSpPr>
      <dsp:spPr>
        <a:xfrm>
          <a:off x="1948202" y="2452790"/>
          <a:ext cx="3233964" cy="1371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>
              <a:solidFill>
                <a:schemeClr val="tx1"/>
              </a:solidFill>
            </a:rPr>
            <a:t>výsledkem jsou induktivně odvozená zobecnění o skupině, jevu, procesu apod.; 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1948202" y="2452790"/>
        <a:ext cx="3233964" cy="1371985"/>
      </dsp:txXfrm>
    </dsp:sp>
    <dsp:sp modelId="{AED5B422-26EA-46F0-A2A6-572667164200}">
      <dsp:nvSpPr>
        <dsp:cNvPr id="0" name=""/>
        <dsp:cNvSpPr/>
      </dsp:nvSpPr>
      <dsp:spPr>
        <a:xfrm>
          <a:off x="5745661" y="2452790"/>
          <a:ext cx="1371985" cy="137198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51FECA-161A-4717-A5F9-E237F9ECCBB4}">
      <dsp:nvSpPr>
        <dsp:cNvPr id="0" name=""/>
        <dsp:cNvSpPr/>
      </dsp:nvSpPr>
      <dsp:spPr>
        <a:xfrm>
          <a:off x="6033778" y="2740907"/>
          <a:ext cx="795751" cy="79575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C85B59-4DF2-4F5D-92BB-D2FAB691011A}">
      <dsp:nvSpPr>
        <dsp:cNvPr id="0" name=""/>
        <dsp:cNvSpPr/>
      </dsp:nvSpPr>
      <dsp:spPr>
        <a:xfrm>
          <a:off x="7411643" y="2452790"/>
          <a:ext cx="3233964" cy="1371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>
              <a:solidFill>
                <a:schemeClr val="tx1"/>
              </a:solidFill>
            </a:rPr>
            <a:t>uvinutí těchto zobecnění pomocí strategie Zakotvené teorie do teorie.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7411643" y="2452790"/>
        <a:ext cx="3233964" cy="137198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422A7E-6FAB-4ACA-8632-D6627D8BB7BB}">
      <dsp:nvSpPr>
        <dsp:cNvPr id="0" name=""/>
        <dsp:cNvSpPr/>
      </dsp:nvSpPr>
      <dsp:spPr>
        <a:xfrm>
          <a:off x="3201" y="998291"/>
          <a:ext cx="2285879" cy="145153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E307EC-E094-48CB-AA68-7D3C3BB2D7D8}">
      <dsp:nvSpPr>
        <dsp:cNvPr id="0" name=""/>
        <dsp:cNvSpPr/>
      </dsp:nvSpPr>
      <dsp:spPr>
        <a:xfrm>
          <a:off x="257188" y="1239579"/>
          <a:ext cx="2285879" cy="145153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/>
            <a:t>Plánování a strategie výzkumu.</a:t>
          </a:r>
          <a:endParaRPr lang="en-US" sz="2700" kern="1200"/>
        </a:p>
      </dsp:txBody>
      <dsp:txXfrm>
        <a:off x="299702" y="1282093"/>
        <a:ext cx="2200851" cy="1366505"/>
      </dsp:txXfrm>
    </dsp:sp>
    <dsp:sp modelId="{D0842AB8-242A-4EB2-BEFC-9D03E71D29F0}">
      <dsp:nvSpPr>
        <dsp:cNvPr id="0" name=""/>
        <dsp:cNvSpPr/>
      </dsp:nvSpPr>
      <dsp:spPr>
        <a:xfrm>
          <a:off x="2797054" y="998291"/>
          <a:ext cx="2285879" cy="145153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2E3A8D-32B9-420C-8E8A-3B88D2D1D865}">
      <dsp:nvSpPr>
        <dsp:cNvPr id="0" name=""/>
        <dsp:cNvSpPr/>
      </dsp:nvSpPr>
      <dsp:spPr>
        <a:xfrm>
          <a:off x="3051041" y="1239579"/>
          <a:ext cx="2285879" cy="145153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/>
            <a:t>Vybrané metody sběru dat.</a:t>
          </a:r>
          <a:endParaRPr lang="en-US" sz="2700" kern="1200"/>
        </a:p>
      </dsp:txBody>
      <dsp:txXfrm>
        <a:off x="3093555" y="1282093"/>
        <a:ext cx="2200851" cy="1366505"/>
      </dsp:txXfrm>
    </dsp:sp>
    <dsp:sp modelId="{8F29EE34-BB72-48D4-A072-07C7EB798B85}">
      <dsp:nvSpPr>
        <dsp:cNvPr id="0" name=""/>
        <dsp:cNvSpPr/>
      </dsp:nvSpPr>
      <dsp:spPr>
        <a:xfrm>
          <a:off x="5590907" y="998291"/>
          <a:ext cx="2285879" cy="145153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EC9FA6-E3F7-42F3-AF98-DB365B2E544F}">
      <dsp:nvSpPr>
        <dsp:cNvPr id="0" name=""/>
        <dsp:cNvSpPr/>
      </dsp:nvSpPr>
      <dsp:spPr>
        <a:xfrm>
          <a:off x="5844894" y="1239579"/>
          <a:ext cx="2285879" cy="145153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/>
            <a:t>Základní přístupy k analýze dat. </a:t>
          </a:r>
          <a:endParaRPr lang="en-US" sz="2700" kern="1200"/>
        </a:p>
      </dsp:txBody>
      <dsp:txXfrm>
        <a:off x="5887408" y="1282093"/>
        <a:ext cx="2200851" cy="1366505"/>
      </dsp:txXfrm>
    </dsp:sp>
    <dsp:sp modelId="{1F7FE5EC-652D-4035-84B4-67B6C0287943}">
      <dsp:nvSpPr>
        <dsp:cNvPr id="0" name=""/>
        <dsp:cNvSpPr/>
      </dsp:nvSpPr>
      <dsp:spPr>
        <a:xfrm>
          <a:off x="8384760" y="998291"/>
          <a:ext cx="2285879" cy="145153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A7FBD8-C84C-4008-8534-919B998292E9}">
      <dsp:nvSpPr>
        <dsp:cNvPr id="0" name=""/>
        <dsp:cNvSpPr/>
      </dsp:nvSpPr>
      <dsp:spPr>
        <a:xfrm>
          <a:off x="8638747" y="1239579"/>
          <a:ext cx="2285879" cy="145153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/>
            <a:t>Zajímavosti a nadstavba.</a:t>
          </a:r>
          <a:endParaRPr lang="en-US" sz="2700" kern="1200"/>
        </a:p>
      </dsp:txBody>
      <dsp:txXfrm>
        <a:off x="8681261" y="1282093"/>
        <a:ext cx="2200851" cy="136650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325D69-5C66-45B7-B438-7088F6FC51FC}">
      <dsp:nvSpPr>
        <dsp:cNvPr id="0" name=""/>
        <dsp:cNvSpPr/>
      </dsp:nvSpPr>
      <dsp:spPr>
        <a:xfrm>
          <a:off x="1021841" y="903557"/>
          <a:ext cx="786269" cy="78626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C37AD9-F4B5-48EB-89E6-E714E63F3ACE}">
      <dsp:nvSpPr>
        <dsp:cNvPr id="0" name=""/>
        <dsp:cNvSpPr/>
      </dsp:nvSpPr>
      <dsp:spPr>
        <a:xfrm>
          <a:off x="1324" y="2174192"/>
          <a:ext cx="2827302" cy="14638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 err="1"/>
            <a:t>Field</a:t>
          </a:r>
          <a:r>
            <a:rPr lang="cs-CZ" sz="1800" kern="1200" dirty="0"/>
            <a:t> notes – co, jak, struktura, katalogizace apod.</a:t>
          </a:r>
          <a:endParaRPr lang="en-US" sz="1800" kern="1200" dirty="0"/>
        </a:p>
      </dsp:txBody>
      <dsp:txXfrm>
        <a:off x="1324" y="2174192"/>
        <a:ext cx="2827302" cy="1463833"/>
      </dsp:txXfrm>
    </dsp:sp>
    <dsp:sp modelId="{15BF3FD4-C1CC-4DE7-86B7-1D8670674A57}">
      <dsp:nvSpPr>
        <dsp:cNvPr id="0" name=""/>
        <dsp:cNvSpPr/>
      </dsp:nvSpPr>
      <dsp:spPr>
        <a:xfrm>
          <a:off x="3614896" y="1000279"/>
          <a:ext cx="786269" cy="78626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009819-D787-4C3E-9416-F7BEC950FCF6}">
      <dsp:nvSpPr>
        <dsp:cNvPr id="0" name=""/>
        <dsp:cNvSpPr/>
      </dsp:nvSpPr>
      <dsp:spPr>
        <a:xfrm>
          <a:off x="3134398" y="2115582"/>
          <a:ext cx="1747265" cy="10769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Organizace práce v terénu.</a:t>
          </a:r>
          <a:endParaRPr lang="en-US" sz="1800" kern="1200" dirty="0"/>
        </a:p>
      </dsp:txBody>
      <dsp:txXfrm>
        <a:off x="3134398" y="2115582"/>
        <a:ext cx="1747265" cy="1076942"/>
      </dsp:txXfrm>
    </dsp:sp>
    <dsp:sp modelId="{B8353F58-97CC-4060-8135-5E78E33A417F}">
      <dsp:nvSpPr>
        <dsp:cNvPr id="0" name=""/>
        <dsp:cNvSpPr/>
      </dsp:nvSpPr>
      <dsp:spPr>
        <a:xfrm>
          <a:off x="5667933" y="1000279"/>
          <a:ext cx="786269" cy="78626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66BD35-725C-4595-BD7F-CAFF91121DAB}">
      <dsp:nvSpPr>
        <dsp:cNvPr id="0" name=""/>
        <dsp:cNvSpPr/>
      </dsp:nvSpPr>
      <dsp:spPr>
        <a:xfrm>
          <a:off x="5187435" y="2115582"/>
          <a:ext cx="1747265" cy="10769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Musíte mít organizovaná a snadno dostupná data – to vše vyžaduje hodně času!</a:t>
          </a:r>
          <a:endParaRPr lang="en-US" sz="2000" kern="1200" dirty="0"/>
        </a:p>
      </dsp:txBody>
      <dsp:txXfrm>
        <a:off x="5187435" y="2115582"/>
        <a:ext cx="1747265" cy="1076942"/>
      </dsp:txXfrm>
    </dsp:sp>
    <dsp:sp modelId="{B838FCD8-D4D3-4D6F-B753-3834CD7B67D1}">
      <dsp:nvSpPr>
        <dsp:cNvPr id="0" name=""/>
        <dsp:cNvSpPr/>
      </dsp:nvSpPr>
      <dsp:spPr>
        <a:xfrm>
          <a:off x="8690354" y="1000279"/>
          <a:ext cx="786269" cy="78626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A77DA5-EAAC-4F45-AC97-46A3C39B9B57}">
      <dsp:nvSpPr>
        <dsp:cNvPr id="0" name=""/>
        <dsp:cNvSpPr/>
      </dsp:nvSpPr>
      <dsp:spPr>
        <a:xfrm>
          <a:off x="7240473" y="2115582"/>
          <a:ext cx="3686031" cy="10769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 err="1"/>
            <a:t>Flexibilta</a:t>
          </a:r>
          <a:r>
            <a:rPr lang="cs-CZ" sz="1800" kern="1200" dirty="0"/>
            <a:t> (otevřenost k náhodným výsledkům – </a:t>
          </a:r>
          <a:r>
            <a:rPr lang="cs-CZ" sz="1800" i="1" kern="1200" dirty="0" err="1"/>
            <a:t>serendipitous</a:t>
          </a:r>
          <a:r>
            <a:rPr lang="cs-CZ" sz="1800" i="1" kern="1200" dirty="0"/>
            <a:t> </a:t>
          </a:r>
          <a:r>
            <a:rPr lang="cs-CZ" sz="1800" i="1" kern="1200" dirty="0" err="1"/>
            <a:t>findings</a:t>
          </a:r>
          <a:r>
            <a:rPr lang="cs-CZ" sz="1800" kern="1200" dirty="0"/>
            <a:t>), </a:t>
          </a:r>
          <a:r>
            <a:rPr lang="cs-CZ" sz="1800" b="1" kern="1200" dirty="0"/>
            <a:t>triangulace</a:t>
          </a:r>
          <a:r>
            <a:rPr lang="cs-CZ" sz="1800" kern="1200" dirty="0"/>
            <a:t> (metod, zdrojů dat, výzkumníků/ kodérů/ pozorovatelů), </a:t>
          </a:r>
          <a:r>
            <a:rPr lang="cs-CZ" sz="1800" b="1" kern="1200" dirty="0"/>
            <a:t>fokus na detaily a kontext</a:t>
          </a:r>
          <a:r>
            <a:rPr lang="cs-CZ" sz="1800" kern="1200" dirty="0"/>
            <a:t>, </a:t>
          </a:r>
          <a:r>
            <a:rPr lang="cs-CZ" sz="1800" b="1" kern="1200" dirty="0"/>
            <a:t>hledání kontradikcí </a:t>
          </a:r>
          <a:r>
            <a:rPr lang="cs-CZ" sz="1800" b="1" kern="1200" dirty="0">
              <a:sym typeface="Wingdings" panose="05000000000000000000" pitchFamily="2" charset="2"/>
            </a:rPr>
            <a:t></a:t>
          </a:r>
          <a:r>
            <a:rPr lang="cs-CZ" sz="1800" b="1" kern="1200" dirty="0"/>
            <a:t> </a:t>
          </a:r>
          <a:r>
            <a:rPr lang="cs-CZ" sz="1800" i="1" kern="1200" dirty="0" err="1"/>
            <a:t>good</a:t>
          </a:r>
          <a:r>
            <a:rPr lang="cs-CZ" sz="1800" i="1" kern="1200" dirty="0"/>
            <a:t> </a:t>
          </a:r>
          <a:r>
            <a:rPr lang="cs-CZ" sz="1800" i="1" kern="1200" dirty="0" err="1"/>
            <a:t>practices</a:t>
          </a:r>
          <a:r>
            <a:rPr lang="cs-CZ" sz="1800" i="1" kern="1200" dirty="0"/>
            <a:t>.</a:t>
          </a:r>
          <a:endParaRPr lang="en-US" sz="1800" kern="1200" dirty="0"/>
        </a:p>
      </dsp:txBody>
      <dsp:txXfrm>
        <a:off x="7240473" y="2115582"/>
        <a:ext cx="3686031" cy="107694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2A45D3-43D0-41DB-8C25-A84851CA1DD6}">
      <dsp:nvSpPr>
        <dsp:cNvPr id="0" name=""/>
        <dsp:cNvSpPr/>
      </dsp:nvSpPr>
      <dsp:spPr>
        <a:xfrm>
          <a:off x="0" y="41229"/>
          <a:ext cx="10927829" cy="64759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/>
            <a:t>Teoretické vzorkování ne reprezentativní! </a:t>
          </a:r>
          <a:endParaRPr lang="en-US" sz="2700" kern="1200"/>
        </a:p>
      </dsp:txBody>
      <dsp:txXfrm>
        <a:off x="31613" y="72842"/>
        <a:ext cx="10864603" cy="584369"/>
      </dsp:txXfrm>
    </dsp:sp>
    <dsp:sp modelId="{8E5954C8-92BC-4BE5-84FC-8AF738205A90}">
      <dsp:nvSpPr>
        <dsp:cNvPr id="0" name=""/>
        <dsp:cNvSpPr/>
      </dsp:nvSpPr>
      <dsp:spPr>
        <a:xfrm>
          <a:off x="0" y="766584"/>
          <a:ext cx="10927829" cy="647595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/>
            <a:t>Zobecňujeme na teorii, ne na populaci.</a:t>
          </a:r>
          <a:endParaRPr lang="en-US" sz="2700" kern="1200"/>
        </a:p>
      </dsp:txBody>
      <dsp:txXfrm>
        <a:off x="31613" y="798197"/>
        <a:ext cx="10864603" cy="584369"/>
      </dsp:txXfrm>
    </dsp:sp>
    <dsp:sp modelId="{A4D5448A-9812-4EA6-8732-41EC16C34F2A}">
      <dsp:nvSpPr>
        <dsp:cNvPr id="0" name=""/>
        <dsp:cNvSpPr/>
      </dsp:nvSpPr>
      <dsp:spPr>
        <a:xfrm>
          <a:off x="0" y="1491940"/>
          <a:ext cx="10927829" cy="647595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/>
            <a:t>Končíme teoretickou saturací – ta má 3 formy:</a:t>
          </a:r>
          <a:endParaRPr lang="en-US" sz="2700" kern="1200"/>
        </a:p>
      </dsp:txBody>
      <dsp:txXfrm>
        <a:off x="31613" y="1523553"/>
        <a:ext cx="10864603" cy="584369"/>
      </dsp:txXfrm>
    </dsp:sp>
    <dsp:sp modelId="{C33CDF4B-959E-4DD8-8286-40972D1E8E7B}">
      <dsp:nvSpPr>
        <dsp:cNvPr id="0" name=""/>
        <dsp:cNvSpPr/>
      </dsp:nvSpPr>
      <dsp:spPr>
        <a:xfrm>
          <a:off x="0" y="2139535"/>
          <a:ext cx="10927829" cy="20120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6959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100" kern="1200"/>
            <a:t>Nadbytečnost – nová data nevedou k novým informacím – slabé (</a:t>
          </a:r>
          <a:r>
            <a:rPr lang="cs-CZ" sz="2100" i="1" kern="1200"/>
            <a:t>sufficiency </a:t>
          </a:r>
          <a:r>
            <a:rPr lang="cs-CZ" sz="2100" kern="1200"/>
            <a:t>místo </a:t>
          </a:r>
          <a:r>
            <a:rPr lang="cs-CZ" sz="2100" i="1" kern="1200"/>
            <a:t>redundancy</a:t>
          </a:r>
          <a:r>
            <a:rPr lang="cs-CZ" sz="2100" kern="1200"/>
            <a:t>).</a:t>
          </a:r>
          <a:endParaRPr lang="en-US"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100" kern="1200"/>
            <a:t>Variační vzorkování – nehledám reprezentativnost populace, ale možností </a:t>
          </a:r>
          <a:r>
            <a:rPr lang="cs-CZ" sz="2100" kern="1200">
              <a:sym typeface="Wingdings" panose="05000000000000000000" pitchFamily="2" charset="2"/>
            </a:rPr>
            <a:t></a:t>
          </a:r>
          <a:r>
            <a:rPr lang="cs-CZ" sz="2100" kern="1200"/>
            <a:t> migrace </a:t>
          </a:r>
          <a:r>
            <a:rPr lang="cs-CZ" sz="2100" kern="1200">
              <a:sym typeface="Wingdings" panose="05000000000000000000" pitchFamily="2" charset="2"/>
            </a:rPr>
            <a:t></a:t>
          </a:r>
          <a:r>
            <a:rPr lang="cs-CZ" sz="2100" kern="1200"/>
            <a:t> bavím se s lidmi, kteří mají pozitivní, neutrální i negativní názory na migraci.</a:t>
          </a:r>
          <a:endParaRPr lang="en-US"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100" kern="1200"/>
            <a:t>Řádná teoretická saturace - např. opinion poll – co říkáte na Brexit? </a:t>
          </a:r>
          <a:r>
            <a:rPr lang="cs-CZ" sz="2100" kern="1200">
              <a:sym typeface="Wingdings" panose="05000000000000000000" pitchFamily="2" charset="2"/>
            </a:rPr>
            <a:t></a:t>
          </a:r>
          <a:r>
            <a:rPr lang="cs-CZ" sz="2100" kern="1200"/>
            <a:t> definuji osy dle proměnných migrace a ekonomika </a:t>
          </a:r>
          <a:r>
            <a:rPr lang="cs-CZ" sz="2100" kern="1200">
              <a:sym typeface="Wingdings" panose="05000000000000000000" pitchFamily="2" charset="2"/>
            </a:rPr>
            <a:t></a:t>
          </a:r>
          <a:r>
            <a:rPr lang="cs-CZ" sz="2100" kern="1200"/>
            <a:t> 2x2 matice </a:t>
          </a:r>
          <a:r>
            <a:rPr lang="cs-CZ" sz="2100" kern="1200">
              <a:sym typeface="Wingdings" panose="05000000000000000000" pitchFamily="2" charset="2"/>
            </a:rPr>
            <a:t></a:t>
          </a:r>
          <a:r>
            <a:rPr lang="cs-CZ" sz="2100" kern="1200"/>
            <a:t> musím zaplnit každé políčko.</a:t>
          </a:r>
          <a:endParaRPr lang="en-US" sz="2100" kern="1200"/>
        </a:p>
      </dsp:txBody>
      <dsp:txXfrm>
        <a:off x="0" y="2139535"/>
        <a:ext cx="10927829" cy="20120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92B37A-433C-4B6D-BAE0-AEC6ADD3B50C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886BC7-03D2-4B0A-928C-8C8D04F4EA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2526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886BC7-03D2-4B0A-928C-8C8D04F4EADD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7073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886BC7-03D2-4B0A-928C-8C8D04F4EADD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9994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5D7EEE-6E01-43E1-B4D5-2581F4087D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708FE3B-71C5-4096-8DC8-77ED4DFC96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3A43417-F7CA-4049-932C-DFDDD3093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26CBF-6E4A-43DF-87EE-9F8525BC4EC9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7448A33-6EA7-4D8F-B825-7EB4BF97D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0F31618-C25A-4820-B7B3-25A2C9E67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FBE5-5F4B-48BC-AA1E-DE1D680627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1733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EE8258-77BA-49B3-8065-0F504FDC4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B30F851-57C8-4CEF-833D-5280FF4674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7BBD29B-9140-4179-AB44-0353A4C5D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26CBF-6E4A-43DF-87EE-9F8525BC4EC9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0F138A5-A6AD-4F9B-BD6B-6729DCA89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E7A609C-EFC2-4AAD-8ECD-9C4BA7DF9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FBE5-5F4B-48BC-AA1E-DE1D680627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8206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38F77BBA-C380-4A15-8535-6E90247D63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961799A-6442-4B0D-9439-790EC6AA0C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11E81CC-1CF4-4ADB-8A0E-DE95867BC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26CBF-6E4A-43DF-87EE-9F8525BC4EC9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C6CBF6E-C3AE-4C20-84B2-406B8E3CA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8F06BF9-4633-4315-8279-857FF85D4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FBE5-5F4B-48BC-AA1E-DE1D680627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5379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ACC60D-2826-4A00-84D5-8E8D25B14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CE64F52-C61D-4E2D-BC71-08AC7315A5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4FFA926-2029-4F02-A3D3-D2FD376FD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26CBF-6E4A-43DF-87EE-9F8525BC4EC9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2B900DC-04CA-423A-AEB1-759296E68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5A97469-2440-445D-A19E-A84912A09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FBE5-5F4B-48BC-AA1E-DE1D680627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9698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2EFA98-762F-4377-86B7-034854C49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86F5276-C493-49AB-BF5A-FFC964BB4D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719DF99-92E2-4EFE-BC04-7A0184B57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26CBF-6E4A-43DF-87EE-9F8525BC4EC9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F39664E-6DFE-49E4-9799-1999CB5CD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AF45417-97F8-42CC-A241-3296F0949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FBE5-5F4B-48BC-AA1E-DE1D680627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6907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055213-F9EA-4831-A074-820BEB11E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612FA80-A976-4997-A596-EE8571FCB2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5C7C634-7FF3-48DD-AA1C-39559955E8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88B3743-CE39-48B4-810A-0DF64D709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26CBF-6E4A-43DF-87EE-9F8525BC4EC9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D9EE9ED-EF2A-4044-BEBF-1DDDC62E8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EC3AEBF-77B8-483D-864A-63DF22BD0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FBE5-5F4B-48BC-AA1E-DE1D680627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876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706380-964A-4E9B-95F6-E9D468914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AB4E70B-5F0B-4018-BD8E-A3822EF892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1972BDB-ECD4-4397-AC88-C40CB4061D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83E292DD-CCC0-4D61-8D3A-28A040A85A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F3719C5F-23DC-4833-BCB9-8CCD8D13C1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05C0D95-2C83-4921-8AE0-FA3B08353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26CBF-6E4A-43DF-87EE-9F8525BC4EC9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85DA2E76-B6DF-4882-AEAD-66EBA20B8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214E4A9-33FC-4FEB-84C5-CF38B8DA8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FBE5-5F4B-48BC-AA1E-DE1D680627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1240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D67F35-A8DC-4B1E-8B67-339DB6E36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7058F0E-4F0F-493B-B51D-D99519EEB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26CBF-6E4A-43DF-87EE-9F8525BC4EC9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0503B8A-85E1-4633-B54E-89DB4E514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67F4F6F-1763-415B-B0BC-9CF057390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FBE5-5F4B-48BC-AA1E-DE1D680627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3636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441FFDCB-D291-4A6C-ACEA-1B8AEFDF5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26CBF-6E4A-43DF-87EE-9F8525BC4EC9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08C019A-BDC4-45F9-BC47-97CD11B15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E1BAA06-6E50-4AEC-A1F3-68B933538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FBE5-5F4B-48BC-AA1E-DE1D680627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756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78C3A5-C9D0-4605-8024-4AA8CA08B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6CE84B7-35FF-42F0-93C2-13BE3E99F7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1909567-859C-4F07-A178-0584414ECD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E2E994D-D122-463B-9BB3-2B7650B04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26CBF-6E4A-43DF-87EE-9F8525BC4EC9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32AAA1F-7DB8-4218-BE2C-F51BFDAEE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F094AD7-DA57-496D-83D6-90582BCB2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FBE5-5F4B-48BC-AA1E-DE1D680627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9147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CF39BC-196A-412A-B5A8-0023DD41E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0A8E63EE-F1E2-4957-A90F-572BD265FA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BB9984C-6D20-4017-8655-FFE5757D10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73D959F-3915-4D82-8251-C7D0E8126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26CBF-6E4A-43DF-87EE-9F8525BC4EC9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E108737-3319-4764-9473-56953EB85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2EC36CC-1F58-4D21-9FE5-6CEE5A405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FBE5-5F4B-48BC-AA1E-DE1D680627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6686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8438F198-BE5D-463E-8DFF-EC86EB9CC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031C7ED-93BE-4ABA-A7F9-A6D31EE2C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E4E7760-38EE-4296-8A04-C3237F5547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26CBF-6E4A-43DF-87EE-9F8525BC4EC9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0D38271-C0E4-4ACE-9E06-1289DF8371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4831134-C29A-4AE0-B37B-20AE0F71F8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12FBE5-5F4B-48BC-AA1E-DE1D680627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8920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2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C41C01-ECF3-4362-BDC9-449734EF5A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/>
              <a:t>Výzkumný rozhovor a další metody sběru dat v rámci exploratorního výzkumu</a:t>
            </a:r>
            <a:endParaRPr lang="en-GB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25CCEB5-64AD-40A3-9850-EFC46AED4C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Jan Kleiner</a:t>
            </a:r>
          </a:p>
          <a:p>
            <a:r>
              <a:rPr lang="cs-CZ" dirty="0"/>
              <a:t>15.3.2023</a:t>
            </a:r>
          </a:p>
          <a:p>
            <a:r>
              <a:rPr lang="cs-CZ" dirty="0"/>
              <a:t>BSSn4405</a:t>
            </a:r>
            <a:endParaRPr lang="en-GB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4A11E8F-5D61-409F-93BF-64E80531B2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584" y="4996429"/>
            <a:ext cx="2956832" cy="1478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64314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71" name="Rectangle 11270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49DBF81-292B-C607-8BC0-F7263A6AD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cs-CZ" dirty="0" err="1"/>
              <a:t>Kvali</a:t>
            </a:r>
            <a:r>
              <a:rPr lang="cs-CZ" dirty="0"/>
              <a:t> dle </a:t>
            </a:r>
            <a:r>
              <a:rPr lang="cs-CZ" dirty="0" err="1"/>
              <a:t>Silvermana</a:t>
            </a:r>
            <a:r>
              <a:rPr lang="cs-CZ" dirty="0"/>
              <a:t> (2014, s. 28)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718A8F0-C0F6-A7C5-2C59-3EACC73225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5551714" cy="4274332"/>
          </a:xfrm>
        </p:spPr>
        <p:txBody>
          <a:bodyPr>
            <a:normAutofit lnSpcReduction="10000"/>
          </a:bodyPr>
          <a:lstStyle/>
          <a:p>
            <a:r>
              <a:rPr lang="cs-CZ" sz="2000" dirty="0"/>
              <a:t>Často začíná s jediným případem nebo malou skupinou (např. </a:t>
            </a:r>
            <a:r>
              <a:rPr lang="cs-CZ" sz="2000" dirty="0" err="1"/>
              <a:t>focus</a:t>
            </a:r>
            <a:r>
              <a:rPr lang="cs-CZ" sz="2000" dirty="0"/>
              <a:t> </a:t>
            </a:r>
            <a:r>
              <a:rPr lang="cs-CZ" sz="2000" dirty="0" err="1"/>
              <a:t>group</a:t>
            </a:r>
            <a:r>
              <a:rPr lang="cs-CZ" sz="2000" dirty="0"/>
              <a:t>) – vybrány často </a:t>
            </a:r>
            <a:r>
              <a:rPr lang="cs-CZ" sz="2000" dirty="0" err="1"/>
              <a:t>convenience</a:t>
            </a:r>
            <a:r>
              <a:rPr lang="cs-CZ" sz="2000" dirty="0"/>
              <a:t> </a:t>
            </a:r>
            <a:r>
              <a:rPr lang="cs-CZ" sz="2000" dirty="0" err="1"/>
              <a:t>samplingem</a:t>
            </a:r>
            <a:r>
              <a:rPr lang="cs-CZ" sz="2000" dirty="0"/>
              <a:t>, snowballem apod. </a:t>
            </a:r>
          </a:p>
          <a:p>
            <a:r>
              <a:rPr lang="cs-CZ" sz="2000" dirty="0"/>
              <a:t>Zabývá se detailně kontextem.</a:t>
            </a:r>
          </a:p>
          <a:p>
            <a:r>
              <a:rPr lang="cs-CZ" sz="2000" dirty="0"/>
              <a:t>Hypotézy jsou často výsledkem analýzy spíše než jejím počátečním bodem.</a:t>
            </a:r>
          </a:p>
          <a:p>
            <a:r>
              <a:rPr lang="cs-CZ" sz="2000" dirty="0"/>
              <a:t>Neexistuje jednotný způsob (paradigma) ohledně analýzy dat (např. naturalismus vs. konstruktivismus; zakotvená teorie, narativní analýza, diskurzivní analýza).</a:t>
            </a:r>
          </a:p>
          <a:p>
            <a:r>
              <a:rPr lang="cs-CZ" sz="2000" dirty="0"/>
              <a:t>Čísla se používají pro jednoduchý popis (např. počet </a:t>
            </a:r>
            <a:r>
              <a:rPr lang="cs-CZ" sz="2000" dirty="0" err="1"/>
              <a:t>nakódovaných</a:t>
            </a:r>
            <a:r>
              <a:rPr lang="cs-CZ" sz="2000" dirty="0"/>
              <a:t> segmentů textu).</a:t>
            </a:r>
          </a:p>
          <a:p>
            <a:pPr marL="0" indent="0">
              <a:buNone/>
            </a:pPr>
            <a:r>
              <a:rPr lang="cs-CZ" sz="2000" dirty="0"/>
              <a:t>+ Hledá </a:t>
            </a:r>
            <a:r>
              <a:rPr lang="cs-CZ" sz="2000" dirty="0" err="1"/>
              <a:t>outliery</a:t>
            </a:r>
            <a:r>
              <a:rPr lang="cs-CZ" sz="2000" dirty="0"/>
              <a:t> a snaží se je zakomponovat do teorie.</a:t>
            </a:r>
            <a:endParaRPr lang="en-GB" sz="2000" dirty="0"/>
          </a:p>
        </p:txBody>
      </p:sp>
      <p:pic>
        <p:nvPicPr>
          <p:cNvPr id="11266" name="Picture 2" descr="Silverman, David | SAGE Publications Inc">
            <a:extLst>
              <a:ext uri="{FF2B5EF4-FFF2-40B4-BE49-F238E27FC236}">
                <a16:creationId xmlns:a16="http://schemas.microsoft.com/office/drawing/2014/main" id="{5EF4CEDE-2F5D-BAE3-4659-3AE82B7C6A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2" r="10902"/>
          <a:stretch/>
        </p:blipFill>
        <p:spPr bwMode="auto"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2A43AD01-0559-4137-E2CC-D2E27CCACC21}"/>
              </a:ext>
            </a:extLst>
          </p:cNvPr>
          <p:cNvSpPr txBox="1"/>
          <p:nvPr/>
        </p:nvSpPr>
        <p:spPr>
          <a:xfrm>
            <a:off x="10818657" y="211236"/>
            <a:ext cx="13896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i="1" dirty="0">
                <a:solidFill>
                  <a:schemeClr val="bg1"/>
                </a:solidFill>
              </a:rPr>
              <a:t>Zdroj: SAGE Pub.</a:t>
            </a:r>
            <a:endParaRPr lang="en-GB" sz="1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655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299" name="Rectangle 1229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0" name="Picture 2" descr="Vojenský kaplan: Rodině bychom se měli omlouvat každý den. Dává nám sílu,  ale taky to od nás schytá • mujRozhlas">
            <a:extLst>
              <a:ext uri="{FF2B5EF4-FFF2-40B4-BE49-F238E27FC236}">
                <a16:creationId xmlns:a16="http://schemas.microsoft.com/office/drawing/2014/main" id="{CA7642F7-BA09-B285-DDE7-4F29A3A0CD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8" r="18840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00" name="Rectangle 12296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007E697-C545-7227-D12C-E4304CE48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cs-CZ" sz="4000" dirty="0"/>
              <a:t>Pozor!</a:t>
            </a:r>
            <a:endParaRPr lang="en-GB" sz="4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D75A7D-B9A7-3294-D829-8DC7BF53F6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1774371"/>
            <a:ext cx="4312047" cy="4402592"/>
          </a:xfrm>
        </p:spPr>
        <p:txBody>
          <a:bodyPr>
            <a:normAutofit lnSpcReduction="10000"/>
          </a:bodyPr>
          <a:lstStyle/>
          <a:p>
            <a:r>
              <a:rPr lang="cs-CZ" sz="2400" dirty="0" err="1"/>
              <a:t>Anekdotalismus</a:t>
            </a:r>
            <a:r>
              <a:rPr lang="cs-CZ" sz="2400" dirty="0"/>
              <a:t> (fuj, častá kritika) – Teoretické vzorkování (mňam).</a:t>
            </a:r>
          </a:p>
          <a:p>
            <a:r>
              <a:rPr lang="cs-CZ" sz="2400" dirty="0"/>
              <a:t>Vlastní </a:t>
            </a:r>
            <a:r>
              <a:rPr lang="cs-CZ" sz="2400" dirty="0" err="1"/>
              <a:t>bias</a:t>
            </a:r>
            <a:r>
              <a:rPr lang="cs-CZ" sz="2400" dirty="0"/>
              <a:t> (fuj) – dodržování metod, logiky výzkumu, dobré plánování (mňam).</a:t>
            </a:r>
          </a:p>
          <a:p>
            <a:r>
              <a:rPr lang="cs-CZ" sz="2400" dirty="0"/>
              <a:t>Validita a reliabilita? (trochu fuj) – jiná kritéria hodnocení kvality výzkumu.</a:t>
            </a:r>
          </a:p>
          <a:p>
            <a:r>
              <a:rPr lang="cs-CZ" sz="2400" dirty="0"/>
              <a:t>Viz další slidy.</a:t>
            </a:r>
          </a:p>
          <a:p>
            <a:endParaRPr lang="cs-CZ" sz="2400" dirty="0"/>
          </a:p>
          <a:p>
            <a:pPr marL="0" indent="0">
              <a:buNone/>
            </a:pPr>
            <a:r>
              <a:rPr lang="cs-CZ" sz="2400" dirty="0"/>
              <a:t>Pohov! </a:t>
            </a:r>
            <a:endParaRPr lang="en-GB" sz="2400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20E41A7F-F713-8F56-0328-76E04355D107}"/>
              </a:ext>
            </a:extLst>
          </p:cNvPr>
          <p:cNvSpPr txBox="1"/>
          <p:nvPr/>
        </p:nvSpPr>
        <p:spPr>
          <a:xfrm>
            <a:off x="143363" y="548693"/>
            <a:ext cx="12365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i="1" dirty="0">
                <a:solidFill>
                  <a:schemeClr val="bg1"/>
                </a:solidFill>
              </a:rPr>
              <a:t>Zdroj: iRozhlas</a:t>
            </a:r>
            <a:endParaRPr lang="en-GB" sz="1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061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790BE2-4E4F-4AAF-81A2-4A6F4885E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28B54C3-B57B-472A-B96E-1FCB67093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0"/>
            <a:ext cx="12191999" cy="6858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rgbClr val="00000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B3C429-F8DA-49B9-AF84-21996FCF7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4"/>
            <a:ext cx="12192000" cy="6402581"/>
          </a:xfrm>
          <a:prstGeom prst="rect">
            <a:avLst/>
          </a:prstGeom>
          <a:gradFill>
            <a:gsLst>
              <a:gs pos="1000">
                <a:schemeClr val="accent1">
                  <a:lumMod val="75000"/>
                  <a:alpha val="59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12088DD-B1AD-40E0-8B86-1D87A2CCD9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63054" y="-2653923"/>
            <a:ext cx="6858001" cy="12165846"/>
          </a:xfrm>
          <a:prstGeom prst="rect">
            <a:avLst/>
          </a:prstGeom>
          <a:gradFill>
            <a:gsLst>
              <a:gs pos="13000">
                <a:schemeClr val="accent1">
                  <a:lumMod val="50000"/>
                  <a:alpha val="0"/>
                </a:schemeClr>
              </a:gs>
              <a:gs pos="99000">
                <a:srgbClr val="000000">
                  <a:alpha val="28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4C9F2B0-1044-46EB-8AEB-C3BFFDE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94763" y="0"/>
            <a:ext cx="6096001" cy="6858000"/>
          </a:xfrm>
          <a:prstGeom prst="rect">
            <a:avLst/>
          </a:prstGeom>
          <a:gradFill>
            <a:gsLst>
              <a:gs pos="13000">
                <a:schemeClr val="accent1">
                  <a:lumMod val="50000"/>
                  <a:alpha val="0"/>
                </a:schemeClr>
              </a:gs>
              <a:gs pos="99000">
                <a:schemeClr val="accent1">
                  <a:lumMod val="75000"/>
                  <a:alpha val="50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C395952-4E26-45A2-8756-2ADFD6E53C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-3"/>
            <a:ext cx="12182871" cy="6871922"/>
          </a:xfrm>
          <a:prstGeom prst="rect">
            <a:avLst/>
          </a:prstGeom>
          <a:gradFill>
            <a:gsLst>
              <a:gs pos="13000">
                <a:srgbClr val="000000">
                  <a:alpha val="35000"/>
                </a:srgbClr>
              </a:gs>
              <a:gs pos="99000">
                <a:schemeClr val="accent1">
                  <a:lumMod val="75000"/>
                  <a:alpha val="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734BADF-9461-4621-B112-2D7BABEA7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7713" y="4049"/>
            <a:ext cx="10216576" cy="4729040"/>
          </a:xfrm>
          <a:custGeom>
            <a:avLst/>
            <a:gdLst>
              <a:gd name="connsiteX0" fmla="*/ 0 w 10216576"/>
              <a:gd name="connsiteY0" fmla="*/ 0 h 4729040"/>
              <a:gd name="connsiteX1" fmla="*/ 10216576 w 10216576"/>
              <a:gd name="connsiteY1" fmla="*/ 0 h 4729040"/>
              <a:gd name="connsiteX2" fmla="*/ 10210268 w 10216576"/>
              <a:gd name="connsiteY2" fmla="*/ 124944 h 4729040"/>
              <a:gd name="connsiteX3" fmla="*/ 5108288 w 10216576"/>
              <a:gd name="connsiteY3" fmla="*/ 4729040 h 4729040"/>
              <a:gd name="connsiteX4" fmla="*/ 6309 w 10216576"/>
              <a:gd name="connsiteY4" fmla="*/ 124944 h 472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16576" h="4729040">
                <a:moveTo>
                  <a:pt x="0" y="0"/>
                </a:moveTo>
                <a:lnTo>
                  <a:pt x="10216576" y="0"/>
                </a:lnTo>
                <a:lnTo>
                  <a:pt x="10210268" y="124944"/>
                </a:lnTo>
                <a:cubicBezTo>
                  <a:pt x="9947637" y="2710997"/>
                  <a:pt x="7763635" y="4729040"/>
                  <a:pt x="5108288" y="4729040"/>
                </a:cubicBezTo>
                <a:cubicBezTo>
                  <a:pt x="2452942" y="4729040"/>
                  <a:pt x="268937" y="2710997"/>
                  <a:pt x="6309" y="124944"/>
                </a:cubicBezTo>
                <a:close/>
              </a:path>
            </a:pathLst>
          </a:custGeom>
          <a:gradFill>
            <a:gsLst>
              <a:gs pos="7000">
                <a:schemeClr val="accent1">
                  <a:lumMod val="50000"/>
                  <a:alpha val="4000"/>
                </a:schemeClr>
              </a:gs>
              <a:gs pos="99000">
                <a:schemeClr val="accent1">
                  <a:alpha val="2400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7C40ACE-6538-4A3F-BBE3-428AB92CD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646" y="486301"/>
            <a:ext cx="9303569" cy="308124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Existuje</a:t>
            </a: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sociální</a:t>
            </a: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svět</a:t>
            </a: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? Co je </a:t>
            </a:r>
            <a:r>
              <a:rPr lang="en-US" sz="4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realita</a:t>
            </a: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? Jak </a:t>
            </a:r>
            <a:r>
              <a:rPr lang="en-US" sz="4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můžeme</a:t>
            </a: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poznat</a:t>
            </a: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realitu</a:t>
            </a: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? </a:t>
            </a:r>
          </a:p>
        </p:txBody>
      </p: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7947CCED-3D9B-43CB-B1C2-88A2AF8897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827" y="3737649"/>
            <a:ext cx="2743206" cy="2478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5013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790BE2-4E4F-4AAF-81A2-4A6F4885E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28B54C3-B57B-472A-B96E-1FCB67093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0"/>
            <a:ext cx="12191999" cy="6858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rgbClr val="00000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B3C429-F8DA-49B9-AF84-21996FCF7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4"/>
            <a:ext cx="12192000" cy="6402581"/>
          </a:xfrm>
          <a:prstGeom prst="rect">
            <a:avLst/>
          </a:prstGeom>
          <a:gradFill>
            <a:gsLst>
              <a:gs pos="1000">
                <a:schemeClr val="accent1">
                  <a:lumMod val="75000"/>
                  <a:alpha val="59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12088DD-B1AD-40E0-8B86-1D87A2CCD9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63054" y="-2653923"/>
            <a:ext cx="6858001" cy="12165846"/>
          </a:xfrm>
          <a:prstGeom prst="rect">
            <a:avLst/>
          </a:prstGeom>
          <a:gradFill>
            <a:gsLst>
              <a:gs pos="13000">
                <a:schemeClr val="accent1">
                  <a:lumMod val="50000"/>
                  <a:alpha val="0"/>
                </a:schemeClr>
              </a:gs>
              <a:gs pos="99000">
                <a:srgbClr val="000000">
                  <a:alpha val="28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4C9F2B0-1044-46EB-8AEB-C3BFFDE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94763" y="0"/>
            <a:ext cx="6096001" cy="6858000"/>
          </a:xfrm>
          <a:prstGeom prst="rect">
            <a:avLst/>
          </a:prstGeom>
          <a:gradFill>
            <a:gsLst>
              <a:gs pos="13000">
                <a:schemeClr val="accent1">
                  <a:lumMod val="50000"/>
                  <a:alpha val="0"/>
                </a:schemeClr>
              </a:gs>
              <a:gs pos="99000">
                <a:schemeClr val="accent1">
                  <a:lumMod val="75000"/>
                  <a:alpha val="50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C395952-4E26-45A2-8756-2ADFD6E53C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-3"/>
            <a:ext cx="12182871" cy="6871922"/>
          </a:xfrm>
          <a:prstGeom prst="rect">
            <a:avLst/>
          </a:prstGeom>
          <a:gradFill>
            <a:gsLst>
              <a:gs pos="13000">
                <a:srgbClr val="000000">
                  <a:alpha val="35000"/>
                </a:srgbClr>
              </a:gs>
              <a:gs pos="99000">
                <a:schemeClr val="accent1">
                  <a:lumMod val="75000"/>
                  <a:alpha val="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734BADF-9461-4621-B112-2D7BABEA7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7713" y="4049"/>
            <a:ext cx="10216576" cy="4729040"/>
          </a:xfrm>
          <a:custGeom>
            <a:avLst/>
            <a:gdLst>
              <a:gd name="connsiteX0" fmla="*/ 0 w 10216576"/>
              <a:gd name="connsiteY0" fmla="*/ 0 h 4729040"/>
              <a:gd name="connsiteX1" fmla="*/ 10216576 w 10216576"/>
              <a:gd name="connsiteY1" fmla="*/ 0 h 4729040"/>
              <a:gd name="connsiteX2" fmla="*/ 10210268 w 10216576"/>
              <a:gd name="connsiteY2" fmla="*/ 124944 h 4729040"/>
              <a:gd name="connsiteX3" fmla="*/ 5108288 w 10216576"/>
              <a:gd name="connsiteY3" fmla="*/ 4729040 h 4729040"/>
              <a:gd name="connsiteX4" fmla="*/ 6309 w 10216576"/>
              <a:gd name="connsiteY4" fmla="*/ 124944 h 472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16576" h="4729040">
                <a:moveTo>
                  <a:pt x="0" y="0"/>
                </a:moveTo>
                <a:lnTo>
                  <a:pt x="10216576" y="0"/>
                </a:lnTo>
                <a:lnTo>
                  <a:pt x="10210268" y="124944"/>
                </a:lnTo>
                <a:cubicBezTo>
                  <a:pt x="9947637" y="2710997"/>
                  <a:pt x="7763635" y="4729040"/>
                  <a:pt x="5108288" y="4729040"/>
                </a:cubicBezTo>
                <a:cubicBezTo>
                  <a:pt x="2452942" y="4729040"/>
                  <a:pt x="268937" y="2710997"/>
                  <a:pt x="6309" y="124944"/>
                </a:cubicBezTo>
                <a:close/>
              </a:path>
            </a:pathLst>
          </a:custGeom>
          <a:gradFill>
            <a:gsLst>
              <a:gs pos="7000">
                <a:schemeClr val="accent1">
                  <a:lumMod val="50000"/>
                  <a:alpha val="4000"/>
                </a:schemeClr>
              </a:gs>
              <a:gs pos="99000">
                <a:schemeClr val="accent1">
                  <a:alpha val="2400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7C40ACE-6538-4A3F-BBE3-428AB92CD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646" y="486301"/>
            <a:ext cx="9303569" cy="308124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cs-CZ" sz="4800" dirty="0">
                <a:solidFill>
                  <a:srgbClr val="FFFFFF"/>
                </a:solidFill>
              </a:rPr>
              <a:t>P</a:t>
            </a:r>
            <a:r>
              <a:rPr lang="cs-CZ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roč s tímhle musím ztrácet čas, když mě baví tanky, válka a terorismus?</a:t>
            </a:r>
            <a:endParaRPr lang="en-US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7947CCED-3D9B-43CB-B1C2-88A2AF8897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827" y="3737649"/>
            <a:ext cx="2743206" cy="2478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1323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▷ PROFESSIONAL Toolbox with Content: nakupujte použité">
            <a:extLst>
              <a:ext uri="{FF2B5EF4-FFF2-40B4-BE49-F238E27FC236}">
                <a16:creationId xmlns:a16="http://schemas.microsoft.com/office/drawing/2014/main" id="{B1579BFF-8349-4655-944E-DD0FA51651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142" y="1306285"/>
            <a:ext cx="5551715" cy="5551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Nadpis 1">
            <a:extLst>
              <a:ext uri="{FF2B5EF4-FFF2-40B4-BE49-F238E27FC236}">
                <a16:creationId xmlns:a16="http://schemas.microsoft.com/office/drawing/2014/main" id="{9A378EE7-7BBC-4B40-B2F1-3E41645D0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cs-CZ" dirty="0"/>
              <a:t>Čím více nástrojů máme, tím dokážeme lépe poznávat realitu.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78244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552D51-2743-4D54-8A32-4C70905BD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ym typeface="Wingdings" panose="05000000000000000000" pitchFamily="2" charset="2"/>
              </a:rPr>
              <a:t> </a:t>
            </a:r>
            <a:r>
              <a:rPr lang="cs-CZ" dirty="0"/>
              <a:t>Cíl přednášek a kurzu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4A6F379-3278-4C76-B0FE-200E18E952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Poskytnout studentům co nejvíce nástrojů k důvěryhodnému uchopení zkoumané reality.</a:t>
            </a:r>
          </a:p>
          <a:p>
            <a:r>
              <a:rPr lang="cs-CZ" dirty="0"/>
              <a:t>Rozcestník pro důkladné studium v danou chvíli potřebných metod.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098" name="Picture 2" descr="Plochý šroubovák 5,5 x 38 mm - V1208 | ahprofi.cz">
            <a:extLst>
              <a:ext uri="{FF2B5EF4-FFF2-40B4-BE49-F238E27FC236}">
                <a16:creationId xmlns:a16="http://schemas.microsoft.com/office/drawing/2014/main" id="{E8FE966C-C2A0-41AD-A181-B3625D3EA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232377"/>
            <a:ext cx="4122420" cy="2944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Šroub M5x13mm na plochý šroubovák - Scooter-tuning.cz">
            <a:extLst>
              <a:ext uri="{FF2B5EF4-FFF2-40B4-BE49-F238E27FC236}">
                <a16:creationId xmlns:a16="http://schemas.microsoft.com/office/drawing/2014/main" id="{D6BBA646-C9F2-45FB-8190-8D7291175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486275"/>
            <a:ext cx="2434167" cy="182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Univerzální vrut ZH 5x120, zinek žlutý 80 ks v Eshopu HORNBACH.cz">
            <a:extLst>
              <a:ext uri="{FF2B5EF4-FFF2-40B4-BE49-F238E27FC236}">
                <a16:creationId xmlns:a16="http://schemas.microsoft.com/office/drawing/2014/main" id="{38461385-5669-4FD7-A45D-1104EDFE1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9829" y="4486275"/>
            <a:ext cx="1849606" cy="1479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21771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65A8AE2-DAF0-4500-A8C7-00F7CDA51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cs-CZ" sz="4000" dirty="0" err="1">
                <a:solidFill>
                  <a:srgbClr val="FFFFFF"/>
                </a:solidFill>
              </a:rPr>
              <a:t>Roadmap</a:t>
            </a:r>
            <a:r>
              <a:rPr lang="cs-CZ" sz="4000" dirty="0">
                <a:solidFill>
                  <a:srgbClr val="FFFFFF"/>
                </a:solidFill>
              </a:rPr>
              <a:t> kurzu</a:t>
            </a:r>
            <a:endParaRPr lang="en-GB" sz="4000" dirty="0">
              <a:solidFill>
                <a:srgbClr val="FFFFFF"/>
              </a:solidFill>
            </a:endParaRP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D1DA7180-CBBD-8601-5367-46A61DEE85D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2" descr="You Are Here Icon Images – Browse 1,512 Stock Photos, Vectors, and Video |  Adobe Stock">
            <a:extLst>
              <a:ext uri="{FF2B5EF4-FFF2-40B4-BE49-F238E27FC236}">
                <a16:creationId xmlns:a16="http://schemas.microsoft.com/office/drawing/2014/main" id="{BB5434B8-4F82-487A-8CDB-CD6896CDA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289" y="2273574"/>
            <a:ext cx="1316996" cy="1316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5612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FE2F2A6-12C2-4E75-A117-E9B4AC71E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/>
          </a:bodyPr>
          <a:lstStyle/>
          <a:p>
            <a:r>
              <a:rPr lang="cs-CZ" dirty="0"/>
              <a:t>Sociální ontologie (</a:t>
            </a:r>
            <a:r>
              <a:rPr lang="cs-CZ" dirty="0" err="1"/>
              <a:t>Casula</a:t>
            </a:r>
            <a:r>
              <a:rPr lang="cs-CZ" dirty="0"/>
              <a:t> a kol., 2020)</a:t>
            </a:r>
            <a:endParaRPr lang="en-GB" dirty="0"/>
          </a:p>
        </p:txBody>
      </p:sp>
      <p:pic>
        <p:nvPicPr>
          <p:cNvPr id="6146" name="Picture 2" descr="Mr. Anderson, welcome back [Neo vs Smith] | The Matrix Revolutions [IMAX] -  YouTube">
            <a:extLst>
              <a:ext uri="{FF2B5EF4-FFF2-40B4-BE49-F238E27FC236}">
                <a16:creationId xmlns:a16="http://schemas.microsoft.com/office/drawing/2014/main" id="{660A3AD0-1933-4FA7-AF50-3F8DE60874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16" r="22416"/>
          <a:stretch/>
        </p:blipFill>
        <p:spPr bwMode="auto"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361C05A-4F3A-4F19-A70B-D67EC12A0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788" y="2333297"/>
            <a:ext cx="4840010" cy="3843666"/>
          </a:xfrm>
        </p:spPr>
        <p:txBody>
          <a:bodyPr>
            <a:normAutofit/>
          </a:bodyPr>
          <a:lstStyle/>
          <a:p>
            <a:r>
              <a:rPr lang="cs-CZ" sz="2000" dirty="0"/>
              <a:t>Vs. filozofická – jsme reální? </a:t>
            </a:r>
          </a:p>
          <a:p>
            <a:r>
              <a:rPr lang="cs-CZ" sz="2000" dirty="0"/>
              <a:t>Co je realita? Jak je vytvářena?</a:t>
            </a:r>
          </a:p>
          <a:p>
            <a:r>
              <a:rPr lang="cs-CZ" sz="2000" b="1" u="sng" dirty="0"/>
              <a:t>Objektivismus</a:t>
            </a:r>
            <a:r>
              <a:rPr lang="cs-CZ" sz="2000" dirty="0"/>
              <a:t> (realismus).</a:t>
            </a:r>
          </a:p>
          <a:p>
            <a:pPr lvl="1"/>
            <a:r>
              <a:rPr lang="cs-CZ" sz="2000" dirty="0"/>
              <a:t>Jevy fakticky existují a jsou nezávislé na sociálních aktérech – jsme savci, Češi/Slováci.</a:t>
            </a:r>
          </a:p>
          <a:p>
            <a:pPr lvl="1"/>
            <a:r>
              <a:rPr lang="cs-CZ" sz="2000" dirty="0"/>
              <a:t>Můžeme odhalit kauzalitu </a:t>
            </a:r>
            <a:r>
              <a:rPr lang="cs-CZ" sz="2000" dirty="0" err="1"/>
              <a:t>reliabilně</a:t>
            </a:r>
            <a:r>
              <a:rPr lang="cs-CZ" sz="2000" dirty="0"/>
              <a:t> a validně.</a:t>
            </a:r>
          </a:p>
          <a:p>
            <a:pPr lvl="1"/>
            <a:r>
              <a:rPr lang="cs-CZ" sz="2000" dirty="0"/>
              <a:t>Kořeny v positivismu a </a:t>
            </a:r>
            <a:r>
              <a:rPr lang="cs-CZ" sz="2000" dirty="0" err="1"/>
              <a:t>postpositivismu</a:t>
            </a:r>
            <a:r>
              <a:rPr lang="cs-CZ" sz="2000" dirty="0"/>
              <a:t>.</a:t>
            </a:r>
          </a:p>
          <a:p>
            <a:pPr lvl="1"/>
            <a:r>
              <a:rPr lang="cs-CZ" sz="2000" dirty="0"/>
              <a:t>Směřuje k empirické epistemologii. </a:t>
            </a:r>
          </a:p>
          <a:p>
            <a:pPr marL="457200" lvl="1" indent="0"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0875005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FADB623-46D5-4C06-9B44-D61B9DCDF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143" y="1597432"/>
            <a:ext cx="10755086" cy="4596539"/>
          </a:xfrm>
        </p:spPr>
        <p:txBody>
          <a:bodyPr anchor="ctr">
            <a:normAutofit/>
          </a:bodyPr>
          <a:lstStyle/>
          <a:p>
            <a:r>
              <a:rPr lang="cs-CZ" sz="2400" b="1" u="sng" dirty="0"/>
              <a:t>Konstruktivismus</a:t>
            </a:r>
            <a:r>
              <a:rPr lang="cs-CZ" sz="2400" dirty="0"/>
              <a:t>:</a:t>
            </a:r>
          </a:p>
          <a:p>
            <a:pPr lvl="1"/>
            <a:r>
              <a:rPr lang="cs-CZ" dirty="0"/>
              <a:t>Sociální </a:t>
            </a:r>
            <a:r>
              <a:rPr lang="cs-CZ" b="1" dirty="0"/>
              <a:t>reality jsou </a:t>
            </a:r>
            <a:r>
              <a:rPr lang="cs-CZ" dirty="0"/>
              <a:t>vytvářeny aktéry (= jsou subjektivní) – tím jak mluví, jak se pohybují – vším, co dělají. </a:t>
            </a:r>
          </a:p>
          <a:p>
            <a:pPr lvl="1"/>
            <a:r>
              <a:rPr lang="cs-CZ" dirty="0"/>
              <a:t>Češi/Slováci – nálepka odvislá od toho, jak vnímáme sami sebe a jak nás vnímají ostatní.</a:t>
            </a:r>
          </a:p>
          <a:p>
            <a:pPr lvl="1"/>
            <a:r>
              <a:rPr lang="cs-CZ" dirty="0"/>
              <a:t>Interpretativní přístup. </a:t>
            </a:r>
          </a:p>
          <a:p>
            <a:pPr lvl="1"/>
            <a:r>
              <a:rPr lang="cs-CZ" dirty="0"/>
              <a:t>Kauzalita a explanace závisí na tom, jak moc korespondují koncepty s realitou (objektivní realita ale neexistuje </a:t>
            </a:r>
            <a:r>
              <a:rPr lang="cs-CZ" dirty="0">
                <a:sym typeface="Wingdings" panose="05000000000000000000" pitchFamily="2" charset="2"/>
              </a:rPr>
              <a:t> nereálné). </a:t>
            </a:r>
          </a:p>
          <a:p>
            <a:pPr lvl="1"/>
            <a:r>
              <a:rPr lang="cs-CZ" dirty="0"/>
              <a:t>Empirický výzkum přináší „</a:t>
            </a:r>
            <a:r>
              <a:rPr lang="cs-CZ" dirty="0" err="1"/>
              <a:t>kontextualizované</a:t>
            </a:r>
            <a:r>
              <a:rPr lang="cs-CZ" dirty="0"/>
              <a:t> pochopení“ jevu spíše než „testovatelnou teoretickou strukturu“ (</a:t>
            </a:r>
            <a:r>
              <a:rPr lang="cs-CZ" dirty="0" err="1"/>
              <a:t>O´Connor</a:t>
            </a:r>
            <a:r>
              <a:rPr lang="cs-CZ" dirty="0"/>
              <a:t> a kol., 2008 cit dle </a:t>
            </a:r>
            <a:r>
              <a:rPr lang="cs-CZ" dirty="0" err="1"/>
              <a:t>Casula</a:t>
            </a:r>
            <a:r>
              <a:rPr lang="cs-CZ" dirty="0"/>
              <a:t> a kol., 2020, s. 1711).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5705929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01AD41D-C0CD-4F16-95B8-F1CF6BE1E4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812" y="1980670"/>
            <a:ext cx="5936591" cy="4582691"/>
          </a:xfrm>
        </p:spPr>
        <p:txBody>
          <a:bodyPr anchor="ctr">
            <a:normAutofit/>
          </a:bodyPr>
          <a:lstStyle/>
          <a:p>
            <a:r>
              <a:rPr lang="cs-CZ" b="1" u="sng" dirty="0"/>
              <a:t>Pragmatismus</a:t>
            </a:r>
            <a:r>
              <a:rPr lang="cs-CZ" dirty="0"/>
              <a:t>.</a:t>
            </a:r>
          </a:p>
          <a:p>
            <a:pPr lvl="1"/>
            <a:r>
              <a:rPr lang="cs-CZ" sz="2800" dirty="0"/>
              <a:t>Je naprosto jedno, jestli je něco objektivní/subjektivní.</a:t>
            </a:r>
          </a:p>
          <a:p>
            <a:pPr lvl="1"/>
            <a:r>
              <a:rPr lang="cs-CZ" sz="2800" dirty="0"/>
              <a:t>Záleží pouze na důsledcích  - jaký rozdíl by měl fakt, že je dané tvrzení pravdivé?</a:t>
            </a:r>
          </a:p>
          <a:p>
            <a:pPr lvl="1"/>
            <a:r>
              <a:rPr lang="cs-CZ" sz="2800" dirty="0"/>
              <a:t>Explorace a koncept pracovních hypotéz.</a:t>
            </a:r>
          </a:p>
          <a:p>
            <a:pPr lvl="1"/>
            <a:r>
              <a:rPr lang="cs-CZ" sz="2800" dirty="0"/>
              <a:t>Umožňuje překonat </a:t>
            </a:r>
            <a:r>
              <a:rPr lang="cs-CZ" sz="2800" dirty="0" err="1"/>
              <a:t>Incompatibility</a:t>
            </a:r>
            <a:r>
              <a:rPr lang="cs-CZ" sz="2800" dirty="0"/>
              <a:t> </a:t>
            </a:r>
            <a:r>
              <a:rPr lang="cs-CZ" sz="2800" dirty="0" err="1"/>
              <a:t>Theory</a:t>
            </a:r>
            <a:r>
              <a:rPr lang="cs-CZ" sz="2800" dirty="0"/>
              <a:t> a dělat </a:t>
            </a:r>
            <a:r>
              <a:rPr lang="cs-CZ" sz="2800" dirty="0" err="1"/>
              <a:t>mixed-methods</a:t>
            </a:r>
            <a:r>
              <a:rPr lang="cs-CZ" sz="2800" dirty="0"/>
              <a:t> </a:t>
            </a:r>
            <a:r>
              <a:rPr lang="cs-CZ" sz="2800" dirty="0" err="1"/>
              <a:t>research</a:t>
            </a:r>
            <a:r>
              <a:rPr lang="cs-CZ" sz="2800" dirty="0"/>
              <a:t>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9218" name="Picture 2" descr="Hang in there Almost done - Squirrel Praise | Meme Generator">
            <a:extLst>
              <a:ext uri="{FF2B5EF4-FFF2-40B4-BE49-F238E27FC236}">
                <a16:creationId xmlns:a16="http://schemas.microsoft.com/office/drawing/2014/main" id="{31B06164-786E-454F-99F8-04BA8C01E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360" y="1722570"/>
            <a:ext cx="3761682" cy="4840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3668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65A8AE2-DAF0-4500-A8C7-00F7CDA51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cs-CZ" sz="4000">
                <a:solidFill>
                  <a:srgbClr val="FFFFFF"/>
                </a:solidFill>
              </a:rPr>
              <a:t>Roadmap kurzu</a:t>
            </a:r>
            <a:endParaRPr lang="en-GB" sz="4000">
              <a:solidFill>
                <a:srgbClr val="FFFFFF"/>
              </a:solidFill>
            </a:endParaRP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D1DA7180-CBBD-8601-5367-46A61DEE85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2785189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01886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7BB709D-F8A9-2C44-B788-E0C5D583D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cs-CZ" dirty="0" err="1"/>
              <a:t>Silvermanovy</a:t>
            </a:r>
            <a:r>
              <a:rPr lang="cs-CZ" dirty="0"/>
              <a:t> (2014) modely </a:t>
            </a:r>
            <a:r>
              <a:rPr lang="cs-CZ" dirty="0" err="1"/>
              <a:t>kvali</a:t>
            </a:r>
            <a:r>
              <a:rPr lang="cs-CZ" dirty="0"/>
              <a:t> výzkumu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4285026-6D28-6613-B1AC-52DD975E8B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>
            <a:normAutofit/>
          </a:bodyPr>
          <a:lstStyle/>
          <a:p>
            <a:r>
              <a:rPr lang="cs-CZ" sz="2400" dirty="0"/>
              <a:t>„Neexistuje žádná obecně přijímaná doktrína veškerého kvalitativního výzkumu.“ (s. 50)</a:t>
            </a:r>
          </a:p>
          <a:p>
            <a:r>
              <a:rPr lang="cs-CZ" sz="2400" dirty="0"/>
              <a:t> 3 hlavní modely: pozitivismus, naturalismus, konstruktivismus.</a:t>
            </a:r>
          </a:p>
          <a:p>
            <a:r>
              <a:rPr lang="cs-CZ" sz="2400" dirty="0"/>
              <a:t>(Feminismus, postmodernismus, </a:t>
            </a:r>
            <a:r>
              <a:rPr lang="cs-CZ" sz="2400" dirty="0" err="1"/>
              <a:t>kdosevtommávyznatismus</a:t>
            </a:r>
            <a:r>
              <a:rPr lang="cs-CZ" sz="2400" dirty="0"/>
              <a:t>…). </a:t>
            </a:r>
            <a:endParaRPr lang="en-GB" sz="2400" dirty="0"/>
          </a:p>
        </p:txBody>
      </p:sp>
      <p:pic>
        <p:nvPicPr>
          <p:cNvPr id="4" name="Picture 2" descr="Silverman, David | SAGE Publications Inc">
            <a:extLst>
              <a:ext uri="{FF2B5EF4-FFF2-40B4-BE49-F238E27FC236}">
                <a16:creationId xmlns:a16="http://schemas.microsoft.com/office/drawing/2014/main" id="{9584D579-05AC-A59D-DF72-540D1E01AD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2" r="10902"/>
          <a:stretch/>
        </p:blipFill>
        <p:spPr bwMode="auto"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474200EB-6CE7-8AA0-0164-774BF58FEC5E}"/>
              </a:ext>
            </a:extLst>
          </p:cNvPr>
          <p:cNvSpPr txBox="1"/>
          <p:nvPr/>
        </p:nvSpPr>
        <p:spPr>
          <a:xfrm>
            <a:off x="10818657" y="211236"/>
            <a:ext cx="13896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i="1" dirty="0">
                <a:solidFill>
                  <a:schemeClr val="bg1"/>
                </a:solidFill>
              </a:rPr>
              <a:t>Zdroj: SAGE Pub.</a:t>
            </a:r>
            <a:endParaRPr lang="en-GB" sz="1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2118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319" name="Rectangle 1331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4" name="Picture 2" descr="Europe | The Nature Conservancy">
            <a:extLst>
              <a:ext uri="{FF2B5EF4-FFF2-40B4-BE49-F238E27FC236}">
                <a16:creationId xmlns:a16="http://schemas.microsoft.com/office/drawing/2014/main" id="{D4FABA54-8F2C-DC19-8F5B-EB203048E3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9" r="13863" b="1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21" name="Rectangle 1332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41332BD-3A1B-D476-F40D-60D9E8730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cs-CZ" sz="4000" dirty="0"/>
              <a:t>Naturalismus (</a:t>
            </a:r>
            <a:r>
              <a:rPr lang="cs-CZ" sz="4000" dirty="0" err="1"/>
              <a:t>Silverman</a:t>
            </a:r>
            <a:r>
              <a:rPr lang="cs-CZ" sz="4000" dirty="0"/>
              <a:t>, 2014)</a:t>
            </a:r>
            <a:endParaRPr lang="en-GB" sz="4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8B9ED18-6796-0747-2AB0-81629BF0F5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144486"/>
            <a:ext cx="4486219" cy="4348389"/>
          </a:xfrm>
        </p:spPr>
        <p:txBody>
          <a:bodyPr>
            <a:normAutofit/>
          </a:bodyPr>
          <a:lstStyle/>
          <a:p>
            <a:r>
              <a:rPr lang="cs-CZ" sz="2000" dirty="0"/>
              <a:t>Pozitivisté se „ilegitimně“ snaží o přidělení významu sociálnímu světu.</a:t>
            </a:r>
          </a:p>
          <a:p>
            <a:r>
              <a:rPr lang="cs-CZ" sz="2000" dirty="0"/>
              <a:t>Naturalisté se ale snaží o to najít daný </a:t>
            </a:r>
            <a:r>
              <a:rPr lang="cs-CZ" sz="2000" b="1" dirty="0"/>
              <a:t>význam</a:t>
            </a:r>
            <a:r>
              <a:rPr lang="cs-CZ" sz="2000" dirty="0"/>
              <a:t>, ne v sociálních strukturách (jako pozitivisté), ale </a:t>
            </a:r>
            <a:r>
              <a:rPr lang="cs-CZ" sz="2000" b="1" dirty="0"/>
              <a:t>ve sdílených významech a chápání jedinců</a:t>
            </a:r>
            <a:r>
              <a:rPr lang="cs-CZ" sz="2000" dirty="0"/>
              <a:t>.</a:t>
            </a:r>
          </a:p>
          <a:p>
            <a:r>
              <a:rPr lang="cs-CZ" sz="2000" dirty="0"/>
              <a:t>Snaží se o </a:t>
            </a:r>
            <a:r>
              <a:rPr lang="cs-CZ" sz="2000" b="1" dirty="0"/>
              <a:t>faktickou charakteristiku </a:t>
            </a:r>
            <a:r>
              <a:rPr lang="cs-CZ" sz="2000" dirty="0"/>
              <a:t>objektu, který studujeme.</a:t>
            </a:r>
          </a:p>
          <a:p>
            <a:r>
              <a:rPr lang="cs-CZ" sz="2000" dirty="0"/>
              <a:t>Silnou stránkou je </a:t>
            </a:r>
            <a:r>
              <a:rPr lang="cs-CZ" sz="2000" b="1" dirty="0"/>
              <a:t>reprezentační jednoduchost</a:t>
            </a:r>
            <a:r>
              <a:rPr lang="cs-CZ" sz="2000" dirty="0"/>
              <a:t> = jednoduchým </a:t>
            </a:r>
            <a:r>
              <a:rPr lang="cs-CZ" sz="2000" dirty="0" err="1"/>
              <a:t>zp</a:t>
            </a:r>
            <a:r>
              <a:rPr lang="cs-CZ" sz="2000" dirty="0"/>
              <a:t>. popisuje daný fenomén (např. rozhovory s jedinci, kteří ho mají výzkumníkovi popsat).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6136289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0FFD86F-76C6-4489-AE41-D61D4108B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/>
          </a:bodyPr>
          <a:lstStyle/>
          <a:p>
            <a:r>
              <a:rPr lang="cs-CZ" dirty="0"/>
              <a:t>Epistemologie</a:t>
            </a:r>
            <a:endParaRPr lang="en-GB" dirty="0"/>
          </a:p>
        </p:txBody>
      </p:sp>
      <p:pic>
        <p:nvPicPr>
          <p:cNvPr id="5" name="Picture 4" descr="Složité matematické vzorce na černé tabuli">
            <a:extLst>
              <a:ext uri="{FF2B5EF4-FFF2-40B4-BE49-F238E27FC236}">
                <a16:creationId xmlns:a16="http://schemas.microsoft.com/office/drawing/2014/main" id="{F21892DE-D7EE-B9CD-821E-3D0823E642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408" r="10484" b="-1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1F91E22-B212-48AE-95B4-C56CDCADEF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9429" y="1992741"/>
            <a:ext cx="6422571" cy="4805363"/>
          </a:xfrm>
        </p:spPr>
        <p:txBody>
          <a:bodyPr>
            <a:normAutofit lnSpcReduction="10000"/>
          </a:bodyPr>
          <a:lstStyle/>
          <a:p>
            <a:r>
              <a:rPr lang="cs-CZ" sz="2400" dirty="0"/>
              <a:t>Co je vědění? Jak získáváme vědění?</a:t>
            </a:r>
          </a:p>
          <a:p>
            <a:r>
              <a:rPr lang="cs-CZ" sz="2400" b="1" dirty="0"/>
              <a:t>Základní</a:t>
            </a:r>
            <a:r>
              <a:rPr lang="cs-CZ" sz="2400" dirty="0"/>
              <a:t> přístupy:</a:t>
            </a:r>
          </a:p>
          <a:p>
            <a:pPr lvl="1"/>
            <a:r>
              <a:rPr lang="cs-CZ" dirty="0"/>
              <a:t>Pozitivismus – můžeme aplikovat přístupy přírodních věd do těch sociálních.</a:t>
            </a:r>
          </a:p>
          <a:p>
            <a:pPr lvl="2"/>
            <a:r>
              <a:rPr lang="cs-CZ" sz="2400" dirty="0"/>
              <a:t>Empirické vědění skrze naše smysly.</a:t>
            </a:r>
          </a:p>
          <a:p>
            <a:pPr lvl="2"/>
            <a:r>
              <a:rPr lang="cs-CZ" sz="2400" dirty="0"/>
              <a:t>Deduktivní testování teorií a jejich induktivní konstrukce.</a:t>
            </a:r>
          </a:p>
          <a:p>
            <a:pPr lvl="2"/>
            <a:r>
              <a:rPr lang="cs-CZ" sz="2400" dirty="0"/>
              <a:t>Objektivní, </a:t>
            </a:r>
            <a:r>
              <a:rPr lang="cs-CZ" sz="2400" dirty="0" err="1"/>
              <a:t>unbiased</a:t>
            </a:r>
            <a:r>
              <a:rPr lang="cs-CZ" sz="2400" dirty="0"/>
              <a:t> a neutrální výzkumník.</a:t>
            </a:r>
          </a:p>
          <a:p>
            <a:pPr lvl="1"/>
            <a:r>
              <a:rPr lang="cs-CZ" dirty="0" err="1"/>
              <a:t>Interpretativismus</a:t>
            </a:r>
            <a:r>
              <a:rPr lang="cs-CZ" dirty="0"/>
              <a:t> </a:t>
            </a:r>
          </a:p>
          <a:p>
            <a:pPr lvl="2"/>
            <a:r>
              <a:rPr lang="cs-CZ" sz="2400" dirty="0"/>
              <a:t>Subjektivní – důraz na aktérovo vnímání/perspektivu a na význam sociální akce/jevu.</a:t>
            </a:r>
          </a:p>
          <a:p>
            <a:pPr lvl="2"/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0170957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A3437BB0-AC8F-4F23-BB86-7341A72C9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257" y="164529"/>
            <a:ext cx="10515600" cy="1325563"/>
          </a:xfrm>
        </p:spPr>
        <p:txBody>
          <a:bodyPr/>
          <a:lstStyle/>
          <a:p>
            <a:r>
              <a:rPr lang="cs-CZ" dirty="0"/>
              <a:t>Dimenze výzkumu v rámci epistemologie</a:t>
            </a:r>
            <a:endParaRPr lang="en-GB" dirty="0"/>
          </a:p>
        </p:txBody>
      </p:sp>
      <p:sp>
        <p:nvSpPr>
          <p:cNvPr id="10" name="Nadpis 4">
            <a:extLst>
              <a:ext uri="{FF2B5EF4-FFF2-40B4-BE49-F238E27FC236}">
                <a16:creationId xmlns:a16="http://schemas.microsoft.com/office/drawing/2014/main" id="{9DAC7AA1-FC69-403F-A1E7-EE133B022B71}"/>
              </a:ext>
            </a:extLst>
          </p:cNvPr>
          <p:cNvSpPr txBox="1">
            <a:spLocks/>
          </p:cNvSpPr>
          <p:nvPr/>
        </p:nvSpPr>
        <p:spPr>
          <a:xfrm>
            <a:off x="5414281" y="1490092"/>
            <a:ext cx="1654629" cy="761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dirty="0"/>
              <a:t>Objektivní</a:t>
            </a:r>
            <a:endParaRPr lang="en-GB" sz="2800" dirty="0"/>
          </a:p>
        </p:txBody>
      </p:sp>
      <p:graphicFrame>
        <p:nvGraphicFramePr>
          <p:cNvPr id="14" name="Objekt 13">
            <a:extLst>
              <a:ext uri="{FF2B5EF4-FFF2-40B4-BE49-F238E27FC236}">
                <a16:creationId xmlns:a16="http://schemas.microsoft.com/office/drawing/2014/main" id="{C0F3B70B-247D-4578-930E-A30DCD7E94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3250007"/>
              </p:ext>
            </p:extLst>
          </p:nvPr>
        </p:nvGraphicFramePr>
        <p:xfrm>
          <a:off x="3393621" y="2071233"/>
          <a:ext cx="5695950" cy="396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astrový obrázek" r:id="rId2" imgW="5695920" imgH="3962520" progId="Paint.Picture">
                  <p:embed/>
                </p:oleObj>
              </mc:Choice>
              <mc:Fallback>
                <p:oleObj name="Rastrový obrázek" r:id="rId2" imgW="5695920" imgH="396252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393621" y="2071233"/>
                        <a:ext cx="5695950" cy="396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Nadpis 4">
            <a:extLst>
              <a:ext uri="{FF2B5EF4-FFF2-40B4-BE49-F238E27FC236}">
                <a16:creationId xmlns:a16="http://schemas.microsoft.com/office/drawing/2014/main" id="{C7BD1DE3-073D-482C-855C-FE3C4A389200}"/>
              </a:ext>
            </a:extLst>
          </p:cNvPr>
          <p:cNvSpPr txBox="1">
            <a:spLocks/>
          </p:cNvSpPr>
          <p:nvPr/>
        </p:nvSpPr>
        <p:spPr>
          <a:xfrm>
            <a:off x="7617957" y="1490092"/>
            <a:ext cx="3637872" cy="12790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dirty="0"/>
              <a:t>Racionální (</a:t>
            </a:r>
            <a:r>
              <a:rPr lang="cs-CZ" sz="2800" dirty="0" err="1"/>
              <a:t>teoretizace</a:t>
            </a:r>
            <a:r>
              <a:rPr lang="cs-CZ" sz="2800" dirty="0"/>
              <a:t> spíše než pozorování)</a:t>
            </a:r>
            <a:endParaRPr lang="en-GB" sz="2800" dirty="0"/>
          </a:p>
        </p:txBody>
      </p:sp>
      <p:sp>
        <p:nvSpPr>
          <p:cNvPr id="16" name="Nadpis 4">
            <a:extLst>
              <a:ext uri="{FF2B5EF4-FFF2-40B4-BE49-F238E27FC236}">
                <a16:creationId xmlns:a16="http://schemas.microsoft.com/office/drawing/2014/main" id="{A58C1814-B2B8-4F8C-A197-AFB07118AF65}"/>
              </a:ext>
            </a:extLst>
          </p:cNvPr>
          <p:cNvSpPr txBox="1">
            <a:spLocks/>
          </p:cNvSpPr>
          <p:nvPr/>
        </p:nvSpPr>
        <p:spPr>
          <a:xfrm>
            <a:off x="2428875" y="5474162"/>
            <a:ext cx="1654629" cy="761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dirty="0"/>
              <a:t>Empirický</a:t>
            </a:r>
            <a:endParaRPr lang="en-GB" sz="2800" dirty="0"/>
          </a:p>
        </p:txBody>
      </p:sp>
      <p:sp>
        <p:nvSpPr>
          <p:cNvPr id="17" name="Nadpis 4">
            <a:extLst>
              <a:ext uri="{FF2B5EF4-FFF2-40B4-BE49-F238E27FC236}">
                <a16:creationId xmlns:a16="http://schemas.microsoft.com/office/drawing/2014/main" id="{2BBAF188-98BF-427B-9BA9-199FA3EE9034}"/>
              </a:ext>
            </a:extLst>
          </p:cNvPr>
          <p:cNvSpPr txBox="1">
            <a:spLocks/>
          </p:cNvSpPr>
          <p:nvPr/>
        </p:nvSpPr>
        <p:spPr>
          <a:xfrm>
            <a:off x="5414280" y="5932380"/>
            <a:ext cx="1654629" cy="761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dirty="0"/>
              <a:t>Subjektivní</a:t>
            </a:r>
            <a:endParaRPr lang="en-GB" sz="2800" dirty="0"/>
          </a:p>
        </p:txBody>
      </p:sp>
      <p:sp>
        <p:nvSpPr>
          <p:cNvPr id="18" name="Nadpis 4">
            <a:extLst>
              <a:ext uri="{FF2B5EF4-FFF2-40B4-BE49-F238E27FC236}">
                <a16:creationId xmlns:a16="http://schemas.microsoft.com/office/drawing/2014/main" id="{335519A0-EF0C-4B27-AF3B-9B889D13D82E}"/>
              </a:ext>
            </a:extLst>
          </p:cNvPr>
          <p:cNvSpPr txBox="1">
            <a:spLocks/>
          </p:cNvSpPr>
          <p:nvPr/>
        </p:nvSpPr>
        <p:spPr>
          <a:xfrm>
            <a:off x="3210605" y="1870637"/>
            <a:ext cx="1654629" cy="761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dirty="0"/>
              <a:t>Falsifikace</a:t>
            </a:r>
            <a:endParaRPr lang="en-GB" sz="2800" dirty="0"/>
          </a:p>
        </p:txBody>
      </p:sp>
      <p:sp>
        <p:nvSpPr>
          <p:cNvPr id="19" name="Nadpis 4">
            <a:extLst>
              <a:ext uri="{FF2B5EF4-FFF2-40B4-BE49-F238E27FC236}">
                <a16:creationId xmlns:a16="http://schemas.microsoft.com/office/drawing/2014/main" id="{A98FDC99-B82A-42D6-A5AA-FFC1EE0FDC5B}"/>
              </a:ext>
            </a:extLst>
          </p:cNvPr>
          <p:cNvSpPr txBox="1">
            <a:spLocks/>
          </p:cNvSpPr>
          <p:nvPr/>
        </p:nvSpPr>
        <p:spPr>
          <a:xfrm>
            <a:off x="7935005" y="5373352"/>
            <a:ext cx="1654629" cy="761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dirty="0"/>
              <a:t>Verifikace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2338039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612CB3E-5032-4CFB-8272-263700C1C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cs-CZ" sz="4000">
                <a:solidFill>
                  <a:srgbClr val="FFFFFF"/>
                </a:solidFill>
              </a:rPr>
              <a:t>3 účely výzkumu (Casula a kol., 2020)</a:t>
            </a:r>
            <a:endParaRPr lang="en-GB" sz="4000">
              <a:solidFill>
                <a:srgbClr val="FFFFFF"/>
              </a:solidFill>
            </a:endParaRPr>
          </a:p>
        </p:txBody>
      </p:sp>
      <p:graphicFrame>
        <p:nvGraphicFramePr>
          <p:cNvPr id="6" name="Zástupný obsah 2">
            <a:extLst>
              <a:ext uri="{FF2B5EF4-FFF2-40B4-BE49-F238E27FC236}">
                <a16:creationId xmlns:a16="http://schemas.microsoft.com/office/drawing/2014/main" id="{2AD869F0-67D4-2D59-D154-778756B1A6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0198488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377980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BC10AF0-0295-4B0A-9CE0-7C76DFF68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cs-CZ" sz="4000" dirty="0" err="1">
                <a:solidFill>
                  <a:srgbClr val="FFFFFF"/>
                </a:solidFill>
              </a:rPr>
              <a:t>Exploratorní</a:t>
            </a:r>
            <a:r>
              <a:rPr lang="cs-CZ" sz="4000" dirty="0">
                <a:solidFill>
                  <a:srgbClr val="FFFFFF"/>
                </a:solidFill>
              </a:rPr>
              <a:t> výzkum (</a:t>
            </a:r>
            <a:r>
              <a:rPr lang="cs-CZ" sz="4000" dirty="0" err="1">
                <a:solidFill>
                  <a:srgbClr val="FFFFFF"/>
                </a:solidFill>
              </a:rPr>
              <a:t>Stebbins</a:t>
            </a:r>
            <a:r>
              <a:rPr lang="cs-CZ" sz="4000" dirty="0">
                <a:solidFill>
                  <a:srgbClr val="FFFFFF"/>
                </a:solidFill>
              </a:rPr>
              <a:t>, 2011)</a:t>
            </a:r>
            <a:endParaRPr lang="en-GB" sz="4000" dirty="0">
              <a:solidFill>
                <a:srgbClr val="FFFFFF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C8042B6-4DF9-490E-B7D4-7B824C0528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7428" y="2078710"/>
            <a:ext cx="10235659" cy="4245265"/>
          </a:xfrm>
        </p:spPr>
        <p:txBody>
          <a:bodyPr anchor="ctr">
            <a:normAutofit/>
          </a:bodyPr>
          <a:lstStyle/>
          <a:p>
            <a:r>
              <a:rPr lang="cs-CZ" sz="2400" dirty="0"/>
              <a:t>Kontinuum explorace (spíše </a:t>
            </a:r>
            <a:r>
              <a:rPr lang="cs-CZ" sz="2400" dirty="0" err="1"/>
              <a:t>kvali</a:t>
            </a:r>
            <a:r>
              <a:rPr lang="cs-CZ" sz="2400" dirty="0"/>
              <a:t>, indukce) – konfirmace (spíše </a:t>
            </a:r>
            <a:r>
              <a:rPr lang="cs-CZ" sz="2400" dirty="0" err="1"/>
              <a:t>kvanti</a:t>
            </a:r>
            <a:r>
              <a:rPr lang="cs-CZ" sz="2400" dirty="0"/>
              <a:t>, dedukce).</a:t>
            </a:r>
          </a:p>
          <a:p>
            <a:r>
              <a:rPr lang="cs-CZ" sz="2400" dirty="0"/>
              <a:t>„účelová, systematická, předem připravená snaha s širokým záběrem vytvořená tak, aby maximalizovala objev obecností vedoucích k pochopení a popisu oblasti společenského nebo psychologického života...“ (s. 9).</a:t>
            </a:r>
          </a:p>
          <a:p>
            <a:r>
              <a:rPr lang="cs-CZ" sz="2400" dirty="0"/>
              <a:t>Liší se od náhodného objevu (</a:t>
            </a:r>
            <a:r>
              <a:rPr lang="cs-CZ" sz="2400" dirty="0" err="1"/>
              <a:t>serendipitous</a:t>
            </a:r>
            <a:r>
              <a:rPr lang="cs-CZ" sz="2400" dirty="0"/>
              <a:t> </a:t>
            </a:r>
            <a:r>
              <a:rPr lang="cs-CZ" sz="2400" dirty="0" err="1"/>
              <a:t>finding</a:t>
            </a:r>
            <a:r>
              <a:rPr lang="cs-CZ" sz="2400" dirty="0"/>
              <a:t>) svou systematičností.</a:t>
            </a:r>
          </a:p>
          <a:p>
            <a:r>
              <a:rPr lang="cs-CZ" sz="2400" dirty="0"/>
              <a:t>Vymezení od </a:t>
            </a:r>
            <a:r>
              <a:rPr lang="cs-CZ" sz="2400" dirty="0" err="1"/>
              <a:t>kvali</a:t>
            </a:r>
            <a:r>
              <a:rPr lang="cs-CZ" sz="2400" dirty="0"/>
              <a:t> – vytváření teorie z dat vs. metodologie a samotný sběr dat, kterým je ono tvoření teorie dosaženo.</a:t>
            </a:r>
          </a:p>
          <a:p>
            <a:r>
              <a:rPr lang="cs-CZ" sz="2400" dirty="0"/>
              <a:t>Kdy? </a:t>
            </a:r>
            <a:r>
              <a:rPr lang="cs-CZ" sz="2400" dirty="0">
                <a:sym typeface="Wingdings" panose="05000000000000000000" pitchFamily="2" charset="2"/>
              </a:rPr>
              <a:t> když máme málo nebo vůbec žádnou znalost o daném fenoménu, skupině, procesu, aktivitě, situaci apod., ale jsme přesvědčeni, že stojí za prozkoumání (</a:t>
            </a:r>
            <a:r>
              <a:rPr lang="cs-CZ" sz="2400" b="1" dirty="0">
                <a:sym typeface="Wingdings" panose="05000000000000000000" pitchFamily="2" charset="2"/>
              </a:rPr>
              <a:t>so </a:t>
            </a:r>
            <a:r>
              <a:rPr lang="cs-CZ" sz="2400" b="1" dirty="0" err="1">
                <a:sym typeface="Wingdings" panose="05000000000000000000" pitchFamily="2" charset="2"/>
              </a:rPr>
              <a:t>what</a:t>
            </a:r>
            <a:r>
              <a:rPr lang="cs-CZ" sz="2400" b="1" dirty="0">
                <a:sym typeface="Wingdings" panose="05000000000000000000" pitchFamily="2" charset="2"/>
              </a:rPr>
              <a:t>? </a:t>
            </a:r>
            <a:r>
              <a:rPr lang="cs-CZ" sz="2400" dirty="0">
                <a:sym typeface="Wingdings" panose="05000000000000000000" pitchFamily="2" charset="2"/>
              </a:rPr>
              <a:t>otázka).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6169367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EBD4D1F-5112-4423-A972-C501BF219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cs-CZ" sz="4000">
                <a:solidFill>
                  <a:srgbClr val="FFFFFF"/>
                </a:solidFill>
              </a:rPr>
              <a:t>Proces (Stebbins, 2011)</a:t>
            </a:r>
            <a:endParaRPr lang="en-GB" sz="4000">
              <a:solidFill>
                <a:srgbClr val="FFFFFF"/>
              </a:solidFill>
            </a:endParaRPr>
          </a:p>
        </p:txBody>
      </p:sp>
      <p:graphicFrame>
        <p:nvGraphicFramePr>
          <p:cNvPr id="23" name="Zástupný obsah 2">
            <a:extLst>
              <a:ext uri="{FF2B5EF4-FFF2-40B4-BE49-F238E27FC236}">
                <a16:creationId xmlns:a16="http://schemas.microsoft.com/office/drawing/2014/main" id="{8A44DC42-1B8E-2370-621B-880CCF435A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6087242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043C7DBC-FB6F-4E4A-B874-17F32C4AD570}"/>
              </a:ext>
            </a:extLst>
          </p:cNvPr>
          <p:cNvCxnSpPr/>
          <p:nvPr/>
        </p:nvCxnSpPr>
        <p:spPr>
          <a:xfrm flipH="1">
            <a:off x="2427514" y="3755571"/>
            <a:ext cx="3995057" cy="9035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4BE6F5BE-0D42-4C69-92D7-2B1129FC2822}"/>
              </a:ext>
            </a:extLst>
          </p:cNvPr>
          <p:cNvCxnSpPr/>
          <p:nvPr/>
        </p:nvCxnSpPr>
        <p:spPr>
          <a:xfrm>
            <a:off x="5823857" y="5323114"/>
            <a:ext cx="44631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76067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F6A7B87-6C94-40B8-BAC1-6FB7B8881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cs-CZ" sz="3400">
                <a:solidFill>
                  <a:srgbClr val="FFFFFF"/>
                </a:solidFill>
              </a:rPr>
              <a:t>Explorace může být i deduktivní (Casula a kol., 2020)</a:t>
            </a:r>
            <a:endParaRPr lang="en-GB" sz="3400">
              <a:solidFill>
                <a:srgbClr val="FFFFFF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F72FD4-553D-4C6E-8128-CBA47493C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3640" y="2031620"/>
            <a:ext cx="10504715" cy="4378810"/>
          </a:xfrm>
        </p:spPr>
        <p:txBody>
          <a:bodyPr anchor="ctr">
            <a:normAutofit lnSpcReduction="10000"/>
          </a:bodyPr>
          <a:lstStyle/>
          <a:p>
            <a:r>
              <a:rPr lang="cs-CZ" sz="2400" dirty="0"/>
              <a:t>Strukturu dodávají tzv. pracovní hypotézy (</a:t>
            </a:r>
            <a:r>
              <a:rPr lang="cs-CZ" sz="2400" dirty="0" err="1"/>
              <a:t>working</a:t>
            </a:r>
            <a:r>
              <a:rPr lang="cs-CZ" sz="2400" dirty="0"/>
              <a:t> </a:t>
            </a:r>
            <a:r>
              <a:rPr lang="cs-CZ" sz="2400" dirty="0" err="1"/>
              <a:t>hypotheses</a:t>
            </a:r>
            <a:r>
              <a:rPr lang="cs-CZ" sz="2400" dirty="0"/>
              <a:t>).</a:t>
            </a:r>
          </a:p>
          <a:p>
            <a:r>
              <a:rPr lang="cs-CZ" sz="2400" dirty="0"/>
              <a:t>Může se jednat o jednoduchá tvrzení, nemusí být relační.</a:t>
            </a:r>
          </a:p>
          <a:p>
            <a:r>
              <a:rPr lang="cs-CZ" sz="2400" dirty="0"/>
              <a:t>Můžeme vytvářet </a:t>
            </a:r>
            <a:r>
              <a:rPr lang="cs-CZ" sz="2400" dirty="0" err="1"/>
              <a:t>subhypotézy</a:t>
            </a:r>
            <a:r>
              <a:rPr lang="cs-CZ" sz="2400" dirty="0"/>
              <a:t>. </a:t>
            </a:r>
          </a:p>
          <a:p>
            <a:r>
              <a:rPr lang="cs-CZ" sz="2400" dirty="0"/>
              <a:t>Přemosťují teorii a data.</a:t>
            </a:r>
          </a:p>
          <a:p>
            <a:r>
              <a:rPr lang="cs-CZ" sz="2400" dirty="0"/>
              <a:t>NÚKIB a CIA triáda (dejme tomu, že se jedná o nové, neprobádané téma a teoretický koncept). </a:t>
            </a:r>
          </a:p>
          <a:p>
            <a:r>
              <a:rPr lang="cs-CZ" sz="2400" dirty="0"/>
              <a:t>WH1:  NÚKIB se zabývá důvěrností dat prvků KII.</a:t>
            </a:r>
          </a:p>
          <a:p>
            <a:pPr lvl="1"/>
            <a:r>
              <a:rPr lang="cs-CZ" dirty="0"/>
              <a:t>WH1a: Poskytuje školení.</a:t>
            </a:r>
          </a:p>
          <a:p>
            <a:pPr lvl="1"/>
            <a:r>
              <a:rPr lang="cs-CZ" dirty="0"/>
              <a:t>WH1b: Poskytuje response team při incidentu atd.</a:t>
            </a:r>
          </a:p>
          <a:p>
            <a:r>
              <a:rPr lang="cs-CZ" sz="2400" dirty="0"/>
              <a:t>WH2: integritou,</a:t>
            </a:r>
          </a:p>
          <a:p>
            <a:r>
              <a:rPr lang="cs-CZ" sz="2400" dirty="0"/>
              <a:t>WH3:  dostupností.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9415539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1E86BC-49A0-442C-8206-C3C5C0A27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sz="4100" dirty="0"/>
              <a:t>6 </a:t>
            </a:r>
            <a:r>
              <a:rPr lang="en-US" sz="4100" dirty="0" err="1"/>
              <a:t>princip</a:t>
            </a:r>
            <a:r>
              <a:rPr lang="cs-CZ" sz="4100" dirty="0"/>
              <a:t>ů</a:t>
            </a:r>
            <a:r>
              <a:rPr lang="en-US" sz="4100" dirty="0"/>
              <a:t> </a:t>
            </a:r>
            <a:r>
              <a:rPr lang="cs-CZ" sz="4100" dirty="0"/>
              <a:t>hypoteticko-deduktivní vědy</a:t>
            </a:r>
            <a:endParaRPr lang="en-US" sz="41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DB42D6A-273B-42FF-B879-1132F1A98C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sz="2000" dirty="0"/>
              <a:t>Empiricky testovatelné (skrze data, pozorování apod.).</a:t>
            </a:r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cs-CZ" sz="2000" dirty="0" err="1"/>
              <a:t>Replikovatelné</a:t>
            </a:r>
            <a:r>
              <a:rPr lang="cs-CZ" sz="2000" dirty="0"/>
              <a:t>.</a:t>
            </a:r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cs-CZ" sz="2000" dirty="0"/>
              <a:t>Objektivní (intersubjektivní).</a:t>
            </a:r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cs-CZ" sz="2000" dirty="0"/>
              <a:t>Transparentní.</a:t>
            </a:r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cs-CZ" sz="2000" dirty="0" err="1"/>
              <a:t>Falsifikovatelné</a:t>
            </a:r>
            <a:r>
              <a:rPr lang="cs-CZ" sz="2000" dirty="0"/>
              <a:t>.</a:t>
            </a:r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cs-CZ" sz="2000" dirty="0"/>
              <a:t>Logicky konzistentní, koherentní. </a:t>
            </a:r>
            <a:endParaRPr lang="en-US" sz="2000" dirty="0"/>
          </a:p>
        </p:txBody>
      </p:sp>
      <p:pic>
        <p:nvPicPr>
          <p:cNvPr id="5" name="Picture 4" descr="Abstract blurred public library with bookshelves">
            <a:extLst>
              <a:ext uri="{FF2B5EF4-FFF2-40B4-BE49-F238E27FC236}">
                <a16:creationId xmlns:a16="http://schemas.microsoft.com/office/drawing/2014/main" id="{EA099CFB-4B93-4C24-B07D-EE4B602FAD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71" r="38610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3513433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65A8AE2-DAF0-4500-A8C7-00F7CDA51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cs-CZ" sz="4000" dirty="0" err="1">
                <a:solidFill>
                  <a:srgbClr val="FFFFFF"/>
                </a:solidFill>
              </a:rPr>
              <a:t>Roadmap</a:t>
            </a:r>
            <a:r>
              <a:rPr lang="cs-CZ" sz="4000" dirty="0">
                <a:solidFill>
                  <a:srgbClr val="FFFFFF"/>
                </a:solidFill>
              </a:rPr>
              <a:t> kurzu</a:t>
            </a:r>
            <a:endParaRPr lang="en-GB" sz="4000" dirty="0">
              <a:solidFill>
                <a:srgbClr val="FFFFFF"/>
              </a:solidFill>
            </a:endParaRP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D1DA7180-CBBD-8601-5367-46A61DEE85D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2" descr="You Are Here Icon Images – Browse 1,512 Stock Photos, Vectors, and Video |  Adobe Stock">
            <a:extLst>
              <a:ext uri="{FF2B5EF4-FFF2-40B4-BE49-F238E27FC236}">
                <a16:creationId xmlns:a16="http://schemas.microsoft.com/office/drawing/2014/main" id="{BB5434B8-4F82-487A-8CDB-CD6896CDA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694" y="2273574"/>
            <a:ext cx="1316996" cy="1316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2893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65A8AE2-DAF0-4500-A8C7-00F7CDA51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cs-CZ" sz="4000">
                <a:solidFill>
                  <a:srgbClr val="FFFFFF"/>
                </a:solidFill>
              </a:rPr>
              <a:t>Roadmap kurzu</a:t>
            </a:r>
            <a:endParaRPr lang="en-GB" sz="4000">
              <a:solidFill>
                <a:srgbClr val="FFFFFF"/>
              </a:solidFill>
            </a:endParaRP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D1DA7180-CBBD-8601-5367-46A61DEE85D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 descr="You Are Here Icon Images – Browse 1,512 Stock Photos, Vectors, and Video |  Adobe Stock">
            <a:extLst>
              <a:ext uri="{FF2B5EF4-FFF2-40B4-BE49-F238E27FC236}">
                <a16:creationId xmlns:a16="http://schemas.microsoft.com/office/drawing/2014/main" id="{9732599F-32F6-4B09-B5B2-EF65D88146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514" y="2273574"/>
            <a:ext cx="1316996" cy="1316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25660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473C3C-CFB5-4395-B461-475A19C45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7100" y="1976210"/>
            <a:ext cx="5257800" cy="1325563"/>
          </a:xfrm>
        </p:spPr>
        <p:txBody>
          <a:bodyPr>
            <a:normAutofit/>
          </a:bodyPr>
          <a:lstStyle/>
          <a:p>
            <a:pPr algn="ctr"/>
            <a:r>
              <a:rPr lang="cs-CZ" b="1" dirty="0"/>
              <a:t>Metody sběru dat pro kvalitativní výzkum</a:t>
            </a:r>
            <a:endParaRPr lang="en-GB" b="1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E57D9090-9D93-40DE-8F91-2A065B11EB89}"/>
              </a:ext>
            </a:extLst>
          </p:cNvPr>
          <p:cNvSpPr txBox="1"/>
          <p:nvPr/>
        </p:nvSpPr>
        <p:spPr>
          <a:xfrm>
            <a:off x="10831286" y="6400800"/>
            <a:ext cx="1220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Zdroj: GPPI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02105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473C3C-CFB5-4395-B461-475A19C45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5829" y="1508125"/>
            <a:ext cx="52578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/>
              <a:t>Metody často přiřazované sběru dat pro kvalitativní výzkum, které ale můžeme použít i v rámci výzkumu kvantitativního </a:t>
            </a:r>
            <a:endParaRPr lang="en-GB" b="1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E57D9090-9D93-40DE-8F91-2A065B11EB89}"/>
              </a:ext>
            </a:extLst>
          </p:cNvPr>
          <p:cNvSpPr txBox="1"/>
          <p:nvPr/>
        </p:nvSpPr>
        <p:spPr>
          <a:xfrm>
            <a:off x="10831286" y="6400800"/>
            <a:ext cx="1220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Zdroj: GPPI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01280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Adverse Effects on Staring Too Long on the Computer Screen | Bersih hati  tiada rupa">
            <a:extLst>
              <a:ext uri="{FF2B5EF4-FFF2-40B4-BE49-F238E27FC236}">
                <a16:creationId xmlns:a16="http://schemas.microsoft.com/office/drawing/2014/main" id="{860DE7C8-3CCD-4D2A-ADBF-260018484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5078"/>
            <a:ext cx="3838575" cy="28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Field Research : Definition, Examples &amp; Methodology- Voxco">
            <a:extLst>
              <a:ext uri="{FF2B5EF4-FFF2-40B4-BE49-F238E27FC236}">
                <a16:creationId xmlns:a16="http://schemas.microsoft.com/office/drawing/2014/main" id="{5CB63EE8-4597-4CA7-A060-11D87A28B4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75078"/>
            <a:ext cx="5550607" cy="368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What to do if you're in a crowd of panicking people | Popular Science">
            <a:extLst>
              <a:ext uri="{FF2B5EF4-FFF2-40B4-BE49-F238E27FC236}">
                <a16:creationId xmlns:a16="http://schemas.microsoft.com/office/drawing/2014/main" id="{43D4460D-227F-41D8-B6A5-098E69324C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222170"/>
            <a:ext cx="4891768" cy="3261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79B8125F-C544-46CE-B99C-452FF53EFA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8142" y="4151992"/>
            <a:ext cx="3570516" cy="2090057"/>
          </a:xfrm>
        </p:spPr>
        <p:txBody>
          <a:bodyPr anchor="ctr">
            <a:normAutofit/>
          </a:bodyPr>
          <a:lstStyle/>
          <a:p>
            <a:r>
              <a:rPr lang="cs-CZ" sz="2000" dirty="0" err="1"/>
              <a:t>Field</a:t>
            </a:r>
            <a:r>
              <a:rPr lang="cs-CZ" sz="2000" dirty="0"/>
              <a:t> </a:t>
            </a:r>
            <a:r>
              <a:rPr lang="cs-CZ" sz="2000" dirty="0" err="1"/>
              <a:t>research</a:t>
            </a:r>
            <a:r>
              <a:rPr lang="cs-CZ" sz="2000" dirty="0"/>
              <a:t> viz (</a:t>
            </a:r>
            <a:r>
              <a:rPr lang="cs-CZ" sz="2000" dirty="0" err="1"/>
              <a:t>Felbab</a:t>
            </a:r>
            <a:r>
              <a:rPr lang="cs-CZ" sz="2000" dirty="0"/>
              <a:t>-Brown, 2014).</a:t>
            </a:r>
          </a:p>
        </p:txBody>
      </p:sp>
    </p:spTree>
    <p:extLst>
      <p:ext uri="{BB962C8B-B14F-4D97-AF65-F5344CB8AC3E}">
        <p14:creationId xmlns:p14="http://schemas.microsoft.com/office/powerpoint/2010/main" val="4635956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06F0CD0-2F93-43BA-AFFB-3040C85A5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cs-CZ" sz="4000">
                <a:solidFill>
                  <a:srgbClr val="FFFFFF"/>
                </a:solidFill>
              </a:rPr>
              <a:t>Pozorování</a:t>
            </a:r>
            <a:endParaRPr lang="en-GB" sz="4000">
              <a:solidFill>
                <a:srgbClr val="FFFFFF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762F753-54F8-41B2-8A52-F143FD95EF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885279"/>
            <a:ext cx="9724031" cy="4116276"/>
          </a:xfrm>
        </p:spPr>
        <p:txBody>
          <a:bodyPr anchor="ctr">
            <a:normAutofit/>
          </a:bodyPr>
          <a:lstStyle/>
          <a:p>
            <a:r>
              <a:rPr lang="cs-CZ" sz="2000" dirty="0"/>
              <a:t>Všemi smysly, kladení otázek.</a:t>
            </a:r>
          </a:p>
          <a:p>
            <a:r>
              <a:rPr lang="cs-CZ" sz="2000" dirty="0"/>
              <a:t>Esenciální je fokus – něco selektujeme, něco vyloučíme.</a:t>
            </a:r>
          </a:p>
          <a:p>
            <a:r>
              <a:rPr lang="cs-CZ" sz="2000" dirty="0"/>
              <a:t>Má svá paradigmata, např.: </a:t>
            </a:r>
          </a:p>
          <a:p>
            <a:pPr lvl="1"/>
            <a:r>
              <a:rPr lang="cs-CZ" sz="2000" dirty="0"/>
              <a:t>Formální sociologie – důraz na sociální interakce a sociální typy. </a:t>
            </a:r>
          </a:p>
          <a:p>
            <a:pPr lvl="1"/>
            <a:r>
              <a:rPr lang="cs-CZ" sz="2000" dirty="0"/>
              <a:t>Dramaturgická sociologie – jak lidé jednají a vytvářejí vztahy k určení významu.</a:t>
            </a:r>
          </a:p>
          <a:p>
            <a:pPr lvl="1"/>
            <a:r>
              <a:rPr lang="cs-CZ" sz="2000" dirty="0"/>
              <a:t>Auto-pozorování. </a:t>
            </a:r>
          </a:p>
          <a:p>
            <a:pPr lvl="1"/>
            <a:r>
              <a:rPr lang="cs-CZ" sz="2000" dirty="0" err="1"/>
              <a:t>Etnometodologie</a:t>
            </a:r>
            <a:r>
              <a:rPr lang="cs-CZ" sz="2000" dirty="0"/>
              <a:t> – jak interakce individuí utváří každodenní život.</a:t>
            </a:r>
          </a:p>
          <a:p>
            <a:r>
              <a:rPr lang="cs-CZ" sz="2000" dirty="0"/>
              <a:t>Vidět neznamená vnímat (</a:t>
            </a:r>
            <a:r>
              <a:rPr lang="cs-CZ" sz="2000" dirty="0" err="1"/>
              <a:t>primatolog</a:t>
            </a:r>
            <a:r>
              <a:rPr lang="cs-CZ" sz="2000" dirty="0"/>
              <a:t> Franz de </a:t>
            </a:r>
            <a:r>
              <a:rPr lang="cs-CZ" sz="2000" dirty="0" err="1"/>
              <a:t>Waal</a:t>
            </a:r>
            <a:r>
              <a:rPr lang="cs-CZ" sz="2000" dirty="0"/>
              <a:t>) – je nutný trénink!</a:t>
            </a:r>
          </a:p>
          <a:p>
            <a:r>
              <a:rPr lang="cs-CZ" sz="2000" dirty="0"/>
              <a:t>Zúčastněné pozorování – často </a:t>
            </a:r>
            <a:r>
              <a:rPr lang="cs-CZ" sz="2000" dirty="0" err="1"/>
              <a:t>longitudální</a:t>
            </a:r>
            <a:r>
              <a:rPr lang="cs-CZ" sz="2000" dirty="0"/>
              <a:t> (hluboký vhled), produkuje </a:t>
            </a:r>
            <a:r>
              <a:rPr lang="cs-CZ" sz="2000" dirty="0" err="1"/>
              <a:t>kontextualizovaná</a:t>
            </a:r>
            <a:r>
              <a:rPr lang="cs-CZ" sz="2000" dirty="0"/>
              <a:t> data. Je nutné jej předem nastudovat! </a:t>
            </a:r>
          </a:p>
        </p:txBody>
      </p:sp>
    </p:spTree>
    <p:extLst>
      <p:ext uri="{BB962C8B-B14F-4D97-AF65-F5344CB8AC3E}">
        <p14:creationId xmlns:p14="http://schemas.microsoft.com/office/powerpoint/2010/main" val="31508416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054D134-A8E1-488D-B2FE-F37B3D328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cs-CZ" sz="4000">
                <a:solidFill>
                  <a:srgbClr val="FFFFFF"/>
                </a:solidFill>
              </a:rPr>
              <a:t>Jak vytvořit fokus? (Spradley, 1980)</a:t>
            </a:r>
            <a:endParaRPr lang="en-GB" sz="4000">
              <a:solidFill>
                <a:srgbClr val="FFFFFF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D3D3AE7-9EAB-48CC-A987-AFAC03AD01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r>
              <a:rPr lang="cs-CZ" sz="2000" i="1"/>
              <a:t>Descriptive observations </a:t>
            </a:r>
            <a:r>
              <a:rPr lang="cs-CZ" sz="2000">
                <a:sym typeface="Wingdings" panose="05000000000000000000" pitchFamily="2" charset="2"/>
              </a:rPr>
              <a:t> </a:t>
            </a:r>
            <a:r>
              <a:rPr lang="cs-CZ" sz="2000" i="1">
                <a:sym typeface="Wingdings" panose="05000000000000000000" pitchFamily="2" charset="2"/>
              </a:rPr>
              <a:t>focused observations </a:t>
            </a:r>
            <a:r>
              <a:rPr lang="cs-CZ" sz="2000">
                <a:sym typeface="Wingdings" panose="05000000000000000000" pitchFamily="2" charset="2"/>
              </a:rPr>
              <a:t> </a:t>
            </a:r>
            <a:r>
              <a:rPr lang="cs-CZ" sz="2000" i="1">
                <a:sym typeface="Wingdings" panose="05000000000000000000" pitchFamily="2" charset="2"/>
              </a:rPr>
              <a:t>selective observations</a:t>
            </a:r>
            <a:r>
              <a:rPr lang="cs-CZ" sz="2000">
                <a:sym typeface="Wingdings" panose="05000000000000000000" pitchFamily="2" charset="2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000">
                <a:sym typeface="Wingdings" panose="05000000000000000000" pitchFamily="2" charset="2"/>
              </a:rPr>
              <a:t>Začínáme s obecnými popisy v úvodu výzkumu (místo pro explorační výzkum?) obecné charakteristiky (např. dle 9 dimenzí sociálních situací – místo, aktér, aktivita, objekt, akt, událost, čas, cíl a pocit).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000">
                <a:sym typeface="Wingdings" panose="05000000000000000000" pitchFamily="2" charset="2"/>
              </a:rPr>
              <a:t>Fokus na  výzkumné otázky  taxonomie, kategorie, vztahy.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000">
                <a:sym typeface="Wingdings" panose="05000000000000000000" pitchFamily="2" charset="2"/>
              </a:rPr>
              <a:t>Porovnáváme a sledujeme nuance – sbíráme důkazy a </a:t>
            </a:r>
            <a:r>
              <a:rPr lang="cs-CZ" sz="2000" b="1">
                <a:sym typeface="Wingdings" panose="05000000000000000000" pitchFamily="2" charset="2"/>
              </a:rPr>
              <a:t>protidůkazy</a:t>
            </a:r>
            <a:r>
              <a:rPr lang="cs-CZ" sz="2000">
                <a:sym typeface="Wingdings" panose="05000000000000000000" pitchFamily="2" charset="2"/>
              </a:rPr>
              <a:t> (vždy se snažíme oponovat sami sobě – </a:t>
            </a:r>
            <a:r>
              <a:rPr lang="cs-CZ" sz="2000" i="1">
                <a:sym typeface="Wingdings" panose="05000000000000000000" pitchFamily="2" charset="2"/>
              </a:rPr>
              <a:t>confirmation bias</a:t>
            </a:r>
            <a:r>
              <a:rPr lang="cs-CZ" sz="2000">
                <a:sym typeface="Wingdings" panose="05000000000000000000" pitchFamily="2" charset="2"/>
              </a:rPr>
              <a:t>), triangulace.</a:t>
            </a:r>
          </a:p>
          <a:p>
            <a:pPr marL="0" indent="0">
              <a:buNone/>
            </a:pPr>
            <a:endParaRPr lang="cs-CZ" sz="2000">
              <a:sym typeface="Wingdings" panose="05000000000000000000" pitchFamily="2" charset="2"/>
            </a:endParaRPr>
          </a:p>
          <a:p>
            <a:r>
              <a:rPr lang="cs-CZ" sz="2000">
                <a:sym typeface="Wingdings" panose="05000000000000000000" pitchFamily="2" charset="2"/>
              </a:rPr>
              <a:t>Jiné přístupy (např. Dewalt a Dewalt, 2002) – co se děje a proč? + co je obvyklá a co neobvyklá aktivita?</a:t>
            </a:r>
          </a:p>
          <a:p>
            <a:endParaRPr lang="cs-CZ" sz="2000">
              <a:sym typeface="Wingdings" panose="05000000000000000000" pitchFamily="2" charset="2"/>
            </a:endParaRPr>
          </a:p>
          <a:p>
            <a:endParaRPr lang="en-GB" sz="2000"/>
          </a:p>
        </p:txBody>
      </p:sp>
    </p:spTree>
    <p:extLst>
      <p:ext uri="{BB962C8B-B14F-4D97-AF65-F5344CB8AC3E}">
        <p14:creationId xmlns:p14="http://schemas.microsoft.com/office/powerpoint/2010/main" val="2644316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39A963D-F5E1-4956-A203-FE861FCA3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cs-CZ" sz="4000">
                <a:solidFill>
                  <a:srgbClr val="FFFFFF"/>
                </a:solidFill>
              </a:rPr>
              <a:t>S čím je dále třeba počítat</a:t>
            </a:r>
            <a:endParaRPr lang="en-GB" sz="4000">
              <a:solidFill>
                <a:srgbClr val="FFFFFF"/>
              </a:solidFill>
            </a:endParaRPr>
          </a:p>
        </p:txBody>
      </p:sp>
      <p:graphicFrame>
        <p:nvGraphicFramePr>
          <p:cNvPr id="6" name="Zástupný obsah 2">
            <a:extLst>
              <a:ext uri="{FF2B5EF4-FFF2-40B4-BE49-F238E27FC236}">
                <a16:creationId xmlns:a16="http://schemas.microsoft.com/office/drawing/2014/main" id="{D9BB6143-6DA5-D67A-986A-FBE84504B6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0030424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14585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F24F25-7B86-4953-A4F8-94390984E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cs-CZ" sz="4100"/>
              <a:t>Hledejte kontradikce, nevěřte své intuici</a:t>
            </a:r>
            <a:endParaRPr lang="en-GB" sz="410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DA17D92-1FDF-4E90-A735-5F3E1F2382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cs-CZ" sz="2000" dirty="0"/>
              <a:t>Všechny růže jsou květinami.</a:t>
            </a:r>
          </a:p>
          <a:p>
            <a:r>
              <a:rPr lang="cs-CZ" sz="2000" dirty="0"/>
              <a:t>Některé květiny vadnou rychle.</a:t>
            </a:r>
          </a:p>
          <a:p>
            <a:r>
              <a:rPr lang="cs-CZ" sz="2000" dirty="0"/>
              <a:t>Proto některé růže vadnou rychle.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dirty="0"/>
              <a:t>Je toto tvrzení validní? </a:t>
            </a:r>
          </a:p>
          <a:p>
            <a:pPr marL="0" indent="0">
              <a:buNone/>
            </a:pPr>
            <a:r>
              <a:rPr lang="cs-CZ" sz="2000" dirty="0"/>
              <a:t>(</a:t>
            </a:r>
            <a:r>
              <a:rPr lang="cs-CZ" sz="2000" dirty="0" err="1"/>
              <a:t>Kahneman</a:t>
            </a:r>
            <a:r>
              <a:rPr lang="cs-CZ" sz="2000" dirty="0"/>
              <a:t>, 2013)</a:t>
            </a:r>
            <a:endParaRPr lang="en-GB" sz="2000" dirty="0"/>
          </a:p>
        </p:txBody>
      </p:sp>
      <p:pic>
        <p:nvPicPr>
          <p:cNvPr id="5" name="Picture 4" descr="Oranžová barva – růže">
            <a:extLst>
              <a:ext uri="{FF2B5EF4-FFF2-40B4-BE49-F238E27FC236}">
                <a16:creationId xmlns:a16="http://schemas.microsoft.com/office/drawing/2014/main" id="{433DCD22-BE61-3C2A-E90E-E5881E351D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800" r="28532" b="-2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CA4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84762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46E23C3-ED06-45CE-9F20-4F1C105C4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cs-CZ" sz="4000">
                <a:solidFill>
                  <a:srgbClr val="FFFFFF"/>
                </a:solidFill>
              </a:rPr>
              <a:t>Kolik potřebuji případů?</a:t>
            </a:r>
            <a:endParaRPr lang="en-GB" sz="4000">
              <a:solidFill>
                <a:srgbClr val="FFFFFF"/>
              </a:solidFill>
            </a:endParaRP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9F24D719-8045-AFBC-38B2-DD90DC5A00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8995620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059508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25E9A39-4725-4627-8C9A-7D7FE89DE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anchor="b">
            <a:normAutofit/>
          </a:bodyPr>
          <a:lstStyle/>
          <a:p>
            <a:pPr algn="r"/>
            <a:r>
              <a:rPr lang="cs-CZ" sz="4000">
                <a:solidFill>
                  <a:srgbClr val="FFFFFF"/>
                </a:solidFill>
              </a:rPr>
              <a:t>Kritéria kvality výzkumu</a:t>
            </a:r>
            <a:endParaRPr lang="en-GB" sz="4000">
              <a:solidFill>
                <a:srgbClr val="FFFFFF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2C1D47B-6F09-4F2F-851D-68A4D6B6E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4064" y="395496"/>
            <a:ext cx="6139541" cy="6067006"/>
          </a:xfrm>
        </p:spPr>
        <p:txBody>
          <a:bodyPr anchor="ctr">
            <a:normAutofit/>
          </a:bodyPr>
          <a:lstStyle/>
          <a:p>
            <a:r>
              <a:rPr lang="cs-CZ" sz="2400" dirty="0"/>
              <a:t>Tradičně validita a reliabilita – ale jak to aplikovat na </a:t>
            </a:r>
            <a:r>
              <a:rPr lang="cs-CZ" sz="2400" dirty="0" err="1"/>
              <a:t>kvali</a:t>
            </a:r>
            <a:r>
              <a:rPr lang="cs-CZ" sz="2400" dirty="0"/>
              <a:t>? </a:t>
            </a:r>
          </a:p>
          <a:p>
            <a:endParaRPr lang="cs-CZ" sz="2400" dirty="0"/>
          </a:p>
          <a:p>
            <a:pPr>
              <a:buFont typeface="Wingdings" panose="05000000000000000000" pitchFamily="2" charset="2"/>
              <a:buChar char="à"/>
            </a:pPr>
            <a:r>
              <a:rPr lang="cs-CZ" sz="2400" dirty="0">
                <a:sym typeface="Wingdings" panose="05000000000000000000" pitchFamily="2" charset="2"/>
              </a:rPr>
              <a:t>Různé návrhy:</a:t>
            </a:r>
          </a:p>
          <a:p>
            <a:r>
              <a:rPr lang="cs-CZ" sz="2400" b="1" dirty="0" err="1">
                <a:sym typeface="Wingdings" panose="05000000000000000000" pitchFamily="2" charset="2"/>
              </a:rPr>
              <a:t>Mason</a:t>
            </a:r>
            <a:r>
              <a:rPr lang="cs-CZ" sz="2400" b="1" dirty="0">
                <a:sym typeface="Wingdings" panose="05000000000000000000" pitchFamily="2" charset="2"/>
              </a:rPr>
              <a:t> (1996): </a:t>
            </a:r>
            <a:r>
              <a:rPr lang="cs-CZ" sz="2400" dirty="0">
                <a:sym typeface="Wingdings" panose="05000000000000000000" pitchFamily="2" charset="2"/>
              </a:rPr>
              <a:t>přísnost (</a:t>
            </a:r>
            <a:r>
              <a:rPr lang="cs-CZ" sz="2400" i="1" dirty="0" err="1">
                <a:sym typeface="Wingdings" panose="05000000000000000000" pitchFamily="2" charset="2"/>
              </a:rPr>
              <a:t>rigour</a:t>
            </a:r>
            <a:r>
              <a:rPr lang="cs-CZ" sz="2400" dirty="0">
                <a:sym typeface="Wingdings" panose="05000000000000000000" pitchFamily="2" charset="2"/>
              </a:rPr>
              <a:t>), kvalita a širší potenciál.</a:t>
            </a:r>
          </a:p>
          <a:p>
            <a:r>
              <a:rPr lang="cs-CZ" sz="2400" b="1" dirty="0" err="1">
                <a:sym typeface="Wingdings" panose="05000000000000000000" pitchFamily="2" charset="2"/>
              </a:rPr>
              <a:t>Le</a:t>
            </a:r>
            <a:r>
              <a:rPr lang="cs-CZ" sz="2400" b="1" dirty="0">
                <a:sym typeface="Wingdings" panose="05000000000000000000" pitchFamily="2" charset="2"/>
              </a:rPr>
              <a:t> </a:t>
            </a:r>
            <a:r>
              <a:rPr lang="cs-CZ" sz="2400" b="1" dirty="0" err="1">
                <a:sym typeface="Wingdings" panose="05000000000000000000" pitchFamily="2" charset="2"/>
              </a:rPr>
              <a:t>Compte</a:t>
            </a:r>
            <a:r>
              <a:rPr lang="cs-CZ" sz="2400" b="1" dirty="0">
                <a:sym typeface="Wingdings" panose="05000000000000000000" pitchFamily="2" charset="2"/>
              </a:rPr>
              <a:t> a </a:t>
            </a:r>
            <a:r>
              <a:rPr lang="cs-CZ" sz="2400" b="1" dirty="0" err="1">
                <a:sym typeface="Wingdings" panose="05000000000000000000" pitchFamily="2" charset="2"/>
              </a:rPr>
              <a:t>Goetz</a:t>
            </a:r>
            <a:r>
              <a:rPr lang="cs-CZ" sz="2400" b="1" dirty="0">
                <a:sym typeface="Wingdings" panose="05000000000000000000" pitchFamily="2" charset="2"/>
              </a:rPr>
              <a:t> (1982)</a:t>
            </a:r>
            <a:r>
              <a:rPr lang="cs-CZ" sz="2400" dirty="0">
                <a:sym typeface="Wingdings" panose="05000000000000000000" pitchFamily="2" charset="2"/>
              </a:rPr>
              <a:t>: externí reliabilita (</a:t>
            </a:r>
            <a:r>
              <a:rPr lang="cs-CZ" sz="2400" dirty="0" err="1">
                <a:sym typeface="Wingdings" panose="05000000000000000000" pitchFamily="2" charset="2"/>
              </a:rPr>
              <a:t>replikovatelnost</a:t>
            </a:r>
            <a:r>
              <a:rPr lang="cs-CZ" sz="2400" dirty="0">
                <a:sym typeface="Wingdings" panose="05000000000000000000" pitchFamily="2" charset="2"/>
              </a:rPr>
              <a:t>) a validita (</a:t>
            </a:r>
            <a:r>
              <a:rPr lang="cs-CZ" sz="2400" dirty="0" err="1">
                <a:sym typeface="Wingdings" panose="05000000000000000000" pitchFamily="2" charset="2"/>
              </a:rPr>
              <a:t>zobecnitelnost</a:t>
            </a:r>
            <a:r>
              <a:rPr lang="cs-CZ" sz="2400" dirty="0">
                <a:sym typeface="Wingdings" panose="05000000000000000000" pitchFamily="2" charset="2"/>
              </a:rPr>
              <a:t>), interní reliabilita (mezi pozorovateli) a validita (sesouhlasení dat a teorie).</a:t>
            </a:r>
          </a:p>
          <a:p>
            <a:r>
              <a:rPr lang="cs-CZ" sz="2400" b="1" dirty="0" err="1">
                <a:sym typeface="Wingdings" panose="05000000000000000000" pitchFamily="2" charset="2"/>
              </a:rPr>
              <a:t>Guba</a:t>
            </a:r>
            <a:r>
              <a:rPr lang="cs-CZ" sz="2400" b="1" dirty="0">
                <a:sym typeface="Wingdings" panose="05000000000000000000" pitchFamily="2" charset="2"/>
              </a:rPr>
              <a:t> a Lincoln (1981): </a:t>
            </a:r>
            <a:r>
              <a:rPr lang="cs-CZ" sz="2400" i="1" dirty="0" err="1">
                <a:sym typeface="Wingdings" panose="05000000000000000000" pitchFamily="2" charset="2"/>
              </a:rPr>
              <a:t>Trustworthiness</a:t>
            </a:r>
            <a:r>
              <a:rPr lang="cs-CZ" sz="2400" i="1" dirty="0">
                <a:sym typeface="Wingdings" panose="05000000000000000000" pitchFamily="2" charset="2"/>
              </a:rPr>
              <a:t> set: </a:t>
            </a:r>
            <a:r>
              <a:rPr lang="cs-CZ" sz="2400" i="1" dirty="0" err="1">
                <a:sym typeface="Wingdings" panose="05000000000000000000" pitchFamily="2" charset="2"/>
              </a:rPr>
              <a:t>credibility</a:t>
            </a:r>
            <a:r>
              <a:rPr lang="cs-CZ" sz="2400" dirty="0">
                <a:sym typeface="Wingdings" panose="05000000000000000000" pitchFamily="2" charset="2"/>
              </a:rPr>
              <a:t> (via triangulaci), </a:t>
            </a:r>
            <a:r>
              <a:rPr lang="cs-CZ" sz="2400" i="1" dirty="0" err="1">
                <a:sym typeface="Wingdings" panose="05000000000000000000" pitchFamily="2" charset="2"/>
              </a:rPr>
              <a:t>transferability</a:t>
            </a:r>
            <a:r>
              <a:rPr lang="cs-CZ" sz="2400" dirty="0">
                <a:sym typeface="Wingdings" panose="05000000000000000000" pitchFamily="2" charset="2"/>
              </a:rPr>
              <a:t> (na jiný case), </a:t>
            </a:r>
            <a:r>
              <a:rPr lang="cs-CZ" sz="2400" i="1" dirty="0" err="1">
                <a:sym typeface="Wingdings" panose="05000000000000000000" pitchFamily="2" charset="2"/>
              </a:rPr>
              <a:t>dependability</a:t>
            </a:r>
            <a:r>
              <a:rPr lang="cs-CZ" sz="2400" dirty="0">
                <a:sym typeface="Wingdings" panose="05000000000000000000" pitchFamily="2" charset="2"/>
              </a:rPr>
              <a:t> (byl výzkum proveden řádně?  audit </a:t>
            </a:r>
            <a:r>
              <a:rPr lang="cs-CZ" sz="2400" dirty="0" err="1">
                <a:sym typeface="Wingdings" panose="05000000000000000000" pitchFamily="2" charset="2"/>
              </a:rPr>
              <a:t>trail</a:t>
            </a:r>
            <a:r>
              <a:rPr lang="cs-CZ" sz="2400" dirty="0">
                <a:sym typeface="Wingdings" panose="05000000000000000000" pitchFamily="2" charset="2"/>
              </a:rPr>
              <a:t>), </a:t>
            </a:r>
            <a:r>
              <a:rPr lang="cs-CZ" sz="2400" i="1" dirty="0" err="1">
                <a:sym typeface="Wingdings" panose="05000000000000000000" pitchFamily="2" charset="2"/>
              </a:rPr>
              <a:t>confirmability</a:t>
            </a:r>
            <a:r>
              <a:rPr lang="cs-CZ" sz="2400" dirty="0">
                <a:sym typeface="Wingdings" panose="05000000000000000000" pitchFamily="2" charset="2"/>
              </a:rPr>
              <a:t> (na čí straně jsme? Nelze dělat </a:t>
            </a:r>
            <a:r>
              <a:rPr lang="cs-CZ" sz="2400" dirty="0" err="1">
                <a:sym typeface="Wingdings" panose="05000000000000000000" pitchFamily="2" charset="2"/>
              </a:rPr>
              <a:t>side</a:t>
            </a:r>
            <a:r>
              <a:rPr lang="cs-CZ" sz="2400" dirty="0">
                <a:sym typeface="Wingdings" panose="05000000000000000000" pitchFamily="2" charset="2"/>
              </a:rPr>
              <a:t>-free výzkum  transparentnost). </a:t>
            </a:r>
          </a:p>
        </p:txBody>
      </p:sp>
    </p:spTree>
    <p:extLst>
      <p:ext uri="{BB962C8B-B14F-4D97-AF65-F5344CB8AC3E}">
        <p14:creationId xmlns:p14="http://schemas.microsoft.com/office/powerpoint/2010/main" val="29210839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E5683ED-BD9D-4F23-B275-C5A976596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cs-CZ" sz="4000">
                <a:solidFill>
                  <a:srgbClr val="FFFFFF"/>
                </a:solidFill>
              </a:rPr>
              <a:t>Konečně výzkumný rozhovor!</a:t>
            </a:r>
            <a:endParaRPr lang="en-GB" sz="4000">
              <a:solidFill>
                <a:srgbClr val="FFFFFF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7A26EB2-068A-49DA-9369-126A430D8F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 fontScale="92500" lnSpcReduction="10000"/>
          </a:bodyPr>
          <a:lstStyle/>
          <a:p>
            <a:r>
              <a:rPr lang="cs-CZ" sz="2400" dirty="0"/>
              <a:t>Existuje spousta typologií. </a:t>
            </a:r>
          </a:p>
          <a:p>
            <a:r>
              <a:rPr lang="cs-CZ" sz="2400" dirty="0"/>
              <a:t>Podle množství kontroly: konverzace (vše volné, používá se v etnografii) </a:t>
            </a:r>
            <a:r>
              <a:rPr lang="cs-CZ" sz="2400" dirty="0">
                <a:sym typeface="Wingdings" panose="05000000000000000000" pitchFamily="2" charset="2"/>
              </a:rPr>
              <a:t> nestrukturovaný rozhovor (téma fixní)  polostrukturovaný rozhovor (téma fixní a fixní mohou být otázky, pořadí a chování tazatele; nejčastější)  strukturovaný (vše fixní – to je ale pro </a:t>
            </a:r>
            <a:r>
              <a:rPr lang="cs-CZ" sz="2400" dirty="0" err="1">
                <a:sym typeface="Wingdings" panose="05000000000000000000" pitchFamily="2" charset="2"/>
              </a:rPr>
              <a:t>kvali</a:t>
            </a:r>
            <a:r>
              <a:rPr lang="cs-CZ" sz="2400" dirty="0">
                <a:sym typeface="Wingdings" panose="05000000000000000000" pitchFamily="2" charset="2"/>
              </a:rPr>
              <a:t> problém).</a:t>
            </a:r>
          </a:p>
          <a:p>
            <a:r>
              <a:rPr lang="cs-CZ" sz="2400" dirty="0">
                <a:sym typeface="Wingdings" panose="05000000000000000000" pitchFamily="2" charset="2"/>
              </a:rPr>
              <a:t>Expertní rozhovor - know-how, příčiny a souvislosti, ale i tak brát s rezervou!</a:t>
            </a:r>
          </a:p>
          <a:p>
            <a:pPr lvl="1"/>
            <a:r>
              <a:rPr lang="cs-CZ" sz="2000" dirty="0">
                <a:sym typeface="Wingdings" panose="05000000000000000000" pitchFamily="2" charset="2"/>
              </a:rPr>
              <a:t>Explorační.</a:t>
            </a:r>
          </a:p>
          <a:p>
            <a:pPr lvl="1"/>
            <a:r>
              <a:rPr lang="cs-CZ" sz="2000" dirty="0">
                <a:sym typeface="Wingdings" panose="05000000000000000000" pitchFamily="2" charset="2"/>
              </a:rPr>
              <a:t>Systematizační – sběr objektivních skutečností (ne názorů experta).</a:t>
            </a:r>
          </a:p>
          <a:p>
            <a:pPr lvl="1"/>
            <a:r>
              <a:rPr lang="cs-CZ" sz="2000" dirty="0">
                <a:sym typeface="Wingdings" panose="05000000000000000000" pitchFamily="2" charset="2"/>
              </a:rPr>
              <a:t>Ideální je snowball.</a:t>
            </a:r>
          </a:p>
          <a:p>
            <a:r>
              <a:rPr lang="cs-CZ" sz="2400" dirty="0"/>
              <a:t>Důležitá je příprava!</a:t>
            </a:r>
          </a:p>
          <a:p>
            <a:r>
              <a:rPr lang="cs-CZ" sz="2400" dirty="0"/>
              <a:t>Designování – počet respondentů (</a:t>
            </a:r>
            <a:r>
              <a:rPr lang="cs-CZ" sz="2400" dirty="0" err="1"/>
              <a:t>zp</a:t>
            </a:r>
            <a:r>
              <a:rPr lang="cs-CZ" sz="2400" dirty="0"/>
              <a:t>. jejich výběru), médium, face to face?</a:t>
            </a:r>
          </a:p>
          <a:p>
            <a:r>
              <a:rPr lang="cs-CZ" sz="2400" dirty="0" err="1"/>
              <a:t>Power</a:t>
            </a:r>
            <a:r>
              <a:rPr lang="cs-CZ" sz="2400" dirty="0"/>
              <a:t> game, </a:t>
            </a:r>
            <a:r>
              <a:rPr lang="cs-CZ" sz="2400" dirty="0" err="1"/>
              <a:t>roleplaying</a:t>
            </a:r>
            <a:r>
              <a:rPr lang="cs-CZ" sz="2400" dirty="0"/>
              <a:t>, </a:t>
            </a:r>
            <a:r>
              <a:rPr lang="cs-CZ" sz="2400" dirty="0" err="1"/>
              <a:t>power</a:t>
            </a:r>
            <a:r>
              <a:rPr lang="cs-CZ" sz="2400" dirty="0"/>
              <a:t> </a:t>
            </a:r>
            <a:r>
              <a:rPr lang="cs-CZ" sz="2400" dirty="0" err="1"/>
              <a:t>dance</a:t>
            </a:r>
            <a:r>
              <a:rPr lang="cs-CZ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53413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93FA7D-D075-4975-A83E-9546253FF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 prezentace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A481CC-433C-4230-83A4-610D70930D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Základy </a:t>
            </a:r>
            <a:r>
              <a:rPr lang="cs-CZ" dirty="0"/>
              <a:t>(kvalitativního) výzkumu</a:t>
            </a:r>
            <a:endParaRPr lang="cs-CZ" b="1" dirty="0"/>
          </a:p>
          <a:p>
            <a:r>
              <a:rPr lang="cs-CZ" b="1" dirty="0"/>
              <a:t>Trocha</a:t>
            </a:r>
            <a:r>
              <a:rPr lang="cs-CZ" dirty="0"/>
              <a:t> filosofie na začátek.</a:t>
            </a:r>
          </a:p>
          <a:p>
            <a:r>
              <a:rPr lang="cs-CZ" dirty="0"/>
              <a:t>Něco, co se bude hodit pro plánování výzkumu.</a:t>
            </a:r>
          </a:p>
          <a:p>
            <a:r>
              <a:rPr lang="cs-CZ" b="1" dirty="0"/>
              <a:t>Trocha</a:t>
            </a:r>
            <a:r>
              <a:rPr lang="cs-CZ" dirty="0"/>
              <a:t> explorace.</a:t>
            </a:r>
          </a:p>
          <a:p>
            <a:r>
              <a:rPr lang="cs-CZ" b="1" dirty="0"/>
              <a:t>Trocha</a:t>
            </a:r>
            <a:r>
              <a:rPr lang="cs-CZ" dirty="0"/>
              <a:t> základů metod sběru dat pro kvalitativní výzkum.</a:t>
            </a:r>
          </a:p>
          <a:p>
            <a:r>
              <a:rPr lang="cs-CZ" dirty="0"/>
              <a:t>Přebíhání ke kvantitativnímu výzkumu.</a:t>
            </a:r>
          </a:p>
          <a:p>
            <a:r>
              <a:rPr lang="cs-CZ" dirty="0" err="1"/>
              <a:t>Good</a:t>
            </a:r>
            <a:r>
              <a:rPr lang="cs-CZ" dirty="0"/>
              <a:t> </a:t>
            </a:r>
            <a:r>
              <a:rPr lang="cs-CZ" dirty="0" err="1"/>
              <a:t>practices</a:t>
            </a:r>
            <a:r>
              <a:rPr lang="cs-CZ" dirty="0"/>
              <a:t> a organizace kvalitativního výzkumu.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en-GB" dirty="0"/>
          </a:p>
        </p:txBody>
      </p:sp>
      <p:pic>
        <p:nvPicPr>
          <p:cNvPr id="5" name="Obrázek 4" descr="Obsah obrázku silueta&#10;&#10;Popis byl vytvořen automaticky">
            <a:extLst>
              <a:ext uri="{FF2B5EF4-FFF2-40B4-BE49-F238E27FC236}">
                <a16:creationId xmlns:a16="http://schemas.microsoft.com/office/drawing/2014/main" id="{8E00DBCC-2E5C-407C-A5D3-53FF3EC07E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485" y="1314993"/>
            <a:ext cx="2499365" cy="176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2393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92ABD1C-1FF1-46DD-813A-76FCDBCE7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cs-CZ" sz="4000">
                <a:solidFill>
                  <a:srgbClr val="FFFFFF"/>
                </a:solidFill>
              </a:rPr>
              <a:t>Vedení výzkumného rozhovoru - před</a:t>
            </a:r>
            <a:endParaRPr lang="en-GB" sz="4000">
              <a:solidFill>
                <a:srgbClr val="FFFFFF"/>
              </a:solidFill>
            </a:endParaRP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642515BC-3F1E-BE66-4368-9FAC465149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4981845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686457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60F0730-DE7B-4F23-8B4C-3A63D4DD6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cs-CZ" sz="4000">
                <a:solidFill>
                  <a:srgbClr val="FFFFFF"/>
                </a:solidFill>
              </a:rPr>
              <a:t>Vedení výzkumného rozhovoru – během a po</a:t>
            </a:r>
            <a:endParaRPr lang="en-GB" sz="4000">
              <a:solidFill>
                <a:srgbClr val="FFFFFF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21D0BA3-16E1-4476-9C5A-53029BDC4F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5414" y="1891970"/>
            <a:ext cx="10461172" cy="4245265"/>
          </a:xfrm>
        </p:spPr>
        <p:txBody>
          <a:bodyPr anchor="ctr">
            <a:normAutofit lnSpcReduction="10000"/>
          </a:bodyPr>
          <a:lstStyle/>
          <a:p>
            <a:r>
              <a:rPr lang="cs-CZ" dirty="0"/>
              <a:t>Otázky by měly být jasné, stručné, otevřené (žargon?).</a:t>
            </a:r>
          </a:p>
          <a:p>
            <a:pPr lvl="1"/>
            <a:r>
              <a:rPr lang="cs-CZ" sz="2800" dirty="0"/>
              <a:t>Vychází sice z výzkumné otázky, ale není to to samé!</a:t>
            </a:r>
          </a:p>
          <a:p>
            <a:r>
              <a:rPr lang="cs-CZ" dirty="0"/>
              <a:t>Pozor na sugesci – výzkumník by měl být neutrální.</a:t>
            </a:r>
          </a:p>
          <a:p>
            <a:r>
              <a:rPr lang="cs-CZ" dirty="0"/>
              <a:t>Doplňující otázky.</a:t>
            </a:r>
          </a:p>
          <a:p>
            <a:r>
              <a:rPr lang="cs-CZ" dirty="0" err="1"/>
              <a:t>Probing</a:t>
            </a:r>
            <a:r>
              <a:rPr lang="cs-CZ" dirty="0"/>
              <a:t> (</a:t>
            </a:r>
            <a:r>
              <a:rPr lang="cs-CZ" dirty="0" err="1"/>
              <a:t>acommodating</a:t>
            </a:r>
            <a:r>
              <a:rPr lang="cs-CZ" dirty="0"/>
              <a:t>, </a:t>
            </a:r>
            <a:r>
              <a:rPr lang="cs-CZ" dirty="0" err="1"/>
              <a:t>encouraging</a:t>
            </a:r>
            <a:r>
              <a:rPr lang="cs-CZ" dirty="0"/>
              <a:t>, </a:t>
            </a:r>
            <a:r>
              <a:rPr lang="cs-CZ" dirty="0" err="1"/>
              <a:t>challenging</a:t>
            </a:r>
            <a:r>
              <a:rPr lang="cs-CZ" dirty="0"/>
              <a:t>) and </a:t>
            </a:r>
            <a:r>
              <a:rPr lang="cs-CZ" dirty="0" err="1"/>
              <a:t>prompting</a:t>
            </a:r>
            <a:r>
              <a:rPr lang="cs-CZ" dirty="0"/>
              <a:t>.</a:t>
            </a:r>
          </a:p>
          <a:p>
            <a:r>
              <a:rPr lang="cs-CZ" dirty="0"/>
              <a:t>Tolerovat ticho.</a:t>
            </a:r>
          </a:p>
          <a:p>
            <a:endParaRPr lang="cs-CZ" dirty="0"/>
          </a:p>
          <a:p>
            <a:r>
              <a:rPr lang="cs-CZ" dirty="0" err="1"/>
              <a:t>Debriefing</a:t>
            </a:r>
            <a:r>
              <a:rPr lang="cs-CZ" dirty="0"/>
              <a:t> (obzvláště při </a:t>
            </a:r>
            <a:r>
              <a:rPr lang="cs-CZ" dirty="0" err="1"/>
              <a:t>decepci</a:t>
            </a:r>
            <a:r>
              <a:rPr lang="cs-CZ" dirty="0"/>
              <a:t>).</a:t>
            </a:r>
          </a:p>
          <a:p>
            <a:r>
              <a:rPr lang="cs-CZ" dirty="0"/>
              <a:t>Networking.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578767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1464466-CC45-4A24-9CB0-7B37EA973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cs-CZ" sz="4000" dirty="0">
                <a:solidFill>
                  <a:srgbClr val="FFFFFF"/>
                </a:solidFill>
              </a:rPr>
              <a:t>Etika I</a:t>
            </a:r>
            <a:endParaRPr lang="en-GB" sz="4000" dirty="0">
              <a:solidFill>
                <a:srgbClr val="FFFFFF"/>
              </a:solidFill>
            </a:endParaRP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672999C5-CE2D-B8C5-1685-C98287ECFE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1233087"/>
              </p:ext>
            </p:extLst>
          </p:nvPr>
        </p:nvGraphicFramePr>
        <p:xfrm>
          <a:off x="644056" y="1654629"/>
          <a:ext cx="10927829" cy="46507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51701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ieronymus Bosch's Vision of Hell Lives on Today, 500 Years After the  Medieval Painter's Death - The Atlantic">
            <a:extLst>
              <a:ext uri="{FF2B5EF4-FFF2-40B4-BE49-F238E27FC236}">
                <a16:creationId xmlns:a16="http://schemas.microsoft.com/office/drawing/2014/main" id="{7DB61E03-F292-4CD8-EDB0-0CBDCB1DD4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689"/>
          <a:stretch/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47C37C2-CB9B-ED8B-1366-0ADAAF30C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178" y="426406"/>
            <a:ext cx="3822189" cy="1899912"/>
          </a:xfrm>
        </p:spPr>
        <p:txBody>
          <a:bodyPr>
            <a:normAutofit/>
          </a:bodyPr>
          <a:lstStyle/>
          <a:p>
            <a:r>
              <a:rPr lang="cs-CZ" sz="4000" dirty="0"/>
              <a:t>Akademické peklo</a:t>
            </a:r>
            <a:endParaRPr lang="en-GB" sz="4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7EDF066-05BC-54F6-3A95-F02D88079B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885" y="2068285"/>
            <a:ext cx="4669971" cy="4097792"/>
          </a:xfrm>
        </p:spPr>
        <p:txBody>
          <a:bodyPr>
            <a:normAutofit lnSpcReduction="10000"/>
          </a:bodyPr>
          <a:lstStyle/>
          <a:p>
            <a:r>
              <a:rPr lang="cs-CZ" sz="2000" dirty="0"/>
              <a:t>Nedbalá archivace a nakládání s daty. </a:t>
            </a:r>
          </a:p>
          <a:p>
            <a:r>
              <a:rPr lang="cs-CZ" sz="2000" dirty="0"/>
              <a:t>Fabrikace závěrů a dat. </a:t>
            </a:r>
          </a:p>
          <a:p>
            <a:r>
              <a:rPr lang="cs-CZ" sz="2000" dirty="0"/>
              <a:t>Netransparentnost ve výzkumu + obětování metodologické čistoty pro zjednodušení sdělení.</a:t>
            </a:r>
          </a:p>
          <a:p>
            <a:r>
              <a:rPr lang="cs-CZ" sz="2000" dirty="0"/>
              <a:t>Nepoužívání (špatné používání) vědeckých metod. </a:t>
            </a:r>
          </a:p>
          <a:p>
            <a:r>
              <a:rPr lang="cs-CZ" sz="2000" dirty="0"/>
              <a:t>Velké ego, slepota vůči </a:t>
            </a:r>
            <a:r>
              <a:rPr lang="cs-CZ" sz="2000" dirty="0" err="1"/>
              <a:t>outlierům</a:t>
            </a:r>
            <a:r>
              <a:rPr lang="cs-CZ" sz="2000" dirty="0"/>
              <a:t>, neschopnost zpochybnit své závěry a svou logiku. </a:t>
            </a:r>
          </a:p>
          <a:p>
            <a:r>
              <a:rPr lang="cs-CZ" sz="2000" dirty="0"/>
              <a:t>Příliš silné závěry na základě slabých designů, výsledků, či metod analýzy a sběru dat.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69570407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AA2FBA9-A957-41CF-8F14-738D6658D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cs-CZ" sz="4000">
                <a:solidFill>
                  <a:srgbClr val="FFFFFF"/>
                </a:solidFill>
              </a:rPr>
              <a:t>Další zdroje a metody sběru dat</a:t>
            </a:r>
            <a:endParaRPr lang="en-GB" sz="4000">
              <a:solidFill>
                <a:srgbClr val="FFFFFF"/>
              </a:solidFill>
            </a:endParaRPr>
          </a:p>
        </p:txBody>
      </p:sp>
      <p:graphicFrame>
        <p:nvGraphicFramePr>
          <p:cNvPr id="21" name="Zástupný obsah 2">
            <a:extLst>
              <a:ext uri="{FF2B5EF4-FFF2-40B4-BE49-F238E27FC236}">
                <a16:creationId xmlns:a16="http://schemas.microsoft.com/office/drawing/2014/main" id="{60FC4473-7A95-6D37-4069-F855D18B2E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1734209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4527354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22021BF-EA7C-40F8-AD3C-014F65D65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/>
          </a:bodyPr>
          <a:lstStyle/>
          <a:p>
            <a:r>
              <a:rPr lang="cs-CZ" dirty="0"/>
              <a:t>Rychlé shrnutí na závěr</a:t>
            </a:r>
            <a:endParaRPr lang="en-GB" dirty="0"/>
          </a:p>
        </p:txBody>
      </p:sp>
      <p:pic>
        <p:nvPicPr>
          <p:cNvPr id="5" name="Picture 4" descr="Ruka, který se dostane na slunce">
            <a:extLst>
              <a:ext uri="{FF2B5EF4-FFF2-40B4-BE49-F238E27FC236}">
                <a16:creationId xmlns:a16="http://schemas.microsoft.com/office/drawing/2014/main" id="{73FEA99B-EA9D-116A-8306-8342A4EE37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315" r="10930" b="2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BB21CC8-7305-4E0E-BCD5-D38762E9E3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788" y="2333297"/>
            <a:ext cx="4840010" cy="3843666"/>
          </a:xfrm>
        </p:spPr>
        <p:txBody>
          <a:bodyPr>
            <a:normAutofit/>
          </a:bodyPr>
          <a:lstStyle/>
          <a:p>
            <a:r>
              <a:rPr lang="cs-CZ" sz="2000"/>
              <a:t>Vše je v něčem ukotvené </a:t>
            </a:r>
            <a:r>
              <a:rPr lang="cs-CZ" sz="2000">
                <a:sym typeface="Wingdings" panose="05000000000000000000" pitchFamily="2" charset="2"/>
              </a:rPr>
              <a:t> je dobré inherentně znát v čem (vč. Filosofických pozic).</a:t>
            </a:r>
            <a:endParaRPr lang="cs-CZ" sz="2000"/>
          </a:p>
          <a:p>
            <a:r>
              <a:rPr lang="cs-CZ" sz="2000"/>
              <a:t>Koncepty kvalitativního a kvantitativního výzkumu jsou fluidní!</a:t>
            </a:r>
          </a:p>
          <a:p>
            <a:r>
              <a:rPr lang="cs-CZ" sz="2000"/>
              <a:t> Vše, co zde zaznělo je jen úvod - je nutné si nastudovat filosofické pozice a metody dle potřeby vašeho výzkumu.</a:t>
            </a:r>
          </a:p>
          <a:p>
            <a:r>
              <a:rPr lang="cs-CZ" sz="2000"/>
              <a:t>Věnujte výzkumu dostatek času</a:t>
            </a:r>
          </a:p>
          <a:p>
            <a:r>
              <a:rPr lang="cs-CZ" sz="2000"/>
              <a:t>Nezapomínejte na etiku, nepodvádějte.</a:t>
            </a:r>
            <a:endParaRPr lang="en-GB" sz="2000"/>
          </a:p>
        </p:txBody>
      </p:sp>
    </p:spTree>
    <p:extLst>
      <p:ext uri="{BB962C8B-B14F-4D97-AF65-F5344CB8AC3E}">
        <p14:creationId xmlns:p14="http://schemas.microsoft.com/office/powerpoint/2010/main" val="118750398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F6B2A7-49E5-4C31-A7E6-51C22ED80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942" y="381869"/>
            <a:ext cx="9895951" cy="1033669"/>
          </a:xfrm>
        </p:spPr>
        <p:txBody>
          <a:bodyPr>
            <a:normAutofit/>
          </a:bodyPr>
          <a:lstStyle/>
          <a:p>
            <a:r>
              <a:rPr lang="cs-CZ" sz="4000" dirty="0"/>
              <a:t>Reference I</a:t>
            </a:r>
            <a:endParaRPr lang="en-GB" sz="4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019B4AC-6FD9-4848-8FA9-2F6605B93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1" y="1774371"/>
            <a:ext cx="11397342" cy="4701760"/>
          </a:xfrm>
        </p:spPr>
        <p:txBody>
          <a:bodyPr anchor="ctr">
            <a:normAutofit fontScale="92500" lnSpcReduction="20000"/>
          </a:bodyPr>
          <a:lstStyle/>
          <a:p>
            <a:pPr marL="342900" lvl="0" indent="-342900">
              <a:lnSpc>
                <a:spcPct val="11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Casula</a:t>
            </a:r>
            <a:r>
              <a:rPr lang="cs-CZ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M., </a:t>
            </a:r>
            <a:r>
              <a:rPr lang="cs-CZ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Rangarajan</a:t>
            </a:r>
            <a:r>
              <a:rPr lang="cs-CZ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N. a </a:t>
            </a:r>
            <a:r>
              <a:rPr lang="cs-CZ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Shields</a:t>
            </a:r>
            <a:r>
              <a:rPr lang="cs-CZ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P. 2020. </a:t>
            </a:r>
            <a:r>
              <a:rPr lang="cs-CZ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potential</a:t>
            </a:r>
            <a:r>
              <a:rPr lang="cs-CZ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working</a:t>
            </a:r>
            <a:r>
              <a:rPr lang="cs-CZ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hypotheses</a:t>
            </a:r>
            <a:r>
              <a:rPr lang="cs-CZ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cs-CZ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deductive</a:t>
            </a:r>
            <a:r>
              <a:rPr lang="cs-CZ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exploratory</a:t>
            </a:r>
            <a:r>
              <a:rPr lang="cs-CZ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research</a:t>
            </a:r>
            <a:r>
              <a:rPr lang="cs-CZ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sz="19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Quality</a:t>
            </a:r>
            <a:r>
              <a:rPr lang="cs-CZ" sz="19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cs-CZ" sz="19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Quantity</a:t>
            </a:r>
            <a:r>
              <a:rPr lang="cs-CZ" sz="19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55, 1703-1725. https://doi.org/10,1007/s11135-020-01072-9.</a:t>
            </a:r>
            <a:endParaRPr lang="en-GB" sz="19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DeWalt, K. M., </a:t>
            </a:r>
            <a:r>
              <a:rPr lang="cs-CZ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GB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DeWalt, B. R. 2002. </a:t>
            </a:r>
            <a:r>
              <a:rPr lang="en-GB" sz="19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Participant observation: A guide for fieldworkers</a:t>
            </a:r>
            <a:r>
              <a:rPr lang="en-GB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Walnut Creek, CA: </a:t>
            </a:r>
            <a:r>
              <a:rPr lang="en-GB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AltaMira</a:t>
            </a:r>
            <a:r>
              <a:rPr lang="en-GB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1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Felbab</a:t>
            </a:r>
            <a:r>
              <a:rPr lang="cs-CZ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-Brown, Vanda. 2014. </a:t>
            </a:r>
            <a:r>
              <a:rPr lang="cs-CZ" sz="19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Security</a:t>
            </a:r>
            <a:r>
              <a:rPr lang="cs-CZ" sz="19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9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Considerations</a:t>
            </a:r>
            <a:r>
              <a:rPr lang="cs-CZ" sz="19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9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cs-CZ" sz="19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9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Conducting</a:t>
            </a:r>
            <a:r>
              <a:rPr lang="cs-CZ" sz="19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9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Fieldwork</a:t>
            </a:r>
            <a:r>
              <a:rPr lang="cs-CZ" sz="19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cs-CZ" sz="19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Highly</a:t>
            </a:r>
            <a:r>
              <a:rPr lang="cs-CZ" sz="19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9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Dangerous</a:t>
            </a:r>
            <a:r>
              <a:rPr lang="cs-CZ" sz="19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9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Places</a:t>
            </a:r>
            <a:r>
              <a:rPr lang="cs-CZ" sz="19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Or On </a:t>
            </a:r>
            <a:r>
              <a:rPr lang="cs-CZ" sz="19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Highly</a:t>
            </a:r>
            <a:r>
              <a:rPr lang="cs-CZ" sz="19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9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Dangerous</a:t>
            </a:r>
            <a:r>
              <a:rPr lang="cs-CZ" sz="19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9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Subjects</a:t>
            </a:r>
            <a:r>
              <a:rPr lang="cs-CZ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Social</a:t>
            </a:r>
            <a:r>
              <a:rPr lang="cs-CZ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Science </a:t>
            </a:r>
            <a:r>
              <a:rPr lang="cs-CZ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Research</a:t>
            </a:r>
            <a:r>
              <a:rPr lang="cs-CZ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Council´s</a:t>
            </a:r>
            <a:r>
              <a:rPr lang="cs-CZ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fieldwork</a:t>
            </a:r>
            <a:r>
              <a:rPr lang="cs-CZ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series</a:t>
            </a:r>
            <a:r>
              <a:rPr lang="cs-CZ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USA. In: https://www.brookings.edu/wp-content/uploads/2016/06/06_security_considerations_fieldwork_felbab_brown_report.pdf</a:t>
            </a:r>
            <a:endParaRPr lang="en-GB" sz="19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Guba, E. G., </a:t>
            </a:r>
            <a:r>
              <a:rPr lang="cs-CZ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GB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Lincoln, Y. S. 1981. </a:t>
            </a:r>
            <a:r>
              <a:rPr lang="en-GB" sz="19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Effective evaluation: Improving the usefulness of evaluation results through responsive and naturalistic approaches</a:t>
            </a:r>
            <a:r>
              <a:rPr lang="en-GB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San Francisco, CA: Jossey-Bass.</a:t>
            </a:r>
            <a:endParaRPr lang="cs-CZ" sz="19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Kahneman</a:t>
            </a:r>
            <a:r>
              <a:rPr lang="cs-CZ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D. 2013. </a:t>
            </a:r>
            <a:r>
              <a:rPr lang="cs-CZ" sz="19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Thinking</a:t>
            </a:r>
            <a:r>
              <a:rPr lang="cs-CZ" sz="1900" i="1" dirty="0">
                <a:ea typeface="Calibri" panose="020F0502020204030204" pitchFamily="34" charset="0"/>
                <a:cs typeface="Times New Roman" panose="02020603050405020304" pitchFamily="18" charset="0"/>
              </a:rPr>
              <a:t> Fast and </a:t>
            </a:r>
            <a:r>
              <a:rPr lang="cs-CZ" sz="19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Slow</a:t>
            </a:r>
            <a:r>
              <a:rPr lang="cs-CZ" sz="1900" i="1" dirty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Penguin</a:t>
            </a:r>
            <a:r>
              <a:rPr lang="cs-CZ" sz="19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Books</a:t>
            </a:r>
            <a:r>
              <a:rPr lang="cs-CZ" sz="19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19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LeCompte, M. D., </a:t>
            </a:r>
            <a:r>
              <a:rPr lang="cs-CZ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GB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Goetz, J. P. 1982. Problems of Reliability and Validity in Ethnographic Research. </a:t>
            </a:r>
            <a:r>
              <a:rPr lang="en-GB" sz="19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Review of Educational Research</a:t>
            </a:r>
            <a:r>
              <a:rPr lang="en-GB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52, 31-60.</a:t>
            </a:r>
            <a:br>
              <a:rPr lang="en-GB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https://doi.org/10.3102/00346543052001031</a:t>
            </a:r>
          </a:p>
          <a:p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386668497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0951AD-A032-DE83-F39E-5453B47BA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Reference II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3869C1-5B61-B6A8-0F27-834207D608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342900" lvl="0" indent="-342900">
              <a:lnSpc>
                <a:spcPct val="11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Mason, J. (1996). </a:t>
            </a:r>
            <a:r>
              <a:rPr lang="en-GB" sz="26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Qualitative researching.</a:t>
            </a:r>
            <a:r>
              <a:rPr lang="en-GB" sz="2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Sage Publications, Inc.</a:t>
            </a:r>
          </a:p>
          <a:p>
            <a:pPr marL="342900" lvl="0" indent="-342900">
              <a:lnSpc>
                <a:spcPct val="11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Navarro, J., </a:t>
            </a:r>
            <a:r>
              <a:rPr lang="cs-CZ" sz="2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GB" sz="2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Karlins</a:t>
            </a:r>
            <a:r>
              <a:rPr lang="en-GB" sz="2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M. 2008. </a:t>
            </a:r>
            <a:r>
              <a:rPr lang="en-GB" sz="26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What every BODY is saying: An ex-FBI agent's guide to speed reading people</a:t>
            </a:r>
            <a:r>
              <a:rPr lang="en-GB" sz="2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New York, NY: HarperCollins.</a:t>
            </a:r>
          </a:p>
          <a:p>
            <a:pPr marL="342900" indent="-342900">
              <a:lnSpc>
                <a:spcPct val="110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cs-CZ" sz="2600" dirty="0" err="1"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Silverman</a:t>
            </a:r>
            <a:r>
              <a:rPr lang="cs-CZ" sz="2600" dirty="0"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D. (2015): </a:t>
            </a:r>
            <a:r>
              <a:rPr lang="cs-CZ" sz="2600" i="1" dirty="0" err="1"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Interpreting</a:t>
            </a:r>
            <a:r>
              <a:rPr lang="cs-CZ" sz="2600" i="1" dirty="0"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qualitative</a:t>
            </a:r>
            <a:r>
              <a:rPr lang="cs-CZ" sz="2600" i="1" dirty="0"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data</a:t>
            </a:r>
            <a:r>
              <a:rPr lang="cs-CZ" sz="2600" dirty="0"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sz="2600" dirty="0" err="1"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Sage</a:t>
            </a:r>
            <a:r>
              <a:rPr lang="cs-CZ" sz="2600" dirty="0"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10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GB" sz="2600" b="0" i="0" dirty="0">
                <a:solidFill>
                  <a:srgbClr val="232323"/>
                </a:solidFill>
                <a:effectLst/>
              </a:rPr>
              <a:t>Silverman, D. (20</a:t>
            </a:r>
            <a:r>
              <a:rPr lang="cs-CZ" sz="2600" b="0" i="0" dirty="0">
                <a:solidFill>
                  <a:srgbClr val="232323"/>
                </a:solidFill>
                <a:effectLst/>
              </a:rPr>
              <a:t>21</a:t>
            </a:r>
            <a:r>
              <a:rPr lang="en-GB" sz="2600" b="0" i="0" dirty="0">
                <a:solidFill>
                  <a:srgbClr val="232323"/>
                </a:solidFill>
                <a:effectLst/>
              </a:rPr>
              <a:t>) Doing Qualitative Research: A Practical Handbook. </a:t>
            </a:r>
            <a:r>
              <a:rPr lang="cs-CZ" sz="2600" b="0" i="0" dirty="0">
                <a:solidFill>
                  <a:srgbClr val="232323"/>
                </a:solidFill>
                <a:effectLst/>
              </a:rPr>
              <a:t>6th</a:t>
            </a:r>
            <a:r>
              <a:rPr lang="en-GB" sz="2600" b="0" i="0" dirty="0">
                <a:solidFill>
                  <a:srgbClr val="232323"/>
                </a:solidFill>
                <a:effectLst/>
              </a:rPr>
              <a:t> Edition, Sage Publications, London.</a:t>
            </a:r>
            <a:endParaRPr lang="cs-CZ" sz="2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Spradley, J</a:t>
            </a:r>
            <a:r>
              <a:rPr lang="cs-CZ" sz="2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GB" sz="2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P. 1980. </a:t>
            </a:r>
            <a:r>
              <a:rPr lang="en-GB" sz="26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Participant observation</a:t>
            </a:r>
            <a:r>
              <a:rPr lang="en-GB" sz="2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New York: Holt, Rinehart and Winston.</a:t>
            </a:r>
          </a:p>
          <a:p>
            <a:pPr marL="342900" lvl="0" indent="-342900">
              <a:lnSpc>
                <a:spcPct val="11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2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Stebbins</a:t>
            </a:r>
            <a:r>
              <a:rPr lang="cs-CZ" sz="2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R. A. 2011. </a:t>
            </a:r>
            <a:r>
              <a:rPr lang="cs-CZ" sz="26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Exploratory</a:t>
            </a:r>
            <a:r>
              <a:rPr lang="cs-CZ" sz="26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Research</a:t>
            </a:r>
            <a:r>
              <a:rPr lang="cs-CZ" sz="26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cs-CZ" sz="26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26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Social</a:t>
            </a:r>
            <a:r>
              <a:rPr lang="cs-CZ" sz="26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Sciences</a:t>
            </a:r>
            <a:r>
              <a:rPr lang="cs-CZ" sz="2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sz="2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Thousand</a:t>
            </a:r>
            <a:r>
              <a:rPr lang="cs-CZ" sz="2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Oaks</a:t>
            </a:r>
            <a:r>
              <a:rPr lang="cs-CZ" sz="2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SAGE </a:t>
            </a:r>
            <a:r>
              <a:rPr lang="cs-CZ" sz="2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Publications</a:t>
            </a:r>
            <a:r>
              <a:rPr lang="cs-CZ" sz="2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ISBN 9780761923992.</a:t>
            </a:r>
            <a:endParaRPr lang="en-GB" sz="2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810104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5AA5D5-0207-43CB-B667-88810BA1D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71" y="1470991"/>
            <a:ext cx="13051972" cy="1325563"/>
          </a:xfrm>
        </p:spPr>
        <p:txBody>
          <a:bodyPr>
            <a:noAutofit/>
          </a:bodyPr>
          <a:lstStyle/>
          <a:p>
            <a:r>
              <a:rPr lang="cs-CZ" sz="3200" dirty="0"/>
              <a:t>Děkuji za pozornost!</a:t>
            </a:r>
            <a:br>
              <a:rPr lang="cs-CZ" sz="3200" dirty="0"/>
            </a:br>
            <a:br>
              <a:rPr lang="cs-CZ" sz="3200" dirty="0"/>
            </a:br>
            <a:r>
              <a:rPr lang="cs-CZ" sz="3200" dirty="0"/>
              <a:t>´Odměna´ za neusnutí:</a:t>
            </a:r>
            <a:br>
              <a:rPr lang="cs-CZ" sz="3200" dirty="0"/>
            </a:br>
            <a:r>
              <a:rPr lang="cs-CZ" sz="3200" dirty="0"/>
              <a:t>https://methods.sagepub.com/methods-map/research-methods</a:t>
            </a:r>
            <a:endParaRPr lang="en-GB" sz="32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A0FC401-049B-4F6D-A723-84989CF65C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2384" y="3842145"/>
            <a:ext cx="3407229" cy="43860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/>
              <a:t>jkleiner@mail.muni.cz</a:t>
            </a:r>
            <a:endParaRPr lang="en-GB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9D87FB1-6168-44BF-A375-1933450BB4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340" y="4280749"/>
            <a:ext cx="3897316" cy="1948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1089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1DB4AB-DB1B-00C9-7D57-07096B6D1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456" y="267154"/>
            <a:ext cx="11081657" cy="1325563"/>
          </a:xfrm>
        </p:spPr>
        <p:txBody>
          <a:bodyPr/>
          <a:lstStyle/>
          <a:p>
            <a:r>
              <a:rPr lang="cs-CZ" dirty="0" err="1"/>
              <a:t>Kvali</a:t>
            </a:r>
            <a:r>
              <a:rPr lang="cs-CZ" dirty="0"/>
              <a:t> výzkum od A do Z (</a:t>
            </a:r>
            <a:r>
              <a:rPr lang="cs-CZ" dirty="0" err="1"/>
              <a:t>Silverman</a:t>
            </a:r>
            <a:r>
              <a:rPr lang="cs-CZ" dirty="0"/>
              <a:t>, 2014 a 2021)</a:t>
            </a:r>
            <a:endParaRPr lang="en-GB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3E5EAC3-9E80-3BD6-A9CA-508DB1DD07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6471" y="1472974"/>
            <a:ext cx="3385338" cy="4898571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E9F1095D-F1CD-8918-C00B-32AB862B31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472974"/>
            <a:ext cx="3783512" cy="489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240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65A8AE2-DAF0-4500-A8C7-00F7CDA51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cs-CZ" sz="4000" dirty="0" err="1">
                <a:solidFill>
                  <a:srgbClr val="FFFFFF"/>
                </a:solidFill>
              </a:rPr>
              <a:t>Roadmap</a:t>
            </a:r>
            <a:r>
              <a:rPr lang="cs-CZ" sz="4000" dirty="0">
                <a:solidFill>
                  <a:srgbClr val="FFFFFF"/>
                </a:solidFill>
              </a:rPr>
              <a:t> kurzu</a:t>
            </a:r>
            <a:endParaRPr lang="en-GB" sz="4000" dirty="0">
              <a:solidFill>
                <a:srgbClr val="FFFFFF"/>
              </a:solidFill>
            </a:endParaRP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D1DA7180-CBBD-8601-5367-46A61DEE85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5510267"/>
              </p:ext>
            </p:extLst>
          </p:nvPr>
        </p:nvGraphicFramePr>
        <p:xfrm>
          <a:off x="1123027" y="2585280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 descr="You Are Here Icon Images – Browse 1,512 Stock Photos, Vectors, and Video |  Adobe Stock">
            <a:extLst>
              <a:ext uri="{FF2B5EF4-FFF2-40B4-BE49-F238E27FC236}">
                <a16:creationId xmlns:a16="http://schemas.microsoft.com/office/drawing/2014/main" id="{9732599F-32F6-4B09-B5B2-EF65D88146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8" y="3854877"/>
            <a:ext cx="1316996" cy="1316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AD4F8378-D997-DEC3-7FEC-AACFEF8DA947}"/>
              </a:ext>
            </a:extLst>
          </p:cNvPr>
          <p:cNvSpPr txBox="1">
            <a:spLocks/>
          </p:cNvSpPr>
          <p:nvPr/>
        </p:nvSpPr>
        <p:spPr>
          <a:xfrm rot="20224326">
            <a:off x="80369" y="5042610"/>
            <a:ext cx="2065491" cy="14685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6000" dirty="0">
                <a:solidFill>
                  <a:srgbClr val="FF0000"/>
                </a:solidFill>
                <a:latin typeface="Fave Script Bold Pro" panose="020B0604020202020204" pitchFamily="2" charset="-18"/>
              </a:rPr>
              <a:t>Základy</a:t>
            </a:r>
            <a:endParaRPr lang="en-GB" sz="6000" dirty="0">
              <a:solidFill>
                <a:srgbClr val="FF0000"/>
              </a:solidFill>
              <a:latin typeface="Fave Script Bold Pro" panose="020B0604020202020204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188330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3" name="Rectangle 9222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106068C-FED6-8F9C-35C1-8129200C1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cs-CZ" dirty="0"/>
              <a:t>Jak získáváme vědění? (</a:t>
            </a:r>
            <a:r>
              <a:rPr lang="cs-CZ" dirty="0" err="1"/>
              <a:t>Silverman</a:t>
            </a:r>
            <a:r>
              <a:rPr lang="cs-CZ" dirty="0"/>
              <a:t>, 2014)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0D61C6B-AF97-7786-F8C6-CAD17529B1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>
            <a:normAutofit lnSpcReduction="10000"/>
          </a:bodyPr>
          <a:lstStyle/>
          <a:p>
            <a:r>
              <a:rPr lang="cs-CZ" sz="2400" dirty="0"/>
              <a:t>Vyhledáváním na internetu.</a:t>
            </a:r>
          </a:p>
          <a:p>
            <a:r>
              <a:rPr lang="cs-CZ" sz="2400" dirty="0"/>
              <a:t>Konzumací médií.</a:t>
            </a:r>
          </a:p>
          <a:p>
            <a:r>
              <a:rPr lang="cs-CZ" sz="2400" dirty="0"/>
              <a:t>Zeptám se kamaráda, co si o dané věci myslí.</a:t>
            </a:r>
          </a:p>
          <a:p>
            <a:endParaRPr lang="cs-CZ" sz="2400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          </a:t>
            </a:r>
            <a:r>
              <a:rPr lang="cs-CZ" sz="2400" dirty="0">
                <a:sym typeface="Wingdings" panose="05000000000000000000" pitchFamily="2" charset="2"/>
              </a:rPr>
              <a:t> </a:t>
            </a:r>
            <a:r>
              <a:rPr lang="cs-CZ" sz="2400" dirty="0"/>
              <a:t>Je to věda?</a:t>
            </a:r>
            <a:endParaRPr lang="en-GB" sz="2400" dirty="0"/>
          </a:p>
        </p:txBody>
      </p:sp>
      <p:pic>
        <p:nvPicPr>
          <p:cNvPr id="9218" name="Picture 2" descr="doc. Ing. Miroslav Ševčík, CSc. – Katedra hospodářské a sociální politiky –  Vysoká škola ekonomická v Praze">
            <a:extLst>
              <a:ext uri="{FF2B5EF4-FFF2-40B4-BE49-F238E27FC236}">
                <a16:creationId xmlns:a16="http://schemas.microsoft.com/office/drawing/2014/main" id="{9A084788-85D9-A9C4-B057-9200296921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7253"/>
          <a:stretch/>
        </p:blipFill>
        <p:spPr bwMode="auto"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13D22C44-2EEE-AED3-935A-3D976064335B}"/>
              </a:ext>
            </a:extLst>
          </p:cNvPr>
          <p:cNvSpPr txBox="1"/>
          <p:nvPr/>
        </p:nvSpPr>
        <p:spPr>
          <a:xfrm>
            <a:off x="10439254" y="3429000"/>
            <a:ext cx="9145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i="1" dirty="0"/>
              <a:t>Zdroj: VŠE</a:t>
            </a:r>
            <a:endParaRPr lang="en-GB" sz="1400" i="1" dirty="0"/>
          </a:p>
        </p:txBody>
      </p:sp>
    </p:spTree>
    <p:extLst>
      <p:ext uri="{BB962C8B-B14F-4D97-AF65-F5344CB8AC3E}">
        <p14:creationId xmlns:p14="http://schemas.microsoft.com/office/powerpoint/2010/main" val="605318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47" name="Rectangle 10246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AE54F561-2934-E05B-1B97-77AC1E738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cs-CZ" dirty="0"/>
              <a:t>Jak získáváme vědění? (</a:t>
            </a:r>
            <a:r>
              <a:rPr lang="cs-CZ" dirty="0" err="1"/>
              <a:t>Silverman</a:t>
            </a:r>
            <a:r>
              <a:rPr lang="cs-CZ" dirty="0"/>
              <a:t>, 2014)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50FFA99-77A5-961D-E950-D762547721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985657" cy="4159578"/>
          </a:xfrm>
        </p:spPr>
        <p:txBody>
          <a:bodyPr>
            <a:normAutofit fontScale="92500" lnSpcReduction="10000"/>
          </a:bodyPr>
          <a:lstStyle/>
          <a:p>
            <a:r>
              <a:rPr lang="cs-CZ" sz="2400" dirty="0"/>
              <a:t>Vědecký způsob </a:t>
            </a:r>
            <a:r>
              <a:rPr lang="cs-CZ" sz="2400" b="1" dirty="0"/>
              <a:t>určuje, co by se mělo zkoumat </a:t>
            </a:r>
            <a:r>
              <a:rPr lang="cs-CZ" sz="2400" dirty="0"/>
              <a:t>(systematickým/strukturovaným) </a:t>
            </a:r>
            <a:r>
              <a:rPr lang="cs-CZ" sz="2400" dirty="0" err="1"/>
              <a:t>přehledováním</a:t>
            </a:r>
            <a:r>
              <a:rPr lang="cs-CZ" sz="2400" dirty="0"/>
              <a:t> existujících vědomostí.</a:t>
            </a:r>
          </a:p>
          <a:p>
            <a:r>
              <a:rPr lang="cs-CZ" sz="2400" dirty="0"/>
              <a:t>Formuluje „problém“ nebo oblast výzkumu s ohledem na </a:t>
            </a:r>
            <a:r>
              <a:rPr lang="cs-CZ" sz="2400" b="1" dirty="0"/>
              <a:t>teorie a koncepty</a:t>
            </a:r>
            <a:r>
              <a:rPr lang="cs-CZ" sz="2400" dirty="0"/>
              <a:t>.</a:t>
            </a:r>
          </a:p>
          <a:p>
            <a:r>
              <a:rPr lang="cs-CZ" sz="2400" dirty="0"/>
              <a:t>Používá </a:t>
            </a:r>
            <a:r>
              <a:rPr lang="cs-CZ" sz="2400" b="1" dirty="0"/>
              <a:t>rigorózní metody </a:t>
            </a:r>
            <a:r>
              <a:rPr lang="cs-CZ" sz="2400" dirty="0"/>
              <a:t>k objevení nových faktů, souvislostí, vztahů apod. nebo ponechává, či vyvrací hypotézy.</a:t>
            </a:r>
          </a:p>
          <a:p>
            <a:r>
              <a:rPr lang="cs-CZ" sz="2400" dirty="0"/>
              <a:t>Často je prováděn za účelem získání vědění pro vědění (základní vs. aplikovaný výzkum).</a:t>
            </a:r>
            <a:endParaRPr lang="en-GB" sz="2400" dirty="0"/>
          </a:p>
        </p:txBody>
      </p:sp>
      <p:pic>
        <p:nvPicPr>
          <p:cNvPr id="10242" name="Picture 2" descr="Oxford remembers Professor Stephen Hawking | University of Oxford">
            <a:extLst>
              <a:ext uri="{FF2B5EF4-FFF2-40B4-BE49-F238E27FC236}">
                <a16:creationId xmlns:a16="http://schemas.microsoft.com/office/drawing/2014/main" id="{5AA5AE5D-8853-B907-6F5A-A769D6FA13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0" b="3120"/>
          <a:stretch/>
        </p:blipFill>
        <p:spPr bwMode="auto"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05AC8348-2C09-01DD-A7C6-7CE193848091}"/>
              </a:ext>
            </a:extLst>
          </p:cNvPr>
          <p:cNvSpPr txBox="1"/>
          <p:nvPr/>
        </p:nvSpPr>
        <p:spPr>
          <a:xfrm>
            <a:off x="9510145" y="211236"/>
            <a:ext cx="20907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i="1" dirty="0">
                <a:solidFill>
                  <a:schemeClr val="bg1"/>
                </a:solidFill>
              </a:rPr>
              <a:t>Zdroj: University </a:t>
            </a:r>
            <a:r>
              <a:rPr lang="cs-CZ" sz="1400" i="1" dirty="0" err="1">
                <a:solidFill>
                  <a:schemeClr val="bg1"/>
                </a:solidFill>
              </a:rPr>
              <a:t>of</a:t>
            </a:r>
            <a:r>
              <a:rPr lang="cs-CZ" sz="1400" i="1" dirty="0">
                <a:solidFill>
                  <a:schemeClr val="bg1"/>
                </a:solidFill>
              </a:rPr>
              <a:t> Oxford</a:t>
            </a:r>
            <a:endParaRPr lang="en-GB" sz="1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6638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B38E46-C77D-AE8A-E78B-ACE34EC3C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Kvali</a:t>
            </a:r>
            <a:r>
              <a:rPr lang="cs-CZ" dirty="0"/>
              <a:t> vs. </a:t>
            </a:r>
            <a:r>
              <a:rPr lang="cs-CZ" dirty="0" err="1"/>
              <a:t>kvanti</a:t>
            </a:r>
            <a:r>
              <a:rPr lang="cs-CZ" dirty="0"/>
              <a:t> (</a:t>
            </a:r>
            <a:r>
              <a:rPr lang="cs-CZ" dirty="0" err="1"/>
              <a:t>Silverman</a:t>
            </a:r>
            <a:r>
              <a:rPr lang="cs-CZ" dirty="0"/>
              <a:t>, 2014, s. 26-27)</a:t>
            </a:r>
            <a:endParaRPr lang="en-GB" dirty="0"/>
          </a:p>
        </p:txBody>
      </p:sp>
      <p:graphicFrame>
        <p:nvGraphicFramePr>
          <p:cNvPr id="5" name="Tabulka 5">
            <a:extLst>
              <a:ext uri="{FF2B5EF4-FFF2-40B4-BE49-F238E27FC236}">
                <a16:creationId xmlns:a16="http://schemas.microsoft.com/office/drawing/2014/main" id="{CA164AEE-F8DF-9B57-A797-8CBF5DAB60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1657854"/>
              </p:ext>
            </p:extLst>
          </p:nvPr>
        </p:nvGraphicFramePr>
        <p:xfrm>
          <a:off x="838200" y="1825625"/>
          <a:ext cx="10515600" cy="293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896182448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349795593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08410778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46223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err="1"/>
                        <a:t>Kvali</a:t>
                      </a:r>
                      <a:r>
                        <a:rPr lang="cs-CZ" dirty="0"/>
                        <a:t> – mylně</a:t>
                      </a:r>
                      <a:endParaRPr lang="en-GB" dirty="0"/>
                    </a:p>
                  </a:txBody>
                  <a:tcP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Kvanti</a:t>
                      </a:r>
                      <a:r>
                        <a:rPr lang="cs-CZ" dirty="0"/>
                        <a:t> - mylně</a:t>
                      </a:r>
                      <a:endParaRPr lang="en-GB" dirty="0"/>
                    </a:p>
                  </a:txBody>
                  <a:tcP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err="1">
                          <a:solidFill>
                            <a:schemeClr val="tx1"/>
                          </a:solidFill>
                        </a:rPr>
                        <a:t>Kvali</a:t>
                      </a:r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 – brát s rezervou!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err="1">
                          <a:solidFill>
                            <a:schemeClr val="tx1"/>
                          </a:solidFill>
                        </a:rPr>
                        <a:t>Kvanti</a:t>
                      </a:r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 – brát s rezervou!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87938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bg1"/>
                          </a:solidFill>
                        </a:rPr>
                        <a:t>Používá slova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bg1"/>
                          </a:solidFill>
                        </a:rPr>
                        <a:t>Používá čísla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Popisuje fenomén v kontextu</a:t>
                      </a:r>
                      <a:endParaRPr lang="en-GB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Generuje data pro numerickou analýzu</a:t>
                      </a:r>
                      <a:endParaRPr lang="en-GB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24113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bg1"/>
                          </a:solidFill>
                        </a:rPr>
                        <a:t>Zabývá se významem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bg1"/>
                          </a:solidFill>
                        </a:rPr>
                        <a:t>Zabývá se chováním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Interpretuje procesy a významy</a:t>
                      </a:r>
                      <a:endParaRPr lang="en-GB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Používá statistiku</a:t>
                      </a:r>
                      <a:endParaRPr lang="en-GB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74755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bg1"/>
                          </a:solidFill>
                        </a:rPr>
                        <a:t>Indukuje hypotézy z dat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bg1"/>
                          </a:solidFill>
                        </a:rPr>
                        <a:t>Začíná hypotézou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Požívá teoreticky zakotvené koncepty</a:t>
                      </a:r>
                      <a:endParaRPr lang="en-GB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Používá statistický SW</a:t>
                      </a:r>
                      <a:endParaRPr lang="en-GB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1305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bg1"/>
                          </a:solidFill>
                        </a:rPr>
                        <a:t>Používá případové studie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bg1"/>
                          </a:solidFill>
                        </a:rPr>
                        <a:t>Zobecňuje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Cílí spíše na porozumění</a:t>
                      </a:r>
                      <a:endParaRPr lang="en-GB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Cílí na explanace, korelace a kauzality</a:t>
                      </a:r>
                      <a:endParaRPr lang="en-GB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74659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101328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</TotalTime>
  <Words>2887</Words>
  <Application>Microsoft Office PowerPoint</Application>
  <PresentationFormat>Širokoúhlá obrazovka</PresentationFormat>
  <Paragraphs>303</Paragraphs>
  <Slides>48</Slides>
  <Notes>2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48</vt:i4>
      </vt:variant>
    </vt:vector>
  </HeadingPairs>
  <TitlesOfParts>
    <vt:vector size="55" baseType="lpstr">
      <vt:lpstr>Arial</vt:lpstr>
      <vt:lpstr>Calibri</vt:lpstr>
      <vt:lpstr>Calibri Light</vt:lpstr>
      <vt:lpstr>Fave Script Bold Pro</vt:lpstr>
      <vt:lpstr>Wingdings</vt:lpstr>
      <vt:lpstr>Motiv Office</vt:lpstr>
      <vt:lpstr>Rastrový obrázek</vt:lpstr>
      <vt:lpstr>Výzkumný rozhovor a další metody sběru dat v rámci exploratorního výzkumu</vt:lpstr>
      <vt:lpstr>Roadmap kurzu</vt:lpstr>
      <vt:lpstr>Roadmap kurzu</vt:lpstr>
      <vt:lpstr>Obsah prezentace</vt:lpstr>
      <vt:lpstr>Kvali výzkum od A do Z (Silverman, 2014 a 2021)</vt:lpstr>
      <vt:lpstr>Roadmap kurzu</vt:lpstr>
      <vt:lpstr>Jak získáváme vědění? (Silverman, 2014)</vt:lpstr>
      <vt:lpstr>Jak získáváme vědění? (Silverman, 2014)</vt:lpstr>
      <vt:lpstr>Kvali vs. kvanti (Silverman, 2014, s. 26-27)</vt:lpstr>
      <vt:lpstr>Kvali dle Silvermana (2014, s. 28)</vt:lpstr>
      <vt:lpstr>Pozor!</vt:lpstr>
      <vt:lpstr>Existuje sociální svět? Co je realita? Jak můžeme poznat realitu? </vt:lpstr>
      <vt:lpstr>Proč s tímhle musím ztrácet čas, když mě baví tanky, válka a terorismus?</vt:lpstr>
      <vt:lpstr>Čím více nástrojů máme, tím dokážeme lépe poznávat realitu.</vt:lpstr>
      <vt:lpstr> Cíl přednášek a kurzu</vt:lpstr>
      <vt:lpstr>Roadmap kurzu</vt:lpstr>
      <vt:lpstr>Sociální ontologie (Casula a kol., 2020)</vt:lpstr>
      <vt:lpstr>Prezentace aplikace PowerPoint</vt:lpstr>
      <vt:lpstr>Prezentace aplikace PowerPoint</vt:lpstr>
      <vt:lpstr>Silvermanovy (2014) modely kvali výzkumu</vt:lpstr>
      <vt:lpstr>Naturalismus (Silverman, 2014)</vt:lpstr>
      <vt:lpstr>Epistemologie</vt:lpstr>
      <vt:lpstr>Dimenze výzkumu v rámci epistemologie</vt:lpstr>
      <vt:lpstr>3 účely výzkumu (Casula a kol., 2020)</vt:lpstr>
      <vt:lpstr>Exploratorní výzkum (Stebbins, 2011)</vt:lpstr>
      <vt:lpstr>Proces (Stebbins, 2011)</vt:lpstr>
      <vt:lpstr>Explorace může být i deduktivní (Casula a kol., 2020)</vt:lpstr>
      <vt:lpstr>6 principů hypoteticko-deduktivní vědy</vt:lpstr>
      <vt:lpstr>Roadmap kurzu</vt:lpstr>
      <vt:lpstr>Metody sběru dat pro kvalitativní výzkum</vt:lpstr>
      <vt:lpstr>Metody často přiřazované sběru dat pro kvalitativní výzkum, které ale můžeme použít i v rámci výzkumu kvantitativního </vt:lpstr>
      <vt:lpstr>Prezentace aplikace PowerPoint</vt:lpstr>
      <vt:lpstr>Pozorování</vt:lpstr>
      <vt:lpstr>Jak vytvořit fokus? (Spradley, 1980)</vt:lpstr>
      <vt:lpstr>S čím je dále třeba počítat</vt:lpstr>
      <vt:lpstr>Hledejte kontradikce, nevěřte své intuici</vt:lpstr>
      <vt:lpstr>Kolik potřebuji případů?</vt:lpstr>
      <vt:lpstr>Kritéria kvality výzkumu</vt:lpstr>
      <vt:lpstr>Konečně výzkumný rozhovor!</vt:lpstr>
      <vt:lpstr>Vedení výzkumného rozhovoru - před</vt:lpstr>
      <vt:lpstr>Vedení výzkumného rozhovoru – během a po</vt:lpstr>
      <vt:lpstr>Etika I</vt:lpstr>
      <vt:lpstr>Akademické peklo</vt:lpstr>
      <vt:lpstr>Další zdroje a metody sběru dat</vt:lpstr>
      <vt:lpstr>Rychlé shrnutí na závěr</vt:lpstr>
      <vt:lpstr>Reference I</vt:lpstr>
      <vt:lpstr>Reference II</vt:lpstr>
      <vt:lpstr>Děkuji za pozornost!  ´Odměna´ za neusnutí: https://methods.sagepub.com/methods-map/research-methods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Výzkumný rozhovor a další metody sběru dat v rámci exploratorního výzkumu</dc:title>
  <dc:creator>Jan Kleiner</dc:creator>
  <cp:lastModifiedBy>Jan Kleiner</cp:lastModifiedBy>
  <cp:revision>52</cp:revision>
  <dcterms:created xsi:type="dcterms:W3CDTF">2022-03-29T14:31:56Z</dcterms:created>
  <dcterms:modified xsi:type="dcterms:W3CDTF">2023-03-15T12:51:43Z</dcterms:modified>
</cp:coreProperties>
</file>