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5" r:id="rId4"/>
    <p:sldId id="311" r:id="rId5"/>
    <p:sldId id="312" r:id="rId6"/>
    <p:sldId id="258" r:id="rId7"/>
    <p:sldId id="259" r:id="rId8"/>
    <p:sldId id="260" r:id="rId9"/>
    <p:sldId id="262" r:id="rId10"/>
    <p:sldId id="263" r:id="rId11"/>
    <p:sldId id="264" r:id="rId12"/>
    <p:sldId id="265" r:id="rId13"/>
    <p:sldId id="267" r:id="rId14"/>
    <p:sldId id="268" r:id="rId15"/>
    <p:sldId id="270" r:id="rId16"/>
    <p:sldId id="274" r:id="rId17"/>
    <p:sldId id="275" r:id="rId18"/>
    <p:sldId id="283" r:id="rId19"/>
    <p:sldId id="284" r:id="rId20"/>
    <p:sldId id="296" r:id="rId21"/>
    <p:sldId id="29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3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269" r:id="rId39"/>
    <p:sldId id="306" r:id="rId40"/>
    <p:sldId id="271" r:id="rId41"/>
    <p:sldId id="308" r:id="rId42"/>
    <p:sldId id="309" r:id="rId43"/>
    <p:sldId id="310" r:id="rId44"/>
    <p:sldId id="276" r:id="rId45"/>
    <p:sldId id="277" r:id="rId4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EB04A3-0FAA-4153-B765-294549125BCA}" v="5" dt="2023-03-10T21:27:48.6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Spáč" userId="2e8d26cd-55d7-4d78-8227-1866407259d9" providerId="ADAL" clId="{59DB2D8A-9659-4894-A8D5-8AFC749109D5}"/>
    <pc:docChg chg="undo redo custSel addSld delSld modSld">
      <pc:chgData name="Peter Spáč" userId="2e8d26cd-55d7-4d78-8227-1866407259d9" providerId="ADAL" clId="{59DB2D8A-9659-4894-A8D5-8AFC749109D5}" dt="2023-03-08T12:39:30.294" v="225" actId="6549"/>
      <pc:docMkLst>
        <pc:docMk/>
      </pc:docMkLst>
      <pc:sldChg chg="modSp">
        <pc:chgData name="Peter Spáč" userId="2e8d26cd-55d7-4d78-8227-1866407259d9" providerId="ADAL" clId="{59DB2D8A-9659-4894-A8D5-8AFC749109D5}" dt="2023-03-08T11:13:48.970" v="3" actId="27636"/>
        <pc:sldMkLst>
          <pc:docMk/>
          <pc:sldMk cId="2092671042" sldId="257"/>
        </pc:sldMkLst>
        <pc:spChg chg="mod">
          <ac:chgData name="Peter Spáč" userId="2e8d26cd-55d7-4d78-8227-1866407259d9" providerId="ADAL" clId="{59DB2D8A-9659-4894-A8D5-8AFC749109D5}" dt="2023-03-08T11:13:48.970" v="3" actId="27636"/>
          <ac:spMkLst>
            <pc:docMk/>
            <pc:sldMk cId="2092671042" sldId="257"/>
            <ac:spMk id="3" creationId="{8A320D56-F7C2-46F0-B3BF-5874726BDB64}"/>
          </ac:spMkLst>
        </pc:spChg>
      </pc:sldChg>
      <pc:sldChg chg="del">
        <pc:chgData name="Peter Spáč" userId="2e8d26cd-55d7-4d78-8227-1866407259d9" providerId="ADAL" clId="{59DB2D8A-9659-4894-A8D5-8AFC749109D5}" dt="2023-03-08T12:11:16.302" v="185" actId="2696"/>
        <pc:sldMkLst>
          <pc:docMk/>
          <pc:sldMk cId="175247191" sldId="261"/>
        </pc:sldMkLst>
      </pc:sldChg>
      <pc:sldChg chg="addSp modSp">
        <pc:chgData name="Peter Spáč" userId="2e8d26cd-55d7-4d78-8227-1866407259d9" providerId="ADAL" clId="{59DB2D8A-9659-4894-A8D5-8AFC749109D5}" dt="2023-03-08T12:18:11.359" v="209"/>
        <pc:sldMkLst>
          <pc:docMk/>
          <pc:sldMk cId="3757651880" sldId="265"/>
        </pc:sldMkLst>
        <pc:spChg chg="mod">
          <ac:chgData name="Peter Spáč" userId="2e8d26cd-55d7-4d78-8227-1866407259d9" providerId="ADAL" clId="{59DB2D8A-9659-4894-A8D5-8AFC749109D5}" dt="2023-03-08T12:17:58.892" v="207" actId="27636"/>
          <ac:spMkLst>
            <pc:docMk/>
            <pc:sldMk cId="3757651880" sldId="265"/>
            <ac:spMk id="3" creationId="{9C168FF4-43B5-4901-845A-BB884888458E}"/>
          </ac:spMkLst>
        </pc:spChg>
        <pc:picChg chg="add">
          <ac:chgData name="Peter Spáč" userId="2e8d26cd-55d7-4d78-8227-1866407259d9" providerId="ADAL" clId="{59DB2D8A-9659-4894-A8D5-8AFC749109D5}" dt="2023-03-08T12:18:06.295" v="208"/>
          <ac:picMkLst>
            <pc:docMk/>
            <pc:sldMk cId="3757651880" sldId="265"/>
            <ac:picMk id="4" creationId="{CBDA5D17-34CE-40AF-BEA2-E64D360F1E18}"/>
          </ac:picMkLst>
        </pc:picChg>
        <pc:picChg chg="add">
          <ac:chgData name="Peter Spáč" userId="2e8d26cd-55d7-4d78-8227-1866407259d9" providerId="ADAL" clId="{59DB2D8A-9659-4894-A8D5-8AFC749109D5}" dt="2023-03-08T12:18:11.359" v="209"/>
          <ac:picMkLst>
            <pc:docMk/>
            <pc:sldMk cId="3757651880" sldId="265"/>
            <ac:picMk id="5" creationId="{D9377BDA-1070-4B12-BCC2-0CD63847A410}"/>
          </ac:picMkLst>
        </pc:picChg>
      </pc:sldChg>
      <pc:sldChg chg="addSp delSp modSp del">
        <pc:chgData name="Peter Spáč" userId="2e8d26cd-55d7-4d78-8227-1866407259d9" providerId="ADAL" clId="{59DB2D8A-9659-4894-A8D5-8AFC749109D5}" dt="2023-03-08T12:18:13.225" v="210" actId="2696"/>
        <pc:sldMkLst>
          <pc:docMk/>
          <pc:sldMk cId="881529476" sldId="266"/>
        </pc:sldMkLst>
        <pc:spChg chg="mod">
          <ac:chgData name="Peter Spáč" userId="2e8d26cd-55d7-4d78-8227-1866407259d9" providerId="ADAL" clId="{59DB2D8A-9659-4894-A8D5-8AFC749109D5}" dt="2023-03-08T11:43:14.430" v="141" actId="114"/>
          <ac:spMkLst>
            <pc:docMk/>
            <pc:sldMk cId="881529476" sldId="266"/>
            <ac:spMk id="3" creationId="{76CFA579-38A4-44D9-B849-A8002973E531}"/>
          </ac:spMkLst>
        </pc:spChg>
        <pc:spChg chg="add del">
          <ac:chgData name="Peter Spáč" userId="2e8d26cd-55d7-4d78-8227-1866407259d9" providerId="ADAL" clId="{59DB2D8A-9659-4894-A8D5-8AFC749109D5}" dt="2023-03-08T11:42:40.862" v="133"/>
          <ac:spMkLst>
            <pc:docMk/>
            <pc:sldMk cId="881529476" sldId="266"/>
            <ac:spMk id="4" creationId="{5FCD9E57-5C96-4E27-9937-5EC324883DF7}"/>
          </ac:spMkLst>
        </pc:spChg>
        <pc:spChg chg="add del">
          <ac:chgData name="Peter Spáč" userId="2e8d26cd-55d7-4d78-8227-1866407259d9" providerId="ADAL" clId="{59DB2D8A-9659-4894-A8D5-8AFC749109D5}" dt="2023-03-08T11:42:37.456" v="128"/>
          <ac:spMkLst>
            <pc:docMk/>
            <pc:sldMk cId="881529476" sldId="266"/>
            <ac:spMk id="5" creationId="{DB0AC98A-5DD1-4868-AFB2-2CC7E8E126B2}"/>
          </ac:spMkLst>
        </pc:spChg>
      </pc:sldChg>
      <pc:sldChg chg="modSp">
        <pc:chgData name="Peter Spáč" userId="2e8d26cd-55d7-4d78-8227-1866407259d9" providerId="ADAL" clId="{59DB2D8A-9659-4894-A8D5-8AFC749109D5}" dt="2023-03-08T11:47:43.894" v="156" actId="114"/>
        <pc:sldMkLst>
          <pc:docMk/>
          <pc:sldMk cId="2317565648" sldId="268"/>
        </pc:sldMkLst>
        <pc:spChg chg="mod">
          <ac:chgData name="Peter Spáč" userId="2e8d26cd-55d7-4d78-8227-1866407259d9" providerId="ADAL" clId="{59DB2D8A-9659-4894-A8D5-8AFC749109D5}" dt="2023-03-08T11:47:43.894" v="156" actId="114"/>
          <ac:spMkLst>
            <pc:docMk/>
            <pc:sldMk cId="2317565648" sldId="268"/>
            <ac:spMk id="3" creationId="{20722C7D-BB7B-485C-9F14-C4942CB57107}"/>
          </ac:spMkLst>
        </pc:spChg>
      </pc:sldChg>
      <pc:sldChg chg="add">
        <pc:chgData name="Peter Spáč" userId="2e8d26cd-55d7-4d78-8227-1866407259d9" providerId="ADAL" clId="{59DB2D8A-9659-4894-A8D5-8AFC749109D5}" dt="2023-03-08T12:05:09.327" v="184"/>
        <pc:sldMkLst>
          <pc:docMk/>
          <pc:sldMk cId="1096135961" sldId="269"/>
        </pc:sldMkLst>
      </pc:sldChg>
      <pc:sldChg chg="del">
        <pc:chgData name="Peter Spáč" userId="2e8d26cd-55d7-4d78-8227-1866407259d9" providerId="ADAL" clId="{59DB2D8A-9659-4894-A8D5-8AFC749109D5}" dt="2023-03-08T11:47:56.283" v="157" actId="2696"/>
        <pc:sldMkLst>
          <pc:docMk/>
          <pc:sldMk cId="2031919323" sldId="269"/>
        </pc:sldMkLst>
      </pc:sldChg>
      <pc:sldChg chg="del">
        <pc:chgData name="Peter Spáč" userId="2e8d26cd-55d7-4d78-8227-1866407259d9" providerId="ADAL" clId="{59DB2D8A-9659-4894-A8D5-8AFC749109D5}" dt="2023-03-08T11:47:57.297" v="158" actId="2696"/>
        <pc:sldMkLst>
          <pc:docMk/>
          <pc:sldMk cId="494571161" sldId="271"/>
        </pc:sldMkLst>
      </pc:sldChg>
      <pc:sldChg chg="add">
        <pc:chgData name="Peter Spáč" userId="2e8d26cd-55d7-4d78-8227-1866407259d9" providerId="ADAL" clId="{59DB2D8A-9659-4894-A8D5-8AFC749109D5}" dt="2023-03-08T12:05:09.327" v="184"/>
        <pc:sldMkLst>
          <pc:docMk/>
          <pc:sldMk cId="1312209099" sldId="271"/>
        </pc:sldMkLst>
      </pc:sldChg>
      <pc:sldChg chg="del">
        <pc:chgData name="Peter Spáč" userId="2e8d26cd-55d7-4d78-8227-1866407259d9" providerId="ADAL" clId="{59DB2D8A-9659-4894-A8D5-8AFC749109D5}" dt="2023-03-08T11:48:24.462" v="159" actId="2696"/>
        <pc:sldMkLst>
          <pc:docMk/>
          <pc:sldMk cId="1641935813" sldId="276"/>
        </pc:sldMkLst>
      </pc:sldChg>
      <pc:sldChg chg="add">
        <pc:chgData name="Peter Spáč" userId="2e8d26cd-55d7-4d78-8227-1866407259d9" providerId="ADAL" clId="{59DB2D8A-9659-4894-A8D5-8AFC749109D5}" dt="2023-03-08T12:05:09.327" v="184"/>
        <pc:sldMkLst>
          <pc:docMk/>
          <pc:sldMk cId="3404288722" sldId="276"/>
        </pc:sldMkLst>
      </pc:sldChg>
      <pc:sldChg chg="add">
        <pc:chgData name="Peter Spáč" userId="2e8d26cd-55d7-4d78-8227-1866407259d9" providerId="ADAL" clId="{59DB2D8A-9659-4894-A8D5-8AFC749109D5}" dt="2023-03-08T12:05:09.327" v="184"/>
        <pc:sldMkLst>
          <pc:docMk/>
          <pc:sldMk cId="466506475" sldId="277"/>
        </pc:sldMkLst>
      </pc:sldChg>
      <pc:sldChg chg="del">
        <pc:chgData name="Peter Spáč" userId="2e8d26cd-55d7-4d78-8227-1866407259d9" providerId="ADAL" clId="{59DB2D8A-9659-4894-A8D5-8AFC749109D5}" dt="2023-03-08T11:48:25.813" v="160" actId="2696"/>
        <pc:sldMkLst>
          <pc:docMk/>
          <pc:sldMk cId="549460417" sldId="277"/>
        </pc:sldMkLst>
      </pc:sldChg>
      <pc:sldChg chg="del">
        <pc:chgData name="Peter Spáč" userId="2e8d26cd-55d7-4d78-8227-1866407259d9" providerId="ADAL" clId="{59DB2D8A-9659-4894-A8D5-8AFC749109D5}" dt="2023-03-08T11:48:26.490" v="161" actId="2696"/>
        <pc:sldMkLst>
          <pc:docMk/>
          <pc:sldMk cId="84965389" sldId="278"/>
        </pc:sldMkLst>
      </pc:sldChg>
      <pc:sldChg chg="del">
        <pc:chgData name="Peter Spáč" userId="2e8d26cd-55d7-4d78-8227-1866407259d9" providerId="ADAL" clId="{59DB2D8A-9659-4894-A8D5-8AFC749109D5}" dt="2023-03-08T11:48:28.024" v="163" actId="2696"/>
        <pc:sldMkLst>
          <pc:docMk/>
          <pc:sldMk cId="56222985" sldId="279"/>
        </pc:sldMkLst>
      </pc:sldChg>
      <pc:sldChg chg="del">
        <pc:chgData name="Peter Spáč" userId="2e8d26cd-55d7-4d78-8227-1866407259d9" providerId="ADAL" clId="{59DB2D8A-9659-4894-A8D5-8AFC749109D5}" dt="2023-03-08T11:48:27.129" v="162" actId="2696"/>
        <pc:sldMkLst>
          <pc:docMk/>
          <pc:sldMk cId="2373732935" sldId="280"/>
        </pc:sldMkLst>
      </pc:sldChg>
      <pc:sldChg chg="del">
        <pc:chgData name="Peter Spáč" userId="2e8d26cd-55d7-4d78-8227-1866407259d9" providerId="ADAL" clId="{59DB2D8A-9659-4894-A8D5-8AFC749109D5}" dt="2023-03-08T11:48:28.625" v="164" actId="2696"/>
        <pc:sldMkLst>
          <pc:docMk/>
          <pc:sldMk cId="3444323792" sldId="281"/>
        </pc:sldMkLst>
      </pc:sldChg>
      <pc:sldChg chg="del">
        <pc:chgData name="Peter Spáč" userId="2e8d26cd-55d7-4d78-8227-1866407259d9" providerId="ADAL" clId="{59DB2D8A-9659-4894-A8D5-8AFC749109D5}" dt="2023-03-08T11:48:32.062" v="165" actId="2696"/>
        <pc:sldMkLst>
          <pc:docMk/>
          <pc:sldMk cId="685970860" sldId="282"/>
        </pc:sldMkLst>
      </pc:sldChg>
      <pc:sldChg chg="modSp">
        <pc:chgData name="Peter Spáč" userId="2e8d26cd-55d7-4d78-8227-1866407259d9" providerId="ADAL" clId="{59DB2D8A-9659-4894-A8D5-8AFC749109D5}" dt="2023-03-08T11:48:46.469" v="166" actId="6549"/>
        <pc:sldMkLst>
          <pc:docMk/>
          <pc:sldMk cId="1666600463" sldId="283"/>
        </pc:sldMkLst>
        <pc:spChg chg="mod">
          <ac:chgData name="Peter Spáč" userId="2e8d26cd-55d7-4d78-8227-1866407259d9" providerId="ADAL" clId="{59DB2D8A-9659-4894-A8D5-8AFC749109D5}" dt="2023-03-08T11:48:46.469" v="166" actId="6549"/>
          <ac:spMkLst>
            <pc:docMk/>
            <pc:sldMk cId="1666600463" sldId="283"/>
            <ac:spMk id="2" creationId="{0918E5C8-7EC9-4F75-B80F-B2AF398FB57A}"/>
          </ac:spMkLst>
        </pc:spChg>
      </pc:sldChg>
      <pc:sldChg chg="modSp">
        <pc:chgData name="Peter Spáč" userId="2e8d26cd-55d7-4d78-8227-1866407259d9" providerId="ADAL" clId="{59DB2D8A-9659-4894-A8D5-8AFC749109D5}" dt="2023-03-08T12:02:26.445" v="183" actId="20577"/>
        <pc:sldMkLst>
          <pc:docMk/>
          <pc:sldMk cId="4245411188" sldId="291"/>
        </pc:sldMkLst>
        <pc:spChg chg="mod">
          <ac:chgData name="Peter Spáč" userId="2e8d26cd-55d7-4d78-8227-1866407259d9" providerId="ADAL" clId="{59DB2D8A-9659-4894-A8D5-8AFC749109D5}" dt="2023-03-08T12:02:26.445" v="183" actId="20577"/>
          <ac:spMkLst>
            <pc:docMk/>
            <pc:sldMk cId="4245411188" sldId="291"/>
            <ac:spMk id="3" creationId="{7E867E1A-3169-4200-8636-301BB676585E}"/>
          </ac:spMkLst>
        </pc:spChg>
      </pc:sldChg>
      <pc:sldChg chg="del">
        <pc:chgData name="Peter Spáč" userId="2e8d26cd-55d7-4d78-8227-1866407259d9" providerId="ADAL" clId="{59DB2D8A-9659-4894-A8D5-8AFC749109D5}" dt="2023-03-08T11:54:01.125" v="182" actId="2696"/>
        <pc:sldMkLst>
          <pc:docMk/>
          <pc:sldMk cId="3066746731" sldId="292"/>
        </pc:sldMkLst>
      </pc:sldChg>
      <pc:sldChg chg="addSp delSp modSp">
        <pc:chgData name="Peter Spáč" userId="2e8d26cd-55d7-4d78-8227-1866407259d9" providerId="ADAL" clId="{59DB2D8A-9659-4894-A8D5-8AFC749109D5}" dt="2023-03-08T11:51:12.114" v="175" actId="1076"/>
        <pc:sldMkLst>
          <pc:docMk/>
          <pc:sldMk cId="3831787148" sldId="294"/>
        </pc:sldMkLst>
        <pc:picChg chg="add del mod">
          <ac:chgData name="Peter Spáč" userId="2e8d26cd-55d7-4d78-8227-1866407259d9" providerId="ADAL" clId="{59DB2D8A-9659-4894-A8D5-8AFC749109D5}" dt="2023-03-08T11:50:59.508" v="172" actId="478"/>
          <ac:picMkLst>
            <pc:docMk/>
            <pc:sldMk cId="3831787148" sldId="294"/>
            <ac:picMk id="2" creationId="{140520FE-153D-48BD-B123-6C7F8D8678C4}"/>
          </ac:picMkLst>
        </pc:picChg>
        <pc:picChg chg="del">
          <ac:chgData name="Peter Spáč" userId="2e8d26cd-55d7-4d78-8227-1866407259d9" providerId="ADAL" clId="{59DB2D8A-9659-4894-A8D5-8AFC749109D5}" dt="2023-03-08T11:50:11.276" v="167" actId="478"/>
          <ac:picMkLst>
            <pc:docMk/>
            <pc:sldMk cId="3831787148" sldId="294"/>
            <ac:picMk id="4" creationId="{22E04956-9D49-4BAD-8725-0FF2E5E87F24}"/>
          </ac:picMkLst>
        </pc:picChg>
        <pc:picChg chg="add mod">
          <ac:chgData name="Peter Spáč" userId="2e8d26cd-55d7-4d78-8227-1866407259d9" providerId="ADAL" clId="{59DB2D8A-9659-4894-A8D5-8AFC749109D5}" dt="2023-03-08T11:51:12.114" v="175" actId="1076"/>
          <ac:picMkLst>
            <pc:docMk/>
            <pc:sldMk cId="3831787148" sldId="294"/>
            <ac:picMk id="5" creationId="{5DF5A278-9742-454C-9C03-3232A88D7BA8}"/>
          </ac:picMkLst>
        </pc:picChg>
      </pc:sldChg>
      <pc:sldChg chg="modSp add">
        <pc:chgData name="Peter Spáč" userId="2e8d26cd-55d7-4d78-8227-1866407259d9" providerId="ADAL" clId="{59DB2D8A-9659-4894-A8D5-8AFC749109D5}" dt="2023-03-08T11:42:39.904" v="131" actId="20577"/>
        <pc:sldMkLst>
          <pc:docMk/>
          <pc:sldMk cId="608926991" sldId="295"/>
        </pc:sldMkLst>
        <pc:spChg chg="mod">
          <ac:chgData name="Peter Spáč" userId="2e8d26cd-55d7-4d78-8227-1866407259d9" providerId="ADAL" clId="{59DB2D8A-9659-4894-A8D5-8AFC749109D5}" dt="2023-03-08T11:30:00.996" v="26" actId="20577"/>
          <ac:spMkLst>
            <pc:docMk/>
            <pc:sldMk cId="608926991" sldId="295"/>
            <ac:spMk id="2" creationId="{3415E07B-C286-4D96-92FE-6571F221E76E}"/>
          </ac:spMkLst>
        </pc:spChg>
        <pc:spChg chg="mod">
          <ac:chgData name="Peter Spáč" userId="2e8d26cd-55d7-4d78-8227-1866407259d9" providerId="ADAL" clId="{59DB2D8A-9659-4894-A8D5-8AFC749109D5}" dt="2023-03-08T11:42:39.904" v="131" actId="20577"/>
          <ac:spMkLst>
            <pc:docMk/>
            <pc:sldMk cId="608926991" sldId="295"/>
            <ac:spMk id="3" creationId="{B7E2CC90-955B-4288-85C7-9379450B54FB}"/>
          </ac:spMkLst>
        </pc:spChg>
      </pc:sldChg>
      <pc:sldChg chg="addSp delSp modSp add">
        <pc:chgData name="Peter Spáč" userId="2e8d26cd-55d7-4d78-8227-1866407259d9" providerId="ADAL" clId="{59DB2D8A-9659-4894-A8D5-8AFC749109D5}" dt="2023-03-08T11:52:07.818" v="181" actId="1076"/>
        <pc:sldMkLst>
          <pc:docMk/>
          <pc:sldMk cId="2837435117" sldId="296"/>
        </pc:sldMkLst>
        <pc:spChg chg="del">
          <ac:chgData name="Peter Spáč" userId="2e8d26cd-55d7-4d78-8227-1866407259d9" providerId="ADAL" clId="{59DB2D8A-9659-4894-A8D5-8AFC749109D5}" dt="2023-03-08T11:52:00.450" v="178" actId="478"/>
          <ac:spMkLst>
            <pc:docMk/>
            <pc:sldMk cId="2837435117" sldId="296"/>
            <ac:spMk id="2" creationId="{33A43617-C274-4C0A-BD22-DB3F306A7007}"/>
          </ac:spMkLst>
        </pc:spChg>
        <pc:spChg chg="del">
          <ac:chgData name="Peter Spáč" userId="2e8d26cd-55d7-4d78-8227-1866407259d9" providerId="ADAL" clId="{59DB2D8A-9659-4894-A8D5-8AFC749109D5}" dt="2023-03-08T11:51:59.389" v="177" actId="478"/>
          <ac:spMkLst>
            <pc:docMk/>
            <pc:sldMk cId="2837435117" sldId="296"/>
            <ac:spMk id="3" creationId="{B1862B5C-9BEC-4CA7-88E3-6385FE8F0291}"/>
          </ac:spMkLst>
        </pc:spChg>
        <pc:picChg chg="add mod">
          <ac:chgData name="Peter Spáč" userId="2e8d26cd-55d7-4d78-8227-1866407259d9" providerId="ADAL" clId="{59DB2D8A-9659-4894-A8D5-8AFC749109D5}" dt="2023-03-08T11:52:07.818" v="181" actId="1076"/>
          <ac:picMkLst>
            <pc:docMk/>
            <pc:sldMk cId="2837435117" sldId="296"/>
            <ac:picMk id="4" creationId="{A4D1E076-4214-436E-B477-F76EBD43E106}"/>
          </ac:picMkLst>
        </pc:picChg>
      </pc:sldChg>
      <pc:sldChg chg="add">
        <pc:chgData name="Peter Spáč" userId="2e8d26cd-55d7-4d78-8227-1866407259d9" providerId="ADAL" clId="{59DB2D8A-9659-4894-A8D5-8AFC749109D5}" dt="2023-03-08T12:05:09.327" v="184"/>
        <pc:sldMkLst>
          <pc:docMk/>
          <pc:sldMk cId="2771134168" sldId="297"/>
        </pc:sldMkLst>
      </pc:sldChg>
      <pc:sldChg chg="add">
        <pc:chgData name="Peter Spáč" userId="2e8d26cd-55d7-4d78-8227-1866407259d9" providerId="ADAL" clId="{59DB2D8A-9659-4894-A8D5-8AFC749109D5}" dt="2023-03-08T12:05:09.327" v="184"/>
        <pc:sldMkLst>
          <pc:docMk/>
          <pc:sldMk cId="452262946" sldId="298"/>
        </pc:sldMkLst>
      </pc:sldChg>
      <pc:sldChg chg="add">
        <pc:chgData name="Peter Spáč" userId="2e8d26cd-55d7-4d78-8227-1866407259d9" providerId="ADAL" clId="{59DB2D8A-9659-4894-A8D5-8AFC749109D5}" dt="2023-03-08T12:05:09.327" v="184"/>
        <pc:sldMkLst>
          <pc:docMk/>
          <pc:sldMk cId="3450674962" sldId="299"/>
        </pc:sldMkLst>
      </pc:sldChg>
      <pc:sldChg chg="add">
        <pc:chgData name="Peter Spáč" userId="2e8d26cd-55d7-4d78-8227-1866407259d9" providerId="ADAL" clId="{59DB2D8A-9659-4894-A8D5-8AFC749109D5}" dt="2023-03-08T12:05:09.327" v="184"/>
        <pc:sldMkLst>
          <pc:docMk/>
          <pc:sldMk cId="3039072719" sldId="300"/>
        </pc:sldMkLst>
      </pc:sldChg>
      <pc:sldChg chg="add">
        <pc:chgData name="Peter Spáč" userId="2e8d26cd-55d7-4d78-8227-1866407259d9" providerId="ADAL" clId="{59DB2D8A-9659-4894-A8D5-8AFC749109D5}" dt="2023-03-08T12:05:09.327" v="184"/>
        <pc:sldMkLst>
          <pc:docMk/>
          <pc:sldMk cId="1450196150" sldId="301"/>
        </pc:sldMkLst>
      </pc:sldChg>
      <pc:sldChg chg="add">
        <pc:chgData name="Peter Spáč" userId="2e8d26cd-55d7-4d78-8227-1866407259d9" providerId="ADAL" clId="{59DB2D8A-9659-4894-A8D5-8AFC749109D5}" dt="2023-03-08T12:05:09.327" v="184"/>
        <pc:sldMkLst>
          <pc:docMk/>
          <pc:sldMk cId="3973793673" sldId="302"/>
        </pc:sldMkLst>
      </pc:sldChg>
      <pc:sldChg chg="add">
        <pc:chgData name="Peter Spáč" userId="2e8d26cd-55d7-4d78-8227-1866407259d9" providerId="ADAL" clId="{59DB2D8A-9659-4894-A8D5-8AFC749109D5}" dt="2023-03-08T12:05:09.327" v="184"/>
        <pc:sldMkLst>
          <pc:docMk/>
          <pc:sldMk cId="4182520990" sldId="303"/>
        </pc:sldMkLst>
      </pc:sldChg>
      <pc:sldChg chg="modSp add">
        <pc:chgData name="Peter Spáč" userId="2e8d26cd-55d7-4d78-8227-1866407259d9" providerId="ADAL" clId="{59DB2D8A-9659-4894-A8D5-8AFC749109D5}" dt="2023-03-08T12:38:30.805" v="223" actId="6549"/>
        <pc:sldMkLst>
          <pc:docMk/>
          <pc:sldMk cId="854017656" sldId="304"/>
        </pc:sldMkLst>
        <pc:spChg chg="mod">
          <ac:chgData name="Peter Spáč" userId="2e8d26cd-55d7-4d78-8227-1866407259d9" providerId="ADAL" clId="{59DB2D8A-9659-4894-A8D5-8AFC749109D5}" dt="2023-03-08T12:38:30.805" v="223" actId="6549"/>
          <ac:spMkLst>
            <pc:docMk/>
            <pc:sldMk cId="854017656" sldId="304"/>
            <ac:spMk id="3" creationId="{A38E5AA0-F3FC-4DF3-9060-B0A1556EA403}"/>
          </ac:spMkLst>
        </pc:spChg>
      </pc:sldChg>
      <pc:sldChg chg="add del">
        <pc:chgData name="Peter Spáč" userId="2e8d26cd-55d7-4d78-8227-1866407259d9" providerId="ADAL" clId="{59DB2D8A-9659-4894-A8D5-8AFC749109D5}" dt="2023-03-08T12:38:40.686" v="224" actId="2696"/>
        <pc:sldMkLst>
          <pc:docMk/>
          <pc:sldMk cId="2559949090" sldId="305"/>
        </pc:sldMkLst>
      </pc:sldChg>
      <pc:sldChg chg="add">
        <pc:chgData name="Peter Spáč" userId="2e8d26cd-55d7-4d78-8227-1866407259d9" providerId="ADAL" clId="{59DB2D8A-9659-4894-A8D5-8AFC749109D5}" dt="2023-03-08T12:05:09.327" v="184"/>
        <pc:sldMkLst>
          <pc:docMk/>
          <pc:sldMk cId="2431785019" sldId="306"/>
        </pc:sldMkLst>
      </pc:sldChg>
      <pc:sldChg chg="add">
        <pc:chgData name="Peter Spáč" userId="2e8d26cd-55d7-4d78-8227-1866407259d9" providerId="ADAL" clId="{59DB2D8A-9659-4894-A8D5-8AFC749109D5}" dt="2023-03-08T12:05:09.327" v="184"/>
        <pc:sldMkLst>
          <pc:docMk/>
          <pc:sldMk cId="2741397495" sldId="307"/>
        </pc:sldMkLst>
      </pc:sldChg>
      <pc:sldChg chg="add">
        <pc:chgData name="Peter Spáč" userId="2e8d26cd-55d7-4d78-8227-1866407259d9" providerId="ADAL" clId="{59DB2D8A-9659-4894-A8D5-8AFC749109D5}" dt="2023-03-08T12:05:09.327" v="184"/>
        <pc:sldMkLst>
          <pc:docMk/>
          <pc:sldMk cId="1135989244" sldId="308"/>
        </pc:sldMkLst>
      </pc:sldChg>
      <pc:sldChg chg="add">
        <pc:chgData name="Peter Spáč" userId="2e8d26cd-55d7-4d78-8227-1866407259d9" providerId="ADAL" clId="{59DB2D8A-9659-4894-A8D5-8AFC749109D5}" dt="2023-03-08T12:05:09.327" v="184"/>
        <pc:sldMkLst>
          <pc:docMk/>
          <pc:sldMk cId="2989535556" sldId="309"/>
        </pc:sldMkLst>
      </pc:sldChg>
      <pc:sldChg chg="modSp add">
        <pc:chgData name="Peter Spáč" userId="2e8d26cd-55d7-4d78-8227-1866407259d9" providerId="ADAL" clId="{59DB2D8A-9659-4894-A8D5-8AFC749109D5}" dt="2023-03-08T12:39:30.294" v="225" actId="6549"/>
        <pc:sldMkLst>
          <pc:docMk/>
          <pc:sldMk cId="69290633" sldId="310"/>
        </pc:sldMkLst>
        <pc:spChg chg="mod">
          <ac:chgData name="Peter Spáč" userId="2e8d26cd-55d7-4d78-8227-1866407259d9" providerId="ADAL" clId="{59DB2D8A-9659-4894-A8D5-8AFC749109D5}" dt="2023-03-08T12:39:30.294" v="225" actId="6549"/>
          <ac:spMkLst>
            <pc:docMk/>
            <pc:sldMk cId="69290633" sldId="310"/>
            <ac:spMk id="3" creationId="{D9257757-43A1-48C3-91C5-ED84F61A6D65}"/>
          </ac:spMkLst>
        </pc:spChg>
      </pc:sldChg>
      <pc:sldChg chg="add">
        <pc:chgData name="Peter Spáč" userId="2e8d26cd-55d7-4d78-8227-1866407259d9" providerId="ADAL" clId="{59DB2D8A-9659-4894-A8D5-8AFC749109D5}" dt="2023-03-08T12:11:49.800" v="186"/>
        <pc:sldMkLst>
          <pc:docMk/>
          <pc:sldMk cId="1896153560" sldId="311"/>
        </pc:sldMkLst>
      </pc:sldChg>
      <pc:sldChg chg="add">
        <pc:chgData name="Peter Spáč" userId="2e8d26cd-55d7-4d78-8227-1866407259d9" providerId="ADAL" clId="{59DB2D8A-9659-4894-A8D5-8AFC749109D5}" dt="2023-03-08T12:11:49.800" v="186"/>
        <pc:sldMkLst>
          <pc:docMk/>
          <pc:sldMk cId="1586959173" sldId="312"/>
        </pc:sldMkLst>
      </pc:sldChg>
    </pc:docChg>
  </pc:docChgLst>
  <pc:docChgLst>
    <pc:chgData name="Peter" userId="2e8d26cd-55d7-4d78-8227-1866407259d9" providerId="ADAL" clId="{C2EB04A3-0FAA-4153-B765-294549125BCA}"/>
    <pc:docChg chg="delSld modSld">
      <pc:chgData name="Peter" userId="2e8d26cd-55d7-4d78-8227-1866407259d9" providerId="ADAL" clId="{C2EB04A3-0FAA-4153-B765-294549125BCA}" dt="2023-03-10T21:28:25.134" v="7" actId="47"/>
      <pc:docMkLst>
        <pc:docMk/>
      </pc:docMkLst>
      <pc:sldChg chg="modAnim">
        <pc:chgData name="Peter" userId="2e8d26cd-55d7-4d78-8227-1866407259d9" providerId="ADAL" clId="{C2EB04A3-0FAA-4153-B765-294549125BCA}" dt="2023-03-10T21:27:33.542" v="0"/>
        <pc:sldMkLst>
          <pc:docMk/>
          <pc:sldMk cId="2092671042" sldId="257"/>
        </pc:sldMkLst>
      </pc:sldChg>
      <pc:sldChg chg="modAnim">
        <pc:chgData name="Peter" userId="2e8d26cd-55d7-4d78-8227-1866407259d9" providerId="ADAL" clId="{C2EB04A3-0FAA-4153-B765-294549125BCA}" dt="2023-03-10T21:27:43.064" v="3"/>
        <pc:sldMkLst>
          <pc:docMk/>
          <pc:sldMk cId="3378718969" sldId="260"/>
        </pc:sldMkLst>
      </pc:sldChg>
      <pc:sldChg chg="modAnim">
        <pc:chgData name="Peter" userId="2e8d26cd-55d7-4d78-8227-1866407259d9" providerId="ADAL" clId="{C2EB04A3-0FAA-4153-B765-294549125BCA}" dt="2023-03-10T21:27:48.645" v="4"/>
        <pc:sldMkLst>
          <pc:docMk/>
          <pc:sldMk cId="489731478" sldId="267"/>
        </pc:sldMkLst>
      </pc:sldChg>
      <pc:sldChg chg="del">
        <pc:chgData name="Peter" userId="2e8d26cd-55d7-4d78-8227-1866407259d9" providerId="ADAL" clId="{C2EB04A3-0FAA-4153-B765-294549125BCA}" dt="2023-03-10T21:27:52.967" v="5" actId="47"/>
        <pc:sldMkLst>
          <pc:docMk/>
          <pc:sldMk cId="2644177201" sldId="272"/>
        </pc:sldMkLst>
      </pc:sldChg>
      <pc:sldChg chg="del">
        <pc:chgData name="Peter" userId="2e8d26cd-55d7-4d78-8227-1866407259d9" providerId="ADAL" clId="{C2EB04A3-0FAA-4153-B765-294549125BCA}" dt="2023-03-10T21:27:53.547" v="6" actId="47"/>
        <pc:sldMkLst>
          <pc:docMk/>
          <pc:sldMk cId="324933264" sldId="273"/>
        </pc:sldMkLst>
      </pc:sldChg>
      <pc:sldChg chg="del">
        <pc:chgData name="Peter" userId="2e8d26cd-55d7-4d78-8227-1866407259d9" providerId="ADAL" clId="{C2EB04A3-0FAA-4153-B765-294549125BCA}" dt="2023-03-10T21:28:25.134" v="7" actId="47"/>
        <pc:sldMkLst>
          <pc:docMk/>
          <pc:sldMk cId="2741397495" sldId="307"/>
        </pc:sldMkLst>
      </pc:sldChg>
      <pc:sldChg chg="modTransition">
        <pc:chgData name="Peter" userId="2e8d26cd-55d7-4d78-8227-1866407259d9" providerId="ADAL" clId="{C2EB04A3-0FAA-4153-B765-294549125BCA}" dt="2023-03-10T21:27:37.512" v="1"/>
        <pc:sldMkLst>
          <pc:docMk/>
          <pc:sldMk cId="1586959173" sldId="312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Zo&#353;i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Zo&#353;it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Hárok1!$C$2</c:f>
              <c:strCache>
                <c:ptCount val="1"/>
                <c:pt idx="0">
                  <c:v>Prob Far-Right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Hárok1!$B$3:$B$9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numCache>
            </c:numRef>
          </c:cat>
          <c:val>
            <c:numRef>
              <c:f>Hárok1!$C$3:$C$9</c:f>
              <c:numCache>
                <c:formatCode>General</c:formatCode>
                <c:ptCount val="7"/>
                <c:pt idx="0">
                  <c:v>0.65100000000000002</c:v>
                </c:pt>
                <c:pt idx="1">
                  <c:v>0.65349999999999997</c:v>
                </c:pt>
                <c:pt idx="2">
                  <c:v>0.65599999999999992</c:v>
                </c:pt>
                <c:pt idx="3">
                  <c:v>0.65849999999999986</c:v>
                </c:pt>
                <c:pt idx="4">
                  <c:v>0.66099999999999981</c:v>
                </c:pt>
                <c:pt idx="5">
                  <c:v>0.66349999999999976</c:v>
                </c:pt>
                <c:pt idx="6">
                  <c:v>0.6659999999999997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625-4E65-9BE4-4F35F20F29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4321760"/>
        <c:axId val="344326024"/>
      </c:lineChart>
      <c:catAx>
        <c:axId val="344321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344326024"/>
        <c:crosses val="autoZero"/>
        <c:auto val="1"/>
        <c:lblAlgn val="ctr"/>
        <c:lblOffset val="100"/>
        <c:noMultiLvlLbl val="0"/>
      </c:catAx>
      <c:valAx>
        <c:axId val="344326024"/>
        <c:scaling>
          <c:orientation val="minMax"/>
          <c:max val="0.67000000000000015"/>
          <c:min val="0.6500000000000001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344321760"/>
        <c:crosses val="autoZero"/>
        <c:crossBetween val="between"/>
        <c:majorUnit val="1.0000000000000002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Hárok1!$C$2</c:f>
              <c:strCache>
                <c:ptCount val="1"/>
                <c:pt idx="0">
                  <c:v>Prob Far-Right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Hárok1!$B$3:$B$9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numCache>
            </c:numRef>
          </c:cat>
          <c:val>
            <c:numRef>
              <c:f>Hárok1!$C$3:$C$9</c:f>
              <c:numCache>
                <c:formatCode>General</c:formatCode>
                <c:ptCount val="7"/>
                <c:pt idx="0">
                  <c:v>0.65100000000000002</c:v>
                </c:pt>
                <c:pt idx="1">
                  <c:v>0.65349999999999997</c:v>
                </c:pt>
                <c:pt idx="2">
                  <c:v>0.65599999999999992</c:v>
                </c:pt>
                <c:pt idx="3">
                  <c:v>0.65849999999999986</c:v>
                </c:pt>
                <c:pt idx="4">
                  <c:v>0.66099999999999981</c:v>
                </c:pt>
                <c:pt idx="5">
                  <c:v>0.66349999999999976</c:v>
                </c:pt>
                <c:pt idx="6">
                  <c:v>0.6659999999999997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482-428F-9337-7CD2587617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4321760"/>
        <c:axId val="344326024"/>
      </c:lineChart>
      <c:catAx>
        <c:axId val="344321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344326024"/>
        <c:crosses val="autoZero"/>
        <c:auto val="1"/>
        <c:lblAlgn val="ctr"/>
        <c:lblOffset val="100"/>
        <c:noMultiLvlLbl val="0"/>
      </c:catAx>
      <c:valAx>
        <c:axId val="344326024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34432176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 sz="2400" b="0" dirty="0"/>
              <a:t>Počet</a:t>
            </a:r>
            <a:r>
              <a:rPr lang="cs-CZ" sz="2400" b="0" baseline="0" dirty="0"/>
              <a:t> příslušníků armády (v tis.)</a:t>
            </a:r>
            <a:endParaRPr lang="en-US" sz="2400" b="0" dirty="0"/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List1!$E$2</c:f>
              <c:strCache>
                <c:ptCount val="1"/>
                <c:pt idx="0">
                  <c:v>armáda</c:v>
                </c:pt>
              </c:strCache>
            </c:strRef>
          </c:tx>
          <c:spPr>
            <a:ln w="63500"/>
          </c:spPr>
          <c:marker>
            <c:symbol val="none"/>
          </c:marker>
          <c:xVal>
            <c:numRef>
              <c:f>List1!$D$3:$D$15</c:f>
              <c:numCache>
                <c:formatCode>General</c:formatCode>
                <c:ptCount val="13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</c:numCache>
            </c:numRef>
          </c:xVal>
          <c:yVal>
            <c:numRef>
              <c:f>List1!$E$3:$E$15</c:f>
              <c:numCache>
                <c:formatCode>General</c:formatCode>
                <c:ptCount val="13"/>
                <c:pt idx="0">
                  <c:v>114</c:v>
                </c:pt>
                <c:pt idx="1">
                  <c:v>123</c:v>
                </c:pt>
                <c:pt idx="2">
                  <c:v>118</c:v>
                </c:pt>
                <c:pt idx="3">
                  <c:v>129</c:v>
                </c:pt>
                <c:pt idx="4">
                  <c:v>136</c:v>
                </c:pt>
                <c:pt idx="5">
                  <c:v>143</c:v>
                </c:pt>
                <c:pt idx="6">
                  <c:v>139</c:v>
                </c:pt>
                <c:pt idx="7">
                  <c:v>137</c:v>
                </c:pt>
                <c:pt idx="8">
                  <c:v>83</c:v>
                </c:pt>
                <c:pt idx="9">
                  <c:v>62</c:v>
                </c:pt>
                <c:pt idx="10">
                  <c:v>45</c:v>
                </c:pt>
                <c:pt idx="11">
                  <c:v>41</c:v>
                </c:pt>
                <c:pt idx="12">
                  <c:v>38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800-46CA-AA73-09D25A1272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2540800"/>
        <c:axId val="102542336"/>
      </c:scatterChart>
      <c:valAx>
        <c:axId val="102540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sk-SK"/>
          </a:p>
        </c:txPr>
        <c:crossAx val="102542336"/>
        <c:crosses val="autoZero"/>
        <c:crossBetween val="midCat"/>
      </c:valAx>
      <c:valAx>
        <c:axId val="1025423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sk-SK"/>
          </a:p>
        </c:txPr>
        <c:crossAx val="102540800"/>
        <c:crosses val="autoZero"/>
        <c:crossBetween val="midCat"/>
      </c:valAx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 sz="1800" b="0" dirty="0"/>
              <a:t>X -</a:t>
            </a:r>
            <a:r>
              <a:rPr lang="cs-CZ" sz="1800" b="0" baseline="0" dirty="0"/>
              <a:t> % umělých hranic; Y - % koncentrace armády u hranic</a:t>
            </a:r>
            <a:endParaRPr lang="en-US" sz="1800" b="0" dirty="0"/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List2!$E$3</c:f>
              <c:strCache>
                <c:ptCount val="1"/>
                <c:pt idx="0">
                  <c:v>abc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2"/>
            <c:spPr>
              <a:solidFill>
                <a:schemeClr val="accent1">
                  <a:lumMod val="75000"/>
                </a:schemeClr>
              </a:solidFill>
            </c:spPr>
          </c:marker>
          <c:trendline>
            <c:spPr>
              <a:ln w="41275"/>
            </c:spPr>
            <c:trendlineType val="linear"/>
            <c:dispRSqr val="0"/>
            <c:dispEq val="0"/>
          </c:trendline>
          <c:xVal>
            <c:numRef>
              <c:f>List2!$D$4:$D$16</c:f>
              <c:numCache>
                <c:formatCode>#,##0</c:formatCode>
                <c:ptCount val="13"/>
                <c:pt idx="0">
                  <c:v>45</c:v>
                </c:pt>
                <c:pt idx="1">
                  <c:v>61</c:v>
                </c:pt>
                <c:pt idx="2" formatCode="General">
                  <c:v>55</c:v>
                </c:pt>
                <c:pt idx="3" formatCode="General">
                  <c:v>34</c:v>
                </c:pt>
                <c:pt idx="4" formatCode="General">
                  <c:v>73</c:v>
                </c:pt>
                <c:pt idx="5" formatCode="General">
                  <c:v>28</c:v>
                </c:pt>
                <c:pt idx="6" formatCode="General">
                  <c:v>94</c:v>
                </c:pt>
                <c:pt idx="7" formatCode="General">
                  <c:v>68</c:v>
                </c:pt>
                <c:pt idx="8" formatCode="General">
                  <c:v>47</c:v>
                </c:pt>
                <c:pt idx="9" formatCode="General">
                  <c:v>55</c:v>
                </c:pt>
                <c:pt idx="10" formatCode="General">
                  <c:v>83</c:v>
                </c:pt>
                <c:pt idx="11" formatCode="General">
                  <c:v>17</c:v>
                </c:pt>
                <c:pt idx="12" formatCode="General">
                  <c:v>32</c:v>
                </c:pt>
              </c:numCache>
            </c:numRef>
          </c:xVal>
          <c:yVal>
            <c:numRef>
              <c:f>List2!$E$4:$E$16</c:f>
              <c:numCache>
                <c:formatCode>General</c:formatCode>
                <c:ptCount val="13"/>
                <c:pt idx="0">
                  <c:v>52</c:v>
                </c:pt>
                <c:pt idx="1">
                  <c:v>73</c:v>
                </c:pt>
                <c:pt idx="2">
                  <c:v>21</c:v>
                </c:pt>
                <c:pt idx="3">
                  <c:v>61</c:v>
                </c:pt>
                <c:pt idx="4">
                  <c:v>28</c:v>
                </c:pt>
                <c:pt idx="5">
                  <c:v>45</c:v>
                </c:pt>
                <c:pt idx="6">
                  <c:v>71</c:v>
                </c:pt>
                <c:pt idx="7">
                  <c:v>59</c:v>
                </c:pt>
                <c:pt idx="8">
                  <c:v>25</c:v>
                </c:pt>
                <c:pt idx="9">
                  <c:v>49</c:v>
                </c:pt>
                <c:pt idx="10">
                  <c:v>63</c:v>
                </c:pt>
                <c:pt idx="11">
                  <c:v>31</c:v>
                </c:pt>
                <c:pt idx="12">
                  <c:v>26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66C-41FE-96AD-DA672053A2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2951936"/>
        <c:axId val="102953728"/>
      </c:scatterChart>
      <c:valAx>
        <c:axId val="102951936"/>
        <c:scaling>
          <c:orientation val="minMax"/>
        </c:scaling>
        <c:delete val="0"/>
        <c:axPos val="b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sk-SK"/>
          </a:p>
        </c:txPr>
        <c:crossAx val="102953728"/>
        <c:crosses val="autoZero"/>
        <c:crossBetween val="midCat"/>
      </c:valAx>
      <c:valAx>
        <c:axId val="1029537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sk-SK"/>
          </a:p>
        </c:txPr>
        <c:crossAx val="102951936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09279B-DF8C-4452-9F9E-9A09DCF72D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7813384-57CD-48E4-AF7F-4FA5093DD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E3EAF76-A65A-4A4C-AC7F-79D41409C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05727-E191-499C-8187-F323ADAA3FF5}" type="datetimeFigureOut">
              <a:rPr lang="cs-CZ" smtClean="0"/>
              <a:t>10.03.2023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BA8ADE4-C332-47F1-9914-E62C115E0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BD1FC86-2680-4337-BA54-4158ADB18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19822-E695-47BC-A555-75C7DB9F23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5528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313CE4-316F-4CC2-BEA1-A6FCC375A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7A5746B-35AD-40A8-812D-7D9B61E874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3C22C7D-1F67-4798-9C62-A45BD12E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05727-E191-499C-8187-F323ADAA3FF5}" type="datetimeFigureOut">
              <a:rPr lang="cs-CZ" smtClean="0"/>
              <a:t>10.03.2023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4449475-6E5E-4102-BA18-EF61B808A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6EE4C6D-15CA-4C0C-A50C-BA3D3324B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19822-E695-47BC-A555-75C7DB9F23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0344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8725EE4-E391-4254-A033-D5766D0A3C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1104978-129C-44D4-B858-73E446B26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29B87D8-6693-496E-8180-3164D7F99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05727-E191-499C-8187-F323ADAA3FF5}" type="datetimeFigureOut">
              <a:rPr lang="cs-CZ" smtClean="0"/>
              <a:t>10.03.2023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DC9FE7F-662C-4E27-A8E4-35D1B2DFA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AE2B1D2-44FE-4E62-AA35-3E9303940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19822-E695-47BC-A555-75C7DB9F23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4524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FB6075-B38B-436C-A181-57710AB8B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E1B2AA-82A1-4240-B62E-30A520B4C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3736842-BBDF-4CD5-B10B-D2A129137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05727-E191-499C-8187-F323ADAA3FF5}" type="datetimeFigureOut">
              <a:rPr lang="cs-CZ" smtClean="0"/>
              <a:t>10.03.2023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E1A29C4-294E-4126-9760-512FB9600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679D772-7885-44CF-8613-36521ED96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19822-E695-47BC-A555-75C7DB9F23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5288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1C8A4B-33D3-467C-9FBC-59626407E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079BD55-2C6E-4DFE-A441-6380D7D11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4A3EFD3-753E-4995-8998-35C182139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05727-E191-499C-8187-F323ADAA3FF5}" type="datetimeFigureOut">
              <a:rPr lang="cs-CZ" smtClean="0"/>
              <a:t>10.03.2023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571F944-6BCB-4FE9-B484-DF3F4B6D2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F755FE2-89BA-48FB-B40B-A7898FE2F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19822-E695-47BC-A555-75C7DB9F23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141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699781-69EA-4503-A016-1B573D5FC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27525BD-1FE8-4737-82B0-F5BE52658C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32CB0CF-3C72-4D99-841D-2C02DB0866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186CCD7-2AE7-464F-AC58-5442FFA99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05727-E191-499C-8187-F323ADAA3FF5}" type="datetimeFigureOut">
              <a:rPr lang="cs-CZ" smtClean="0"/>
              <a:t>10.03.2023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EA0262F-1036-4D08-A413-ED68E902F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B5F1174-C76A-4210-898D-BA412C6E7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19822-E695-47BC-A555-75C7DB9F23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0779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4F6193-CFE5-4A40-8781-6CD0815B7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2167CBF-4CFF-4A48-B27A-6399C4276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A230FEB7-BD23-47CF-AB3E-8638232D28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8E453D7B-DE30-4879-9875-AB5600C12B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43C4C2AF-35AA-45C1-87E0-2DAEE8EE0B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D9D470C-873D-4CCD-9353-101319BBB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05727-E191-499C-8187-F323ADAA3FF5}" type="datetimeFigureOut">
              <a:rPr lang="cs-CZ" smtClean="0"/>
              <a:t>10.03.2023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7916CEA-83BD-4D8E-A518-611D7AE11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E2D6D20-72CD-421F-AB31-767E917EE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19822-E695-47BC-A555-75C7DB9F23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4138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286917-5FBA-4674-A724-CC40F0E3A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5D60EDC-3EAC-4AFC-9524-5FC74A615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05727-E191-499C-8187-F323ADAA3FF5}" type="datetimeFigureOut">
              <a:rPr lang="cs-CZ" smtClean="0"/>
              <a:t>10.03.2023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5E52985-CB97-45DC-827C-078C1946C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33D077E-E4DB-4B88-92C0-3AD3490A3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19822-E695-47BC-A555-75C7DB9F23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7446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A3CCFC9-AED5-4805-B0D1-7CFD30585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05727-E191-499C-8187-F323ADAA3FF5}" type="datetimeFigureOut">
              <a:rPr lang="cs-CZ" smtClean="0"/>
              <a:t>10.03.2023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E406C3F-9808-4158-95FA-911B4F1CB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88DB706-E388-4300-BA8B-0D1AE5391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19822-E695-47BC-A555-75C7DB9F23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9754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860FA5-D84C-4BC3-83FE-FFCCF2E99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52BDEDA-9ECE-428D-A93F-53C2DFD41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DBC7B4BD-B92B-443D-9084-90BA7AE521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C9B9F99-E35C-4319-AFFC-2B4061EEE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05727-E191-499C-8187-F323ADAA3FF5}" type="datetimeFigureOut">
              <a:rPr lang="cs-CZ" smtClean="0"/>
              <a:t>10.03.2023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17DDC3B-24D9-4A00-8C04-D39E211B4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074D80B-21E4-4D5D-AE75-DF068D7E3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19822-E695-47BC-A555-75C7DB9F23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6534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BCEB09-524A-48AC-ACC2-B7CDF42FE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5A38051-5E96-4765-9F0C-2834CC1F24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297A7961-2B83-4676-8867-838F3F4A00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79AA049-2C3A-425D-AD67-77E302D23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05727-E191-499C-8187-F323ADAA3FF5}" type="datetimeFigureOut">
              <a:rPr lang="cs-CZ" smtClean="0"/>
              <a:t>10.03.2023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A28A403-678E-4C8F-B7E6-D3880521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ED34CE8-65CE-4FB7-84CE-60A020665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19822-E695-47BC-A555-75C7DB9F23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2698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E30E32E-BF05-45C1-9685-83F224021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49C257B-A6B1-4090-9664-32CEC0766D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6A6A906-27C9-4A67-AE4D-8C9C6AF541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05727-E191-499C-8187-F323ADAA3FF5}" type="datetimeFigureOut">
              <a:rPr lang="cs-CZ" smtClean="0"/>
              <a:t>10.03.2023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85E4E49-46DB-4952-A79A-DB28562CC5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9DDCE2B-5C6A-47DD-9F6F-6B932D0BA1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19822-E695-47BC-A555-75C7DB9F23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9867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77F67A-97DA-4BEE-A215-B1DFDCEEFA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Plánování a strategie 2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25BE23A-AA16-4224-B21C-287545F9B0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02238"/>
            <a:ext cx="9144000" cy="1655762"/>
          </a:xfrm>
        </p:spPr>
        <p:txBody>
          <a:bodyPr/>
          <a:lstStyle/>
          <a:p>
            <a:r>
              <a:rPr lang="pl-PL" dirty="0"/>
              <a:t>BSSn4405 Koncepce a metody v BSS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8110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F414DEBC-2CF0-441B-A5C6-8D10BF8601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5700277"/>
              </p:ext>
            </p:extLst>
          </p:nvPr>
        </p:nvGraphicFramePr>
        <p:xfrm>
          <a:off x="2279576" y="728700"/>
          <a:ext cx="763284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56128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A6A6EA43-504F-4DF3-81CA-5BC871DD33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7204277"/>
              </p:ext>
            </p:extLst>
          </p:nvPr>
        </p:nvGraphicFramePr>
        <p:xfrm>
          <a:off x="2279576" y="728700"/>
          <a:ext cx="763284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32954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8025B0-4B82-445E-885C-CE26DA38F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„Dobrá“ teorie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C168FF4-43B5-4901-845A-BB8848884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Není banální:</a:t>
            </a:r>
          </a:p>
          <a:p>
            <a:pPr lvl="1"/>
            <a:r>
              <a:rPr lang="cs-CZ" dirty="0"/>
              <a:t>Samotný fakt, že je „pravdivá“ ji ještě nedělá významnou</a:t>
            </a:r>
          </a:p>
          <a:p>
            <a:pPr lvl="1"/>
            <a:r>
              <a:rPr lang="cs-CZ" dirty="0"/>
              <a:t>Příliš všeobecná příčina není optimální</a:t>
            </a:r>
          </a:p>
          <a:p>
            <a:pPr lvl="1"/>
            <a:r>
              <a:rPr lang="cs-CZ" i="1" dirty="0"/>
              <a:t>Prohráli jsme, protože soupeř získal více bodů (náhodný sportovní trenér)</a:t>
            </a:r>
          </a:p>
          <a:p>
            <a:endParaRPr lang="cs-CZ" i="1" dirty="0"/>
          </a:p>
          <a:p>
            <a:r>
              <a:rPr lang="cs-CZ" b="1" dirty="0"/>
              <a:t>Je jasně formulovaná:</a:t>
            </a:r>
          </a:p>
          <a:p>
            <a:pPr lvl="1"/>
            <a:r>
              <a:rPr lang="cs-CZ" dirty="0"/>
              <a:t>Jasně definované pojmy, vztahy</a:t>
            </a:r>
          </a:p>
          <a:p>
            <a:pPr lvl="1"/>
            <a:r>
              <a:rPr lang="cs-CZ" dirty="0"/>
              <a:t>Ne pouze „A způsobuje B“ a zbytek je ponechaný každému na úvahu</a:t>
            </a:r>
          </a:p>
          <a:p>
            <a:pPr lvl="1"/>
            <a:r>
              <a:rPr lang="cs-CZ" dirty="0"/>
              <a:t>Bez jasné formulace nelze teorii aplikovat, testovat a vytvářet z ní predikce</a:t>
            </a:r>
          </a:p>
          <a:p>
            <a:pPr lvl="1"/>
            <a:r>
              <a:rPr lang="cs-CZ" i="1" dirty="0"/>
              <a:t>Volební kampaň ovlivňuje chování voličů</a:t>
            </a:r>
          </a:p>
          <a:p>
            <a:endParaRPr lang="cs-CZ" dirty="0"/>
          </a:p>
        </p:txBody>
      </p:sp>
      <p:pic>
        <p:nvPicPr>
          <p:cNvPr id="4" name="Picture 4" descr="Free photo Blue Butterfly Nature Butterflies Animal Insect - Max Pixel">
            <a:extLst>
              <a:ext uri="{FF2B5EF4-FFF2-40B4-BE49-F238E27FC236}">
                <a16:creationId xmlns:a16="http://schemas.microsoft.com/office/drawing/2014/main" id="{CBDA5D17-34CE-40AF-BEA2-E64D360F1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807" y="476738"/>
            <a:ext cx="1757270" cy="1757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apilio Ulysses Butterfly Ornament Fotobeeldje Ornament | Zazzle.be">
            <a:extLst>
              <a:ext uri="{FF2B5EF4-FFF2-40B4-BE49-F238E27FC236}">
                <a16:creationId xmlns:a16="http://schemas.microsoft.com/office/drawing/2014/main" id="{D9377BDA-1070-4B12-BCC2-0CD63847A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6563">
            <a:off x="10423147" y="186641"/>
            <a:ext cx="1385765" cy="138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651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337F9C-DDA1-4ADF-970B-C0398A360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„Dobrá“ teorie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BC60721-3CE8-42A6-8923-B64444BF0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Je testovatelná:</a:t>
            </a:r>
          </a:p>
          <a:p>
            <a:pPr lvl="1"/>
            <a:r>
              <a:rPr lang="cs-CZ" dirty="0"/>
              <a:t>Teorie musí být testovatelná (a tedy i </a:t>
            </a:r>
            <a:r>
              <a:rPr lang="cs-CZ" dirty="0" err="1"/>
              <a:t>falsifikovatelná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Teorie, která se nedá testovat, </a:t>
            </a:r>
            <a:r>
              <a:rPr lang="cs-CZ" b="1" dirty="0"/>
              <a:t>není teorií</a:t>
            </a:r>
          </a:p>
          <a:p>
            <a:pPr lvl="1"/>
            <a:r>
              <a:rPr lang="cs-CZ" dirty="0"/>
              <a:t>Musí existovat prostor pro její zpochybnění</a:t>
            </a:r>
          </a:p>
          <a:p>
            <a:endParaRPr lang="cs-CZ" b="1" dirty="0"/>
          </a:p>
          <a:p>
            <a:r>
              <a:rPr lang="cs-CZ" dirty="0"/>
              <a:t>Netestovatelné „teorie“:</a:t>
            </a:r>
          </a:p>
          <a:p>
            <a:pPr lvl="1"/>
            <a:r>
              <a:rPr lang="cs-CZ" dirty="0"/>
              <a:t>Nejsou spojeny s daty</a:t>
            </a:r>
          </a:p>
          <a:p>
            <a:pPr lvl="1"/>
            <a:r>
              <a:rPr lang="cs-CZ" dirty="0"/>
              <a:t>Nemohou být nesprávné</a:t>
            </a:r>
          </a:p>
          <a:p>
            <a:endParaRPr lang="cs-CZ" dirty="0"/>
          </a:p>
          <a:p>
            <a:pPr lvl="1"/>
            <a:r>
              <a:rPr lang="cs-CZ" dirty="0"/>
              <a:t>Typicky – náboženská dogmata</a:t>
            </a:r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9731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1D6682-FBC1-4BAF-BAA0-BAAEB4E3A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„Dobrá“ teorie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0722C7D-BB7B-485C-9F14-C4942CB571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Má schopnost preskripce:</a:t>
            </a:r>
          </a:p>
          <a:p>
            <a:pPr lvl="1"/>
            <a:r>
              <a:rPr lang="cs-CZ" dirty="0"/>
              <a:t>Vyvozování důsledků na základě poznání proměnných a okolností</a:t>
            </a:r>
          </a:p>
          <a:p>
            <a:pPr lvl="1"/>
            <a:r>
              <a:rPr lang="cs-CZ" dirty="0"/>
              <a:t>Důležité, pokud máme možnost ovlivnit hodnotu nezávislé proměnné</a:t>
            </a:r>
          </a:p>
          <a:p>
            <a:pPr lvl="1"/>
            <a:endParaRPr lang="cs-CZ" dirty="0"/>
          </a:p>
          <a:p>
            <a:pPr lvl="1"/>
            <a:r>
              <a:rPr lang="cs-CZ" i="1" dirty="0"/>
              <a:t>Konzumace nadměrného množství cukru poškozuje zuby</a:t>
            </a:r>
          </a:p>
          <a:p>
            <a:pPr lvl="1"/>
            <a:r>
              <a:rPr lang="cs-CZ" i="1" dirty="0"/>
              <a:t>Více hodin matematiky ve školách zvyšuje finanční schopnosti společnosti</a:t>
            </a:r>
          </a:p>
          <a:p>
            <a:pPr lvl="1"/>
            <a:r>
              <a:rPr lang="cs-CZ" i="1" dirty="0"/>
              <a:t>Silné deště snižují volební účast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7565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9535A8-9474-4005-99EF-F5C34E0EC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Práce s teorií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0FD4B63-0362-4D8F-885C-6F6C61A4B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Teorie ve výzkumu má své opodstatnění</a:t>
            </a:r>
          </a:p>
          <a:p>
            <a:endParaRPr lang="cs-CZ" dirty="0"/>
          </a:p>
          <a:p>
            <a:r>
              <a:rPr lang="cs-CZ" dirty="0"/>
              <a:t>Není v práci „do počtu“, aby se naplnily znaky</a:t>
            </a:r>
          </a:p>
          <a:p>
            <a:endParaRPr lang="cs-CZ" dirty="0"/>
          </a:p>
          <a:p>
            <a:r>
              <a:rPr lang="cs-CZ" dirty="0"/>
              <a:t>Dva základní postupy:</a:t>
            </a:r>
          </a:p>
          <a:p>
            <a:pPr lvl="1"/>
            <a:r>
              <a:rPr lang="cs-CZ" dirty="0"/>
              <a:t>Tvorba</a:t>
            </a:r>
          </a:p>
          <a:p>
            <a:pPr lvl="1"/>
            <a:r>
              <a:rPr lang="cs-CZ" dirty="0"/>
              <a:t>Testování</a:t>
            </a:r>
          </a:p>
          <a:p>
            <a:endParaRPr lang="cs-CZ" dirty="0"/>
          </a:p>
          <a:p>
            <a:r>
              <a:rPr lang="cs-CZ" dirty="0"/>
              <a:t>V práci může dojít k jejich kombinaci</a:t>
            </a:r>
          </a:p>
          <a:p>
            <a:endParaRPr lang="cs-CZ" dirty="0"/>
          </a:p>
          <a:p>
            <a:r>
              <a:rPr lang="cs-CZ" dirty="0"/>
              <a:t>Tvorba teorií je typicky spojena s kvalitativním přístupem a testování s kvantitativním </a:t>
            </a:r>
            <a:r>
              <a:rPr lang="cs-CZ" dirty="0">
                <a:sym typeface="Wingdings" pitchFamily="2" charset="2"/>
              </a:rPr>
              <a:t> </a:t>
            </a:r>
            <a:r>
              <a:rPr lang="cs-CZ" b="1" dirty="0">
                <a:sym typeface="Wingdings" pitchFamily="2" charset="2"/>
              </a:rPr>
              <a:t>není to výlučné</a:t>
            </a:r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7140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BB1C9253-3D57-489E-8020-C6AE27ACA3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9667111"/>
              </p:ext>
            </p:extLst>
          </p:nvPr>
        </p:nvGraphicFramePr>
        <p:xfrm>
          <a:off x="1981200" y="1173480"/>
          <a:ext cx="8229600" cy="451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3600" b="0" dirty="0">
                          <a:solidFill>
                            <a:schemeClr val="tx1"/>
                          </a:solidFill>
                        </a:rPr>
                        <a:t>Indukce</a:t>
                      </a:r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3600" b="0" dirty="0">
                          <a:solidFill>
                            <a:schemeClr val="tx1"/>
                          </a:solidFill>
                        </a:rPr>
                        <a:t>Dedukce</a:t>
                      </a:r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>
                          <a:solidFill>
                            <a:schemeClr val="tx1"/>
                          </a:solidFill>
                        </a:rPr>
                        <a:t>Pozorování, sběr dat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>
                          <a:solidFill>
                            <a:schemeClr val="tx1"/>
                          </a:solidFill>
                        </a:rPr>
                        <a:t>Teorie </a:t>
                      </a:r>
                      <a:r>
                        <a:rPr lang="sk-SK" sz="2800" b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 hypotézy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sk-SK" sz="28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>
                          <a:solidFill>
                            <a:schemeClr val="tx1"/>
                          </a:solidFill>
                        </a:rPr>
                        <a:t>Hledání pravidelností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>
                          <a:solidFill>
                            <a:schemeClr val="tx1"/>
                          </a:solidFill>
                        </a:rPr>
                        <a:t>Testování hypotéz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sk-SK" sz="28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>
                          <a:solidFill>
                            <a:schemeClr val="tx1"/>
                          </a:solidFill>
                        </a:rPr>
                        <a:t>Generalizace, nové teorie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>
                          <a:solidFill>
                            <a:schemeClr val="tx1"/>
                          </a:solidFill>
                        </a:rPr>
                        <a:t>Potvrzení / </a:t>
                      </a:r>
                      <a:r>
                        <a:rPr lang="sk-SK" sz="2800" b="0" baseline="0" dirty="0">
                          <a:solidFill>
                            <a:schemeClr val="tx1"/>
                          </a:solidFill>
                        </a:rPr>
                        <a:t>zamítnutí teorie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Šipka dolů 5">
            <a:extLst>
              <a:ext uri="{FF2B5EF4-FFF2-40B4-BE49-F238E27FC236}">
                <a16:creationId xmlns:a16="http://schemas.microsoft.com/office/drawing/2014/main" id="{283C0867-4800-4BE8-9284-4A8FAB4661BA}"/>
              </a:ext>
            </a:extLst>
          </p:cNvPr>
          <p:cNvSpPr/>
          <p:nvPr/>
        </p:nvSpPr>
        <p:spPr>
          <a:xfrm>
            <a:off x="3920129" y="2572719"/>
            <a:ext cx="243615" cy="43204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Šipka dolů 5">
            <a:extLst>
              <a:ext uri="{FF2B5EF4-FFF2-40B4-BE49-F238E27FC236}">
                <a16:creationId xmlns:a16="http://schemas.microsoft.com/office/drawing/2014/main" id="{B39BD701-C584-4023-8922-23857EDF996C}"/>
              </a:ext>
            </a:extLst>
          </p:cNvPr>
          <p:cNvSpPr/>
          <p:nvPr/>
        </p:nvSpPr>
        <p:spPr>
          <a:xfrm>
            <a:off x="3920129" y="4073274"/>
            <a:ext cx="243615" cy="43204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Šipka dolů 5">
            <a:extLst>
              <a:ext uri="{FF2B5EF4-FFF2-40B4-BE49-F238E27FC236}">
                <a16:creationId xmlns:a16="http://schemas.microsoft.com/office/drawing/2014/main" id="{9EC24301-6FF7-4462-9072-13F751D03F3E}"/>
              </a:ext>
            </a:extLst>
          </p:cNvPr>
          <p:cNvSpPr/>
          <p:nvPr/>
        </p:nvSpPr>
        <p:spPr>
          <a:xfrm>
            <a:off x="8028258" y="2572719"/>
            <a:ext cx="243615" cy="43204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Šipka dolů 5">
            <a:extLst>
              <a:ext uri="{FF2B5EF4-FFF2-40B4-BE49-F238E27FC236}">
                <a16:creationId xmlns:a16="http://schemas.microsoft.com/office/drawing/2014/main" id="{F873CB4A-915A-42BA-B99D-6509F49B021A}"/>
              </a:ext>
            </a:extLst>
          </p:cNvPr>
          <p:cNvSpPr/>
          <p:nvPr/>
        </p:nvSpPr>
        <p:spPr>
          <a:xfrm>
            <a:off x="8028258" y="4073274"/>
            <a:ext cx="243615" cy="43204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706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7AD595-F354-40F2-BA2E-444EEC298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Logika výzkumu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8E93366-1595-4D76-BFA6-619D0B41AA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Induktivní:</a:t>
            </a:r>
          </a:p>
          <a:p>
            <a:pPr lvl="1"/>
            <a:r>
              <a:rPr lang="cs-CZ" dirty="0"/>
              <a:t>Identifikace pravidelností / trendů</a:t>
            </a:r>
          </a:p>
          <a:p>
            <a:pPr lvl="1"/>
            <a:r>
              <a:rPr lang="cs-CZ" dirty="0"/>
              <a:t>Cíl – generalizace, formulování teorií</a:t>
            </a:r>
          </a:p>
          <a:p>
            <a:pPr lvl="1"/>
            <a:endParaRPr lang="cs-CZ" dirty="0"/>
          </a:p>
          <a:p>
            <a:r>
              <a:rPr lang="cs-CZ" dirty="0"/>
              <a:t>Deduktivní:</a:t>
            </a:r>
          </a:p>
          <a:p>
            <a:pPr lvl="1"/>
            <a:r>
              <a:rPr lang="cs-CZ" dirty="0"/>
              <a:t>Formulace hypotéz z teorie</a:t>
            </a:r>
          </a:p>
          <a:p>
            <a:pPr lvl="1"/>
            <a:r>
              <a:rPr lang="cs-CZ" dirty="0"/>
              <a:t>Cíl – testování teorií</a:t>
            </a:r>
          </a:p>
          <a:p>
            <a:endParaRPr lang="cs-CZ" dirty="0"/>
          </a:p>
          <a:p>
            <a:r>
              <a:rPr lang="cs-CZ" dirty="0"/>
              <a:t>Dopad na podobu, strukturu a výstupy práce</a:t>
            </a:r>
          </a:p>
        </p:txBody>
      </p:sp>
    </p:spTree>
    <p:extLst>
      <p:ext uri="{BB962C8B-B14F-4D97-AF65-F5344CB8AC3E}">
        <p14:creationId xmlns:p14="http://schemas.microsoft.com/office/powerpoint/2010/main" val="2252282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18E5C8-7EC9-4F75-B80F-B2AF398FB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Testování teorií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E3057C1-9EB6-4933-950E-128B333CD0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Popper</a:t>
            </a:r>
            <a:r>
              <a:rPr lang="cs-CZ" dirty="0"/>
              <a:t> – žádná teorie není věčná</a:t>
            </a:r>
          </a:p>
          <a:p>
            <a:endParaRPr lang="cs-CZ" dirty="0"/>
          </a:p>
          <a:p>
            <a:r>
              <a:rPr lang="cs-CZ" dirty="0"/>
              <a:t>Testování probíhá přezkušováním hypotéz, které se potvrzují nebo zamítají</a:t>
            </a:r>
          </a:p>
          <a:p>
            <a:endParaRPr lang="cs-CZ" dirty="0"/>
          </a:p>
          <a:p>
            <a:r>
              <a:rPr lang="cs-CZ" dirty="0"/>
              <a:t>Výsledkem nemusí být pouze potvrzení (zachování) nebo zamítnutí teorie, ale i její modifikace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66004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060600-7875-494F-AD00-B994EB2ED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Testování teorií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B6401B0-D9E5-4486-8BDB-EF89C2F1D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Experiment:</a:t>
            </a:r>
          </a:p>
          <a:p>
            <a:pPr lvl="1"/>
            <a:r>
              <a:rPr lang="cs-CZ" dirty="0"/>
              <a:t>Výzkumník manipuluje s nezávislou proměnnou a sleduje se efekt vyvolaný touto změnou</a:t>
            </a:r>
          </a:p>
          <a:p>
            <a:pPr lvl="1"/>
            <a:r>
              <a:rPr lang="cs-CZ" dirty="0"/>
              <a:t>Experimentální (</a:t>
            </a:r>
            <a:r>
              <a:rPr lang="cs-CZ" dirty="0" err="1"/>
              <a:t>manip</a:t>
            </a:r>
            <a:r>
              <a:rPr lang="cs-CZ" dirty="0"/>
              <a:t>.) vs. kontrolní skupina (bez </a:t>
            </a:r>
            <a:r>
              <a:rPr lang="cs-CZ" dirty="0" err="1"/>
              <a:t>manip</a:t>
            </a:r>
            <a:r>
              <a:rPr lang="cs-CZ" dirty="0"/>
              <a:t>.)</a:t>
            </a:r>
          </a:p>
          <a:p>
            <a:endParaRPr lang="cs-CZ" dirty="0"/>
          </a:p>
          <a:p>
            <a:r>
              <a:rPr lang="cs-CZ" dirty="0"/>
              <a:t>Kontrola i těch proměnných, o nichž nevíme</a:t>
            </a:r>
          </a:p>
          <a:p>
            <a:endParaRPr lang="cs-CZ" dirty="0"/>
          </a:p>
          <a:p>
            <a:r>
              <a:rPr lang="cs-CZ" dirty="0"/>
              <a:t>Náročná realizace, ne vždy se dá použít (v sociálních vědách obzvlášť)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6287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606916-89C7-472E-AA72-23755496F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A320D56-F7C2-46F0-B3BF-5874726BDB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dirty="0"/>
              <a:t>Množina tvrzení, jež společně popisují a vysvětlují určitý fenomén, jeho příčiny nebo důsledky</a:t>
            </a:r>
          </a:p>
          <a:p>
            <a:pPr>
              <a:lnSpc>
                <a:spcPct val="80000"/>
              </a:lnSpc>
            </a:pPr>
            <a:endParaRPr lang="cs-CZ" dirty="0"/>
          </a:p>
          <a:p>
            <a:pPr>
              <a:lnSpc>
                <a:spcPct val="80000"/>
              </a:lnSpc>
            </a:pPr>
            <a:r>
              <a:rPr lang="cs-CZ" dirty="0"/>
              <a:t>Cíl – nejen popsat, ale i vysvětlit</a:t>
            </a:r>
          </a:p>
          <a:p>
            <a:pPr>
              <a:lnSpc>
                <a:spcPct val="80000"/>
              </a:lnSpc>
            </a:pPr>
            <a:endParaRPr lang="cs-CZ" dirty="0"/>
          </a:p>
          <a:p>
            <a:pPr>
              <a:lnSpc>
                <a:spcPct val="80000"/>
              </a:lnSpc>
            </a:pPr>
            <a:r>
              <a:rPr lang="cs-CZ" dirty="0"/>
              <a:t>Vysvětlení věcí na logice pokud – tak</a:t>
            </a:r>
          </a:p>
          <a:p>
            <a:endParaRPr lang="cs-CZ" dirty="0"/>
          </a:p>
          <a:p>
            <a:r>
              <a:rPr lang="cs-CZ" dirty="0"/>
              <a:t>Van </a:t>
            </a:r>
            <a:r>
              <a:rPr lang="cs-CZ" dirty="0" err="1"/>
              <a:t>Evera</a:t>
            </a:r>
            <a:r>
              <a:rPr lang="cs-CZ" dirty="0"/>
              <a:t> – teorie není </a:t>
            </a:r>
            <a:r>
              <a:rPr lang="cs-CZ" b="1" dirty="0"/>
              <a:t>nic víc</a:t>
            </a:r>
            <a:r>
              <a:rPr lang="cs-CZ" dirty="0"/>
              <a:t> než soubor kauzálních zákonů a hypotéz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26710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A4D1E076-4214-436E-B477-F76EBD43E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092" y="367614"/>
            <a:ext cx="10741815" cy="593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4351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5DF5A278-9742-454C-9C03-3232A88D7B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798" y="396630"/>
            <a:ext cx="9798404" cy="606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7871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B84E4B-9A23-460D-A74D-5B775B25E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Testování teorií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8174898-A270-4E12-9BC4-C6DC28D2F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/>
              <a:t>Pozorování (observační studie):</a:t>
            </a:r>
          </a:p>
          <a:p>
            <a:pPr lvl="1"/>
            <a:r>
              <a:rPr lang="cs-CZ" dirty="0"/>
              <a:t>Sledování a sběr dat bez zásahu výzkumníka</a:t>
            </a:r>
          </a:p>
          <a:p>
            <a:pPr lvl="1"/>
            <a:r>
              <a:rPr lang="cs-CZ" dirty="0"/>
              <a:t>Lehčí realizace proti experimentu</a:t>
            </a:r>
          </a:p>
          <a:p>
            <a:endParaRPr lang="cs-CZ" dirty="0"/>
          </a:p>
          <a:p>
            <a:r>
              <a:rPr lang="cs-CZ" dirty="0"/>
              <a:t>Statistická analýza (velký počet případů)</a:t>
            </a:r>
          </a:p>
          <a:p>
            <a:r>
              <a:rPr lang="cs-CZ" dirty="0"/>
              <a:t>Případové studie (jeden nebo málo případů)</a:t>
            </a:r>
          </a:p>
          <a:p>
            <a:endParaRPr lang="cs-CZ" dirty="0"/>
          </a:p>
          <a:p>
            <a:r>
              <a:rPr lang="cs-CZ" dirty="0"/>
              <a:t>Typy:</a:t>
            </a:r>
          </a:p>
          <a:p>
            <a:pPr lvl="1"/>
            <a:r>
              <a:rPr lang="cs-CZ" dirty="0"/>
              <a:t>Průřezové (</a:t>
            </a:r>
            <a:r>
              <a:rPr lang="cs-CZ" dirty="0" err="1"/>
              <a:t>cross-sectional</a:t>
            </a:r>
            <a:r>
              <a:rPr lang="cs-CZ" dirty="0"/>
              <a:t>) – více případů v 1 čase</a:t>
            </a:r>
          </a:p>
          <a:p>
            <a:pPr lvl="1"/>
            <a:r>
              <a:rPr lang="cs-CZ" dirty="0" err="1"/>
              <a:t>Logitudinální</a:t>
            </a:r>
            <a:r>
              <a:rPr lang="cs-CZ" dirty="0"/>
              <a:t> (</a:t>
            </a:r>
            <a:r>
              <a:rPr lang="cs-CZ" dirty="0" err="1"/>
              <a:t>time-series</a:t>
            </a:r>
            <a:r>
              <a:rPr lang="cs-CZ" dirty="0"/>
              <a:t>) – 1 případ v různých časech</a:t>
            </a:r>
          </a:p>
          <a:p>
            <a:pPr lvl="1"/>
            <a:r>
              <a:rPr lang="cs-CZ" dirty="0"/>
              <a:t>Kombinace obou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14825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B2AAAE-158C-4978-B649-B295FA162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Longitudinální studie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39AB5C75-322F-4D8E-AB9C-808548C95E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794143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878825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AAE5D8-D5E9-4026-958D-FEFCE342B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Průřezová studie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0B14D4D4-2CC2-482E-A0BC-E0A4FB32E0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207322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268985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429535-8FE2-4E47-A95A-C03378350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Teoretická část práce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DA34409-FFBE-4F22-86CA-B81636226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Žádný výzkum se neodehrává ve vakuu, literatura je povinná a </a:t>
            </a:r>
            <a:r>
              <a:rPr lang="cs-CZ" b="1" dirty="0"/>
              <a:t>nevyhnutelná</a:t>
            </a:r>
            <a:r>
              <a:rPr lang="cs-CZ" dirty="0"/>
              <a:t> součást práce</a:t>
            </a:r>
          </a:p>
          <a:p>
            <a:endParaRPr lang="cs-CZ" dirty="0"/>
          </a:p>
          <a:p>
            <a:r>
              <a:rPr lang="cs-CZ" dirty="0"/>
              <a:t>Navzdory častému přesvědčení, nejde o:</a:t>
            </a:r>
          </a:p>
          <a:p>
            <a:pPr lvl="1"/>
            <a:r>
              <a:rPr lang="cs-CZ" dirty="0"/>
              <a:t>Nutné zlo a „vatu“ v textu</a:t>
            </a:r>
          </a:p>
          <a:p>
            <a:pPr lvl="1"/>
            <a:r>
              <a:rPr lang="cs-CZ" dirty="0"/>
              <a:t>Kapitolu, jejímž jediným významem je přispění k naplnění požadovaného počtu znaků</a:t>
            </a:r>
          </a:p>
          <a:p>
            <a:endParaRPr lang="sk-SK" dirty="0"/>
          </a:p>
          <a:p>
            <a:r>
              <a:rPr lang="cs-CZ" dirty="0"/>
              <a:t>Význam:</a:t>
            </a:r>
          </a:p>
          <a:p>
            <a:pPr lvl="1"/>
            <a:r>
              <a:rPr lang="cs-CZ" dirty="0"/>
              <a:t>Specifikování problému a zasazení do rámce probíhajících debat</a:t>
            </a:r>
          </a:p>
          <a:p>
            <a:pPr lvl="1"/>
            <a:r>
              <a:rPr lang="cs-CZ" dirty="0"/>
              <a:t>Dodání serióznosti vaší práci a zvýšení její „vědecké“ váhy</a:t>
            </a:r>
          </a:p>
          <a:p>
            <a:pPr lvl="1"/>
            <a:r>
              <a:rPr lang="cs-CZ" dirty="0"/>
              <a:t>Později zisk představy o vlastních zjištěních a jejich vztahu s existující literaturou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36267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3E193C-0C9A-48C0-A2A7-92E767B32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Teoretická část práce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104FB4A4-3FCB-4ADC-8AC0-1F7C511C7F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8267253"/>
              </p:ext>
            </p:extLst>
          </p:nvPr>
        </p:nvGraphicFramePr>
        <p:xfrm>
          <a:off x="838200" y="1856887"/>
          <a:ext cx="10515600" cy="3660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1486"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>
                          <a:solidFill>
                            <a:schemeClr val="tx1"/>
                          </a:solidFill>
                        </a:rPr>
                        <a:t>JE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>
                          <a:solidFill>
                            <a:schemeClr val="tx1"/>
                          </a:solidFill>
                        </a:rPr>
                        <a:t>NENÍ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5935"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Místo</a:t>
                      </a:r>
                      <a:r>
                        <a:rPr lang="sk-SK" b="0" baseline="0" dirty="0">
                          <a:solidFill>
                            <a:schemeClr val="tx1"/>
                          </a:solidFill>
                        </a:rPr>
                        <a:t> pro specifikování problému identifikovaného v úvodu práce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Místo první zmínky a</a:t>
                      </a:r>
                      <a:r>
                        <a:rPr lang="sk-SK" b="0" baseline="0" dirty="0">
                          <a:solidFill>
                            <a:schemeClr val="tx1"/>
                          </a:solidFill>
                        </a:rPr>
                        <a:t> definice problému vaší práce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0277"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Místo, kde diskutujete otázky relevantní pro váš výzkum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Seznam všeho, co jste přečetli a aspoň</a:t>
                      </a:r>
                      <a:r>
                        <a:rPr lang="sk-SK" b="0" baseline="0" dirty="0">
                          <a:solidFill>
                            <a:schemeClr val="tx1"/>
                          </a:solidFill>
                        </a:rPr>
                        <a:t> trochu to souvisí s vaším tématem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1538"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Kritická</a:t>
                      </a:r>
                      <a:r>
                        <a:rPr lang="sk-SK" b="0" baseline="0" dirty="0">
                          <a:solidFill>
                            <a:schemeClr val="tx1"/>
                          </a:solidFill>
                        </a:rPr>
                        <a:t> rozvaha nad argumenty v relevantních textech – posouzení významu pro vaši práci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Prostá</a:t>
                      </a:r>
                      <a:r>
                        <a:rPr lang="sk-SK" b="0" baseline="0" dirty="0">
                          <a:solidFill>
                            <a:schemeClr val="tx1"/>
                          </a:solidFill>
                        </a:rPr>
                        <a:t> deskripce za účelem zabrat co nejvíce místa uváděním všech možných argumentů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1538"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Místo, kde odkazujete i na akademické zdroje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Čás</a:t>
                      </a:r>
                      <a:r>
                        <a:rPr lang="sk-SK" b="0" baseline="0" dirty="0">
                          <a:solidFill>
                            <a:schemeClr val="tx1"/>
                          </a:solidFill>
                        </a:rPr>
                        <a:t>t textu založená výhradně na akademických zdrojích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17403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E5BCFB-D22E-4A0D-BC6E-1825372AE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Teoretická část práce</a:t>
            </a:r>
          </a:p>
        </p:txBody>
      </p:sp>
      <p:pic>
        <p:nvPicPr>
          <p:cNvPr id="4" name="Picture 2" descr="http://life-as-play.com/wp-content/uploads/2013/08/messy-room-pre-trip.jpg">
            <a:extLst>
              <a:ext uri="{FF2B5EF4-FFF2-40B4-BE49-F238E27FC236}">
                <a16:creationId xmlns:a16="http://schemas.microsoft.com/office/drawing/2014/main" id="{5ADDD68E-B6F8-4310-A3D5-B5802D8FD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513" y="2403511"/>
            <a:ext cx="5057988" cy="335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blog.daydesigndecor.com/wp-content/uploads/2011/01/245846499_bdeadabf9e.jpg">
            <a:extLst>
              <a:ext uri="{FF2B5EF4-FFF2-40B4-BE49-F238E27FC236}">
                <a16:creationId xmlns:a16="http://schemas.microsoft.com/office/drawing/2014/main" id="{DC3C2209-8A27-4455-A949-21CD8E96B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71" y="2407138"/>
            <a:ext cx="4878234" cy="334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6733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1E2B3E-FE78-4358-AFF7-1128B1AFE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Teoretická část ve vaší práci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E867E1A-3169-4200-8636-301BB6765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Řazení literatury:</a:t>
            </a:r>
          </a:p>
          <a:p>
            <a:pPr lvl="1"/>
            <a:r>
              <a:rPr lang="cs-CZ" dirty="0"/>
              <a:t>Chronologické</a:t>
            </a:r>
          </a:p>
          <a:p>
            <a:pPr lvl="1"/>
            <a:r>
              <a:rPr lang="cs-CZ" dirty="0"/>
              <a:t>Tematické</a:t>
            </a:r>
          </a:p>
          <a:p>
            <a:pPr lvl="1"/>
            <a:r>
              <a:rPr lang="cs-CZ" dirty="0"/>
              <a:t>Kombinace</a:t>
            </a:r>
          </a:p>
          <a:p>
            <a:endParaRPr lang="cs-CZ" dirty="0"/>
          </a:p>
          <a:p>
            <a:r>
              <a:rPr lang="cs-CZ" dirty="0"/>
              <a:t>Vyhněte se příliš dlouhým přímým citacím</a:t>
            </a:r>
          </a:p>
          <a:p>
            <a:endParaRPr lang="cs-CZ" dirty="0"/>
          </a:p>
          <a:p>
            <a:r>
              <a:rPr lang="cs-CZ" dirty="0"/>
              <a:t>Pokud je to možné, upřednostněte primární literaturu před sekundární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54111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E28EC1-7945-494A-A247-DC3C5D778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Práce s literaturou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5BBF333-890C-4907-B677-2BF58DC95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Čtěte pouze to, co má smysl pro vaši práci</a:t>
            </a:r>
          </a:p>
          <a:p>
            <a:endParaRPr lang="cs-CZ" dirty="0"/>
          </a:p>
          <a:p>
            <a:r>
              <a:rPr lang="cs-CZ" dirty="0"/>
              <a:t>Čtěte zaměřeně a selektivně:</a:t>
            </a:r>
          </a:p>
          <a:p>
            <a:pPr lvl="1"/>
            <a:r>
              <a:rPr lang="cs-CZ" dirty="0"/>
              <a:t>Není nutné číst kompletní texty</a:t>
            </a:r>
          </a:p>
          <a:p>
            <a:pPr lvl="1"/>
            <a:r>
              <a:rPr lang="cs-CZ" dirty="0"/>
              <a:t>Na poslední straně se nedozvíte, kdo je vrah</a:t>
            </a:r>
          </a:p>
          <a:p>
            <a:endParaRPr lang="cs-CZ" dirty="0"/>
          </a:p>
          <a:p>
            <a:r>
              <a:rPr lang="cs-CZ" dirty="0"/>
              <a:t>Zdroje ve zdrojích a následné reference</a:t>
            </a:r>
          </a:p>
          <a:p>
            <a:endParaRPr lang="cs-CZ" dirty="0"/>
          </a:p>
          <a:p>
            <a:r>
              <a:rPr lang="cs-CZ" dirty="0"/>
              <a:t>Pozor na nekonečné čtení – pro práci je čtení nevyhnutelné, ale práce se musí </a:t>
            </a:r>
            <a:r>
              <a:rPr lang="cs-CZ" b="1" dirty="0"/>
              <a:t>napsat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1927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15E07B-C286-4D96-92FE-6571F221E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Pravidelnosti a trendy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7E2CC90-955B-4288-85C7-9379450B5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Ambicí</a:t>
            </a:r>
            <a:r>
              <a:rPr lang="en-US" dirty="0"/>
              <a:t> je </a:t>
            </a:r>
            <a:r>
              <a:rPr lang="cs-CZ" dirty="0"/>
              <a:t>najít sociální zákonitosti, </a:t>
            </a:r>
            <a:r>
              <a:rPr lang="en-US" dirty="0"/>
              <a:t>ne </a:t>
            </a:r>
            <a:r>
              <a:rPr lang="cs-CZ" dirty="0"/>
              <a:t>pochopit chování každého člověka</a:t>
            </a:r>
          </a:p>
          <a:p>
            <a:endParaRPr lang="cs-CZ" dirty="0"/>
          </a:p>
          <a:p>
            <a:r>
              <a:rPr lang="cs-CZ" dirty="0"/>
              <a:t>Námitky:</a:t>
            </a:r>
          </a:p>
          <a:p>
            <a:pPr lvl="1"/>
            <a:r>
              <a:rPr lang="cs-CZ" dirty="0"/>
              <a:t>Triviálnost</a:t>
            </a:r>
          </a:p>
          <a:p>
            <a:pPr lvl="1"/>
            <a:r>
              <a:rPr lang="cs-CZ" dirty="0"/>
              <a:t>Výjimky</a:t>
            </a:r>
          </a:p>
          <a:p>
            <a:pPr lvl="1"/>
            <a:r>
              <a:rPr lang="cs-CZ" dirty="0"/>
              <a:t>Specifika společenské reality a adaptace</a:t>
            </a:r>
          </a:p>
        </p:txBody>
      </p:sp>
    </p:spTree>
    <p:extLst>
      <p:ext uri="{BB962C8B-B14F-4D97-AF65-F5344CB8AC3E}">
        <p14:creationId xmlns:p14="http://schemas.microsoft.com/office/powerpoint/2010/main" val="6089269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C1D358-A92F-4E56-BB04-D9B4A43367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Plánování a strategie III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51C6453-6707-45B8-AF0E-C48BFF6E3A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04190"/>
            <a:ext cx="9144000" cy="1655762"/>
          </a:xfrm>
        </p:spPr>
        <p:txBody>
          <a:bodyPr/>
          <a:lstStyle/>
          <a:p>
            <a:r>
              <a:rPr lang="pl-PL" dirty="0"/>
              <a:t>BSSn4405 Koncepce a metody v BSS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11341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CA4F09-EA61-4656-89B7-7A41B31AC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Význam návrhu výzkumu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62A5D1-1791-4818-8D49-48D072A37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Optimálně by měl návrh prokazovat, že:</a:t>
            </a:r>
          </a:p>
          <a:p>
            <a:endParaRPr lang="cs-CZ" dirty="0"/>
          </a:p>
          <a:p>
            <a:pPr lvl="1"/>
            <a:r>
              <a:rPr lang="cs-CZ" dirty="0"/>
              <a:t>Rozumíte svému tématu</a:t>
            </a:r>
          </a:p>
          <a:p>
            <a:endParaRPr lang="cs-CZ" dirty="0"/>
          </a:p>
          <a:p>
            <a:pPr lvl="1"/>
            <a:r>
              <a:rPr lang="cs-CZ" dirty="0"/>
              <a:t>Jste schopní srozumitelně formulovat své cíle a otázky</a:t>
            </a:r>
          </a:p>
          <a:p>
            <a:endParaRPr lang="cs-CZ" dirty="0"/>
          </a:p>
          <a:p>
            <a:pPr lvl="1"/>
            <a:r>
              <a:rPr lang="cs-CZ" dirty="0"/>
              <a:t>Máte promyšlené dopady práce, rozumíte jejímu významu, uvědomujete si její validitu a reliabilitu</a:t>
            </a:r>
          </a:p>
          <a:p>
            <a:endParaRPr lang="cs-CZ" dirty="0"/>
          </a:p>
          <a:p>
            <a:pPr lvl="1"/>
            <a:r>
              <a:rPr lang="cs-CZ" dirty="0"/>
              <a:t>Budete pracovat v souladu se základními etickými principy vědecké práce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22629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216254-F522-4683-8936-BBDFF4E8C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Podoba návrhu výzkumu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2DC85CE-453D-4553-BF23-A9EF502222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Významný aspekt jednoduchosti – jako kdyby byl návrh určen neodborníkům</a:t>
            </a:r>
          </a:p>
          <a:p>
            <a:endParaRPr lang="cs-CZ" dirty="0"/>
          </a:p>
          <a:p>
            <a:r>
              <a:rPr lang="cs-CZ" dirty="0"/>
              <a:t>Zkuste váš návrh vnímat </a:t>
            </a:r>
            <a:r>
              <a:rPr lang="cs-CZ" b="1" dirty="0"/>
              <a:t>jako argument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Vede k potřebě důsledného a jasného zdůvodňování výzkumu, jeho částí a kroků</a:t>
            </a:r>
          </a:p>
          <a:p>
            <a:pPr lvl="1"/>
            <a:r>
              <a:rPr lang="cs-CZ" dirty="0"/>
              <a:t>Důležitá je interní koherence návrhu</a:t>
            </a:r>
          </a:p>
          <a:p>
            <a:pPr lvl="1"/>
            <a:r>
              <a:rPr lang="cs-CZ" dirty="0"/>
              <a:t>Návrh má ukázat logiku výzkumu a ne výzkum popsat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06749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4DD98C-0A53-418E-8BE3-04D821468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Návrh výzkumu - struktura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2533DF7-15DE-4E45-B2A7-EBB7D0B781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Typické prvky:</a:t>
            </a:r>
          </a:p>
          <a:p>
            <a:pPr lvl="1"/>
            <a:r>
              <a:rPr lang="cs-CZ" dirty="0"/>
              <a:t>Téma, cíle, výzkumné otázky</a:t>
            </a:r>
          </a:p>
          <a:p>
            <a:pPr lvl="1"/>
            <a:r>
              <a:rPr lang="cs-CZ" dirty="0"/>
              <a:t>Krátký přehled a shrnutí literatury</a:t>
            </a:r>
          </a:p>
          <a:p>
            <a:pPr lvl="1"/>
            <a:r>
              <a:rPr lang="cs-CZ" dirty="0"/>
              <a:t>Konceptualizace, operacionalizace</a:t>
            </a:r>
          </a:p>
          <a:p>
            <a:pPr lvl="1"/>
            <a:r>
              <a:rPr lang="cs-CZ" dirty="0"/>
              <a:t>Výběr metod</a:t>
            </a:r>
          </a:p>
          <a:p>
            <a:pPr lvl="1"/>
            <a:r>
              <a:rPr lang="cs-CZ" dirty="0"/>
              <a:t>Sběr dat</a:t>
            </a:r>
          </a:p>
          <a:p>
            <a:pPr lvl="1"/>
            <a:r>
              <a:rPr lang="cs-CZ" dirty="0"/>
              <a:t>Analýza dat</a:t>
            </a:r>
          </a:p>
          <a:p>
            <a:pPr lvl="1"/>
            <a:r>
              <a:rPr lang="cs-CZ" dirty="0"/>
              <a:t>Závěr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90727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03B6F4-6838-4EED-9871-CACA6064E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Úvod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6BF5E85-B46D-4E14-92AA-8399E9C694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Uvedení do problematiky</a:t>
            </a:r>
          </a:p>
          <a:p>
            <a:endParaRPr lang="cs-CZ" dirty="0"/>
          </a:p>
          <a:p>
            <a:r>
              <a:rPr lang="cs-CZ" dirty="0"/>
              <a:t>Představení problému, jeho zařazení do širšího okruhu literatury, případné nedostatky literatury</a:t>
            </a:r>
          </a:p>
          <a:p>
            <a:endParaRPr lang="cs-CZ" dirty="0"/>
          </a:p>
          <a:p>
            <a:r>
              <a:rPr lang="cs-CZ" dirty="0"/>
              <a:t>Objasnění </a:t>
            </a:r>
            <a:r>
              <a:rPr lang="cs-CZ" b="1" dirty="0"/>
              <a:t>cíle</a:t>
            </a:r>
            <a:r>
              <a:rPr lang="cs-CZ" dirty="0"/>
              <a:t> a významu problému</a:t>
            </a:r>
          </a:p>
          <a:p>
            <a:endParaRPr lang="cs-CZ" dirty="0"/>
          </a:p>
          <a:p>
            <a:r>
              <a:rPr lang="cs-CZ" dirty="0"/>
              <a:t>Definování </a:t>
            </a:r>
            <a:r>
              <a:rPr lang="cs-CZ" b="1" dirty="0"/>
              <a:t>výzkumné oblasti a tématu</a:t>
            </a:r>
          </a:p>
          <a:p>
            <a:endParaRPr lang="cs-CZ" dirty="0"/>
          </a:p>
          <a:p>
            <a:r>
              <a:rPr lang="cs-CZ" dirty="0"/>
              <a:t>Úvod má být výrazný a poutavý – půda pro další části návrhu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01961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CD16E2-97F0-422A-9B00-A813A8399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AAD8FD2-71E0-491D-B0C7-5DCD5EF72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Stanovení výzkumných otázek</a:t>
            </a:r>
          </a:p>
          <a:p>
            <a:endParaRPr lang="cs-CZ" dirty="0"/>
          </a:p>
          <a:p>
            <a:r>
              <a:rPr lang="cs-CZ" dirty="0"/>
              <a:t>Odůvodnění otázek:</a:t>
            </a:r>
          </a:p>
          <a:p>
            <a:pPr lvl="1"/>
            <a:r>
              <a:rPr lang="cs-CZ" dirty="0"/>
              <a:t>Z jakého důvodu je otázka důležitá</a:t>
            </a:r>
          </a:p>
          <a:p>
            <a:pPr lvl="1"/>
            <a:r>
              <a:rPr lang="cs-CZ" dirty="0"/>
              <a:t>Jaký význam má její zodpovězení</a:t>
            </a:r>
          </a:p>
          <a:p>
            <a:pPr lvl="1"/>
            <a:r>
              <a:rPr lang="cs-CZ" dirty="0"/>
              <a:t>Byla už položena anebo jde o její první aplikaci?</a:t>
            </a:r>
          </a:p>
          <a:p>
            <a:endParaRPr lang="cs-CZ" dirty="0"/>
          </a:p>
          <a:p>
            <a:r>
              <a:rPr lang="cs-CZ" dirty="0"/>
              <a:t>Odůvodnění je součástí všech prvků návrhu (problém, otázky, metody, práce s daty)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37936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44DA73-4946-43C3-A0E3-028A2D28F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Krátké shrnutí literatury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F375E4C-88AE-43A1-B06A-11F68D836C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Při návrhu výzkumu jde o </a:t>
            </a:r>
            <a:r>
              <a:rPr lang="cs-CZ" b="1" dirty="0"/>
              <a:t>krátký</a:t>
            </a:r>
            <a:r>
              <a:rPr lang="cs-CZ" dirty="0"/>
              <a:t> přehled a shrnutí literatury</a:t>
            </a:r>
          </a:p>
          <a:p>
            <a:endParaRPr lang="cs-CZ" dirty="0"/>
          </a:p>
          <a:p>
            <a:r>
              <a:rPr lang="cs-CZ" dirty="0"/>
              <a:t>Zmapování výzkumného pole a uvedení problému do kontextu</a:t>
            </a:r>
          </a:p>
          <a:p>
            <a:endParaRPr lang="cs-CZ" dirty="0"/>
          </a:p>
          <a:p>
            <a:r>
              <a:rPr lang="cs-CZ" dirty="0"/>
              <a:t>Důležitá je </a:t>
            </a:r>
            <a:r>
              <a:rPr lang="cs-CZ" b="1" dirty="0"/>
              <a:t>zaměřenost na problém </a:t>
            </a:r>
            <a:r>
              <a:rPr lang="cs-CZ" dirty="0"/>
              <a:t>a ne snaha uvést všechno, co bylo napsáno o vámi zkoumané oblasti</a:t>
            </a:r>
          </a:p>
          <a:p>
            <a:endParaRPr lang="cs-CZ" dirty="0"/>
          </a:p>
          <a:p>
            <a:r>
              <a:rPr lang="cs-CZ" dirty="0"/>
              <a:t>Význam:</a:t>
            </a:r>
          </a:p>
          <a:p>
            <a:pPr lvl="1"/>
            <a:r>
              <a:rPr lang="cs-CZ" dirty="0"/>
              <a:t>Základ pro formulaci hypotéz (pokud s nimi pracujete)</a:t>
            </a:r>
          </a:p>
          <a:p>
            <a:pPr lvl="1"/>
            <a:r>
              <a:rPr lang="cs-CZ" dirty="0"/>
              <a:t>Podložíte svůj výzkum teoretickými argumenty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25209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40F4F5-EB38-4491-928E-3E60DD7CB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Operacionalizace konceptů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38E5AA0-F3FC-4DF3-9060-B0A1556EA4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Konceptualizace – zachycení prvků do pojmových konceptů</a:t>
            </a:r>
          </a:p>
          <a:p>
            <a:r>
              <a:rPr lang="cs-CZ" dirty="0"/>
              <a:t>Operacionalizace – převod konceptů do </a:t>
            </a:r>
            <a:r>
              <a:rPr lang="cs-CZ" b="1" u="sng" dirty="0"/>
              <a:t>měřitelných</a:t>
            </a:r>
            <a:r>
              <a:rPr lang="cs-CZ" dirty="0"/>
              <a:t> pojmů a kategorií</a:t>
            </a:r>
          </a:p>
          <a:p>
            <a:endParaRPr lang="cs-CZ" dirty="0"/>
          </a:p>
          <a:p>
            <a:r>
              <a:rPr lang="cs-CZ" dirty="0"/>
              <a:t>Tato část má prokázat, jak budete s koncepty pracovat ve svém výzkumu:</a:t>
            </a:r>
          </a:p>
          <a:p>
            <a:pPr lvl="1"/>
            <a:r>
              <a:rPr lang="cs-CZ" dirty="0"/>
              <a:t>Jejich identifikace v realitě</a:t>
            </a:r>
          </a:p>
          <a:p>
            <a:pPr lvl="1"/>
            <a:r>
              <a:rPr lang="cs-CZ" dirty="0"/>
              <a:t>Jejich změření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40176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EA53B8-E102-4B6F-85EC-3E60383D3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Nerezová ocel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FB3ADED-03E6-4F83-9BBD-BF88BF9E85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Definice</a:t>
            </a:r>
            <a:r>
              <a:rPr lang="cs-CZ" dirty="0"/>
              <a:t> - </a:t>
            </a:r>
            <a:r>
              <a:rPr lang="cs-CZ" dirty="0" err="1"/>
              <a:t>vysocelegovaná</a:t>
            </a:r>
            <a:r>
              <a:rPr lang="cs-CZ" dirty="0"/>
              <a:t> ocel se zvýšenou odolností vůči chemické i elektrochemické korozi…</a:t>
            </a:r>
          </a:p>
          <a:p>
            <a:r>
              <a:rPr lang="cs-CZ" b="1" dirty="0"/>
              <a:t>Operační definice</a:t>
            </a:r>
            <a:r>
              <a:rPr lang="cs-CZ" dirty="0"/>
              <a:t> – ocel obsahující 12-30% chromu a až 30% niklu</a:t>
            </a:r>
          </a:p>
          <a:p>
            <a:endParaRPr lang="cs-CZ" dirty="0"/>
          </a:p>
        </p:txBody>
      </p:sp>
      <p:pic>
        <p:nvPicPr>
          <p:cNvPr id="4" name="Picture 10" descr="http://www.givinggallery.com/images/products/27/KitchenAid-Gourmet-Essentials-2-Qt-Whistling-Tea-Kettle-in-Brushed-Stainless-Steel-N617_XL.jpg">
            <a:extLst>
              <a:ext uri="{FF2B5EF4-FFF2-40B4-BE49-F238E27FC236}">
                <a16:creationId xmlns:a16="http://schemas.microsoft.com/office/drawing/2014/main" id="{C4358C2C-54D8-4214-BFFA-10D2E9E4C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76258"/>
            <a:ext cx="2492188" cy="249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img.directindustry.com/images_di/photo-g/stainless-steel-pressure-sensor-16540-2264809.jpg">
            <a:extLst>
              <a:ext uri="{FF2B5EF4-FFF2-40B4-BE49-F238E27FC236}">
                <a16:creationId xmlns:a16="http://schemas.microsoft.com/office/drawing/2014/main" id="{AB0456C4-4753-46E6-A56C-444BEE050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739" y="3704430"/>
            <a:ext cx="3262681" cy="274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delaval.com/ImageVaultFiles/id_1689/cf_5/Feeding-stainless-steel-bucket.jpg">
            <a:extLst>
              <a:ext uri="{FF2B5EF4-FFF2-40B4-BE49-F238E27FC236}">
                <a16:creationId xmlns:a16="http://schemas.microsoft.com/office/drawing/2014/main" id="{2E6FB0E6-0D6C-4717-93BD-8555AA96C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074" y="3829937"/>
            <a:ext cx="3733800" cy="24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1359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28E9F5-99D8-4F00-8674-78647328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Operacionalizace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2795242-B562-47A6-9296-C7D7C992B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Inteligence</a:t>
            </a:r>
          </a:p>
          <a:p>
            <a:endParaRPr lang="cs-CZ" dirty="0"/>
          </a:p>
          <a:p>
            <a:r>
              <a:rPr lang="cs-CZ" dirty="0"/>
              <a:t>Levicový extremista</a:t>
            </a:r>
          </a:p>
          <a:p>
            <a:endParaRPr lang="cs-CZ" dirty="0"/>
          </a:p>
          <a:p>
            <a:r>
              <a:rPr lang="cs-CZ" dirty="0"/>
              <a:t>Politická apatie</a:t>
            </a:r>
          </a:p>
          <a:p>
            <a:endParaRPr lang="cs-CZ" dirty="0"/>
          </a:p>
          <a:p>
            <a:r>
              <a:rPr lang="cs-CZ" dirty="0"/>
              <a:t>Volební úspěch</a:t>
            </a:r>
          </a:p>
          <a:p>
            <a:endParaRPr lang="cs-CZ" dirty="0"/>
          </a:p>
          <a:p>
            <a:r>
              <a:rPr lang="cs-CZ" dirty="0"/>
              <a:t>Životní zkušenosti</a:t>
            </a:r>
          </a:p>
          <a:p>
            <a:endParaRPr lang="cs-CZ" dirty="0"/>
          </a:p>
          <a:p>
            <a:r>
              <a:rPr lang="cs-CZ" dirty="0"/>
              <a:t>Dobrá volební kampaň</a:t>
            </a:r>
          </a:p>
        </p:txBody>
      </p:sp>
      <p:pic>
        <p:nvPicPr>
          <p:cNvPr id="4" name="Picture 2" descr="http://www.sproutright.com/blog/wp-content/uploads/2013/09/question-mark.jpg">
            <a:extLst>
              <a:ext uri="{FF2B5EF4-FFF2-40B4-BE49-F238E27FC236}">
                <a16:creationId xmlns:a16="http://schemas.microsoft.com/office/drawing/2014/main" id="{E193F0CF-BA94-4409-BECC-B98F4A484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585" y="2405185"/>
            <a:ext cx="2986762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785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oh Phi Phi – thajské nebe na zemi | Blog Invia.cz">
            <a:extLst>
              <a:ext uri="{FF2B5EF4-FFF2-40B4-BE49-F238E27FC236}">
                <a16:creationId xmlns:a16="http://schemas.microsoft.com/office/drawing/2014/main" id="{9BC26125-5A9A-4CD3-A4B2-549777B5C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98" y="0"/>
            <a:ext cx="102932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1535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906935-728B-4572-9992-8FFE0A7C3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Metody – strategie a rámec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6CDC083-F853-4BD3-A7AD-F9D46B0DB9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Propojení mezi teorií a empirií</a:t>
            </a:r>
          </a:p>
          <a:p>
            <a:endParaRPr lang="cs-CZ" dirty="0"/>
          </a:p>
          <a:p>
            <a:r>
              <a:rPr lang="cs-CZ" dirty="0"/>
              <a:t>Je potřebné uvést, jaké metody budete ve výzkumu využívat a z jakých důvodů jste tuto volbu provedli</a:t>
            </a:r>
          </a:p>
          <a:p>
            <a:endParaRPr lang="cs-CZ" dirty="0"/>
          </a:p>
          <a:p>
            <a:r>
              <a:rPr lang="cs-CZ" dirty="0"/>
              <a:t>Představení, zda půjde o výzkum kvantitativní, kvalitativní anebo kombinující obě logiky (pokud to v návrhu už nezaznělo)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22090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B71721-F2E7-464E-9998-05DAC8D78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Vzorek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F5EC347-6407-4312-8ABC-013F71D6E6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Kvantitativní práce:</a:t>
            </a:r>
          </a:p>
          <a:p>
            <a:pPr lvl="1"/>
            <a:r>
              <a:rPr lang="cs-CZ" dirty="0"/>
              <a:t>Velikost vzorku</a:t>
            </a:r>
          </a:p>
          <a:p>
            <a:pPr lvl="1"/>
            <a:r>
              <a:rPr lang="cs-CZ" dirty="0"/>
              <a:t>Způsob výběru</a:t>
            </a:r>
          </a:p>
          <a:p>
            <a:pPr lvl="1"/>
            <a:r>
              <a:rPr lang="cs-CZ" dirty="0"/>
              <a:t>Reprezentativnost</a:t>
            </a:r>
          </a:p>
          <a:p>
            <a:endParaRPr lang="cs-CZ" dirty="0"/>
          </a:p>
          <a:p>
            <a:r>
              <a:rPr lang="cs-CZ" b="1" dirty="0"/>
              <a:t>Případové studie (malé N studie):</a:t>
            </a:r>
          </a:p>
          <a:p>
            <a:pPr lvl="1"/>
            <a:r>
              <a:rPr lang="cs-CZ" dirty="0"/>
              <a:t>Konkretizace případů</a:t>
            </a:r>
          </a:p>
          <a:p>
            <a:pPr lvl="1"/>
            <a:r>
              <a:rPr lang="cs-CZ" dirty="0"/>
              <a:t>Odůvodnění daného výběru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59892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7513ED-A552-4F88-A90E-295299B33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Sběr dat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C641B53-1D73-42CE-BC2C-782C558E29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Důležitý je přesný a jasný popis</a:t>
            </a:r>
          </a:p>
          <a:p>
            <a:endParaRPr lang="cs-CZ" dirty="0"/>
          </a:p>
          <a:p>
            <a:r>
              <a:rPr lang="cs-CZ" dirty="0"/>
              <a:t>Způsob získávání – terénní výzkum, elektronické zdroje, sekundární analýza</a:t>
            </a:r>
          </a:p>
          <a:p>
            <a:endParaRPr lang="cs-CZ" dirty="0"/>
          </a:p>
          <a:p>
            <a:r>
              <a:rPr lang="cs-CZ" dirty="0"/>
              <a:t>Příklady technik:</a:t>
            </a:r>
          </a:p>
          <a:p>
            <a:pPr lvl="1"/>
            <a:r>
              <a:rPr lang="cs-CZ" dirty="0"/>
              <a:t>Dotazník – míra standardizace, strukturovanosti</a:t>
            </a:r>
          </a:p>
          <a:p>
            <a:pPr lvl="1"/>
            <a:r>
              <a:rPr lang="cs-CZ" dirty="0"/>
              <a:t>Pozorování – skryté, otevřené, zúčastněné, nezúčastněné</a:t>
            </a:r>
          </a:p>
          <a:p>
            <a:pPr lvl="1"/>
            <a:r>
              <a:rPr lang="cs-CZ" dirty="0"/>
              <a:t>Analýza dokumentů – jaký typ dokumentů, odkud je budete čerpat (zdroj)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95355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D5E16A-8417-46CD-B566-4CF7CC682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Analýza </a:t>
            </a:r>
            <a:r>
              <a:rPr lang="sk-SK" dirty="0" err="1"/>
              <a:t>dat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9257757-43A1-48C3-91C5-ED84F61A6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Jako v předešlých bodech platí co možná největší detailnost, jasnost a přesnost</a:t>
            </a:r>
          </a:p>
          <a:p>
            <a:endParaRPr lang="cs-CZ" dirty="0"/>
          </a:p>
          <a:p>
            <a:r>
              <a:rPr lang="cs-CZ" dirty="0"/>
              <a:t>Nestačí uvést, že data budou „analyzována“</a:t>
            </a:r>
          </a:p>
          <a:p>
            <a:endParaRPr lang="cs-CZ" dirty="0"/>
          </a:p>
          <a:p>
            <a:r>
              <a:rPr lang="cs-CZ" dirty="0"/>
              <a:t>Uvést konkrétní postupy, způsoby, využití softwaru a jednotlivých technik:</a:t>
            </a:r>
          </a:p>
          <a:p>
            <a:pPr lvl="1"/>
            <a:r>
              <a:rPr lang="cs-CZ" dirty="0"/>
              <a:t>Obsahová analýza, analýza metafor, korelace, regrese…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2906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4F5881-6911-4A3E-A5D6-BD611D06C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Závěry (a co je vhodné uvést)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904BE28-1A4A-4C4F-AC69-DC1C7BF838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Omezení výzkumu:</a:t>
            </a:r>
          </a:p>
          <a:p>
            <a:pPr lvl="1"/>
            <a:r>
              <a:rPr lang="cs-CZ" dirty="0"/>
              <a:t>Má je každý výzkum, uvádějí se, pokud jsou výzkumníkovi známá</a:t>
            </a:r>
          </a:p>
          <a:p>
            <a:endParaRPr lang="cs-CZ" dirty="0"/>
          </a:p>
          <a:p>
            <a:r>
              <a:rPr lang="cs-CZ" b="1" dirty="0"/>
              <a:t>Etická stránka věci:</a:t>
            </a:r>
          </a:p>
          <a:p>
            <a:pPr lvl="1"/>
            <a:r>
              <a:rPr lang="cs-CZ" dirty="0"/>
              <a:t>Vyrovnání se s možnými etickými (právními) problémy</a:t>
            </a:r>
          </a:p>
          <a:p>
            <a:pPr lvl="1"/>
            <a:r>
              <a:rPr lang="cs-CZ" dirty="0"/>
              <a:t>Nakládání s daty, přístup k datům, jednání s jinými osobami</a:t>
            </a:r>
          </a:p>
          <a:p>
            <a:endParaRPr lang="cs-CZ" dirty="0"/>
          </a:p>
          <a:p>
            <a:r>
              <a:rPr lang="cs-CZ" b="1" dirty="0"/>
              <a:t>Závěry:</a:t>
            </a:r>
          </a:p>
          <a:p>
            <a:pPr lvl="1"/>
            <a:r>
              <a:rPr lang="cs-CZ" dirty="0"/>
              <a:t>Shrnutí očekávaných závěrů</a:t>
            </a:r>
          </a:p>
          <a:p>
            <a:pPr lvl="1"/>
            <a:r>
              <a:rPr lang="cs-CZ" dirty="0"/>
              <a:t>Načrtnutí významu pro teorii anebo politickou praxi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42887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5C16DB-6DFA-4823-99C0-4CCCC032C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Návrh výzkumu - shrnutí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B2EB11F-D0AB-4A97-97A0-4E87D3C7FE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Nezapomínejte na to, že návrh výzkumu nemá význam pouze pro vás, ale i pro vašeho vedoucího/školitele</a:t>
            </a:r>
          </a:p>
          <a:p>
            <a:endParaRPr lang="cs-CZ" dirty="0"/>
          </a:p>
          <a:p>
            <a:r>
              <a:rPr lang="cs-CZ" dirty="0"/>
              <a:t>Z toho vyplývá potřeba jasné a přesvědčivé formulace</a:t>
            </a:r>
          </a:p>
          <a:p>
            <a:endParaRPr lang="cs-CZ" dirty="0"/>
          </a:p>
          <a:p>
            <a:r>
              <a:rPr lang="cs-CZ" dirty="0"/>
              <a:t>Návrh není studentská povinnost, ale klasická součást výzkumu</a:t>
            </a:r>
          </a:p>
          <a:p>
            <a:endParaRPr lang="cs-CZ" dirty="0"/>
          </a:p>
          <a:p>
            <a:r>
              <a:rPr lang="cs-CZ" dirty="0"/>
              <a:t>Vždy se ujistěte, zda z návrhu vyplývají odpovědi na základní otázky výzkumu - co, jak, proč (otestujte na příbuzných, známých)</a:t>
            </a:r>
          </a:p>
          <a:p>
            <a:endParaRPr lang="cs-CZ" dirty="0"/>
          </a:p>
          <a:p>
            <a:r>
              <a:rPr lang="cs-CZ" dirty="0"/>
              <a:t>Dobrý test vašeho návrhu – </a:t>
            </a:r>
            <a:r>
              <a:rPr lang="cs-CZ" dirty="0" err="1"/>
              <a:t>Punch</a:t>
            </a:r>
            <a:r>
              <a:rPr lang="cs-CZ" dirty="0"/>
              <a:t>, s. 205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6506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hai court orders repair of The Beach location 22 years after filming |  Thailand | The Guardian">
            <a:extLst>
              <a:ext uri="{FF2B5EF4-FFF2-40B4-BE49-F238E27FC236}">
                <a16:creationId xmlns:a16="http://schemas.microsoft.com/office/drawing/2014/main" id="{A1AFC613-23DB-4007-A67B-BB56826D3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959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64C8F5-AD64-4784-B258-C5FF66746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Kauzalita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28D60FA-7A75-4B6D-92DC-B11EF66354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Příčinná souvislost</a:t>
            </a:r>
          </a:p>
          <a:p>
            <a:endParaRPr lang="cs-CZ" dirty="0"/>
          </a:p>
          <a:p>
            <a:r>
              <a:rPr lang="cs-CZ" b="1" dirty="0"/>
              <a:t>Kauzální efekt:</a:t>
            </a:r>
          </a:p>
          <a:p>
            <a:pPr lvl="1"/>
            <a:r>
              <a:rPr lang="cs-CZ" dirty="0"/>
              <a:t>Změna v hodnotě závislé proměnné pokud se změní hodnota nezávislé proměnné</a:t>
            </a:r>
          </a:p>
          <a:p>
            <a:endParaRPr lang="cs-CZ" dirty="0"/>
          </a:p>
          <a:p>
            <a:r>
              <a:rPr lang="cs-CZ" b="1" dirty="0"/>
              <a:t>Kauzální mechanismus:</a:t>
            </a:r>
          </a:p>
          <a:p>
            <a:pPr lvl="1"/>
            <a:r>
              <a:rPr lang="cs-CZ" dirty="0"/>
              <a:t>Mechanismy, jež propojují příčinu a následek</a:t>
            </a:r>
          </a:p>
          <a:p>
            <a:pPr lvl="1"/>
            <a:r>
              <a:rPr lang="cs-CZ" dirty="0"/>
              <a:t>Objasňují charakter vztahu nezávislé a závislé proměnné</a:t>
            </a:r>
          </a:p>
          <a:p>
            <a:pPr lvl="1"/>
            <a:endParaRPr lang="cs-CZ" dirty="0"/>
          </a:p>
          <a:p>
            <a:pPr marL="0" indent="0" algn="ctr">
              <a:buNone/>
            </a:pPr>
            <a:r>
              <a:rPr lang="cs-CZ" sz="3500" b="1" dirty="0"/>
              <a:t>A (NP) </a:t>
            </a:r>
            <a:r>
              <a:rPr lang="cs-CZ" sz="3500" b="1" dirty="0">
                <a:sym typeface="Wingdings" pitchFamily="2" charset="2"/>
              </a:rPr>
              <a:t> q  r  s  B (ZP)</a:t>
            </a:r>
            <a:endParaRPr lang="cs-CZ" sz="3500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6183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edushyster.com/wp-content/uploads/2013/11/match.jpg">
            <a:extLst>
              <a:ext uri="{FF2B5EF4-FFF2-40B4-BE49-F238E27FC236}">
                <a16:creationId xmlns:a16="http://schemas.microsoft.com/office/drawing/2014/main" id="{BB9A0C5F-C740-4017-83EA-7675E853B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47" y="337642"/>
            <a:ext cx="3817089" cy="252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http://cdn.flaticon.com/png/256/32165.png">
            <a:extLst>
              <a:ext uri="{FF2B5EF4-FFF2-40B4-BE49-F238E27FC236}">
                <a16:creationId xmlns:a16="http://schemas.microsoft.com/office/drawing/2014/main" id="{7B848D3F-EBB4-4F02-9147-A84CEA01C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3122">
            <a:off x="4963964" y="2645666"/>
            <a:ext cx="1785117" cy="178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expertbeacon.com/sites/default/files/act_quickly_and_calmly_when_suffering_a_boiling_water_burn.jpg">
            <a:extLst>
              <a:ext uri="{FF2B5EF4-FFF2-40B4-BE49-F238E27FC236}">
                <a16:creationId xmlns:a16="http://schemas.microsoft.com/office/drawing/2014/main" id="{512B1E44-E9B2-409B-B825-BF529D81D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434" y="3900125"/>
            <a:ext cx="3613955" cy="271046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763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 descr="http://cdn.flaticon.com/png/256/32165.png">
            <a:extLst>
              <a:ext uri="{FF2B5EF4-FFF2-40B4-BE49-F238E27FC236}">
                <a16:creationId xmlns:a16="http://schemas.microsoft.com/office/drawing/2014/main" id="{7B848D3F-EBB4-4F02-9147-A84CEA01C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3122">
            <a:off x="4963964" y="2645666"/>
            <a:ext cx="1785117" cy="178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med.unc.edu/ophth/news/june-is-uv-safety-month/image">
            <a:extLst>
              <a:ext uri="{FF2B5EF4-FFF2-40B4-BE49-F238E27FC236}">
                <a16:creationId xmlns:a16="http://schemas.microsoft.com/office/drawing/2014/main" id="{16AEAA16-88C4-4F3E-9B31-1F2D7DD68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498950"/>
            <a:ext cx="3391815" cy="211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encrypted-tbn2.gstatic.com/images?q=tbn:ANd9GcSrlwdnLzFD_uwHces_8K-WnASBXJBVay49ZAIyxSuHpT3O3sdqiQ">
            <a:extLst>
              <a:ext uri="{FF2B5EF4-FFF2-40B4-BE49-F238E27FC236}">
                <a16:creationId xmlns:a16="http://schemas.microsoft.com/office/drawing/2014/main" id="{BF387200-BA9E-4223-ACC7-657F8C3FB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995" y="4383541"/>
            <a:ext cx="3757600" cy="21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Výsledek obrázku pro photosynthesis equation">
            <a:extLst>
              <a:ext uri="{FF2B5EF4-FFF2-40B4-BE49-F238E27FC236}">
                <a16:creationId xmlns:a16="http://schemas.microsoft.com/office/drawing/2014/main" id="{F9D45C68-C6D7-4210-AFBC-75AC9C94C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152" y="779628"/>
            <a:ext cx="4156075" cy="155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Výsledek obrázku pro photosynthesis equation">
            <a:extLst>
              <a:ext uri="{FF2B5EF4-FFF2-40B4-BE49-F238E27FC236}">
                <a16:creationId xmlns:a16="http://schemas.microsoft.com/office/drawing/2014/main" id="{27D67A70-EB2E-4681-981C-2CA90E830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4235369"/>
            <a:ext cx="4192017" cy="225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718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F13A0F-DC75-495B-804E-7834DA78B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„Dobrá“ teorie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5502A86-0BD4-4577-AF5C-DCA138A8E8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Má vysokou vysvětlovací schopnost:</a:t>
            </a:r>
          </a:p>
          <a:p>
            <a:pPr lvl="1"/>
            <a:r>
              <a:rPr lang="cs-CZ" dirty="0"/>
              <a:t>Význam – nezávislá proměnná způsobuje výraznou změnu závislé proměnné</a:t>
            </a:r>
          </a:p>
          <a:p>
            <a:pPr lvl="1"/>
            <a:r>
              <a:rPr lang="cs-CZ" dirty="0"/>
              <a:t>Počet pokrytých oblastí</a:t>
            </a:r>
          </a:p>
          <a:p>
            <a:pPr lvl="1"/>
            <a:r>
              <a:rPr lang="cs-CZ" dirty="0"/>
              <a:t>Aplikovatelnost – jednoduchost aplikace v reálném světě</a:t>
            </a:r>
          </a:p>
          <a:p>
            <a:endParaRPr lang="cs-CZ" dirty="0"/>
          </a:p>
          <a:p>
            <a:r>
              <a:rPr lang="cs-CZ" b="1" dirty="0"/>
              <a:t>Vysvětluje hodně s málem:</a:t>
            </a:r>
          </a:p>
          <a:p>
            <a:pPr lvl="1"/>
            <a:r>
              <a:rPr lang="cs-CZ" dirty="0"/>
              <a:t>„Úspornost“ teorie</a:t>
            </a:r>
          </a:p>
          <a:p>
            <a:pPr lvl="1"/>
            <a:r>
              <a:rPr lang="cs-CZ" dirty="0"/>
              <a:t>Své efekty vysvětluje pomocí malého počtu proměnných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478752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1511</Words>
  <Application>Microsoft Office PowerPoint</Application>
  <PresentationFormat>Širokouhlá</PresentationFormat>
  <Paragraphs>302</Paragraphs>
  <Slides>45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45</vt:i4>
      </vt:variant>
    </vt:vector>
  </HeadingPairs>
  <TitlesOfParts>
    <vt:vector size="50" baseType="lpstr">
      <vt:lpstr>Arial</vt:lpstr>
      <vt:lpstr>Calibri</vt:lpstr>
      <vt:lpstr>Calibri Light</vt:lpstr>
      <vt:lpstr>Wingdings</vt:lpstr>
      <vt:lpstr>Motiv Office</vt:lpstr>
      <vt:lpstr>Plánování a strategie 2</vt:lpstr>
      <vt:lpstr>Teorie</vt:lpstr>
      <vt:lpstr>Pravidelnosti a trendy</vt:lpstr>
      <vt:lpstr>Prezentácia programu PowerPoint</vt:lpstr>
      <vt:lpstr>Prezentácia programu PowerPoint</vt:lpstr>
      <vt:lpstr>Kauzalita</vt:lpstr>
      <vt:lpstr>Prezentácia programu PowerPoint</vt:lpstr>
      <vt:lpstr>Prezentácia programu PowerPoint</vt:lpstr>
      <vt:lpstr>„Dobrá“ teorie</vt:lpstr>
      <vt:lpstr>Prezentácia programu PowerPoint</vt:lpstr>
      <vt:lpstr>Prezentácia programu PowerPoint</vt:lpstr>
      <vt:lpstr>„Dobrá“ teorie</vt:lpstr>
      <vt:lpstr>„Dobrá“ teorie</vt:lpstr>
      <vt:lpstr>„Dobrá“ teorie</vt:lpstr>
      <vt:lpstr>Práce s teorií</vt:lpstr>
      <vt:lpstr>Prezentácia programu PowerPoint</vt:lpstr>
      <vt:lpstr>Logika výzkumu</vt:lpstr>
      <vt:lpstr>Testování teorií</vt:lpstr>
      <vt:lpstr>Testování teorií</vt:lpstr>
      <vt:lpstr>Prezentácia programu PowerPoint</vt:lpstr>
      <vt:lpstr>Prezentácia programu PowerPoint</vt:lpstr>
      <vt:lpstr>Testování teorií</vt:lpstr>
      <vt:lpstr>Longitudinální studie</vt:lpstr>
      <vt:lpstr>Průřezová studie</vt:lpstr>
      <vt:lpstr>Teoretická část práce</vt:lpstr>
      <vt:lpstr>Teoretická část práce</vt:lpstr>
      <vt:lpstr>Teoretická část práce</vt:lpstr>
      <vt:lpstr>Teoretická část ve vaší práci</vt:lpstr>
      <vt:lpstr>Práce s literaturou</vt:lpstr>
      <vt:lpstr>Plánování a strategie III</vt:lpstr>
      <vt:lpstr>Význam návrhu výzkumu</vt:lpstr>
      <vt:lpstr>Podoba návrhu výzkumu</vt:lpstr>
      <vt:lpstr>Návrh výzkumu - struktura</vt:lpstr>
      <vt:lpstr>Úvod</vt:lpstr>
      <vt:lpstr>Úvod</vt:lpstr>
      <vt:lpstr>Krátké shrnutí literatury</vt:lpstr>
      <vt:lpstr>Operacionalizace konceptů</vt:lpstr>
      <vt:lpstr>Nerezová ocel</vt:lpstr>
      <vt:lpstr>Operacionalizace</vt:lpstr>
      <vt:lpstr>Metody – strategie a rámec</vt:lpstr>
      <vt:lpstr>Vzorek</vt:lpstr>
      <vt:lpstr>Sběr dat</vt:lpstr>
      <vt:lpstr>Analýza dat</vt:lpstr>
      <vt:lpstr>Závěry (a co je vhodné uvést)</vt:lpstr>
      <vt:lpstr>Návrh výzkumu - shrnutí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Plánování a strategie 2</dc:title>
  <dc:creator>Peter Spáč</dc:creator>
  <cp:lastModifiedBy>Peter</cp:lastModifiedBy>
  <cp:revision>3</cp:revision>
  <dcterms:created xsi:type="dcterms:W3CDTF">2022-03-02T09:43:54Z</dcterms:created>
  <dcterms:modified xsi:type="dcterms:W3CDTF">2023-03-10T21:28:30Z</dcterms:modified>
</cp:coreProperties>
</file>