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6" r:id="rId2"/>
    <p:sldId id="275" r:id="rId3"/>
    <p:sldId id="310" r:id="rId4"/>
    <p:sldId id="307" r:id="rId5"/>
    <p:sldId id="315" r:id="rId6"/>
    <p:sldId id="308" r:id="rId7"/>
    <p:sldId id="317" r:id="rId8"/>
    <p:sldId id="316" r:id="rId9"/>
    <p:sldId id="312" r:id="rId10"/>
    <p:sldId id="318" r:id="rId11"/>
    <p:sldId id="323" r:id="rId12"/>
    <p:sldId id="320" r:id="rId13"/>
    <p:sldId id="321" r:id="rId14"/>
    <p:sldId id="319" r:id="rId15"/>
    <p:sldId id="322" r:id="rId16"/>
    <p:sldId id="324" r:id="rId17"/>
    <p:sldId id="325" r:id="rId18"/>
    <p:sldId id="326" r:id="rId19"/>
    <p:sldId id="327" r:id="rId20"/>
    <p:sldId id="3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275"/>
            <p14:sldId id="310"/>
            <p14:sldId id="307"/>
            <p14:sldId id="315"/>
            <p14:sldId id="308"/>
            <p14:sldId id="317"/>
            <p14:sldId id="316"/>
            <p14:sldId id="312"/>
            <p14:sldId id="318"/>
            <p14:sldId id="323"/>
            <p14:sldId id="320"/>
            <p14:sldId id="321"/>
            <p14:sldId id="319"/>
            <p14:sldId id="322"/>
            <p14:sldId id="324"/>
            <p14:sldId id="325"/>
            <p14:sldId id="326"/>
            <p14:sldId id="327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9565" autoAdjust="0"/>
  </p:normalViewPr>
  <p:slideViewPr>
    <p:cSldViewPr snapToGrid="0">
      <p:cViewPr varScale="1">
        <p:scale>
          <a:sx n="77" d="100"/>
          <a:sy n="77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C6A11CDA-BB83-4ACD-9C31-D09C75FA44C4}"/>
    <pc:docChg chg="undo custSel modSld">
      <pc:chgData name="Lucie Konečná" userId="e77d300807919a1d" providerId="LiveId" clId="{C6A11CDA-BB83-4ACD-9C31-D09C75FA44C4}" dt="2023-02-26T09:17:35.375" v="378" actId="5793"/>
      <pc:docMkLst>
        <pc:docMk/>
      </pc:docMkLst>
      <pc:sldChg chg="modSp mod">
        <pc:chgData name="Lucie Konečná" userId="e77d300807919a1d" providerId="LiveId" clId="{C6A11CDA-BB83-4ACD-9C31-D09C75FA44C4}" dt="2023-02-25T08:46:58.567" v="292" actId="20577"/>
        <pc:sldMkLst>
          <pc:docMk/>
          <pc:sldMk cId="2497236001" sldId="256"/>
        </pc:sldMkLst>
        <pc:spChg chg="mod">
          <ac:chgData name="Lucie Konečná" userId="e77d300807919a1d" providerId="LiveId" clId="{C6A11CDA-BB83-4ACD-9C31-D09C75FA44C4}" dt="2023-02-25T08:46:58.567" v="292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C6A11CDA-BB83-4ACD-9C31-D09C75FA44C4}" dt="2023-02-25T14:53:17.616" v="338" actId="20577"/>
        <pc:sldMkLst>
          <pc:docMk/>
          <pc:sldMk cId="4238245589" sldId="321"/>
        </pc:sldMkLst>
        <pc:spChg chg="mod">
          <ac:chgData name="Lucie Konečná" userId="e77d300807919a1d" providerId="LiveId" clId="{C6A11CDA-BB83-4ACD-9C31-D09C75FA44C4}" dt="2023-02-25T14:53:17.616" v="338" actId="20577"/>
          <ac:spMkLst>
            <pc:docMk/>
            <pc:sldMk cId="4238245589" sldId="321"/>
            <ac:spMk id="3" creationId="{4E0940E8-A247-9231-D16F-4DDC55FC0DBA}"/>
          </ac:spMkLst>
        </pc:spChg>
      </pc:sldChg>
      <pc:sldChg chg="modSp mod">
        <pc:chgData name="Lucie Konečná" userId="e77d300807919a1d" providerId="LiveId" clId="{C6A11CDA-BB83-4ACD-9C31-D09C75FA44C4}" dt="2023-02-25T14:56:47.494" v="341" actId="20577"/>
        <pc:sldMkLst>
          <pc:docMk/>
          <pc:sldMk cId="1929642586" sldId="322"/>
        </pc:sldMkLst>
        <pc:spChg chg="mod">
          <ac:chgData name="Lucie Konečná" userId="e77d300807919a1d" providerId="LiveId" clId="{C6A11CDA-BB83-4ACD-9C31-D09C75FA44C4}" dt="2023-02-25T14:56:47.494" v="341" actId="20577"/>
          <ac:spMkLst>
            <pc:docMk/>
            <pc:sldMk cId="1929642586" sldId="322"/>
            <ac:spMk id="3" creationId="{4E0940E8-A247-9231-D16F-4DDC55FC0DBA}"/>
          </ac:spMkLst>
        </pc:spChg>
      </pc:sldChg>
      <pc:sldChg chg="modSp mod">
        <pc:chgData name="Lucie Konečná" userId="e77d300807919a1d" providerId="LiveId" clId="{C6A11CDA-BB83-4ACD-9C31-D09C75FA44C4}" dt="2023-02-26T09:17:35.375" v="378" actId="5793"/>
        <pc:sldMkLst>
          <pc:docMk/>
          <pc:sldMk cId="185495107" sldId="327"/>
        </pc:sldMkLst>
        <pc:spChg chg="mod">
          <ac:chgData name="Lucie Konečná" userId="e77d300807919a1d" providerId="LiveId" clId="{C6A11CDA-BB83-4ACD-9C31-D09C75FA44C4}" dt="2023-02-26T09:17:35.375" v="378" actId="5793"/>
          <ac:spMkLst>
            <pc:docMk/>
            <pc:sldMk cId="185495107" sldId="327"/>
            <ac:spMk id="3" creationId="{0DD9C976-EFC3-01B8-E5A8-EBC1E96E02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What</a:t>
            </a:r>
            <a:r>
              <a:rPr lang="cs-CZ" sz="6000" b="1" dirty="0"/>
              <a:t> </a:t>
            </a:r>
            <a:r>
              <a:rPr lang="cs-CZ" sz="6000" b="1" dirty="0" err="1"/>
              <a:t>kind</a:t>
            </a:r>
            <a:r>
              <a:rPr lang="cs-CZ" sz="6000" b="1" dirty="0"/>
              <a:t> </a:t>
            </a:r>
            <a:r>
              <a:rPr lang="cs-CZ" sz="6000" b="1" dirty="0" err="1"/>
              <a:t>of</a:t>
            </a:r>
            <a:r>
              <a:rPr lang="cs-CZ" sz="6000" b="1" dirty="0"/>
              <a:t> </a:t>
            </a:r>
            <a:r>
              <a:rPr lang="cs-CZ" sz="6000" b="1" dirty="0" err="1"/>
              <a:t>Security</a:t>
            </a:r>
            <a:r>
              <a:rPr lang="cs-CZ" sz="6000" b="1" dirty="0"/>
              <a:t>?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en-US" dirty="0"/>
              <a:t>CDSn4005 Security Systems and Actors </a:t>
            </a:r>
            <a:endParaRPr lang="cs-CZ" dirty="0"/>
          </a:p>
          <a:p>
            <a:r>
              <a:rPr lang="cs-CZ" dirty="0"/>
              <a:t>28/2/2023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68507"/>
            <a:ext cx="9601200" cy="4902476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cs-CZ" dirty="0" err="1"/>
              <a:t>objects</a:t>
            </a:r>
            <a:r>
              <a:rPr lang="cs-CZ" dirty="0"/>
              <a:t> –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.</a:t>
            </a:r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- </a:t>
            </a:r>
            <a:r>
              <a:rPr lang="en-US" dirty="0"/>
              <a:t>ruling political elite</a:t>
            </a:r>
            <a:endParaRPr lang="cs-CZ" dirty="0"/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agenda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governments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avert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threats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existence, but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use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force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defend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governments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non-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threats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such as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immigrants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competing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ideologies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major turning points: the end of the Cold War + the collapse of the USSR and 9/11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biggest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threat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conflicts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</a:rPr>
              <a:t>Military sector and events of </a:t>
            </a:r>
            <a:r>
              <a:rPr lang="cs-CZ" dirty="0">
                <a:latin typeface="+mj-lt"/>
              </a:rPr>
              <a:t>2020/</a:t>
            </a:r>
            <a:r>
              <a:rPr lang="en-US" dirty="0">
                <a:latin typeface="+mj-lt"/>
              </a:rPr>
              <a:t>2021</a:t>
            </a:r>
            <a:r>
              <a:rPr lang="cs-CZ" dirty="0">
                <a:latin typeface="+mj-lt"/>
              </a:rPr>
              <a:t> - </a:t>
            </a:r>
            <a:r>
              <a:rPr lang="cs-CZ" dirty="0" err="1">
                <a:latin typeface="+mj-lt"/>
              </a:rPr>
              <a:t>withdrawal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from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Afghanistan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reescalation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conflict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Nagorno</a:t>
            </a:r>
            <a:r>
              <a:rPr lang="cs-CZ" dirty="0">
                <a:latin typeface="+mj-lt"/>
              </a:rPr>
              <a:t> Karabach, long-</a:t>
            </a:r>
            <a:r>
              <a:rPr lang="cs-CZ" dirty="0" err="1">
                <a:latin typeface="+mj-lt"/>
              </a:rPr>
              <a:t>lasting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conflicts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Syria</a:t>
            </a:r>
            <a:r>
              <a:rPr lang="cs-CZ" dirty="0">
                <a:latin typeface="+mj-lt"/>
              </a:rPr>
              <a:t> and Jemen, </a:t>
            </a:r>
            <a:r>
              <a:rPr lang="en-US" dirty="0">
                <a:latin typeface="+mj-lt"/>
              </a:rPr>
              <a:t>increasing instability in the Sahel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etc</a:t>
            </a:r>
            <a:r>
              <a:rPr lang="cs-CZ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5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28749"/>
            <a:ext cx="9601200" cy="4385641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cs-CZ" dirty="0" err="1"/>
              <a:t>object</a:t>
            </a:r>
            <a:r>
              <a:rPr lang="cs-CZ" dirty="0"/>
              <a:t> - </a:t>
            </a:r>
            <a:r>
              <a:rPr lang="en-US" dirty="0"/>
              <a:t>stability and sovereignty of the state</a:t>
            </a:r>
            <a:endParaRPr lang="cs-CZ" dirty="0"/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–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leaders</a:t>
            </a:r>
            <a:endParaRPr lang="cs-CZ" dirty="0"/>
          </a:p>
          <a:p>
            <a:r>
              <a:rPr lang="cs-CZ" dirty="0" err="1"/>
              <a:t>Threats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legitimacy</a:t>
            </a:r>
            <a:r>
              <a:rPr lang="cs-CZ" dirty="0"/>
              <a:t> x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recognisiton</a:t>
            </a:r>
            <a:r>
              <a:rPr lang="cs-CZ" dirty="0"/>
              <a:t>/</a:t>
            </a:r>
            <a:r>
              <a:rPr lang="cs-CZ" dirty="0" err="1"/>
              <a:t>legitimacy</a:t>
            </a:r>
            <a:endParaRPr lang="cs-CZ" dirty="0"/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/ideology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base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</a:rPr>
              <a:t>Threats: separatist tendencies towards weak states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threats to states arising from political-ideological issues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supranational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unit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</a:rPr>
              <a:t>Domestic (coups, anti-government protests, delegitimization of the government), regional (tensions and instability within bilateral relations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and global level (rising tensions between the West and China/Russia).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7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4" y="1331844"/>
            <a:ext cx="9601200" cy="3581400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en-US" dirty="0"/>
              <a:t>object can be individuals, sometimes states (economic stability and prosperity) and sometimes the entire international economy</a:t>
            </a:r>
            <a:endParaRPr lang="cs-CZ" dirty="0"/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-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authorities</a:t>
            </a:r>
            <a:r>
              <a:rPr lang="cs-CZ" dirty="0"/>
              <a:t>, </a:t>
            </a:r>
            <a:r>
              <a:rPr lang="pt-BR" dirty="0"/>
              <a:t>IGOs a</a:t>
            </a:r>
            <a:r>
              <a:rPr lang="cs-CZ" dirty="0" err="1"/>
              <a:t>nd</a:t>
            </a:r>
            <a:r>
              <a:rPr lang="cs-CZ" dirty="0"/>
              <a:t>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  <a:p>
            <a:r>
              <a:rPr lang="cs-CZ" dirty="0" err="1">
                <a:latin typeface="+mj-lt"/>
              </a:rPr>
              <a:t>Threats</a:t>
            </a:r>
            <a:r>
              <a:rPr lang="cs-CZ" dirty="0">
                <a:latin typeface="+mj-lt"/>
              </a:rPr>
              <a:t>: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losses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eventual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collapse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entire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declines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>
                <a:latin typeface="+mj-lt"/>
              </a:rPr>
              <a:t>Economic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regionalism</a:t>
            </a:r>
            <a:r>
              <a:rPr lang="cs-CZ" dirty="0">
                <a:latin typeface="+mj-lt"/>
              </a:rPr>
              <a:t> – EU, ASEAN, NAFTA/USMCA, </a:t>
            </a:r>
            <a:r>
              <a:rPr lang="cs-CZ" dirty="0" err="1">
                <a:latin typeface="+mj-lt"/>
              </a:rPr>
              <a:t>etc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A </a:t>
            </a:r>
            <a:r>
              <a:rPr lang="en-US" b="1" i="0" dirty="0">
                <a:solidFill>
                  <a:srgbClr val="202122"/>
                </a:solidFill>
                <a:effectLst/>
                <a:latin typeface="+mj-lt"/>
              </a:rPr>
              <a:t>financial crisis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 is any of a broad variety of situations in which some financial assets suddenly lose a large part of their nominal value.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Example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:  banking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crisis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currency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crisis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international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finances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crisis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.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26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Societal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28750"/>
            <a:ext cx="9601200" cy="5200650"/>
          </a:xfrm>
        </p:spPr>
        <p:txBody>
          <a:bodyPr/>
          <a:lstStyle/>
          <a:p>
            <a:r>
              <a:rPr lang="cs-CZ" dirty="0"/>
              <a:t>Referent </a:t>
            </a:r>
            <a:r>
              <a:rPr lang="cs-CZ" dirty="0" err="1"/>
              <a:t>object</a:t>
            </a:r>
            <a:r>
              <a:rPr lang="cs-CZ" dirty="0"/>
              <a:t> –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society/</a:t>
            </a:r>
            <a:r>
              <a:rPr lang="cs-CZ" dirty="0" err="1"/>
              <a:t>community</a:t>
            </a:r>
            <a:endParaRPr lang="cs-CZ" dirty="0"/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ocietal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identity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Securitisation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actor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Leaders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spiritual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tribal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Identity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threats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: a)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Migration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		      b)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Horizontal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Competition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	                    c)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Vertical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Competition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+mj-lt"/>
                <a:cs typeface="Times New Roman" panose="02020603050405020304" pitchFamily="18" charset="0"/>
              </a:rPr>
              <a:t>		      d)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Massive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decline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The way in which identity is constructed is important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examples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Separation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Numerical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superiority,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Language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Cultural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customs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Melting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pot,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etc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cs-CZ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4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20687"/>
            <a:ext cx="9601200" cy="560567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Referent </a:t>
            </a:r>
            <a:r>
              <a:rPr lang="cs-CZ" dirty="0" err="1"/>
              <a:t>object</a:t>
            </a:r>
            <a:r>
              <a:rPr lang="cs-CZ" dirty="0"/>
              <a:t>  - </a:t>
            </a:r>
            <a:r>
              <a:rPr lang="en-US" dirty="0"/>
              <a:t>the environment or some of its strategic components, the preservation of the current level of civilization</a:t>
            </a:r>
            <a:endParaRPr lang="cs-CZ" dirty="0"/>
          </a:p>
          <a:p>
            <a:r>
              <a:rPr lang="cs-CZ" dirty="0" err="1"/>
              <a:t>Securitisation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- </a:t>
            </a:r>
            <a:r>
              <a:rPr lang="en-US" dirty="0"/>
              <a:t>governments, government agencies and intergovernmental org. – governments establish rules to the actors, enforce their compliance</a:t>
            </a:r>
            <a:endParaRPr lang="cs-CZ" dirty="0"/>
          </a:p>
          <a:p>
            <a:r>
              <a:rPr lang="en-US" dirty="0"/>
              <a:t>According to </a:t>
            </a:r>
            <a:r>
              <a:rPr lang="en-US" dirty="0" err="1"/>
              <a:t>Buzzan</a:t>
            </a:r>
            <a:r>
              <a:rPr lang="en-US" dirty="0"/>
              <a:t> 6 </a:t>
            </a:r>
            <a:r>
              <a:rPr lang="cs-CZ" dirty="0"/>
              <a:t>t</a:t>
            </a:r>
            <a:r>
              <a:rPr lang="en-US" dirty="0" err="1"/>
              <a:t>opics</a:t>
            </a:r>
            <a:r>
              <a:rPr lang="en-US" dirty="0"/>
              <a:t> of the environmental agenda: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1. Disruption of ecosystems (climate change, loss of biodiversity, </a:t>
            </a:r>
            <a:r>
              <a:rPr lang="cs-CZ" dirty="0"/>
              <a:t>	</a:t>
            </a:r>
            <a:r>
              <a:rPr lang="en-US" dirty="0"/>
              <a:t>desertification)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2. Energy problems (depletion of natural resources, various forms of pollution)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3. Population problems (population growth and consumption exceeding the </a:t>
            </a:r>
            <a:r>
              <a:rPr lang="cs-CZ" dirty="0"/>
              <a:t>	</a:t>
            </a:r>
            <a:r>
              <a:rPr lang="en-US" dirty="0"/>
              <a:t>capacity of the Earth)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4. Food problems (poverty, famine)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5. Economic problems (protection of long-term unsustainable methods of </a:t>
            </a:r>
            <a:r>
              <a:rPr lang="cs-CZ" dirty="0"/>
              <a:t>	</a:t>
            </a:r>
            <a:r>
              <a:rPr lang="en-US" dirty="0"/>
              <a:t>production, social instability due to the growth imperative)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/>
              <a:t>6. Civil disputes (damage to NE due to conflicts + violent conflicts resulting </a:t>
            </a:r>
            <a:r>
              <a:rPr lang="cs-CZ" dirty="0"/>
              <a:t>	</a:t>
            </a:r>
            <a:r>
              <a:rPr lang="en-US" dirty="0"/>
              <a:t>from NE degradation)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87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sector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4941404"/>
          </a:xfrm>
        </p:spPr>
        <p:txBody>
          <a:bodyPr/>
          <a:lstStyle/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threats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en-US" dirty="0"/>
              <a:t>Threats to human civilization that arose from the natural environment and </a:t>
            </a:r>
            <a:r>
              <a:rPr lang="cs-CZ" dirty="0"/>
              <a:t>	</a:t>
            </a:r>
            <a:r>
              <a:rPr lang="en-US" dirty="0"/>
              <a:t> not caused by human activity.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en-US" dirty="0"/>
              <a:t>Threats caused by human activity and affecting the natural system (present </a:t>
            </a:r>
            <a:r>
              <a:rPr lang="cs-CZ" dirty="0"/>
              <a:t>	</a:t>
            </a:r>
            <a:r>
              <a:rPr lang="en-US" dirty="0"/>
              <a:t>an existential threat)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en-US" dirty="0"/>
              <a:t>Threats caused by human activity and affecting the natural system (do not </a:t>
            </a:r>
            <a:r>
              <a:rPr lang="cs-CZ" dirty="0"/>
              <a:t>	</a:t>
            </a:r>
            <a:r>
              <a:rPr lang="en-US" dirty="0"/>
              <a:t>represent an existential threat)</a:t>
            </a:r>
            <a:endParaRPr lang="cs-CZ" dirty="0"/>
          </a:p>
          <a:p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Think globally, act locally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64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EE797-D484-6E10-E2EB-C0959A3D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52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FEEE744-6F4C-411D-CEF5-14A8697A9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489" y="834038"/>
            <a:ext cx="6468998" cy="5890471"/>
          </a:xfrm>
        </p:spPr>
      </p:pic>
    </p:spTree>
    <p:extLst>
      <p:ext uri="{BB962C8B-B14F-4D97-AF65-F5344CB8AC3E}">
        <p14:creationId xmlns:p14="http://schemas.microsoft.com/office/powerpoint/2010/main" val="370070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D07C4-E98D-2720-8C4E-6CB1E2D7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en-US" dirty="0"/>
              <a:t>according to </a:t>
            </a:r>
            <a:r>
              <a:rPr lang="en-US" dirty="0" err="1"/>
              <a:t>Reveron</a:t>
            </a:r>
            <a:r>
              <a:rPr lang="en-US" dirty="0"/>
              <a:t> and Mahoney-Norris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01026-203A-9CA1-BCB8-1A1EAF43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Derek S. </a:t>
            </a:r>
            <a:r>
              <a:rPr lang="en-US" dirty="0" err="1"/>
              <a:t>Reveron</a:t>
            </a:r>
            <a:r>
              <a:rPr lang="en-US" dirty="0"/>
              <a:t>, Kathleen A. Mahoney-Norris - Human and National Security Understanding Transnational Challenges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B9BA0B-5695-FD53-0281-7B4528D77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25" y="3429000"/>
            <a:ext cx="6956349" cy="320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98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3DB38-22C3-C379-0FD2-078FA5A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en-US" dirty="0"/>
              <a:t>according to </a:t>
            </a:r>
            <a:r>
              <a:rPr lang="en-US" dirty="0" err="1"/>
              <a:t>Reveron</a:t>
            </a:r>
            <a:r>
              <a:rPr lang="en-US" dirty="0"/>
              <a:t> and Mahoney-Norris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CFA18-938C-DDFC-B547-AEB8ED505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Identity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Civil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Maritime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ealth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nformation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4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263AD-CBF5-2EE2-4E5D-FAAF95F0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119270"/>
            <a:ext cx="9601200" cy="1485900"/>
          </a:xfrm>
        </p:spPr>
        <p:txBody>
          <a:bodyPr/>
          <a:lstStyle/>
          <a:p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- </a:t>
            </a:r>
            <a:r>
              <a:rPr lang="cs-CZ" dirty="0" err="1"/>
              <a:t>Discuss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D9C976-EFC3-01B8-E5A8-EBC1E96E0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68506"/>
            <a:ext cx="9601200" cy="4703693"/>
          </a:xfrm>
        </p:spPr>
        <p:txBody>
          <a:bodyPr/>
          <a:lstStyle/>
          <a:p>
            <a:r>
              <a:rPr lang="en-US" dirty="0"/>
              <a:t>What type of security do you think is the most important and what is the least important? Justify your answers</a:t>
            </a:r>
            <a:endParaRPr lang="cs-CZ" dirty="0"/>
          </a:p>
          <a:p>
            <a:pPr lvl="1"/>
            <a:r>
              <a:rPr lang="cs-CZ" dirty="0"/>
              <a:t> Identity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Civil </a:t>
            </a:r>
            <a:r>
              <a:rPr lang="cs-CZ" dirty="0" err="1"/>
              <a:t>Security</a:t>
            </a:r>
            <a:r>
              <a:rPr lang="cs-CZ" dirty="0"/>
              <a:t>, </a:t>
            </a:r>
            <a:r>
              <a:rPr lang="cs-CZ" dirty="0" err="1"/>
              <a:t>Maritime</a:t>
            </a:r>
            <a:r>
              <a:rPr lang="cs-CZ" dirty="0"/>
              <a:t> </a:t>
            </a:r>
            <a:r>
              <a:rPr lang="cs-CZ" dirty="0" err="1"/>
              <a:t>Security</a:t>
            </a:r>
            <a:endParaRPr lang="cs-CZ" dirty="0"/>
          </a:p>
          <a:p>
            <a:r>
              <a:rPr lang="en-US" dirty="0"/>
              <a:t>What do you think are the three </a:t>
            </a:r>
            <a:r>
              <a:rPr lang="cs-CZ" dirty="0" err="1"/>
              <a:t>biggest</a:t>
            </a:r>
            <a:r>
              <a:rPr lang="cs-CZ" dirty="0"/>
              <a:t> </a:t>
            </a:r>
            <a:r>
              <a:rPr lang="en-US" dirty="0"/>
              <a:t>threats that Central European society </a:t>
            </a:r>
            <a:r>
              <a:rPr lang="cs-CZ" dirty="0" err="1"/>
              <a:t>faces</a:t>
            </a:r>
            <a:r>
              <a:rPr lang="cs-CZ" dirty="0"/>
              <a:t> </a:t>
            </a:r>
            <a:r>
              <a:rPr lang="en-US" dirty="0"/>
              <a:t>at the moment?</a:t>
            </a:r>
            <a:endParaRPr lang="cs-CZ" dirty="0"/>
          </a:p>
          <a:p>
            <a:r>
              <a:rPr lang="en-US" dirty="0"/>
              <a:t>How are these threats different from those that most endanger African and Asian societies?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9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7DF39-FAAF-4FBA-9DD0-7648F971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2" y="178904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Brief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F897D-F5B8-7368-2162-2970497B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1202634"/>
            <a:ext cx="9601200" cy="5317435"/>
          </a:xfrm>
        </p:spPr>
        <p:txBody>
          <a:bodyPr>
            <a:normAutofit/>
          </a:bodyPr>
          <a:lstStyle/>
          <a:p>
            <a:r>
              <a:rPr lang="cs-CZ" dirty="0"/>
              <a:t>Sub-</a:t>
            </a:r>
            <a:r>
              <a:rPr lang="cs-CZ" dirty="0" err="1"/>
              <a:t>discipline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IR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?</a:t>
            </a:r>
          </a:p>
          <a:p>
            <a:r>
              <a:rPr lang="cs-CZ" dirty="0"/>
              <a:t>Agenda </a:t>
            </a:r>
            <a:r>
              <a:rPr lang="cs-CZ" dirty="0" err="1"/>
              <a:t>of</a:t>
            </a:r>
            <a:r>
              <a:rPr lang="cs-CZ" dirty="0"/>
              <a:t> SS</a:t>
            </a:r>
          </a:p>
          <a:p>
            <a:r>
              <a:rPr lang="en-US" dirty="0"/>
              <a:t>Periodization of the </a:t>
            </a:r>
            <a:r>
              <a:rPr lang="cs-CZ" dirty="0" err="1"/>
              <a:t>evolution</a:t>
            </a:r>
            <a:r>
              <a:rPr lang="en-US" dirty="0"/>
              <a:t> of security studies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cs-CZ" b="1" dirty="0" err="1"/>
              <a:t>Interwar</a:t>
            </a:r>
            <a:r>
              <a:rPr lang="cs-CZ" b="1" dirty="0"/>
              <a:t> period </a:t>
            </a:r>
            <a:r>
              <a:rPr lang="cs-CZ" dirty="0"/>
              <a:t>(</a:t>
            </a:r>
            <a:r>
              <a:rPr lang="en-US" dirty="0"/>
              <a:t>national security, ensuring the defense of the state</a:t>
            </a:r>
            <a:r>
              <a:rPr lang="cs-CZ" dirty="0"/>
              <a:t>, </a:t>
            </a:r>
            <a:r>
              <a:rPr lang="cs-CZ" dirty="0" err="1"/>
              <a:t>first</a:t>
            </a:r>
            <a:r>
              <a:rPr lang="cs-CZ" dirty="0"/>
              <a:t> 	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centers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cs-CZ" b="1" dirty="0" err="1"/>
              <a:t>the</a:t>
            </a:r>
            <a:r>
              <a:rPr lang="cs-CZ" b="1" dirty="0"/>
              <a:t> 1950s </a:t>
            </a:r>
            <a:r>
              <a:rPr lang="cs-CZ" dirty="0"/>
              <a:t>(i</a:t>
            </a:r>
            <a:r>
              <a:rPr lang="en-US" dirty="0" err="1"/>
              <a:t>nterdisciplinarity</a:t>
            </a:r>
            <a:r>
              <a:rPr lang="en-US" dirty="0"/>
              <a:t>, focus on foreign policy, expansion of the </a:t>
            </a:r>
            <a:r>
              <a:rPr lang="cs-CZ" dirty="0"/>
              <a:t>	</a:t>
            </a:r>
            <a:r>
              <a:rPr lang="en-US" dirty="0"/>
              <a:t>methodological base - game theory, dominant direction realism</a:t>
            </a:r>
            <a:r>
              <a:rPr lang="cs-CZ" dirty="0"/>
              <a:t>,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cs-CZ" b="1" dirty="0"/>
              <a:t>period 1955-1965 </a:t>
            </a:r>
            <a:r>
              <a:rPr lang="cs-CZ" dirty="0"/>
              <a:t>(</a:t>
            </a:r>
            <a:r>
              <a:rPr lang="en-US" dirty="0"/>
              <a:t>strategy for the use of nuclear weapons</a:t>
            </a:r>
            <a:r>
              <a:rPr lang="cs-CZ" dirty="0"/>
              <a:t>, </a:t>
            </a:r>
            <a:r>
              <a:rPr lang="cs-CZ" dirty="0" err="1"/>
              <a:t>Survival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d) </a:t>
            </a:r>
            <a:r>
              <a:rPr lang="cs-CZ" b="1" dirty="0"/>
              <a:t>period 1965 -1980 </a:t>
            </a:r>
            <a:r>
              <a:rPr lang="cs-CZ" dirty="0"/>
              <a:t>(</a:t>
            </a:r>
            <a:r>
              <a:rPr lang="cs-CZ" dirty="0" err="1"/>
              <a:t>decline</a:t>
            </a:r>
            <a:r>
              <a:rPr lang="cs-CZ" dirty="0"/>
              <a:t> SS, MAD - </a:t>
            </a:r>
            <a:r>
              <a:rPr lang="cs-CZ" dirty="0" err="1"/>
              <a:t>mutual</a:t>
            </a:r>
            <a:r>
              <a:rPr lang="cs-CZ" dirty="0"/>
              <a:t> </a:t>
            </a:r>
            <a:r>
              <a:rPr lang="cs-CZ" dirty="0" err="1"/>
              <a:t>assured</a:t>
            </a:r>
            <a:r>
              <a:rPr lang="cs-CZ" dirty="0"/>
              <a:t> </a:t>
            </a:r>
            <a:r>
              <a:rPr lang="cs-CZ" dirty="0" err="1"/>
              <a:t>destruction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e) </a:t>
            </a:r>
            <a:r>
              <a:rPr lang="cs-CZ" b="1" dirty="0"/>
              <a:t>period 1980-1989/90 </a:t>
            </a:r>
            <a:r>
              <a:rPr lang="cs-CZ" dirty="0"/>
              <a:t>(International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f) </a:t>
            </a:r>
            <a:r>
              <a:rPr lang="en-US" b="1" dirty="0"/>
              <a:t>period after the end of bipolar confrontation</a:t>
            </a:r>
            <a:r>
              <a:rPr lang="cs-CZ" b="1" dirty="0"/>
              <a:t> (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, non-	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threats</a:t>
            </a:r>
            <a:r>
              <a:rPr lang="cs-CZ" dirty="0"/>
              <a:t>)</a:t>
            </a:r>
          </a:p>
        </p:txBody>
      </p:sp>
      <p:sp>
        <p:nvSpPr>
          <p:cNvPr id="7" name="AutoShape 6" descr="Map of the Southern African Development Community (SADC) region [5]. |  Download Scientific Diagram">
            <a:extLst>
              <a:ext uri="{FF2B5EF4-FFF2-40B4-BE49-F238E27FC236}">
                <a16:creationId xmlns:a16="http://schemas.microsoft.com/office/drawing/2014/main" id="{4C989592-F9BD-265F-FA54-A63BA3A8C4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799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7E5E0-BADF-F7AB-6C48-02153959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50380-3101-6563-B341-CB0325F6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5" y="1729408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Shift in </a:t>
            </a:r>
            <a:r>
              <a:rPr lang="cs-CZ" dirty="0" err="1"/>
              <a:t>the</a:t>
            </a:r>
            <a:r>
              <a:rPr lang="cs-CZ" dirty="0"/>
              <a:t> 90s (</a:t>
            </a:r>
            <a:r>
              <a:rPr lang="en-US" dirty="0"/>
              <a:t>The first impulse - Toronto school -</a:t>
            </a:r>
            <a:r>
              <a:rPr lang="cs-CZ" dirty="0"/>
              <a:t> </a:t>
            </a:r>
            <a:r>
              <a:rPr lang="en-US" dirty="0"/>
              <a:t>Strategies in Conflict: Critical Approaches to Security Studies</a:t>
            </a:r>
            <a:r>
              <a:rPr lang="cs-CZ" dirty="0"/>
              <a:t>)</a:t>
            </a:r>
          </a:p>
          <a:p>
            <a:r>
              <a:rPr lang="en-US" b="1" dirty="0"/>
              <a:t>Traditional security studies </a:t>
            </a:r>
            <a:r>
              <a:rPr lang="en-US" dirty="0"/>
              <a:t>focused on military and state as referent object</a:t>
            </a:r>
            <a:endParaRPr lang="cs-CZ" dirty="0"/>
          </a:p>
          <a:p>
            <a:r>
              <a:rPr lang="en-US" dirty="0"/>
              <a:t>A shift in the definition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 err="1"/>
              <a:t>referen</a:t>
            </a:r>
            <a:r>
              <a:rPr lang="cs-CZ" dirty="0"/>
              <a:t>t</a:t>
            </a:r>
            <a:r>
              <a:rPr lang="en-US" dirty="0"/>
              <a:t> object and threats</a:t>
            </a:r>
            <a:endParaRPr lang="cs-CZ" dirty="0"/>
          </a:p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CSS </a:t>
            </a:r>
            <a:r>
              <a:rPr lang="cs-CZ" dirty="0" err="1"/>
              <a:t>according</a:t>
            </a:r>
            <a:r>
              <a:rPr lang="cs-CZ" dirty="0"/>
              <a:t> to Browning a McDonald </a:t>
            </a:r>
          </a:p>
          <a:p>
            <a:r>
              <a:rPr lang="cs-CZ" dirty="0"/>
              <a:t>Mohammed </a:t>
            </a:r>
            <a:r>
              <a:rPr lang="cs-CZ" dirty="0" err="1"/>
              <a:t>Ayoob</a:t>
            </a:r>
            <a:r>
              <a:rPr lang="cs-CZ" dirty="0"/>
              <a:t> – </a:t>
            </a:r>
            <a:r>
              <a:rPr lang="cs-CZ" dirty="0" err="1"/>
              <a:t>subaltern</a:t>
            </a:r>
            <a:r>
              <a:rPr lang="cs-CZ" dirty="0"/>
              <a:t> </a:t>
            </a:r>
            <a:r>
              <a:rPr lang="cs-CZ" dirty="0" err="1"/>
              <a:t>realism</a:t>
            </a:r>
            <a:endParaRPr lang="cs-CZ" dirty="0"/>
          </a:p>
          <a:p>
            <a:r>
              <a:rPr lang="cs-CZ" dirty="0"/>
              <a:t>D</a:t>
            </a:r>
            <a:r>
              <a:rPr lang="en-US" dirty="0" err="1"/>
              <a:t>iscussion</a:t>
            </a:r>
            <a:r>
              <a:rPr lang="en-US" dirty="0"/>
              <a:t> of the concept of security in the 90s - three groups</a:t>
            </a:r>
            <a:endParaRPr lang="cs-CZ" dirty="0"/>
          </a:p>
          <a:p>
            <a:pPr lvl="1"/>
            <a:r>
              <a:rPr lang="cs-CZ" i="0" dirty="0">
                <a:latin typeface="Source Sans Pro" panose="020B0503030403020204" pitchFamily="34" charset="0"/>
              </a:rPr>
              <a:t>A) </a:t>
            </a:r>
            <a:r>
              <a:rPr lang="en-US" i="0" dirty="0">
                <a:latin typeface="Source Sans Pro" panose="020B0503030403020204" pitchFamily="34" charset="0"/>
              </a:rPr>
              <a:t>group against changing the agenda</a:t>
            </a:r>
            <a:r>
              <a:rPr lang="cs-CZ" i="0" dirty="0">
                <a:latin typeface="Source Sans Pro" panose="020B0503030403020204" pitchFamily="34" charset="0"/>
              </a:rPr>
              <a:t> (John </a:t>
            </a:r>
            <a:r>
              <a:rPr lang="cs-CZ" i="0" dirty="0" err="1">
                <a:latin typeface="Source Sans Pro" panose="020B0503030403020204" pitchFamily="34" charset="0"/>
              </a:rPr>
              <a:t>Mearsheimer</a:t>
            </a:r>
            <a:r>
              <a:rPr lang="cs-CZ" i="0" dirty="0">
                <a:latin typeface="Source Sans Pro" panose="020B0503030403020204" pitchFamily="34" charset="0"/>
              </a:rPr>
              <a:t>, Stephen </a:t>
            </a:r>
            <a:r>
              <a:rPr lang="cs-CZ" i="0" dirty="0" err="1">
                <a:latin typeface="Source Sans Pro" panose="020B0503030403020204" pitchFamily="34" charset="0"/>
              </a:rPr>
              <a:t>Walt</a:t>
            </a:r>
            <a:r>
              <a:rPr lang="cs-CZ" i="0" dirty="0">
                <a:latin typeface="Source Sans Pro" panose="020B0503030403020204" pitchFamily="34" charset="0"/>
              </a:rPr>
              <a:t>)</a:t>
            </a:r>
          </a:p>
          <a:p>
            <a:pPr lvl="1"/>
            <a:r>
              <a:rPr lang="cs-CZ" i="0" dirty="0">
                <a:latin typeface="Source Sans Pro" panose="020B0503030403020204" pitchFamily="34" charset="0"/>
              </a:rPr>
              <a:t>B) </a:t>
            </a:r>
            <a:r>
              <a:rPr lang="cs-CZ" i="0" dirty="0" err="1">
                <a:latin typeface="Source Sans Pro" panose="020B0503030403020204" pitchFamily="34" charset="0"/>
              </a:rPr>
              <a:t>group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supporting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the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partial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change</a:t>
            </a:r>
            <a:r>
              <a:rPr lang="cs-CZ" i="0" dirty="0">
                <a:latin typeface="Source Sans Pro" panose="020B0503030403020204" pitchFamily="34" charset="0"/>
              </a:rPr>
              <a:t> (</a:t>
            </a:r>
            <a:r>
              <a:rPr lang="cs-CZ" i="0" dirty="0" err="1">
                <a:latin typeface="Source Sans Pro" panose="020B0503030403020204" pitchFamily="34" charset="0"/>
              </a:rPr>
              <a:t>Schultz</a:t>
            </a:r>
            <a:r>
              <a:rPr lang="cs-CZ" i="0" dirty="0">
                <a:latin typeface="Source Sans Pro" panose="020B0503030403020204" pitchFamily="34" charset="0"/>
              </a:rPr>
              <a:t>, </a:t>
            </a:r>
            <a:r>
              <a:rPr lang="cs-CZ" i="0" dirty="0" err="1">
                <a:latin typeface="Source Sans Pro" panose="020B0503030403020204" pitchFamily="34" charset="0"/>
              </a:rPr>
              <a:t>Buzan</a:t>
            </a:r>
            <a:r>
              <a:rPr lang="cs-CZ" i="0" dirty="0">
                <a:latin typeface="Source Sans Pro" panose="020B0503030403020204" pitchFamily="34" charset="0"/>
              </a:rPr>
              <a:t>?)</a:t>
            </a:r>
          </a:p>
          <a:p>
            <a:pPr lvl="1"/>
            <a:r>
              <a:rPr lang="cs-CZ" i="0" dirty="0">
                <a:latin typeface="Source Sans Pro" panose="020B0503030403020204" pitchFamily="34" charset="0"/>
              </a:rPr>
              <a:t>C) </a:t>
            </a:r>
            <a:r>
              <a:rPr lang="cs-CZ" i="0" dirty="0" err="1">
                <a:latin typeface="Source Sans Pro" panose="020B0503030403020204" pitchFamily="34" charset="0"/>
              </a:rPr>
              <a:t>group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supporting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radical</a:t>
            </a:r>
            <a:r>
              <a:rPr lang="cs-CZ" i="0" dirty="0">
                <a:latin typeface="Source Sans Pro" panose="020B0503030403020204" pitchFamily="34" charset="0"/>
              </a:rPr>
              <a:t> </a:t>
            </a:r>
            <a:r>
              <a:rPr lang="cs-CZ" i="0" dirty="0" err="1">
                <a:latin typeface="Source Sans Pro" panose="020B0503030403020204" pitchFamily="34" charset="0"/>
              </a:rPr>
              <a:t>reform</a:t>
            </a:r>
            <a:r>
              <a:rPr lang="cs-CZ" i="0" dirty="0">
                <a:latin typeface="Source Sans Pro" panose="020B0503030403020204" pitchFamily="34" charset="0"/>
              </a:rPr>
              <a:t> (Ulman, </a:t>
            </a:r>
            <a:r>
              <a:rPr lang="cs-CZ" i="0" dirty="0" err="1">
                <a:latin typeface="Source Sans Pro" panose="020B0503030403020204" pitchFamily="34" charset="0"/>
              </a:rPr>
              <a:t>Kegley</a:t>
            </a:r>
            <a:r>
              <a:rPr lang="cs-CZ" i="0" dirty="0">
                <a:latin typeface="Source Sans Pro" panose="020B0503030403020204" pitchFamily="34" charset="0"/>
              </a:rPr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06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8C74-08A2-4045-A4DC-03C89AB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044"/>
            <a:ext cx="9601200" cy="741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most famous SS approaches - Toronto School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15E40-6CA1-4E9E-8C1B-157D4E2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15" y="834482"/>
            <a:ext cx="9601200" cy="5460380"/>
          </a:xfrm>
        </p:spPr>
        <p:txBody>
          <a:bodyPr/>
          <a:lstStyle/>
          <a:p>
            <a:endParaRPr lang="cs-CZ" b="0" i="0" dirty="0">
              <a:solidFill>
                <a:srgbClr val="222222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+mj-lt"/>
                <a:ea typeface="Source Sans Pro" panose="020B0503030403020204" pitchFamily="34" charset="0"/>
              </a:rPr>
              <a:t>1994 -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small conference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at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Source Sans Pro" panose="020B0503030403020204" pitchFamily="34" charset="0"/>
                <a:cs typeface="Times New Roman" panose="02020603050405020304" pitchFamily="18" charset="0"/>
              </a:rPr>
              <a:t>York University entitled Strategies in Conflict: Critical Approaches to Security Studies</a:t>
            </a:r>
            <a:endParaRPr lang="cs-CZ" dirty="0">
              <a:solidFill>
                <a:srgbClr val="000000"/>
              </a:solidFill>
              <a:effectLst/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Keith Krause and Michael C. Williams  - Critical Security Studies: Concepts and Cases</a:t>
            </a:r>
            <a:endParaRPr lang="cs-CZ" dirty="0">
              <a:solidFill>
                <a:srgbClr val="000000"/>
              </a:solidFill>
              <a:effectLst/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They began t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questioning the concept of state as the main referent object – who or what is to be secured? </a:t>
            </a:r>
            <a:endParaRPr lang="en-US" b="0" i="0" dirty="0">
              <a:solidFill>
                <a:srgbClr val="222222"/>
              </a:solidFill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Set out agenda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CSS in </a:t>
            </a:r>
            <a:r>
              <a:rPr lang="cs-CZ" dirty="0" err="1">
                <a:latin typeface="+mj-lt"/>
              </a:rPr>
              <a:t>three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points</a:t>
            </a:r>
            <a:r>
              <a:rPr lang="cs-CZ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cs-CZ" dirty="0"/>
              <a:t>	a) referent </a:t>
            </a:r>
            <a:r>
              <a:rPr lang="cs-CZ" dirty="0" err="1"/>
              <a:t>object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cs-CZ" dirty="0" err="1">
                <a:latin typeface="+mj-lt"/>
              </a:rPr>
              <a:t>security</a:t>
            </a:r>
            <a:r>
              <a:rPr lang="cs-CZ" dirty="0">
                <a:latin typeface="+mj-lt"/>
              </a:rPr>
              <a:t> more </a:t>
            </a:r>
            <a:r>
              <a:rPr lang="cs-CZ" dirty="0" err="1">
                <a:latin typeface="+mj-lt"/>
              </a:rPr>
              <a:t>than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just a military security 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/>
              <a:t>	c)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changed the way how security was studied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23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ADB0-B131-334A-9249-6E1D2BE0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New </a:t>
            </a:r>
            <a:r>
              <a:rPr lang="cs-CZ" dirty="0" err="1"/>
              <a:t>topics</a:t>
            </a:r>
            <a:r>
              <a:rPr lang="cs-CZ" dirty="0"/>
              <a:t> and </a:t>
            </a:r>
            <a:r>
              <a:rPr lang="cs-CZ" dirty="0" err="1"/>
              <a:t>new</a:t>
            </a:r>
            <a:r>
              <a:rPr lang="cs-CZ" dirty="0"/>
              <a:t> referent </a:t>
            </a:r>
            <a:r>
              <a:rPr lang="cs-CZ" dirty="0" err="1"/>
              <a:t>objects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197026-A5C8-8689-5963-706F28D8C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10920"/>
            <a:ext cx="8953500" cy="2428875"/>
          </a:xfrm>
        </p:spPr>
      </p:pic>
      <p:pic>
        <p:nvPicPr>
          <p:cNvPr id="13" name="Obrázek 12" descr="Obsah obrázku text, pózování, osoba, skupina&#10;&#10;Popis byl vytvořen automaticky">
            <a:extLst>
              <a:ext uri="{FF2B5EF4-FFF2-40B4-BE49-F238E27FC236}">
                <a16:creationId xmlns:a16="http://schemas.microsoft.com/office/drawing/2014/main" id="{9DDC8F50-BE7B-464B-5337-0CB35BAF3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6" y="4116936"/>
            <a:ext cx="3698819" cy="2544650"/>
          </a:xfrm>
          <a:prstGeom prst="rect">
            <a:avLst/>
          </a:prstGeom>
        </p:spPr>
      </p:pic>
      <p:pic>
        <p:nvPicPr>
          <p:cNvPr id="15" name="Obrázek 14" descr="Obsah obrázku interiér&#10;&#10;Popis byl vytvořen automaticky">
            <a:extLst>
              <a:ext uri="{FF2B5EF4-FFF2-40B4-BE49-F238E27FC236}">
                <a16:creationId xmlns:a16="http://schemas.microsoft.com/office/drawing/2014/main" id="{13CEAABB-B1A4-5267-F9BE-B5BF7A6D1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85" y="4162424"/>
            <a:ext cx="3415748" cy="2561811"/>
          </a:xfrm>
          <a:prstGeom prst="rect">
            <a:avLst/>
          </a:prstGeom>
        </p:spPr>
      </p:pic>
      <p:pic>
        <p:nvPicPr>
          <p:cNvPr id="17" name="Obrázek 16" descr="Obsah obrázku strom, příroda&#10;&#10;Popis byl vytvořen automaticky">
            <a:extLst>
              <a:ext uri="{FF2B5EF4-FFF2-40B4-BE49-F238E27FC236}">
                <a16:creationId xmlns:a16="http://schemas.microsoft.com/office/drawing/2014/main" id="{CC0EA5EA-1C77-354A-8E53-9B98871F7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92" y="4138034"/>
            <a:ext cx="3998844" cy="26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8C74-08A2-4045-A4DC-03C89AB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2926"/>
            <a:ext cx="9601200" cy="741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most famous SS approaches - </a:t>
            </a:r>
            <a:r>
              <a:rPr lang="cs-CZ" dirty="0" err="1"/>
              <a:t>Copenhagen</a:t>
            </a:r>
            <a:r>
              <a:rPr lang="en-US" dirty="0"/>
              <a:t> School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15E40-6CA1-4E9E-8C1B-157D4E2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15" y="834482"/>
            <a:ext cx="9601200" cy="5460380"/>
          </a:xfrm>
        </p:spPr>
        <p:txBody>
          <a:bodyPr/>
          <a:lstStyle/>
          <a:p>
            <a:endParaRPr lang="cs-CZ" b="0" i="0" dirty="0">
              <a:solidFill>
                <a:srgbClr val="222222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+mj-lt"/>
              </a:rPr>
              <a:t>1995 -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Barry Buzan, Ole Weaver and Jaap de Wilde published book: Security: A New Framework for Analysis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+mj-lt"/>
              </a:rPr>
              <a:t>O</a:t>
            </a:r>
            <a:r>
              <a:rPr lang="en-US" dirty="0" err="1">
                <a:solidFill>
                  <a:srgbClr val="222222"/>
                </a:solidFill>
                <a:latin typeface="+mj-lt"/>
              </a:rPr>
              <a:t>ld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vs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.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new concept of security</a:t>
            </a:r>
            <a:endParaRPr lang="cs-CZ" dirty="0">
              <a:solidFill>
                <a:srgbClr val="222222"/>
              </a:solidFill>
              <a:latin typeface="+mj-lt"/>
            </a:endParaRPr>
          </a:p>
          <a:p>
            <a:r>
              <a:rPr lang="en-US" dirty="0">
                <a:solidFill>
                  <a:srgbClr val="222222"/>
                </a:solidFill>
                <a:latin typeface="+mj-lt"/>
              </a:rPr>
              <a:t>Resolves its incoherence by arguing that the social production of security is sufficiently stable to be treated objectively</a:t>
            </a:r>
            <a:endParaRPr lang="cs-CZ" dirty="0">
              <a:solidFill>
                <a:srgbClr val="222222"/>
              </a:solidFill>
              <a:latin typeface="+mj-lt"/>
            </a:endParaRP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sectoral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security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- 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military, political, economic, societal, environmental security</a:t>
            </a:r>
            <a:endParaRPr lang="cs-CZ" dirty="0">
              <a:solidFill>
                <a:srgbClr val="222222"/>
              </a:solidFill>
              <a:latin typeface="+mj-lt"/>
            </a:endParaRP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analytical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levels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/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categories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(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international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systems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international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subsystems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units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subunits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and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individuals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).</a:t>
            </a:r>
          </a:p>
          <a:p>
            <a:r>
              <a:rPr lang="cs-CZ" dirty="0" err="1">
                <a:solidFill>
                  <a:srgbClr val="222222"/>
                </a:solidFill>
                <a:latin typeface="+mj-lt"/>
              </a:rPr>
              <a:t>Concept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of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regional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security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complexes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(4 basic </a:t>
            </a:r>
            <a:r>
              <a:rPr lang="cs-CZ" dirty="0" err="1">
                <a:solidFill>
                  <a:srgbClr val="222222"/>
                </a:solidFill>
                <a:latin typeface="+mj-lt"/>
              </a:rPr>
              <a:t>principles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cs-CZ" i="1" dirty="0">
                <a:solidFill>
                  <a:srgbClr val="222222"/>
                </a:solidFill>
                <a:latin typeface="+mj-lt"/>
              </a:rPr>
              <a:t>„</a:t>
            </a:r>
            <a:r>
              <a:rPr lang="en-US" i="1" dirty="0">
                <a:solidFill>
                  <a:srgbClr val="222222"/>
                </a:solidFill>
                <a:latin typeface="+mj-lt"/>
              </a:rPr>
              <a:t>a group of states whose major security perspectives and concerns are so intertwined that the national security issues of each cannot be adequately analyzed or addressed separately</a:t>
            </a:r>
            <a:r>
              <a:rPr lang="cs-CZ" i="1" dirty="0">
                <a:solidFill>
                  <a:srgbClr val="222222"/>
                </a:solidFill>
                <a:latin typeface="+mj-lt"/>
              </a:rPr>
              <a:t>“</a:t>
            </a:r>
          </a:p>
          <a:p>
            <a:pPr marL="0" indent="0">
              <a:buNone/>
            </a:pPr>
            <a:endParaRPr lang="cs-CZ" dirty="0">
              <a:solidFill>
                <a:srgbClr val="222222"/>
              </a:solidFill>
              <a:latin typeface="+mj-lt"/>
            </a:endParaRPr>
          </a:p>
          <a:p>
            <a:endParaRPr lang="cs-CZ" dirty="0">
              <a:solidFill>
                <a:srgbClr val="222222"/>
              </a:solidFill>
              <a:latin typeface="+mj-lt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15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4EF4F-3DE3-83A1-9411-BD524EFF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en-AU" dirty="0"/>
              <a:t>Copenhagen School – Regional Security Complexes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686CD0-4D0C-2F45-FA84-29B90A060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00" y="1248999"/>
            <a:ext cx="8278409" cy="5609001"/>
          </a:xfrm>
        </p:spPr>
      </p:pic>
    </p:spTree>
    <p:extLst>
      <p:ext uri="{BB962C8B-B14F-4D97-AF65-F5344CB8AC3E}">
        <p14:creationId xmlns:p14="http://schemas.microsoft.com/office/powerpoint/2010/main" val="421505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C07E7-056A-FD10-DD1F-C643DF7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Copenhagen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- </a:t>
            </a:r>
            <a:r>
              <a:rPr lang="cs-CZ" dirty="0" err="1"/>
              <a:t>Securitization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5762C-8058-7639-5352-A5D2E610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0626"/>
            <a:ext cx="9601200" cy="433677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Referential object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entity which is threatened and has legitimate right for survival 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Securitisation actor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the one who securitises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Functional actor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influences the dynamic of the sector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Securitisation actor is presented by an entity which presents certain issue as security threat through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speech act 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- 2 phases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a)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portraying a certain problem as an existential threat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b)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accepting the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phenomeno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 a threat and subsequently taking appropriate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Three aspects influencing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securitization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nature of the threat, the external context, the linguistic and grammatical criteria of the speech act</a:t>
            </a:r>
            <a:endParaRPr lang="en-A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28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C629-270B-08F4-F51F-96AC1223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13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The most famous SS approaches – </a:t>
            </a:r>
            <a:r>
              <a:rPr lang="cs-CZ" dirty="0" err="1"/>
              <a:t>Welsh</a:t>
            </a:r>
            <a:r>
              <a:rPr lang="cs-CZ" dirty="0"/>
              <a:t>/</a:t>
            </a:r>
            <a:r>
              <a:rPr lang="cs-CZ" dirty="0" err="1"/>
              <a:t>Aberyswyth</a:t>
            </a:r>
            <a:r>
              <a:rPr lang="en-US" dirty="0"/>
              <a:t> School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940E8-A247-9231-D16F-4DDC55FC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514" y="1495839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Steve Smith – Critical Security Studies and World Politics,  Theory of World Security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Ken Booth.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</a:rPr>
              <a:t>Emancipatory realism - security is perceived in a wider context</a:t>
            </a:r>
            <a:r>
              <a:rPr lang="cs-CZ" dirty="0">
                <a:latin typeface="+mj-lt"/>
              </a:rPr>
              <a:t> = </a:t>
            </a:r>
            <a:r>
              <a:rPr lang="en-US" dirty="0">
                <a:latin typeface="+mj-lt"/>
              </a:rPr>
              <a:t>education, economic growth, healthy environment, etc.</a:t>
            </a:r>
            <a:endParaRPr lang="cs-CZ" dirty="0">
              <a:latin typeface="+mj-lt"/>
            </a:endParaRPr>
          </a:p>
          <a:p>
            <a:r>
              <a:rPr lang="en-US" dirty="0">
                <a:latin typeface="+mj-lt"/>
              </a:rPr>
              <a:t>Focused on a normative goal = human independence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A</a:t>
            </a:r>
            <a:r>
              <a:rPr lang="en-US" dirty="0">
                <a:latin typeface="+mj-lt"/>
              </a:rPr>
              <a:t> wide range of non-military threats</a:t>
            </a:r>
            <a:r>
              <a:rPr lang="cs-CZ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The normative aspect - an academic lives in society and cannot separate himself from "values" - we select and emphasize certain facts + influences such as gender, education, class, etc... The problem is not that we do not make an "objective decision", the problem is that some options we choose to ignore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207784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23225</TotalTime>
  <Words>1540</Words>
  <Application>Microsoft Office PowerPoint</Application>
  <PresentationFormat>Širokoúhlá obrazovka</PresentationFormat>
  <Paragraphs>123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Source Sans Pro</vt:lpstr>
      <vt:lpstr>Times New Roman</vt:lpstr>
      <vt:lpstr>Crop</vt:lpstr>
      <vt:lpstr>What kind of Security?</vt:lpstr>
      <vt:lpstr>Brief History of SS</vt:lpstr>
      <vt:lpstr>Critical Security Studies</vt:lpstr>
      <vt:lpstr>The most famous SS approaches - Toronto School</vt:lpstr>
      <vt:lpstr>New topics and new referent objects</vt:lpstr>
      <vt:lpstr>The most famous SS approaches - Copenhagen School</vt:lpstr>
      <vt:lpstr>Copenhagen School – Regional Security Complexes </vt:lpstr>
      <vt:lpstr>Copenhagen School - Securitization</vt:lpstr>
      <vt:lpstr>The most famous SS approaches – Welsh/Aberyswyth School</vt:lpstr>
      <vt:lpstr>Sectoral analysis - Military sector</vt:lpstr>
      <vt:lpstr>Sectoral analysis - Political sector</vt:lpstr>
      <vt:lpstr>Sectoral analysis - Economic sector</vt:lpstr>
      <vt:lpstr>Sectoral analysis - Societal sector</vt:lpstr>
      <vt:lpstr>Sectoral analysis - Environmental sector</vt:lpstr>
      <vt:lpstr>Sectoral analysis - Environmental sector</vt:lpstr>
      <vt:lpstr>Sectoral analysis</vt:lpstr>
      <vt:lpstr>Security according to Reveron and Mahoney-Norris</vt:lpstr>
      <vt:lpstr>Security according to Reveron and Mahoney-Norris</vt:lpstr>
      <vt:lpstr>Class Participation- Discuss the following points: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299</cp:revision>
  <dcterms:created xsi:type="dcterms:W3CDTF">2017-10-06T12:11:29Z</dcterms:created>
  <dcterms:modified xsi:type="dcterms:W3CDTF">2023-02-26T09:17:39Z</dcterms:modified>
</cp:coreProperties>
</file>