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73"/>
  </p:notesMasterIdLst>
  <p:sldIdLst>
    <p:sldId id="256" r:id="rId2"/>
    <p:sldId id="257" r:id="rId3"/>
    <p:sldId id="318" r:id="rId4"/>
    <p:sldId id="317" r:id="rId5"/>
    <p:sldId id="258" r:id="rId6"/>
    <p:sldId id="320" r:id="rId7"/>
    <p:sldId id="322" r:id="rId8"/>
    <p:sldId id="323" r:id="rId9"/>
    <p:sldId id="327" r:id="rId10"/>
    <p:sldId id="315" r:id="rId11"/>
    <p:sldId id="263" r:id="rId12"/>
    <p:sldId id="259" r:id="rId13"/>
    <p:sldId id="260" r:id="rId14"/>
    <p:sldId id="324" r:id="rId15"/>
    <p:sldId id="261" r:id="rId16"/>
    <p:sldId id="326" r:id="rId17"/>
    <p:sldId id="329" r:id="rId18"/>
    <p:sldId id="330" r:id="rId19"/>
    <p:sldId id="311" r:id="rId20"/>
    <p:sldId id="316" r:id="rId21"/>
    <p:sldId id="328" r:id="rId22"/>
    <p:sldId id="325" r:id="rId23"/>
    <p:sldId id="265" r:id="rId24"/>
    <p:sldId id="319" r:id="rId25"/>
    <p:sldId id="266" r:id="rId26"/>
    <p:sldId id="312" r:id="rId27"/>
    <p:sldId id="272" r:id="rId28"/>
    <p:sldId id="262" r:id="rId29"/>
    <p:sldId id="267" r:id="rId30"/>
    <p:sldId id="268" r:id="rId31"/>
    <p:sldId id="271" r:id="rId32"/>
    <p:sldId id="321" r:id="rId33"/>
    <p:sldId id="313" r:id="rId34"/>
    <p:sldId id="273" r:id="rId35"/>
    <p:sldId id="274" r:id="rId36"/>
    <p:sldId id="275" r:id="rId37"/>
    <p:sldId id="276" r:id="rId38"/>
    <p:sldId id="279" r:id="rId39"/>
    <p:sldId id="277" r:id="rId40"/>
    <p:sldId id="278" r:id="rId41"/>
    <p:sldId id="280" r:id="rId42"/>
    <p:sldId id="281" r:id="rId43"/>
    <p:sldId id="282" r:id="rId44"/>
    <p:sldId id="283" r:id="rId45"/>
    <p:sldId id="284" r:id="rId46"/>
    <p:sldId id="285" r:id="rId47"/>
    <p:sldId id="286" r:id="rId48"/>
    <p:sldId id="287" r:id="rId49"/>
    <p:sldId id="288" r:id="rId50"/>
    <p:sldId id="310" r:id="rId51"/>
    <p:sldId id="289" r:id="rId52"/>
    <p:sldId id="290" r:id="rId53"/>
    <p:sldId id="291" r:id="rId54"/>
    <p:sldId id="292" r:id="rId55"/>
    <p:sldId id="293" r:id="rId56"/>
    <p:sldId id="294" r:id="rId57"/>
    <p:sldId id="295" r:id="rId58"/>
    <p:sldId id="296" r:id="rId59"/>
    <p:sldId id="297" r:id="rId60"/>
    <p:sldId id="298" r:id="rId61"/>
    <p:sldId id="299" r:id="rId62"/>
    <p:sldId id="300" r:id="rId63"/>
    <p:sldId id="301" r:id="rId64"/>
    <p:sldId id="302" r:id="rId65"/>
    <p:sldId id="303" r:id="rId66"/>
    <p:sldId id="304" r:id="rId67"/>
    <p:sldId id="305" r:id="rId68"/>
    <p:sldId id="306" r:id="rId69"/>
    <p:sldId id="307" r:id="rId70"/>
    <p:sldId id="308" r:id="rId71"/>
    <p:sldId id="309" r:id="rId72"/>
  </p:sldIdLst>
  <p:sldSz cx="9144000" cy="6858000" type="screen4x3"/>
  <p:notesSz cx="6858000" cy="9144000"/>
  <p:custDataLst>
    <p:tags r:id="rId7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8" autoAdjust="0"/>
    <p:restoredTop sz="94660"/>
  </p:normalViewPr>
  <p:slideViewPr>
    <p:cSldViewPr>
      <p:cViewPr varScale="1">
        <p:scale>
          <a:sx n="64" d="100"/>
          <a:sy n="64" d="100"/>
        </p:scale>
        <p:origin x="1332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gs" Target="tags/tag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Shape 2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Shape 2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Shape 3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16805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Shape 2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Shape 2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Shape 2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Shape 2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Shape 2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690545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Shape 3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Shape 3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Shape 3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Shape 3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Shape 3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Shape 3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Shape 3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Shape 3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Shape 3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Shape 3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Shape 3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Shape 3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3" y="2232833"/>
            <a:ext cx="8520599" cy="2004800"/>
          </a:xfrm>
          <a:prstGeom prst="rect">
            <a:avLst/>
          </a:prstGeom>
          <a:solidFill>
            <a:srgbClr val="80BD01">
              <a:alpha val="60090"/>
            </a:srgbClr>
          </a:solidFill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Clr>
                <a:srgbClr val="434343"/>
              </a:buClr>
              <a:buSzPct val="100000"/>
              <a:buFont typeface="Georgia"/>
              <a:defRPr sz="5200" b="1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ctr" rtl="0">
              <a:spcBef>
                <a:spcPts val="0"/>
              </a:spcBef>
              <a:buSzPct val="100000"/>
              <a:buFont typeface="Georgia"/>
              <a:defRPr sz="5200">
                <a:latin typeface="Georgia"/>
                <a:ea typeface="Georgia"/>
                <a:cs typeface="Georgia"/>
                <a:sym typeface="Georgia"/>
              </a:defRPr>
            </a:lvl2pPr>
            <a:lvl3pPr lvl="2" algn="ctr" rtl="0">
              <a:spcBef>
                <a:spcPts val="0"/>
              </a:spcBef>
              <a:buSzPct val="100000"/>
              <a:buFont typeface="Georgia"/>
              <a:defRPr sz="5200">
                <a:latin typeface="Georgia"/>
                <a:ea typeface="Georgia"/>
                <a:cs typeface="Georgia"/>
                <a:sym typeface="Georgia"/>
              </a:defRPr>
            </a:lvl3pPr>
            <a:lvl4pPr lvl="3" algn="ctr" rtl="0">
              <a:spcBef>
                <a:spcPts val="0"/>
              </a:spcBef>
              <a:buSzPct val="100000"/>
              <a:buFont typeface="Georgia"/>
              <a:defRPr sz="5200">
                <a:latin typeface="Georgia"/>
                <a:ea typeface="Georgia"/>
                <a:cs typeface="Georgia"/>
                <a:sym typeface="Georgia"/>
              </a:defRPr>
            </a:lvl4pPr>
            <a:lvl5pPr lvl="4" algn="ctr" rtl="0">
              <a:spcBef>
                <a:spcPts val="0"/>
              </a:spcBef>
              <a:buSzPct val="100000"/>
              <a:buFont typeface="Georgia"/>
              <a:defRPr sz="5200">
                <a:latin typeface="Georgia"/>
                <a:ea typeface="Georgia"/>
                <a:cs typeface="Georgia"/>
                <a:sym typeface="Georgia"/>
              </a:defRPr>
            </a:lvl5pPr>
            <a:lvl6pPr lvl="5" algn="ctr" rtl="0">
              <a:spcBef>
                <a:spcPts val="0"/>
              </a:spcBef>
              <a:buSzPct val="100000"/>
              <a:buFont typeface="Georgia"/>
              <a:defRPr sz="5200">
                <a:latin typeface="Georgia"/>
                <a:ea typeface="Georgia"/>
                <a:cs typeface="Georgia"/>
                <a:sym typeface="Georgia"/>
              </a:defRPr>
            </a:lvl6pPr>
            <a:lvl7pPr lvl="6" algn="ctr" rtl="0">
              <a:spcBef>
                <a:spcPts val="0"/>
              </a:spcBef>
              <a:buSzPct val="100000"/>
              <a:buFont typeface="Georgia"/>
              <a:defRPr sz="5200">
                <a:latin typeface="Georgia"/>
                <a:ea typeface="Georgia"/>
                <a:cs typeface="Georgia"/>
                <a:sym typeface="Georgia"/>
              </a:defRPr>
            </a:lvl7pPr>
            <a:lvl8pPr lvl="7" algn="ctr" rtl="0">
              <a:spcBef>
                <a:spcPts val="0"/>
              </a:spcBef>
              <a:buSzPct val="100000"/>
              <a:buFont typeface="Georgia"/>
              <a:defRPr sz="5200">
                <a:latin typeface="Georgia"/>
                <a:ea typeface="Georgia"/>
                <a:cs typeface="Georgia"/>
                <a:sym typeface="Georgia"/>
              </a:defRPr>
            </a:lvl8pPr>
            <a:lvl9pPr lvl="8" algn="ctr" rtl="0">
              <a:spcBef>
                <a:spcPts val="0"/>
              </a:spcBef>
              <a:buSzPct val="100000"/>
              <a:buFont typeface="Georgia"/>
              <a:defRPr sz="5200"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3" y="4490033"/>
            <a:ext cx="8520599" cy="1664000"/>
          </a:xfrm>
          <a:prstGeom prst="rect">
            <a:avLst/>
          </a:prstGeom>
          <a:solidFill>
            <a:srgbClr val="80BD01">
              <a:alpha val="60090"/>
            </a:srgbClr>
          </a:solidFill>
        </p:spPr>
        <p:txBody>
          <a:bodyPr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Georgia"/>
              <a:buNone/>
              <a:defRPr sz="2800">
                <a:latin typeface="Georgia"/>
                <a:ea typeface="Georgia"/>
                <a:cs typeface="Georgia"/>
                <a:sym typeface="Georgi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60" y="6217621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3" y="1474833"/>
            <a:ext cx="8520599" cy="2618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SzPct val="100000"/>
              <a:defRPr sz="12000"/>
            </a:lvl1pPr>
            <a:lvl2pPr lvl="1" algn="ctr" rtl="0">
              <a:spcBef>
                <a:spcPts val="0"/>
              </a:spcBef>
              <a:buSzPct val="100000"/>
              <a:defRPr sz="12000"/>
            </a:lvl2pPr>
            <a:lvl3pPr lvl="2" algn="ctr" rtl="0">
              <a:spcBef>
                <a:spcPts val="0"/>
              </a:spcBef>
              <a:buSzPct val="100000"/>
              <a:defRPr sz="12000"/>
            </a:lvl3pPr>
            <a:lvl4pPr lvl="3" algn="ctr" rtl="0">
              <a:spcBef>
                <a:spcPts val="0"/>
              </a:spcBef>
              <a:buSzPct val="100000"/>
              <a:defRPr sz="12000"/>
            </a:lvl4pPr>
            <a:lvl5pPr lvl="4" algn="ctr" rtl="0">
              <a:spcBef>
                <a:spcPts val="0"/>
              </a:spcBef>
              <a:buSzPct val="100000"/>
              <a:defRPr sz="12000"/>
            </a:lvl5pPr>
            <a:lvl6pPr lvl="5" algn="ctr" rtl="0">
              <a:spcBef>
                <a:spcPts val="0"/>
              </a:spcBef>
              <a:buSzPct val="100000"/>
              <a:defRPr sz="12000"/>
            </a:lvl6pPr>
            <a:lvl7pPr lvl="6" algn="ctr" rtl="0">
              <a:spcBef>
                <a:spcPts val="0"/>
              </a:spcBef>
              <a:buSzPct val="100000"/>
              <a:defRPr sz="12000"/>
            </a:lvl7pPr>
            <a:lvl8pPr lvl="7" algn="ctr" rtl="0">
              <a:spcBef>
                <a:spcPts val="0"/>
              </a:spcBef>
              <a:buSzPct val="100000"/>
              <a:defRPr sz="12000"/>
            </a:lvl8pPr>
            <a:lvl9pPr lvl="8" algn="ctr" rtl="0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3" y="4202967"/>
            <a:ext cx="8520599" cy="1734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defRPr/>
            </a:lvl1pPr>
            <a:lvl2pPr lvl="1" algn="ctr" rtl="0">
              <a:spcBef>
                <a:spcPts val="0"/>
              </a:spcBef>
              <a:defRPr/>
            </a:lvl2pPr>
            <a:lvl3pPr lvl="2" algn="ctr" rtl="0">
              <a:spcBef>
                <a:spcPts val="0"/>
              </a:spcBef>
              <a:defRPr/>
            </a:lvl3pPr>
            <a:lvl4pPr lvl="3" algn="ctr" rtl="0">
              <a:spcBef>
                <a:spcPts val="0"/>
              </a:spcBef>
              <a:defRPr/>
            </a:lvl4pPr>
            <a:lvl5pPr lvl="4" algn="ctr" rtl="0">
              <a:spcBef>
                <a:spcPts val="0"/>
              </a:spcBef>
              <a:defRPr/>
            </a:lvl5pPr>
            <a:lvl6pPr lvl="5" algn="ctr" rtl="0">
              <a:spcBef>
                <a:spcPts val="0"/>
              </a:spcBef>
              <a:defRPr/>
            </a:lvl6pPr>
            <a:lvl7pPr lvl="6" algn="ctr" rtl="0">
              <a:spcBef>
                <a:spcPts val="0"/>
              </a:spcBef>
              <a:defRPr/>
            </a:lvl7pPr>
            <a:lvl8pPr lvl="7" algn="ctr" rtl="0">
              <a:spcBef>
                <a:spcPts val="0"/>
              </a:spcBef>
              <a:defRPr/>
            </a:lvl8pPr>
            <a:lvl9pPr lvl="8" algn="ctr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60" y="6217621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60" y="6217621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3" y="2867800"/>
            <a:ext cx="8520599" cy="1122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SzPct val="100000"/>
              <a:defRPr sz="3600"/>
            </a:lvl1pPr>
            <a:lvl2pPr lvl="1" algn="ctr" rtl="0">
              <a:spcBef>
                <a:spcPts val="0"/>
              </a:spcBef>
              <a:buSzPct val="100000"/>
              <a:defRPr sz="3600"/>
            </a:lvl2pPr>
            <a:lvl3pPr lvl="2" algn="ctr" rtl="0">
              <a:spcBef>
                <a:spcPts val="0"/>
              </a:spcBef>
              <a:buSzPct val="100000"/>
              <a:defRPr sz="3600"/>
            </a:lvl3pPr>
            <a:lvl4pPr lvl="3" algn="ctr" rtl="0">
              <a:spcBef>
                <a:spcPts val="0"/>
              </a:spcBef>
              <a:buSzPct val="100000"/>
              <a:defRPr sz="3600"/>
            </a:lvl4pPr>
            <a:lvl5pPr lvl="4" algn="ctr" rtl="0">
              <a:spcBef>
                <a:spcPts val="0"/>
              </a:spcBef>
              <a:buSzPct val="100000"/>
              <a:defRPr sz="3600"/>
            </a:lvl5pPr>
            <a:lvl6pPr lvl="5" algn="ctr" rtl="0">
              <a:spcBef>
                <a:spcPts val="0"/>
              </a:spcBef>
              <a:buSzPct val="100000"/>
              <a:defRPr sz="3600"/>
            </a:lvl6pPr>
            <a:lvl7pPr lvl="6" algn="ctr" rtl="0">
              <a:spcBef>
                <a:spcPts val="0"/>
              </a:spcBef>
              <a:buSzPct val="100000"/>
              <a:defRPr sz="3600"/>
            </a:lvl7pPr>
            <a:lvl8pPr lvl="7" algn="ctr" rtl="0">
              <a:spcBef>
                <a:spcPts val="0"/>
              </a:spcBef>
              <a:buSzPct val="100000"/>
              <a:defRPr sz="3600"/>
            </a:lvl8pPr>
            <a:lvl9pPr lvl="8" algn="ctr" rtl="0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60" y="6217621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96000"/>
          </a:xfrm>
          <a:prstGeom prst="rect">
            <a:avLst/>
          </a:prstGeom>
          <a:solidFill>
            <a:srgbClr val="80BD01">
              <a:alpha val="60090"/>
            </a:srgbClr>
          </a:solidFill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434343"/>
              </a:buClr>
              <a:buSzPct val="100000"/>
              <a:buFont typeface="Georgia"/>
              <a:defRPr sz="260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buClr>
                <a:srgbClr val="434343"/>
              </a:buClr>
              <a:buFont typeface="Georgia"/>
              <a:defRPr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rtl="0">
              <a:spcBef>
                <a:spcPts val="0"/>
              </a:spcBef>
              <a:buClr>
                <a:srgbClr val="434343"/>
              </a:buClr>
              <a:buFont typeface="Georgia"/>
              <a:defRPr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rtl="0">
              <a:spcBef>
                <a:spcPts val="0"/>
              </a:spcBef>
              <a:buClr>
                <a:srgbClr val="434343"/>
              </a:buClr>
              <a:buFont typeface="Georgia"/>
              <a:defRPr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rtl="0">
              <a:spcBef>
                <a:spcPts val="0"/>
              </a:spcBef>
              <a:buClr>
                <a:srgbClr val="434343"/>
              </a:buClr>
              <a:buFont typeface="Georgia"/>
              <a:defRPr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rtl="0">
              <a:spcBef>
                <a:spcPts val="0"/>
              </a:spcBef>
              <a:buClr>
                <a:srgbClr val="434343"/>
              </a:buClr>
              <a:buFont typeface="Georgia"/>
              <a:defRPr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rtl="0">
              <a:spcBef>
                <a:spcPts val="0"/>
              </a:spcBef>
              <a:buClr>
                <a:srgbClr val="434343"/>
              </a:buClr>
              <a:buFont typeface="Georgia"/>
              <a:defRPr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rtl="0">
              <a:spcBef>
                <a:spcPts val="0"/>
              </a:spcBef>
              <a:buClr>
                <a:srgbClr val="434343"/>
              </a:buClr>
              <a:buFont typeface="Georgia"/>
              <a:defRPr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rtl="0">
              <a:spcBef>
                <a:spcPts val="0"/>
              </a:spcBef>
              <a:buClr>
                <a:srgbClr val="434343"/>
              </a:buClr>
              <a:buFont typeface="Georgia"/>
              <a:defRPr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60" y="6217621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311700" y="1555167"/>
            <a:ext cx="8520600" cy="5187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ct val="100000"/>
              <a:defRPr sz="27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ct val="100000"/>
              <a:defRPr sz="23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ct val="100000"/>
              <a:defRPr sz="23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ct val="100000"/>
              <a:defRPr sz="23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ct val="100000"/>
              <a:defRPr sz="23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ct val="100000"/>
              <a:defRPr sz="23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ct val="100000"/>
              <a:defRPr sz="23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ct val="100000"/>
              <a:defRPr sz="23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ct val="100000"/>
              <a:defRPr sz="23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311703" y="1820171"/>
            <a:ext cx="3999899" cy="4271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000000"/>
              </a:buClr>
              <a:defRPr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buClr>
                <a:srgbClr val="000000"/>
              </a:buClr>
              <a:buSzPct val="100000"/>
              <a:defRPr sz="25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buClr>
                <a:srgbClr val="000000"/>
              </a:buClr>
              <a:buSzPct val="100000"/>
              <a:defRPr sz="25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buClr>
                <a:srgbClr val="000000"/>
              </a:buClr>
              <a:buSzPct val="100000"/>
              <a:defRPr sz="25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buClr>
                <a:srgbClr val="000000"/>
              </a:buClr>
              <a:buSzPct val="100000"/>
              <a:defRPr sz="25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buClr>
                <a:srgbClr val="000000"/>
              </a:buClr>
              <a:buSzPct val="100000"/>
              <a:defRPr sz="25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buClr>
                <a:srgbClr val="000000"/>
              </a:buClr>
              <a:buSzPct val="100000"/>
              <a:defRPr sz="25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buClr>
                <a:srgbClr val="000000"/>
              </a:buClr>
              <a:buSzPct val="100000"/>
              <a:defRPr sz="25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buClr>
                <a:srgbClr val="000000"/>
              </a:buClr>
              <a:buSzPct val="100000"/>
              <a:defRPr sz="25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2"/>
          </p:nvPr>
        </p:nvSpPr>
        <p:spPr>
          <a:xfrm>
            <a:off x="4832403" y="1820234"/>
            <a:ext cx="3999899" cy="4271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000000"/>
              </a:buClr>
              <a:defRPr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buClr>
                <a:srgbClr val="000000"/>
              </a:buClr>
              <a:buSzPct val="100000"/>
              <a:defRPr sz="25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buClr>
                <a:srgbClr val="000000"/>
              </a:buClr>
              <a:buSzPct val="100000"/>
              <a:defRPr sz="25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buClr>
                <a:srgbClr val="000000"/>
              </a:buClr>
              <a:buSzPct val="100000"/>
              <a:defRPr sz="25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buClr>
                <a:srgbClr val="000000"/>
              </a:buClr>
              <a:buSzPct val="100000"/>
              <a:defRPr sz="25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buClr>
                <a:srgbClr val="000000"/>
              </a:buClr>
              <a:buSzPct val="100000"/>
              <a:defRPr sz="25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buClr>
                <a:srgbClr val="000000"/>
              </a:buClr>
              <a:buSzPct val="100000"/>
              <a:defRPr sz="25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buClr>
                <a:srgbClr val="000000"/>
              </a:buClr>
              <a:buSzPct val="100000"/>
              <a:defRPr sz="25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buClr>
                <a:srgbClr val="000000"/>
              </a:buClr>
              <a:buSzPct val="100000"/>
              <a:defRPr sz="25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472460" y="6217621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311703" y="593371"/>
            <a:ext cx="8520599" cy="1226799"/>
          </a:xfrm>
          <a:prstGeom prst="rect">
            <a:avLst/>
          </a:prstGeom>
          <a:solidFill>
            <a:srgbClr val="80BD01">
              <a:alpha val="60090"/>
            </a:srgbClr>
          </a:solidFill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434343"/>
              </a:buClr>
              <a:buSzPct val="100000"/>
              <a:buFont typeface="Georgia"/>
              <a:defRPr sz="480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buClr>
                <a:srgbClr val="434343"/>
              </a:buClr>
              <a:buFont typeface="Georgia"/>
              <a:defRPr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rtl="0">
              <a:spcBef>
                <a:spcPts val="0"/>
              </a:spcBef>
              <a:buClr>
                <a:srgbClr val="434343"/>
              </a:buClr>
              <a:buFont typeface="Georgia"/>
              <a:defRPr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rtl="0">
              <a:spcBef>
                <a:spcPts val="0"/>
              </a:spcBef>
              <a:buClr>
                <a:srgbClr val="434343"/>
              </a:buClr>
              <a:buFont typeface="Georgia"/>
              <a:defRPr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rtl="0">
              <a:spcBef>
                <a:spcPts val="0"/>
              </a:spcBef>
              <a:buClr>
                <a:srgbClr val="434343"/>
              </a:buClr>
              <a:buFont typeface="Georgia"/>
              <a:defRPr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rtl="0">
              <a:spcBef>
                <a:spcPts val="0"/>
              </a:spcBef>
              <a:buClr>
                <a:srgbClr val="434343"/>
              </a:buClr>
              <a:buFont typeface="Georgia"/>
              <a:defRPr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rtl="0">
              <a:spcBef>
                <a:spcPts val="0"/>
              </a:spcBef>
              <a:buClr>
                <a:srgbClr val="434343"/>
              </a:buClr>
              <a:buFont typeface="Georgia"/>
              <a:defRPr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rtl="0">
              <a:spcBef>
                <a:spcPts val="0"/>
              </a:spcBef>
              <a:buClr>
                <a:srgbClr val="434343"/>
              </a:buClr>
              <a:buFont typeface="Georgia"/>
              <a:defRPr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rtl="0">
              <a:spcBef>
                <a:spcPts val="0"/>
              </a:spcBef>
              <a:buClr>
                <a:srgbClr val="434343"/>
              </a:buClr>
              <a:buFont typeface="Georgia"/>
              <a:defRPr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3" y="593371"/>
            <a:ext cx="8520599" cy="1226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60" y="6217621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3" y="740805"/>
            <a:ext cx="2807999" cy="10075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SzPct val="100000"/>
              <a:defRPr sz="2400"/>
            </a:lvl1pPr>
            <a:lvl2pPr lvl="1" rtl="0">
              <a:spcBef>
                <a:spcPts val="0"/>
              </a:spcBef>
              <a:buSzPct val="100000"/>
              <a:defRPr sz="2400"/>
            </a:lvl2pPr>
            <a:lvl3pPr lvl="2" rtl="0">
              <a:spcBef>
                <a:spcPts val="0"/>
              </a:spcBef>
              <a:buSzPct val="100000"/>
              <a:defRPr sz="2400"/>
            </a:lvl3pPr>
            <a:lvl4pPr lvl="3" rtl="0">
              <a:spcBef>
                <a:spcPts val="0"/>
              </a:spcBef>
              <a:buSzPct val="100000"/>
              <a:defRPr sz="2400"/>
            </a:lvl4pPr>
            <a:lvl5pPr lvl="4" rtl="0">
              <a:spcBef>
                <a:spcPts val="0"/>
              </a:spcBef>
              <a:buSzPct val="100000"/>
              <a:defRPr sz="2400"/>
            </a:lvl5pPr>
            <a:lvl6pPr lvl="5" rtl="0">
              <a:spcBef>
                <a:spcPts val="0"/>
              </a:spcBef>
              <a:buSzPct val="100000"/>
              <a:defRPr sz="2400"/>
            </a:lvl6pPr>
            <a:lvl7pPr lvl="6" rtl="0">
              <a:spcBef>
                <a:spcPts val="0"/>
              </a:spcBef>
              <a:buSzPct val="100000"/>
              <a:defRPr sz="2400"/>
            </a:lvl7pPr>
            <a:lvl8pPr lvl="7" rtl="0">
              <a:spcBef>
                <a:spcPts val="0"/>
              </a:spcBef>
              <a:buSzPct val="100000"/>
              <a:defRPr sz="2400"/>
            </a:lvl8pPr>
            <a:lvl9pPr lvl="8" rtl="0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3" y="1852800"/>
            <a:ext cx="2807999" cy="4239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60" y="6217621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SzPct val="100000"/>
              <a:defRPr sz="4800"/>
            </a:lvl1pPr>
            <a:lvl2pPr lvl="1" rtl="0">
              <a:spcBef>
                <a:spcPts val="0"/>
              </a:spcBef>
              <a:buSzPct val="100000"/>
              <a:defRPr sz="4800"/>
            </a:lvl2pPr>
            <a:lvl3pPr lvl="2" rtl="0">
              <a:spcBef>
                <a:spcPts val="0"/>
              </a:spcBef>
              <a:buSzPct val="100000"/>
              <a:defRPr sz="4800"/>
            </a:lvl3pPr>
            <a:lvl4pPr lvl="3" rtl="0">
              <a:spcBef>
                <a:spcPts val="0"/>
              </a:spcBef>
              <a:buSzPct val="100000"/>
              <a:defRPr sz="4800"/>
            </a:lvl4pPr>
            <a:lvl5pPr lvl="4" rtl="0">
              <a:spcBef>
                <a:spcPts val="0"/>
              </a:spcBef>
              <a:buSzPct val="100000"/>
              <a:defRPr sz="4800"/>
            </a:lvl5pPr>
            <a:lvl6pPr lvl="5" rtl="0">
              <a:spcBef>
                <a:spcPts val="0"/>
              </a:spcBef>
              <a:buSzPct val="100000"/>
              <a:defRPr sz="4800"/>
            </a:lvl6pPr>
            <a:lvl7pPr lvl="6" rtl="0">
              <a:spcBef>
                <a:spcPts val="0"/>
              </a:spcBef>
              <a:buSzPct val="100000"/>
              <a:defRPr sz="4800"/>
            </a:lvl7pPr>
            <a:lvl8pPr lvl="7" rtl="0">
              <a:spcBef>
                <a:spcPts val="0"/>
              </a:spcBef>
              <a:buSzPct val="100000"/>
              <a:defRPr sz="4800"/>
            </a:lvl8pPr>
            <a:lvl9pPr lvl="8" rtl="0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60" y="6217621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66"/>
            <a:ext cx="4572000" cy="68579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3" y="1644233"/>
            <a:ext cx="4045199" cy="1976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SzPct val="100000"/>
              <a:defRPr sz="4200"/>
            </a:lvl1pPr>
            <a:lvl2pPr lvl="1" algn="ctr" rtl="0">
              <a:spcBef>
                <a:spcPts val="0"/>
              </a:spcBef>
              <a:buSzPct val="100000"/>
              <a:defRPr sz="4200"/>
            </a:lvl2pPr>
            <a:lvl3pPr lvl="2" algn="ctr" rtl="0">
              <a:spcBef>
                <a:spcPts val="0"/>
              </a:spcBef>
              <a:buSzPct val="100000"/>
              <a:defRPr sz="4200"/>
            </a:lvl3pPr>
            <a:lvl4pPr lvl="3" algn="ctr" rtl="0">
              <a:spcBef>
                <a:spcPts val="0"/>
              </a:spcBef>
              <a:buSzPct val="100000"/>
              <a:defRPr sz="4200"/>
            </a:lvl4pPr>
            <a:lvl5pPr lvl="4" algn="ctr" rtl="0">
              <a:spcBef>
                <a:spcPts val="0"/>
              </a:spcBef>
              <a:buSzPct val="100000"/>
              <a:defRPr sz="4200"/>
            </a:lvl5pPr>
            <a:lvl6pPr lvl="5" algn="ctr" rtl="0">
              <a:spcBef>
                <a:spcPts val="0"/>
              </a:spcBef>
              <a:buSzPct val="100000"/>
              <a:defRPr sz="4200"/>
            </a:lvl6pPr>
            <a:lvl7pPr lvl="6" algn="ctr" rtl="0">
              <a:spcBef>
                <a:spcPts val="0"/>
              </a:spcBef>
              <a:buSzPct val="100000"/>
              <a:defRPr sz="4200"/>
            </a:lvl7pPr>
            <a:lvl8pPr lvl="7" algn="ctr" rtl="0">
              <a:spcBef>
                <a:spcPts val="0"/>
              </a:spcBef>
              <a:buSzPct val="100000"/>
              <a:defRPr sz="4200"/>
            </a:lvl8pPr>
            <a:lvl9pPr lvl="8" algn="ctr" rtl="0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3" y="3737433"/>
            <a:ext cx="4045199" cy="1646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965438"/>
            <a:ext cx="3837000" cy="49267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60" y="6217621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60" y="6217621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4D543BF9-5A72-42E2-9860-47377124907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12907862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think-cell Slide" r:id="rId15" imgW="352" imgH="321" progId="TCLayout.ActiveDocument.1">
                  <p:embed/>
                </p:oleObj>
              </mc:Choice>
              <mc:Fallback>
                <p:oleObj name="think-cell Slide" r:id="rId15" imgW="352" imgH="32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3" y="593371"/>
            <a:ext cx="8520599" cy="1226799"/>
          </a:xfrm>
          <a:prstGeom prst="rect">
            <a:avLst/>
          </a:prstGeom>
          <a:solidFill>
            <a:srgbClr val="80BD01">
              <a:alpha val="60090"/>
            </a:srgbClr>
          </a:solidFill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chemeClr val="dk1"/>
              </a:buClr>
              <a:buSzPct val="1000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SzPct val="1000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SzPct val="1000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SzPct val="1000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SzPct val="1000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SzPct val="1000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SzPct val="1000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SzPct val="1000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SzPct val="1000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8472460" y="6217621"/>
            <a:ext cx="548699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pPr algn="r"/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  <p:sp>
        <p:nvSpPr>
          <p:cNvPr id="8" name="Shape 8"/>
          <p:cNvSpPr txBox="1">
            <a:spLocks noGrp="1"/>
          </p:cNvSpPr>
          <p:nvPr>
            <p:ph type="body" idx="1"/>
          </p:nvPr>
        </p:nvSpPr>
        <p:spPr>
          <a:xfrm>
            <a:off x="311703" y="1820171"/>
            <a:ext cx="8520599" cy="427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ct val="100000"/>
              <a:defRPr sz="27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ct val="100000"/>
              <a:defRPr sz="23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ct val="100000"/>
              <a:defRPr sz="23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ct val="100000"/>
              <a:defRPr sz="23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ct val="100000"/>
              <a:defRPr sz="23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ct val="100000"/>
              <a:defRPr sz="23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ct val="100000"/>
              <a:defRPr sz="23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ct val="100000"/>
              <a:defRPr sz="23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ct val="100000"/>
              <a:defRPr sz="23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limatepolicyinfohub.eu/global-rise-emissions-tradin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energiewende-global.com/en/" TargetMode="External"/><Relationship Id="rId5" Type="http://schemas.openxmlformats.org/officeDocument/2006/relationships/hyperlink" Target="https://faktaoklimatu.cz/infografiky/fit-for-55" TargetMode="External"/><Relationship Id="rId4" Type="http://schemas.openxmlformats.org/officeDocument/2006/relationships/hyperlink" Target="https://carbonmarketwatch.org/wp/wp-content/uploads/2017/09/CMW-PRICING-CARBON-TO-ACHIEVE-THE-PARIS-GOALS_Web_spread_FINAL.pdf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ea.org/statistics/" TargetMode="External"/><Relationship Id="rId2" Type="http://schemas.openxmlformats.org/officeDocument/2006/relationships/hyperlink" Target="https://www.eea.europa.eu/data-and-maps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ourworldindata.org/co2-and-other-greenhouse-gas-emissions" TargetMode="External"/><Relationship Id="rId5" Type="http://schemas.openxmlformats.org/officeDocument/2006/relationships/hyperlink" Target="https://beyond-coal.eu/data/" TargetMode="External"/><Relationship Id="rId4" Type="http://schemas.openxmlformats.org/officeDocument/2006/relationships/hyperlink" Target="https://www.eia.gov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ea.europa.eu/data-and-maps/indicators/total-primary-energy-intensity-4/assessment-1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ec.europa.eu/jrc/en/facts4eufuture/future-of-road-transport/safer-more-efficient-eco-friendly-accessible" TargetMode="Externa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ea.be/statistics/tag/category/world-production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transportenvironment.org/what-we-do/flying-and-climate-change/aviation-ets" TargetMode="External"/><Relationship Id="rId4" Type="http://schemas.openxmlformats.org/officeDocument/2006/relationships/hyperlink" Target="https://ec.europa.eu/clima/policies/transport/aviation_en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transportgeography.org/?page_id=2368" TargetMode="Externa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ea.org/weo2018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medeas.eu/news/medeas-documentary-now-released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ourworldindata.org/grapher/years-of-fossil-fuel-reserves-left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m/news/business-56506529" TargetMode="External"/><Relationship Id="rId2" Type="http://schemas.openxmlformats.org/officeDocument/2006/relationships/hyperlink" Target="https://beyond-coal.eu/2021/03/23/europe-halfway-to-closing-all-its-coal-plants-by-2030/#:~:text=LONDON%2C%2023%20March%202021%20%E2%80%93%20Just,coal%20power%20plants%20by%202030.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politico.eu/article/report-eu-coal-rebound-2022-less-significant/" TargetMode="External"/><Relationship Id="rId4" Type="http://schemas.openxmlformats.org/officeDocument/2006/relationships/hyperlink" Target="https://www.politico.eu/article/putin-made-europe-green-deal-great-again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worldbank.org/indicator/eg.use.comm.fo.zs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theguardian.com/environment/2019/mar/12/air-pollution-deaths-are-double-previous-estimates-finds-research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integralpermaculture.files.wordpress.com/2012/07/the-oil-age-a-game-of-two-halves-490x303.jpg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pec.org/opec_web/en/data_graphs/330.htm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orld-nuclear.org/information-library/current-and-future-generation/nuclear-power-in-the-world-today.aspx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cc-berlin.net/en/research/co2-budget.html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.png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hyperlink" Target="https://beyond-coal.eu/data/" TargetMode="External"/><Relationship Id="rId3" Type="http://schemas.openxmlformats.org/officeDocument/2006/relationships/hyperlink" Target="https://www.irena.org/publications/2016/Oct/Renewable-Energy-in-Cities" TargetMode="External"/><Relationship Id="rId7" Type="http://schemas.openxmlformats.org/officeDocument/2006/relationships/hyperlink" Target="https://www.eia.gov/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iea.org/statistics/" TargetMode="External"/><Relationship Id="rId5" Type="http://schemas.openxmlformats.org/officeDocument/2006/relationships/hyperlink" Target="https://www.eea.europa.eu/data-and-maps" TargetMode="External"/><Relationship Id="rId4" Type="http://schemas.openxmlformats.org/officeDocument/2006/relationships/hyperlink" Target="https://frankbold.org/pripojte-se-k-vyzve-na-podporu-komunitni-energetiky/" TargetMode="External"/><Relationship Id="rId9" Type="http://schemas.openxmlformats.org/officeDocument/2006/relationships/hyperlink" Target="https://ourworldindata.org/co2-and-other-greenhouse-gas-emissions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il_Rocks_near_Baku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311704" y="2407200"/>
            <a:ext cx="8520599" cy="1322800"/>
          </a:xfrm>
          <a:prstGeom prst="rect">
            <a:avLst/>
          </a:prstGeom>
          <a:solidFill>
            <a:schemeClr val="accent3">
              <a:lumMod val="40000"/>
              <a:lumOff val="60000"/>
              <a:alpha val="60090"/>
            </a:schemeClr>
          </a:solidFill>
        </p:spPr>
        <p:txBody>
          <a:bodyPr lIns="91425" tIns="91425" rIns="91425" bIns="91425" anchor="b" anchorCtr="0">
            <a:noAutofit/>
          </a:bodyPr>
          <a:lstStyle/>
          <a:p>
            <a:r>
              <a:rPr lang="en" sz="5500" dirty="0"/>
              <a:t>Energetika</a:t>
            </a:r>
          </a:p>
        </p:txBody>
      </p:sp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xfrm>
            <a:off x="311704" y="3933033"/>
            <a:ext cx="8520599" cy="2050400"/>
          </a:xfrm>
          <a:prstGeom prst="rect">
            <a:avLst/>
          </a:prstGeom>
          <a:solidFill>
            <a:schemeClr val="accent2">
              <a:lumMod val="25000"/>
              <a:lumOff val="75000"/>
              <a:alpha val="60090"/>
            </a:schemeClr>
          </a:solidFill>
        </p:spPr>
        <p:txBody>
          <a:bodyPr lIns="91425" tIns="91425" rIns="91425" bIns="91425" anchor="t" anchorCtr="0">
            <a:noAutofit/>
          </a:bodyPr>
          <a:lstStyle/>
          <a:p>
            <a:r>
              <a:rPr lang="cs-CZ" dirty="0">
                <a:solidFill>
                  <a:srgbClr val="EFEFEF"/>
                </a:solidFill>
                <a:latin typeface="Georgia"/>
                <a:ea typeface="Georgia"/>
                <a:cs typeface="Georgia"/>
                <a:sym typeface="Georgia"/>
              </a:rPr>
              <a:t>ENSb1124</a:t>
            </a:r>
            <a:br>
              <a:rPr lang="cs-CZ" dirty="0">
                <a:solidFill>
                  <a:srgbClr val="EFEFEF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en" dirty="0">
                <a:solidFill>
                  <a:srgbClr val="EFEFEF"/>
                </a:solidFill>
                <a:latin typeface="Georgia"/>
                <a:ea typeface="Georgia"/>
                <a:cs typeface="Georgia"/>
                <a:sym typeface="Georgia"/>
              </a:rPr>
              <a:t>Globální environmentální problémy</a:t>
            </a:r>
          </a:p>
          <a:p>
            <a:r>
              <a:rPr lang="cs-CZ" dirty="0">
                <a:solidFill>
                  <a:srgbClr val="EFEFEF"/>
                </a:solidFill>
              </a:rPr>
              <a:t>14</a:t>
            </a:r>
            <a:r>
              <a:rPr lang="en" dirty="0">
                <a:solidFill>
                  <a:srgbClr val="EFEFEF"/>
                </a:solidFill>
              </a:rPr>
              <a:t>. </a:t>
            </a:r>
            <a:r>
              <a:rPr lang="cs-CZ" dirty="0">
                <a:solidFill>
                  <a:srgbClr val="EFEFEF"/>
                </a:solidFill>
              </a:rPr>
              <a:t>3</a:t>
            </a:r>
            <a:r>
              <a:rPr lang="en" dirty="0">
                <a:solidFill>
                  <a:srgbClr val="EFEFEF"/>
                </a:solidFill>
              </a:rPr>
              <a:t>. 20</a:t>
            </a:r>
            <a:r>
              <a:rPr lang="cs-CZ" dirty="0">
                <a:solidFill>
                  <a:srgbClr val="EFEFEF"/>
                </a:solidFill>
              </a:rPr>
              <a:t>23</a:t>
            </a:r>
            <a:endParaRPr lang="en" dirty="0">
              <a:solidFill>
                <a:srgbClr val="EFEFEF"/>
              </a:solidFill>
            </a:endParaRPr>
          </a:p>
          <a:p>
            <a:r>
              <a:rPr lang="en" dirty="0">
                <a:solidFill>
                  <a:srgbClr val="EFEFEF"/>
                </a:solidFill>
              </a:rPr>
              <a:t>Jan Blažek, 207120@mail.muni.cz</a:t>
            </a:r>
          </a:p>
          <a:p>
            <a:endParaRPr dirty="0">
              <a:solidFill>
                <a:srgbClr val="EFEFE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  <p:transition spd="slow" advTm="26491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6B70E31-02D0-48AD-8E5B-2CC49FBD5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2798"/>
            <a:ext cx="9144000" cy="483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4860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DCD12FD-33CC-4C22-8E91-43E2C25AB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1706"/>
            <a:ext cx="9144000" cy="6454588"/>
          </a:xfrm>
          <a:prstGeom prst="rect">
            <a:avLst/>
          </a:prstGeom>
        </p:spPr>
      </p:pic>
    </p:spTree>
  </p:cSld>
  <p:clrMapOvr>
    <a:masterClrMapping/>
  </p:clrMapOvr>
  <p:transition spd="slow" advTm="32374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285720" y="0"/>
            <a:ext cx="8520600" cy="796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 dirty="0"/>
              <a:t>Co je důležité mít na paměti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EA465001-9BFA-4820-A951-1DD508069F3C}"/>
              </a:ext>
            </a:extLst>
          </p:cNvPr>
          <p:cNvSpPr/>
          <p:nvPr/>
        </p:nvSpPr>
        <p:spPr>
          <a:xfrm>
            <a:off x="285720" y="3789040"/>
            <a:ext cx="8520600" cy="30689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285720" y="1000108"/>
            <a:ext cx="8520600" cy="542926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189" indent="-330192"/>
            <a:r>
              <a:rPr lang="en" sz="1600" dirty="0"/>
              <a:t>Obrovské rozdíly mezi zeměmi v energetickém mixu produkce i spotřeby</a:t>
            </a:r>
          </a:p>
          <a:p>
            <a:pPr marL="914377" lvl="1" indent="-317492"/>
            <a:r>
              <a:rPr lang="en" sz="1400" dirty="0"/>
              <a:t>Závisí na dostupnosti zdrojů, </a:t>
            </a:r>
            <a:r>
              <a:rPr lang="cs-CZ" sz="1400" dirty="0"/>
              <a:t>struktuře </a:t>
            </a:r>
            <a:r>
              <a:rPr lang="en" sz="1400" dirty="0"/>
              <a:t>a potřeb</a:t>
            </a:r>
            <a:r>
              <a:rPr lang="cs-CZ" sz="1400" dirty="0" err="1"/>
              <a:t>ách</a:t>
            </a:r>
            <a:r>
              <a:rPr lang="en" sz="1400" dirty="0"/>
              <a:t> ekonomiky, progresivním chování, atd.</a:t>
            </a:r>
          </a:p>
          <a:p>
            <a:pPr marL="457189" indent="-330192"/>
            <a:r>
              <a:rPr lang="en" sz="1600" dirty="0"/>
              <a:t>Většina zemí (společností) je tak závislá na energetických zdrojích, že její nedostatek byť jen na několik dní (blackout) by znamenal kolaps celého systému </a:t>
            </a:r>
          </a:p>
          <a:p>
            <a:pPr marL="457189" indent="-330192"/>
            <a:r>
              <a:rPr lang="en" sz="1600" dirty="0"/>
              <a:t>Zatímco některé země jsou závislé na dovozu zdrojů, jiné na vývozu. Mnohé </a:t>
            </a:r>
            <a:r>
              <a:rPr lang="cs-CZ" sz="1600" dirty="0"/>
              <a:t>země Globálního Jihu</a:t>
            </a:r>
            <a:r>
              <a:rPr lang="en" sz="1600" dirty="0"/>
              <a:t> vyváží nezpracované zdroje, rafinérky/elektrárny jsou až v zemích dovozu</a:t>
            </a:r>
          </a:p>
          <a:p>
            <a:pPr marL="457189" indent="-330192"/>
            <a:r>
              <a:rPr lang="en" sz="1600" dirty="0"/>
              <a:t>Existují </a:t>
            </a:r>
            <a:r>
              <a:rPr lang="cs-CZ" sz="1600" dirty="0"/>
              <a:t>různé </a:t>
            </a:r>
            <a:r>
              <a:rPr lang="en" sz="1600" dirty="0"/>
              <a:t>důvody, které vedou společnosti ke změně chování směrem od fosilních k obnovitelným zdrojům:</a:t>
            </a:r>
          </a:p>
          <a:p>
            <a:pPr marL="914377" lvl="1" indent="-317492"/>
            <a:r>
              <a:rPr lang="en" sz="1400" b="1" dirty="0"/>
              <a:t>Klimatická změna a snaha o snížení emisí CO</a:t>
            </a:r>
            <a:r>
              <a:rPr lang="en" sz="1400" b="1" baseline="-25000" dirty="0"/>
              <a:t>2</a:t>
            </a:r>
          </a:p>
          <a:p>
            <a:pPr marL="914377" lvl="1" indent="-317492"/>
            <a:r>
              <a:rPr lang="en" sz="1400" b="1" dirty="0"/>
              <a:t>Ropný zlom (resp. zlom fosilních zdrojů), resp. jistota, že fosilní zdroje dojdou / budou čím dál dražší</a:t>
            </a:r>
          </a:p>
          <a:p>
            <a:pPr marL="914377" lvl="1" indent="-317492"/>
            <a:r>
              <a:rPr lang="en" sz="1400" b="1" dirty="0"/>
              <a:t>Fosilní zdroje jsou nerovnoměrně rozděleny - energetická bezpečnost je ohrožena</a:t>
            </a:r>
          </a:p>
          <a:p>
            <a:pPr marL="914377" lvl="1" indent="-317492"/>
            <a:r>
              <a:rPr lang="en" sz="1400" dirty="0"/>
              <a:t>Fosilní zdroje znečišťují a ničí životní prostředí (jak je vidět na</a:t>
            </a:r>
            <a:r>
              <a:rPr lang="cs-CZ" sz="1400" dirty="0"/>
              <a:t>př. na</a:t>
            </a:r>
            <a:r>
              <a:rPr lang="en" sz="1400" dirty="0"/>
              <a:t> prolomení limitů těžby uhlí na dole Bílina v ČR, tento důvod je často podřadný)</a:t>
            </a:r>
          </a:p>
        </p:txBody>
      </p:sp>
    </p:spTree>
  </p:cSld>
  <p:clrMapOvr>
    <a:masterClrMapping/>
  </p:clrMapOvr>
  <p:transition spd="slow" advTm="245046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285720" y="0"/>
            <a:ext cx="8520600" cy="796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 dirty="0"/>
              <a:t>Energetická politika</a:t>
            </a:r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285721" y="1000108"/>
            <a:ext cx="8501123" cy="5187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189" indent="-349242"/>
            <a:r>
              <a:rPr lang="en" sz="1900" dirty="0"/>
              <a:t>Dnes řeší zejména emise plynů → dříve především aerosoly, NOx, SOx, dnes hlavně CO2 v souvislosti s klimatickou změnou. </a:t>
            </a:r>
          </a:p>
          <a:p>
            <a:pPr marL="457189" indent="-349242"/>
            <a:r>
              <a:rPr lang="en" sz="1900" b="1" dirty="0"/>
              <a:t>Ekonomick</a:t>
            </a:r>
            <a:r>
              <a:rPr lang="cs-CZ" sz="1900" b="1" dirty="0"/>
              <a:t>é</a:t>
            </a:r>
            <a:r>
              <a:rPr lang="en" sz="1900" b="1" dirty="0"/>
              <a:t> nástroj</a:t>
            </a:r>
            <a:r>
              <a:rPr lang="cs-CZ" sz="1900" b="1" dirty="0"/>
              <a:t>e</a:t>
            </a:r>
            <a:r>
              <a:rPr lang="en" sz="1900" b="1" dirty="0"/>
              <a:t> - obchod s emisními povolenkami</a:t>
            </a:r>
            <a:r>
              <a:rPr lang="cs-CZ" sz="1900" b="1" dirty="0"/>
              <a:t> </a:t>
            </a:r>
            <a:r>
              <a:rPr lang="cs-CZ" sz="1900" dirty="0"/>
              <a:t>(v EU od r. 2005 viz </a:t>
            </a:r>
            <a:r>
              <a:rPr lang="cs-CZ" sz="1900" dirty="0" err="1">
                <a:hlinkClick r:id="rId3"/>
              </a:rPr>
              <a:t>Climate</a:t>
            </a:r>
            <a:r>
              <a:rPr lang="cs-CZ" sz="1900" dirty="0">
                <a:hlinkClick r:id="rId3"/>
              </a:rPr>
              <a:t> </a:t>
            </a:r>
            <a:r>
              <a:rPr lang="cs-CZ" sz="1900" dirty="0" err="1">
                <a:hlinkClick r:id="rId3"/>
              </a:rPr>
              <a:t>Policy</a:t>
            </a:r>
            <a:r>
              <a:rPr lang="cs-CZ" sz="1900" dirty="0">
                <a:hlinkClick r:id="rId3"/>
              </a:rPr>
              <a:t> </a:t>
            </a:r>
            <a:r>
              <a:rPr lang="cs-CZ" sz="1900" dirty="0" err="1">
                <a:hlinkClick r:id="rId3"/>
              </a:rPr>
              <a:t>Info</a:t>
            </a:r>
            <a:r>
              <a:rPr lang="cs-CZ" sz="1900" dirty="0">
                <a:hlinkClick r:id="rId3"/>
              </a:rPr>
              <a:t> Hub</a:t>
            </a:r>
            <a:r>
              <a:rPr lang="cs-CZ" sz="1900" dirty="0"/>
              <a:t>); případně </a:t>
            </a:r>
            <a:r>
              <a:rPr lang="cs-CZ" sz="1900" b="1" dirty="0"/>
              <a:t>uhlíkové daně</a:t>
            </a:r>
            <a:r>
              <a:rPr lang="cs-CZ" sz="1900" dirty="0"/>
              <a:t>. Povolenky ale nejsou plošné a dostatečně </a:t>
            </a:r>
            <a:r>
              <a:rPr lang="cs-CZ" sz="1900" dirty="0" err="1"/>
              <a:t>ambiciozní</a:t>
            </a:r>
            <a:r>
              <a:rPr lang="cs-CZ" sz="1900" dirty="0"/>
              <a:t> více např. </a:t>
            </a:r>
            <a:r>
              <a:rPr lang="cs-CZ" sz="1900" dirty="0" err="1">
                <a:hlinkClick r:id="rId4"/>
              </a:rPr>
              <a:t>Carbon</a:t>
            </a:r>
            <a:r>
              <a:rPr lang="cs-CZ" sz="1900" dirty="0">
                <a:hlinkClick r:id="rId4"/>
              </a:rPr>
              <a:t> Market </a:t>
            </a:r>
            <a:r>
              <a:rPr lang="cs-CZ" sz="1900" dirty="0" err="1">
                <a:hlinkClick r:id="rId4"/>
              </a:rPr>
              <a:t>Watch</a:t>
            </a:r>
            <a:endParaRPr lang="en" sz="1900" dirty="0"/>
          </a:p>
          <a:p>
            <a:pPr marL="457189" indent="-349242"/>
            <a:r>
              <a:rPr lang="en" sz="1900" b="1" dirty="0"/>
              <a:t>Politický nástroj - rezoluce</a:t>
            </a:r>
            <a:r>
              <a:rPr lang="en" sz="1900" dirty="0"/>
              <a:t> – </a:t>
            </a:r>
            <a:r>
              <a:rPr lang="cs-CZ" sz="1900" dirty="0">
                <a:hlinkClick r:id="rId5"/>
              </a:rPr>
              <a:t>Fit </a:t>
            </a:r>
            <a:r>
              <a:rPr lang="cs-CZ" sz="1900" dirty="0" err="1">
                <a:hlinkClick r:id="rId5"/>
              </a:rPr>
              <a:t>for</a:t>
            </a:r>
            <a:r>
              <a:rPr lang="cs-CZ" sz="1900" dirty="0">
                <a:hlinkClick r:id="rId5"/>
              </a:rPr>
              <a:t> 55 </a:t>
            </a:r>
            <a:r>
              <a:rPr lang="cs-CZ" sz="1900" dirty="0"/>
              <a:t>– soubor opatření s cílem </a:t>
            </a:r>
            <a:r>
              <a:rPr lang="en" sz="1900" dirty="0"/>
              <a:t>snížit emise zemí EU o </a:t>
            </a:r>
            <a:r>
              <a:rPr lang="cs-CZ" sz="1900" dirty="0"/>
              <a:t>55</a:t>
            </a:r>
            <a:r>
              <a:rPr lang="en" sz="1900" dirty="0"/>
              <a:t> % mezi lety 1990 – 2030</a:t>
            </a:r>
          </a:p>
          <a:p>
            <a:pPr marL="457189" indent="-349242"/>
            <a:r>
              <a:rPr lang="en" sz="1900" dirty="0"/>
              <a:t>Vytváří </a:t>
            </a:r>
            <a:r>
              <a:rPr lang="en" sz="1900" b="1" dirty="0"/>
              <a:t>podmínky pro potřebný energetický mix</a:t>
            </a:r>
            <a:r>
              <a:rPr lang="en" sz="1900" dirty="0"/>
              <a:t>. Př. Něměcko odklon od jaderné energetiky </a:t>
            </a:r>
            <a:r>
              <a:rPr lang="cs-CZ" sz="1900" dirty="0"/>
              <a:t>směrem k</a:t>
            </a:r>
            <a:r>
              <a:rPr lang="en" sz="1900" dirty="0"/>
              <a:t> decentralizac</a:t>
            </a:r>
            <a:r>
              <a:rPr lang="cs-CZ" sz="1900" dirty="0"/>
              <a:t>i</a:t>
            </a:r>
            <a:r>
              <a:rPr lang="en" sz="1900" dirty="0"/>
              <a:t> - </a:t>
            </a:r>
            <a:r>
              <a:rPr lang="en" sz="1900" i="1" dirty="0">
                <a:hlinkClick r:id="rId6"/>
              </a:rPr>
              <a:t>Energiewende</a:t>
            </a:r>
            <a:endParaRPr lang="en" sz="1900" i="1" dirty="0"/>
          </a:p>
          <a:p>
            <a:pPr marL="457189" indent="-349242"/>
            <a:r>
              <a:rPr lang="en" sz="1900" b="1" dirty="0"/>
              <a:t>Subvence energetickým sektorům </a:t>
            </a:r>
            <a:r>
              <a:rPr lang="en" sz="1900" dirty="0"/>
              <a:t>- významné u výzkumu (např. vodík), produkce (jádro) i spotřeby (“Zelená úsporám”)</a:t>
            </a:r>
          </a:p>
          <a:p>
            <a:pPr marL="457189" indent="-349242"/>
            <a:r>
              <a:rPr lang="en" sz="1900" b="1" dirty="0"/>
              <a:t>Nezajišťuje nápravu externalit</a:t>
            </a:r>
            <a:r>
              <a:rPr lang="en" sz="1900" dirty="0"/>
              <a:t> - znečištění není zahrnuto do ceny zdrojů</a:t>
            </a:r>
            <a:r>
              <a:rPr lang="cs-CZ" sz="1900" dirty="0"/>
              <a:t> (výjimkou jsou emisní povolenky)</a:t>
            </a:r>
            <a:endParaRPr lang="en" sz="1900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E3987395-A4E8-4FB8-811E-6B956F92B4E7}"/>
              </a:ext>
            </a:extLst>
          </p:cNvPr>
          <p:cNvSpPr/>
          <p:nvPr/>
        </p:nvSpPr>
        <p:spPr>
          <a:xfrm>
            <a:off x="337681" y="1916832"/>
            <a:ext cx="8449163" cy="49411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 spd="slow" advTm="309478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EEDB24-CD4A-4DB9-BE05-40E121D23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Implementace ekonomických nástrojů ve světě</a:t>
            </a:r>
            <a:endParaRPr lang="en-GB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632A949A-05DF-4548-B868-C6DA5FFAA5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493818A-F234-4403-8929-EF8BB130A3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345" t="29000" r="6687" b="16401"/>
          <a:stretch/>
        </p:blipFill>
        <p:spPr>
          <a:xfrm>
            <a:off x="467544" y="1954149"/>
            <a:ext cx="8841118" cy="476637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3F09FE7-FE14-412A-97B9-6B080E2B06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26" t="30400" r="66536" b="17800"/>
          <a:stretch/>
        </p:blipFill>
        <p:spPr>
          <a:xfrm>
            <a:off x="-8818" y="2609193"/>
            <a:ext cx="2664296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980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96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/>
              <a:t>Energetická bezpečnost</a:t>
            </a:r>
          </a:p>
        </p:txBody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311700" y="1555167"/>
            <a:ext cx="8520600" cy="5187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189" indent="-355591"/>
            <a:r>
              <a:rPr lang="en" sz="2000" dirty="0"/>
              <a:t>Snaha zajistit nepřerušované dodávky energie (zejména elektřiny) bez výpadků a omezení</a:t>
            </a:r>
          </a:p>
          <a:p>
            <a:pPr marL="457189" indent="-355591"/>
            <a:r>
              <a:rPr lang="en" sz="2000" dirty="0"/>
              <a:t>Příčiny obav - terorismus, politická nestabilita klíčových dodavatelských států, environmentální a sociální důsledky produkce a nepravidelnost obnovitelných zdrojů, přírodní katastrofy</a:t>
            </a:r>
            <a:endParaRPr lang="cs-CZ" sz="2000" dirty="0"/>
          </a:p>
          <a:p>
            <a:pPr marL="457189" indent="-355591"/>
            <a:endParaRPr lang="cs-CZ" sz="2000" dirty="0"/>
          </a:p>
          <a:p>
            <a:pPr marL="457189" indent="-355591"/>
            <a:r>
              <a:rPr lang="cs-CZ" sz="2000" dirty="0">
                <a:solidFill>
                  <a:srgbClr val="FF0000"/>
                </a:solidFill>
              </a:rPr>
              <a:t>Aktuálně – Energetická krize a válka na Ukrajině</a:t>
            </a:r>
            <a:endParaRPr lang="en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Tm="35395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2AC463-89D3-4562-8646-BEF882A9D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616776"/>
            <a:ext cx="8520600" cy="796000"/>
          </a:xfrm>
        </p:spPr>
        <p:txBody>
          <a:bodyPr/>
          <a:lstStyle/>
          <a:p>
            <a:r>
              <a:rPr lang="cs-CZ" dirty="0"/>
              <a:t>Cena evropských emisních povolenek</a:t>
            </a:r>
            <a:endParaRPr lang="en-GB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9907436B-604B-4FC3-BC5D-139C63C27F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DFF851B-236A-4740-9970-E554756F62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300" r="1265"/>
          <a:stretch/>
        </p:blipFill>
        <p:spPr>
          <a:xfrm>
            <a:off x="5688632" y="1435800"/>
            <a:ext cx="3419872" cy="542633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F643DA1-D816-4FDF-BB01-5FF71E13E522}"/>
              </a:ext>
            </a:extLst>
          </p:cNvPr>
          <p:cNvSpPr txBox="1"/>
          <p:nvPr/>
        </p:nvSpPr>
        <p:spPr>
          <a:xfrm>
            <a:off x="6228184" y="6551592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2017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65875A7C-F292-4705-A9CD-5815A13A4F55}"/>
              </a:ext>
            </a:extLst>
          </p:cNvPr>
          <p:cNvSpPr/>
          <p:nvPr/>
        </p:nvSpPr>
        <p:spPr>
          <a:xfrm>
            <a:off x="5973315" y="6183534"/>
            <a:ext cx="1091948" cy="7016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9DE938F2-D254-4FEC-8FE9-365917A7EF8C}"/>
              </a:ext>
            </a:extLst>
          </p:cNvPr>
          <p:cNvSpPr/>
          <p:nvPr/>
        </p:nvSpPr>
        <p:spPr>
          <a:xfrm>
            <a:off x="7386344" y="3847991"/>
            <a:ext cx="1091948" cy="7016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495F4372-808A-4A28-95B1-898F29C2B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77" y="1988840"/>
            <a:ext cx="5636545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4749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8AE712-C606-45D8-BB94-6756E8016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Cena ropy</a:t>
            </a:r>
            <a:endParaRPr lang="en-GB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68C28B94-388B-4567-8292-17EEC771ED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32EAEE7-114A-47C8-AEFB-F251CA77E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656" y="1411798"/>
            <a:ext cx="8222808" cy="5185554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5D3E81C0-DC3E-4276-A077-BFEC5238D7BB}"/>
              </a:ext>
            </a:extLst>
          </p:cNvPr>
          <p:cNvSpPr/>
          <p:nvPr/>
        </p:nvSpPr>
        <p:spPr>
          <a:xfrm>
            <a:off x="251520" y="6362164"/>
            <a:ext cx="63367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cs-CZ" b="1" i="1" dirty="0">
                <a:solidFill>
                  <a:srgbClr val="0067A1"/>
                </a:solidFill>
                <a:latin typeface="CaputMCCbold"/>
              </a:rPr>
            </a:br>
            <a:r>
              <a:rPr lang="cs-CZ" b="1" i="1" dirty="0">
                <a:solidFill>
                  <a:srgbClr val="0067A1"/>
                </a:solidFill>
                <a:latin typeface="CaputMCCbold"/>
              </a:rPr>
              <a:t>Zdroj: https://www.macrotrends.net/1369/crude-oil-price-history-chart</a:t>
            </a:r>
            <a:endParaRPr lang="en-GB" b="1" i="1" dirty="0">
              <a:solidFill>
                <a:srgbClr val="0067A1"/>
              </a:solidFill>
              <a:latin typeface="CaputMCCbold"/>
            </a:endParaRPr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D393F830-31A4-493A-BA45-E76876A9FAE8}"/>
              </a:ext>
            </a:extLst>
          </p:cNvPr>
          <p:cNvSpPr/>
          <p:nvPr/>
        </p:nvSpPr>
        <p:spPr>
          <a:xfrm>
            <a:off x="7800532" y="2348880"/>
            <a:ext cx="1091948" cy="7016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67564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B62163-74D8-42C6-8D8D-3E87F1FA1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Cena elektřiny a plynu</a:t>
            </a:r>
            <a:endParaRPr lang="en-GB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0CCF0FE3-A442-4794-9D33-A96DD47891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1477583-0636-4AAC-BB7E-2A4B662349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75" t="12671" r="34638" b="13131"/>
          <a:stretch/>
        </p:blipFill>
        <p:spPr>
          <a:xfrm>
            <a:off x="611560" y="1484784"/>
            <a:ext cx="7056784" cy="5123419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2A10E0FD-84D0-4C49-95A7-9A7CB1B09081}"/>
              </a:ext>
            </a:extLst>
          </p:cNvPr>
          <p:cNvSpPr/>
          <p:nvPr/>
        </p:nvSpPr>
        <p:spPr>
          <a:xfrm>
            <a:off x="611560" y="6467886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i="1" dirty="0">
                <a:solidFill>
                  <a:srgbClr val="0067A1"/>
                </a:solidFill>
                <a:latin typeface="CaputMCCbold"/>
              </a:rPr>
              <a:t>Zdroj: https://kurzy.cz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0628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5720" y="0"/>
            <a:ext cx="8520600" cy="796000"/>
          </a:xfrm>
        </p:spPr>
        <p:txBody>
          <a:bodyPr/>
          <a:lstStyle/>
          <a:p>
            <a:r>
              <a:rPr lang="cs-CZ" dirty="0"/>
              <a:t>Nejnovější statistiky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85720" y="928670"/>
            <a:ext cx="8520600" cy="5812699"/>
          </a:xfrm>
        </p:spPr>
        <p:txBody>
          <a:bodyPr/>
          <a:lstStyle/>
          <a:p>
            <a:r>
              <a:rPr lang="cs-CZ" sz="2000" dirty="0" err="1"/>
              <a:t>European</a:t>
            </a:r>
            <a:r>
              <a:rPr lang="cs-CZ" sz="2000" dirty="0"/>
              <a:t> </a:t>
            </a:r>
            <a:r>
              <a:rPr lang="cs-CZ" sz="2000" dirty="0" err="1"/>
              <a:t>Environment</a:t>
            </a:r>
            <a:r>
              <a:rPr lang="cs-CZ" sz="2000" dirty="0"/>
              <a:t> </a:t>
            </a:r>
            <a:r>
              <a:rPr lang="cs-CZ" sz="2000" dirty="0" err="1"/>
              <a:t>Agency</a:t>
            </a:r>
            <a:endParaRPr lang="cs-CZ" sz="2000" dirty="0"/>
          </a:p>
          <a:p>
            <a:r>
              <a:rPr lang="cs-CZ" sz="2000" dirty="0">
                <a:hlinkClick r:id="rId2"/>
              </a:rPr>
              <a:t>https://www.eea.europa.eu/data-and-maps</a:t>
            </a:r>
            <a:endParaRPr lang="cs-CZ" sz="2000" dirty="0"/>
          </a:p>
          <a:p>
            <a:r>
              <a:rPr lang="cs-CZ" sz="2000" dirty="0" err="1"/>
              <a:t>International</a:t>
            </a:r>
            <a:r>
              <a:rPr lang="cs-CZ" sz="2000" dirty="0"/>
              <a:t> </a:t>
            </a:r>
            <a:r>
              <a:rPr lang="cs-CZ" sz="2000" dirty="0" err="1"/>
              <a:t>Energy</a:t>
            </a:r>
            <a:r>
              <a:rPr lang="cs-CZ" sz="2000" dirty="0"/>
              <a:t> </a:t>
            </a:r>
            <a:r>
              <a:rPr lang="cs-CZ" sz="2000" dirty="0" err="1"/>
              <a:t>Agency</a:t>
            </a:r>
            <a:endParaRPr lang="cs-CZ" sz="2000" dirty="0"/>
          </a:p>
          <a:p>
            <a:r>
              <a:rPr lang="cs-CZ" sz="2000" dirty="0">
                <a:hlinkClick r:id="rId3"/>
              </a:rPr>
              <a:t>https://www.iea.org/statistics/</a:t>
            </a:r>
            <a:endParaRPr lang="cs-CZ" sz="2000" dirty="0"/>
          </a:p>
          <a:p>
            <a:r>
              <a:rPr lang="cs-CZ" sz="2000" dirty="0"/>
              <a:t>U.S. </a:t>
            </a:r>
            <a:r>
              <a:rPr lang="cs-CZ" sz="2000" dirty="0" err="1"/>
              <a:t>Energy</a:t>
            </a:r>
            <a:r>
              <a:rPr lang="cs-CZ" sz="2000" dirty="0"/>
              <a:t> </a:t>
            </a:r>
            <a:r>
              <a:rPr lang="cs-CZ" sz="2000" dirty="0" err="1"/>
              <a:t>Information</a:t>
            </a:r>
            <a:r>
              <a:rPr lang="cs-CZ" sz="2000" dirty="0"/>
              <a:t> </a:t>
            </a:r>
            <a:r>
              <a:rPr lang="cs-CZ" sz="2000" dirty="0" err="1"/>
              <a:t>Administration</a:t>
            </a:r>
            <a:br>
              <a:rPr lang="cs-CZ" sz="2000" dirty="0"/>
            </a:br>
            <a:r>
              <a:rPr lang="cs-CZ" sz="2000" dirty="0">
                <a:hlinkClick r:id="rId4"/>
              </a:rPr>
              <a:t>https://www.eia.gov/</a:t>
            </a:r>
            <a:endParaRPr lang="cs-CZ" sz="2000" dirty="0"/>
          </a:p>
          <a:p>
            <a:r>
              <a:rPr lang="cs-CZ" sz="2000" dirty="0" err="1"/>
              <a:t>Europe</a:t>
            </a:r>
            <a:r>
              <a:rPr lang="cs-CZ" sz="2000" dirty="0"/>
              <a:t> </a:t>
            </a:r>
            <a:r>
              <a:rPr lang="cs-CZ" sz="2000" dirty="0" err="1"/>
              <a:t>Beyond</a:t>
            </a:r>
            <a:r>
              <a:rPr lang="cs-CZ" sz="2000" dirty="0"/>
              <a:t> </a:t>
            </a:r>
            <a:r>
              <a:rPr lang="cs-CZ" sz="2000" dirty="0" err="1"/>
              <a:t>Coal</a:t>
            </a:r>
            <a:endParaRPr lang="cs-CZ" sz="2000" dirty="0"/>
          </a:p>
          <a:p>
            <a:r>
              <a:rPr lang="cs-CZ" sz="2000" dirty="0">
                <a:hlinkClick r:id="rId5"/>
              </a:rPr>
              <a:t>https://beyond-coal.eu/data/</a:t>
            </a:r>
            <a:endParaRPr lang="cs-CZ" sz="2000" dirty="0"/>
          </a:p>
          <a:p>
            <a:r>
              <a:rPr lang="cs-CZ" sz="2000" dirty="0" err="1"/>
              <a:t>Our</a:t>
            </a:r>
            <a:r>
              <a:rPr lang="cs-CZ" sz="2000" dirty="0"/>
              <a:t> </a:t>
            </a:r>
            <a:r>
              <a:rPr lang="cs-CZ" sz="2000" dirty="0" err="1"/>
              <a:t>World</a:t>
            </a:r>
            <a:r>
              <a:rPr lang="cs-CZ" sz="2000" dirty="0"/>
              <a:t> in Data</a:t>
            </a:r>
          </a:p>
          <a:p>
            <a:r>
              <a:rPr lang="cs-CZ" sz="2000" dirty="0">
                <a:hlinkClick r:id="rId6"/>
              </a:rPr>
              <a:t>https://ourworldindata.org/co2-and-other-greenhouse-gas-emissions</a:t>
            </a:r>
            <a:endParaRPr lang="cs-CZ" sz="2000" dirty="0"/>
          </a:p>
          <a:p>
            <a:endParaRPr lang="cs-CZ" sz="2000" dirty="0"/>
          </a:p>
          <a:p>
            <a:endParaRPr lang="cs-CZ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4F841357-C500-4426-8791-53B2A8C5FCD7}"/>
              </a:ext>
            </a:extLst>
          </p:cNvPr>
          <p:cNvSpPr/>
          <p:nvPr/>
        </p:nvSpPr>
        <p:spPr>
          <a:xfrm>
            <a:off x="285720" y="928670"/>
            <a:ext cx="8520600" cy="538065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77"/>
    </mc:Choice>
    <mc:Fallback xmlns="">
      <p:transition spd="slow" advTm="34677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96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/>
              <a:t>Využití energetických zdrojů od paleolitu do antropocénu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EC18010B-1587-461E-8D91-47AA3067FFBF}"/>
              </a:ext>
            </a:extLst>
          </p:cNvPr>
          <p:cNvSpPr/>
          <p:nvPr/>
        </p:nvSpPr>
        <p:spPr>
          <a:xfrm>
            <a:off x="1611159" y="1670403"/>
            <a:ext cx="5916484" cy="21618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9C048395-CF31-4381-98FA-88079AEC3ADF}"/>
              </a:ext>
            </a:extLst>
          </p:cNvPr>
          <p:cNvSpPr/>
          <p:nvPr/>
        </p:nvSpPr>
        <p:spPr>
          <a:xfrm>
            <a:off x="1613759" y="3832269"/>
            <a:ext cx="5916484" cy="21618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33FB8DDF-AF45-4365-9EDE-64D84A246A0A}"/>
              </a:ext>
            </a:extLst>
          </p:cNvPr>
          <p:cNvSpPr/>
          <p:nvPr/>
        </p:nvSpPr>
        <p:spPr>
          <a:xfrm>
            <a:off x="1907706" y="3832268"/>
            <a:ext cx="5619939" cy="193422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311701" y="1670400"/>
            <a:ext cx="8832300" cy="5187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189" indent="-355591" algn="ctr"/>
            <a:r>
              <a:rPr lang="en" sz="2000" dirty="0"/>
              <a:t>Doba kamenná</a:t>
            </a:r>
          </a:p>
          <a:p>
            <a:pPr marL="457189" indent="-355591" algn="ctr"/>
            <a:r>
              <a:rPr lang="en" sz="2000" dirty="0"/>
              <a:t>Doba bronzová</a:t>
            </a:r>
          </a:p>
          <a:p>
            <a:pPr marL="457189" indent="-355591" algn="ctr"/>
            <a:r>
              <a:rPr lang="en" sz="2000" dirty="0"/>
              <a:t>Doba železná</a:t>
            </a:r>
          </a:p>
          <a:p>
            <a:pPr marL="457189" indent="-355591" algn="ctr"/>
            <a:r>
              <a:rPr lang="en" sz="2000" dirty="0"/>
              <a:t>Doba fosilní</a:t>
            </a:r>
          </a:p>
          <a:p>
            <a:pPr marL="457189" indent="-355591" algn="ctr"/>
            <a:r>
              <a:rPr lang="en" sz="2000" dirty="0"/>
              <a:t>Doba nízkoenergetická? </a:t>
            </a:r>
            <a:endParaRPr lang="cs-CZ" sz="2000" dirty="0"/>
          </a:p>
          <a:p>
            <a:pPr marL="457189" indent="-355591" algn="ctr"/>
            <a:r>
              <a:rPr lang="en" sz="2000" dirty="0"/>
              <a:t>Doba decentralizované</a:t>
            </a:r>
            <a:r>
              <a:rPr lang="cs-CZ" sz="2000" dirty="0"/>
              <a:t> a komunitní</a:t>
            </a:r>
            <a:r>
              <a:rPr lang="en" sz="2000" dirty="0"/>
              <a:t> energie? </a:t>
            </a:r>
            <a:endParaRPr lang="cs-CZ" sz="2000" dirty="0"/>
          </a:p>
          <a:p>
            <a:pPr marL="457189" indent="-355591" algn="ctr"/>
            <a:r>
              <a:rPr lang="en" sz="2000" dirty="0"/>
              <a:t>Doba obnovitelných zdrojů? </a:t>
            </a:r>
            <a:endParaRPr lang="cs-CZ" sz="2000" dirty="0"/>
          </a:p>
          <a:p>
            <a:pPr marL="457189" indent="-355591" algn="ctr"/>
            <a:endParaRPr lang="cs-CZ" sz="2000" dirty="0"/>
          </a:p>
          <a:p>
            <a:pPr marL="457189" indent="-355591"/>
            <a:r>
              <a:rPr lang="cs-CZ" sz="1100" dirty="0"/>
              <a:t>Pozn: V</a:t>
            </a:r>
            <a:r>
              <a:rPr lang="en" sz="1100" dirty="0"/>
              <a:t> jakém pořadí a kdy ke změně dojde</a:t>
            </a:r>
            <a:r>
              <a:rPr lang="cs-CZ" sz="1100" dirty="0"/>
              <a:t> z</a:t>
            </a:r>
            <a:r>
              <a:rPr lang="en" sz="1100" dirty="0"/>
              <a:t>ávisí na</a:t>
            </a:r>
            <a:r>
              <a:rPr lang="cs-CZ" sz="1100" dirty="0"/>
              <a:t> řadě faktorů vč.</a:t>
            </a:r>
            <a:r>
              <a:rPr lang="en" sz="1100" dirty="0"/>
              <a:t> technologické</a:t>
            </a:r>
            <a:r>
              <a:rPr lang="cs-CZ" sz="1100" dirty="0"/>
              <a:t>ho</a:t>
            </a:r>
            <a:r>
              <a:rPr lang="en" sz="1100" dirty="0"/>
              <a:t> pokroku, který nelze zcela odhadnout</a:t>
            </a:r>
            <a:r>
              <a:rPr lang="cs-CZ" sz="1100" dirty="0"/>
              <a:t>.</a:t>
            </a:r>
            <a:endParaRPr lang="en" sz="1100" dirty="0"/>
          </a:p>
        </p:txBody>
      </p: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CEA32867-0C85-404D-811E-EE3B6EE1C773}"/>
              </a:ext>
            </a:extLst>
          </p:cNvPr>
          <p:cNvCxnSpPr>
            <a:cxnSpLocks/>
          </p:cNvCxnSpPr>
          <p:nvPr/>
        </p:nvCxnSpPr>
        <p:spPr>
          <a:xfrm>
            <a:off x="1043608" y="1772817"/>
            <a:ext cx="0" cy="42213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ovéPole 9">
            <a:extLst>
              <a:ext uri="{FF2B5EF4-FFF2-40B4-BE49-F238E27FC236}">
                <a16:creationId xmlns:a16="http://schemas.microsoft.com/office/drawing/2014/main" id="{A50FE754-8982-466A-B885-86AD0E26C625}"/>
              </a:ext>
            </a:extLst>
          </p:cNvPr>
          <p:cNvSpPr txBox="1"/>
          <p:nvPr/>
        </p:nvSpPr>
        <p:spPr>
          <a:xfrm>
            <a:off x="526740" y="5788773"/>
            <a:ext cx="463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čas</a:t>
            </a:r>
            <a:endParaRPr lang="en-GB" dirty="0"/>
          </a:p>
        </p:txBody>
      </p: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F40613E6-A866-4975-8C56-A8F34092DBEF}"/>
              </a:ext>
            </a:extLst>
          </p:cNvPr>
          <p:cNvCxnSpPr>
            <a:cxnSpLocks/>
          </p:cNvCxnSpPr>
          <p:nvPr/>
        </p:nvCxnSpPr>
        <p:spPr>
          <a:xfrm>
            <a:off x="4716016" y="2060848"/>
            <a:ext cx="0" cy="288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E2C9B299-2915-480D-ADD2-59FD65DF385F}"/>
              </a:ext>
            </a:extLst>
          </p:cNvPr>
          <p:cNvCxnSpPr>
            <a:cxnSpLocks/>
          </p:cNvCxnSpPr>
          <p:nvPr/>
        </p:nvCxnSpPr>
        <p:spPr>
          <a:xfrm>
            <a:off x="4716016" y="2636912"/>
            <a:ext cx="0" cy="288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BC9DC91F-9478-4581-9B00-7469D2BED527}"/>
              </a:ext>
            </a:extLst>
          </p:cNvPr>
          <p:cNvCxnSpPr>
            <a:cxnSpLocks/>
          </p:cNvCxnSpPr>
          <p:nvPr/>
        </p:nvCxnSpPr>
        <p:spPr>
          <a:xfrm>
            <a:off x="4716016" y="3212976"/>
            <a:ext cx="0" cy="288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142241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27EA9E-0763-43A6-B35C-CF109F242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sz="2000" b="1" dirty="0"/>
              <a:t>Celosvětově spotřeba energie roste o 1-</a:t>
            </a:r>
            <a:r>
              <a:rPr lang="cs-CZ" sz="2000" b="1" dirty="0"/>
              <a:t>3</a:t>
            </a:r>
            <a:r>
              <a:rPr lang="en" sz="2000" b="1" dirty="0"/>
              <a:t> % ročně</a:t>
            </a:r>
            <a:r>
              <a:rPr lang="en" sz="2000" dirty="0"/>
              <a:t> → potřeba stále nacházet nové zdroje, aby pokrylo navýšení.</a:t>
            </a:r>
            <a:br>
              <a:rPr lang="en" sz="2000" dirty="0"/>
            </a:br>
            <a:endParaRPr lang="en-GB" sz="2000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C2DDD91-6323-41F5-8084-09072D517F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556792"/>
            <a:ext cx="8520600" cy="5187600"/>
          </a:xfrm>
        </p:spPr>
        <p:txBody>
          <a:bodyPr/>
          <a:lstStyle/>
          <a:p>
            <a:endParaRPr lang="en-GB" sz="20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95EB917-A94C-4F3A-A771-271A574EC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828" y="1444117"/>
            <a:ext cx="7668344" cy="541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854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8F9FB6-7A3F-475C-91E3-05983E2E0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Energetická chudoba a emise C02</a:t>
            </a:r>
            <a:endParaRPr lang="en-GB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EEB1BD84-FA50-4100-ABF5-5D6C618680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8E52D63-144C-4C83-BE92-82DF704A82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39" t="15000" r="3408" b="19201"/>
          <a:stretch/>
        </p:blipFill>
        <p:spPr>
          <a:xfrm>
            <a:off x="539552" y="1411398"/>
            <a:ext cx="8076724" cy="541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0122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27EA9E-0763-43A6-B35C-CF109F242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Spotřeba energie v Evropě</a:t>
            </a:r>
            <a:br>
              <a:rPr lang="en" dirty="0"/>
            </a:br>
            <a:endParaRPr lang="en-GB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C2DDD91-6323-41F5-8084-09072D517F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556792"/>
            <a:ext cx="8520600" cy="5187600"/>
          </a:xfrm>
        </p:spPr>
        <p:txBody>
          <a:bodyPr/>
          <a:lstStyle/>
          <a:p>
            <a:endParaRPr lang="en-GB" sz="20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A5501D4-F589-45F7-85D1-22B147A914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00" t="16401" r="9838" b="13601"/>
          <a:stretch/>
        </p:blipFill>
        <p:spPr>
          <a:xfrm>
            <a:off x="-112840" y="1498917"/>
            <a:ext cx="9369680" cy="4378355"/>
          </a:xfrm>
          <a:prstGeom prst="rect">
            <a:avLst/>
          </a:prstGeom>
        </p:spPr>
      </p:pic>
      <p:sp>
        <p:nvSpPr>
          <p:cNvPr id="6" name="Shape 103">
            <a:extLst>
              <a:ext uri="{FF2B5EF4-FFF2-40B4-BE49-F238E27FC236}">
                <a16:creationId xmlns:a16="http://schemas.microsoft.com/office/drawing/2014/main" id="{AB06BF82-BA03-4B9D-8932-DECDEA5AAA69}"/>
              </a:ext>
            </a:extLst>
          </p:cNvPr>
          <p:cNvSpPr txBox="1"/>
          <p:nvPr/>
        </p:nvSpPr>
        <p:spPr>
          <a:xfrm>
            <a:off x="2306814" y="5832648"/>
            <a:ext cx="4530372" cy="76470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200" i="1" dirty="0"/>
              <a:t>Zdroj</a:t>
            </a:r>
            <a:r>
              <a:rPr lang="cs-CZ" sz="1200" i="1" dirty="0"/>
              <a:t>: EEA </a:t>
            </a:r>
            <a:r>
              <a:rPr lang="cs-CZ" sz="1200" i="1" dirty="0">
                <a:hlinkClick r:id="rId3"/>
              </a:rPr>
              <a:t>https://www.eea.europa.eu/data-and-maps/indicators/total-primary-energy-intensity-4/assessment-1</a:t>
            </a:r>
            <a:r>
              <a:rPr lang="cs-CZ" sz="1200" i="1" dirty="0"/>
              <a:t> </a:t>
            </a:r>
            <a:endParaRPr lang="en" sz="1200" i="1" dirty="0"/>
          </a:p>
        </p:txBody>
      </p:sp>
    </p:spTree>
    <p:extLst>
      <p:ext uri="{BB962C8B-B14F-4D97-AF65-F5344CB8AC3E}">
        <p14:creationId xmlns:p14="http://schemas.microsoft.com/office/powerpoint/2010/main" val="13972060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96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 dirty="0"/>
              <a:t>Klesá spotřeba energie v Evropě?</a:t>
            </a:r>
          </a:p>
        </p:txBody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311700" y="1555167"/>
            <a:ext cx="8520600" cy="5187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189" indent="-355591"/>
            <a:r>
              <a:rPr lang="en" sz="2000" dirty="0"/>
              <a:t>Nikoli, </a:t>
            </a:r>
            <a:r>
              <a:rPr lang="en" sz="2000" b="1" dirty="0"/>
              <a:t>klesá pouze energetická náročnost ekonomik</a:t>
            </a:r>
            <a:r>
              <a:rPr lang="en" sz="2000" dirty="0"/>
              <a:t> →  zvýšení účinnosti těžkého a zpracovatelského průmyslu, přesun průmyslu do jiných zemí a změna struktury ekonomik →  služby, zavedení úsporných technologií v domácnostech, zateplení budov, IT rozvoj, aj.</a:t>
            </a:r>
            <a:endParaRPr lang="cs-CZ" sz="2000" dirty="0"/>
          </a:p>
          <a:p>
            <a:pPr marL="457189" indent="-355591"/>
            <a:endParaRPr lang="cs-CZ" sz="2000" dirty="0"/>
          </a:p>
          <a:p>
            <a:pPr marL="457189" indent="-355591"/>
            <a:endParaRPr lang="cs-CZ" sz="2000" dirty="0"/>
          </a:p>
          <a:p>
            <a:pPr marL="457189" indent="-355591"/>
            <a:endParaRPr lang="en" sz="2000" dirty="0"/>
          </a:p>
          <a:p>
            <a:pPr marL="457189" indent="-355591"/>
            <a:r>
              <a:rPr lang="en" sz="2000" dirty="0"/>
              <a:t>Nadále </a:t>
            </a:r>
            <a:r>
              <a:rPr lang="en" sz="2000" b="1" dirty="0"/>
              <a:t>roste doprava </a:t>
            </a:r>
            <a:r>
              <a:rPr lang="en" sz="2000" dirty="0"/>
              <a:t>(osobní i nákladní) - podíl 30-35% energie, účinnost dopravních prostředků se za půl století nijak zvlášť nezvýšila. Roste letecká doprava.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61ED5A62-CF35-4049-857E-D5DBAFF09CDB}"/>
              </a:ext>
            </a:extLst>
          </p:cNvPr>
          <p:cNvSpPr/>
          <p:nvPr/>
        </p:nvSpPr>
        <p:spPr>
          <a:xfrm>
            <a:off x="311700" y="1555170"/>
            <a:ext cx="8520600" cy="165780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 spd="slow" advTm="149510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06838F-B212-47CB-822A-D40067FCB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000" i="0" dirty="0">
                <a:solidFill>
                  <a:srgbClr val="113355"/>
                </a:solidFill>
                <a:effectLst/>
                <a:latin typeface="Georgia" panose="02040502050405020303" pitchFamily="18" charset="0"/>
              </a:rPr>
              <a:t>„</a:t>
            </a:r>
            <a:r>
              <a:rPr lang="en-GB" sz="2000" i="0" dirty="0">
                <a:solidFill>
                  <a:srgbClr val="113355"/>
                </a:solidFill>
                <a:effectLst/>
                <a:latin typeface="Georgia" panose="02040502050405020303" pitchFamily="18" charset="0"/>
              </a:rPr>
              <a:t>More efficient, safer, eco-friendly and accessible transport systems - the future of road transport</a:t>
            </a:r>
            <a:r>
              <a:rPr lang="cs-CZ" sz="2000" dirty="0">
                <a:solidFill>
                  <a:srgbClr val="113355"/>
                </a:solidFill>
                <a:latin typeface="Georgia" panose="02040502050405020303" pitchFamily="18" charset="0"/>
              </a:rPr>
              <a:t>“ (Zdroj: </a:t>
            </a:r>
            <a:r>
              <a:rPr lang="cs-CZ" sz="2000" dirty="0">
                <a:solidFill>
                  <a:srgbClr val="113355"/>
                </a:solidFill>
                <a:latin typeface="Georgia" panose="02040502050405020303" pitchFamily="18" charset="0"/>
                <a:hlinkClick r:id="rId2"/>
              </a:rPr>
              <a:t>EU</a:t>
            </a:r>
            <a:r>
              <a:rPr lang="cs-CZ" sz="2000" dirty="0">
                <a:solidFill>
                  <a:srgbClr val="113355"/>
                </a:solidFill>
                <a:latin typeface="Georgia" panose="02040502050405020303" pitchFamily="18" charset="0"/>
              </a:rPr>
              <a:t>)</a:t>
            </a:r>
            <a:br>
              <a:rPr lang="en-GB" sz="2000" i="0" dirty="0">
                <a:solidFill>
                  <a:srgbClr val="113355"/>
                </a:solidFill>
                <a:effectLst/>
                <a:latin typeface="Georgia" panose="02040502050405020303" pitchFamily="18" charset="0"/>
              </a:rPr>
            </a:br>
            <a:endParaRPr lang="en-GB" sz="2000" dirty="0">
              <a:latin typeface="Georgia" panose="02040502050405020303" pitchFamily="18" charset="0"/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8A554EF-AEAC-4135-8D2C-86909FD6E7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406" y="3743486"/>
            <a:ext cx="7212646" cy="3381868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8CD52D5-E47F-4105-A6D6-EE172905A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24" y="1484784"/>
            <a:ext cx="7740352" cy="515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918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96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/>
              <a:t>Spotřeba energie v dopravě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16A52D2A-99A3-4F22-800E-47E8649414CD}"/>
              </a:ext>
            </a:extLst>
          </p:cNvPr>
          <p:cNvSpPr/>
          <p:nvPr/>
        </p:nvSpPr>
        <p:spPr>
          <a:xfrm>
            <a:off x="311700" y="5877272"/>
            <a:ext cx="8520597" cy="7920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311700" y="1555167"/>
            <a:ext cx="8520600" cy="5187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189" indent="-355591"/>
            <a:r>
              <a:rPr lang="cs-CZ" sz="2000" b="1" u="sng" dirty="0"/>
              <a:t>Vysoké cíle </a:t>
            </a:r>
            <a:r>
              <a:rPr lang="cs-CZ" sz="2000" dirty="0"/>
              <a:t>– např. </a:t>
            </a:r>
            <a:r>
              <a:rPr lang="cs-CZ" sz="2000" dirty="0" err="1"/>
              <a:t>European</a:t>
            </a:r>
            <a:r>
              <a:rPr lang="cs-CZ" sz="2000" dirty="0"/>
              <a:t> </a:t>
            </a:r>
            <a:r>
              <a:rPr lang="cs-CZ" sz="2000" dirty="0" err="1"/>
              <a:t>Grean</a:t>
            </a:r>
            <a:r>
              <a:rPr lang="cs-CZ" sz="2000" dirty="0"/>
              <a:t> </a:t>
            </a:r>
            <a:r>
              <a:rPr lang="cs-CZ" sz="2000" dirty="0" err="1"/>
              <a:t>Deal</a:t>
            </a:r>
            <a:r>
              <a:rPr lang="cs-CZ" sz="2000" dirty="0"/>
              <a:t> počítá s 90% snížením emisí CO2 v dopravě mezi lety 1990 a 2050. </a:t>
            </a:r>
          </a:p>
          <a:p>
            <a:pPr marL="457189" indent="-355591"/>
            <a:endParaRPr lang="cs-CZ" sz="400" b="1" u="sng" dirty="0"/>
          </a:p>
          <a:p>
            <a:pPr marL="457189" indent="-355591"/>
            <a:r>
              <a:rPr lang="en" sz="2000" b="1" u="sng" dirty="0"/>
              <a:t>Roste objem </a:t>
            </a:r>
            <a:endParaRPr lang="cs-CZ" sz="2000" b="1" u="sng" dirty="0"/>
          </a:p>
          <a:p>
            <a:pPr marL="457189" indent="-355591">
              <a:buFont typeface="Wingdings" panose="05000000000000000000" pitchFamily="2" charset="2"/>
              <a:buChar char="§"/>
            </a:pPr>
            <a:r>
              <a:rPr lang="en" sz="2000" b="1" dirty="0"/>
              <a:t>silniční dopravy</a:t>
            </a:r>
            <a:r>
              <a:rPr lang="cs-CZ" sz="2000" b="1" dirty="0"/>
              <a:t> </a:t>
            </a:r>
            <a:r>
              <a:rPr lang="cs-CZ" sz="2000" dirty="0"/>
              <a:t>- v</a:t>
            </a:r>
            <a:r>
              <a:rPr lang="en" sz="2000" dirty="0"/>
              <a:t>ýroba automobilů celosvětově </a:t>
            </a:r>
            <a:r>
              <a:rPr lang="cs-CZ" sz="2000" dirty="0"/>
              <a:t>7</a:t>
            </a:r>
            <a:r>
              <a:rPr lang="en" sz="2000" dirty="0"/>
              <a:t>0</a:t>
            </a:r>
            <a:r>
              <a:rPr lang="cs-CZ" sz="2000" dirty="0"/>
              <a:t>+</a:t>
            </a:r>
            <a:r>
              <a:rPr lang="en" sz="2000" dirty="0"/>
              <a:t> mil ročně</a:t>
            </a:r>
            <a:r>
              <a:rPr lang="cs-CZ" sz="2000" dirty="0"/>
              <a:t> (celkově 90+ mil motorových vozidel) </a:t>
            </a:r>
            <a:r>
              <a:rPr lang="cs-CZ" sz="1051" dirty="0"/>
              <a:t>(</a:t>
            </a:r>
            <a:r>
              <a:rPr lang="cs-CZ" sz="1051" i="1" dirty="0" err="1">
                <a:hlinkClick r:id="rId3"/>
              </a:rPr>
              <a:t>European</a:t>
            </a:r>
            <a:r>
              <a:rPr lang="cs-CZ" sz="1051" i="1" dirty="0">
                <a:hlinkClick r:id="rId3"/>
              </a:rPr>
              <a:t> Automobile </a:t>
            </a:r>
            <a:r>
              <a:rPr lang="cs-CZ" sz="1051" i="1" dirty="0" err="1">
                <a:hlinkClick r:id="rId3"/>
              </a:rPr>
              <a:t>Manufactures</a:t>
            </a:r>
            <a:r>
              <a:rPr lang="cs-CZ" sz="1051" i="1" dirty="0">
                <a:hlinkClick r:id="rId3"/>
              </a:rPr>
              <a:t> </a:t>
            </a:r>
            <a:r>
              <a:rPr lang="cs-CZ" sz="1051" i="1" dirty="0" err="1">
                <a:hlinkClick r:id="rId3"/>
              </a:rPr>
              <a:t>Association</a:t>
            </a:r>
            <a:r>
              <a:rPr lang="cs-CZ" sz="1051" i="1" dirty="0"/>
              <a:t>)</a:t>
            </a:r>
            <a:endParaRPr lang="en" sz="2000" dirty="0"/>
          </a:p>
          <a:p>
            <a:pPr marL="457189" indent="-355591">
              <a:buFont typeface="Arial" panose="020B0604020202020204" pitchFamily="34" charset="0"/>
              <a:buChar char="•"/>
            </a:pPr>
            <a:r>
              <a:rPr lang="cs-CZ" sz="2000" b="1" dirty="0"/>
              <a:t>l</a:t>
            </a:r>
            <a:r>
              <a:rPr lang="en" sz="2000" b="1" dirty="0"/>
              <a:t>eteck</a:t>
            </a:r>
            <a:r>
              <a:rPr lang="cs-CZ" sz="2000" b="1" dirty="0"/>
              <a:t>é</a:t>
            </a:r>
            <a:r>
              <a:rPr lang="en" sz="2000" b="1" dirty="0"/>
              <a:t> doprav</a:t>
            </a:r>
            <a:r>
              <a:rPr lang="cs-CZ" sz="2000" b="1" dirty="0"/>
              <a:t>y</a:t>
            </a:r>
            <a:r>
              <a:rPr lang="en" sz="2000" b="1" dirty="0"/>
              <a:t> </a:t>
            </a:r>
            <a:r>
              <a:rPr lang="en" sz="2000" dirty="0"/>
              <a:t>- palivo není zdaněno</a:t>
            </a:r>
            <a:r>
              <a:rPr lang="cs-CZ" sz="2000" dirty="0"/>
              <a:t> + neexistuje světový systém obchodování s povolenkami. Nový systém CORSIA v EU by měl vzniknout v roce 2021.</a:t>
            </a:r>
            <a:br>
              <a:rPr lang="cs-CZ" sz="2000" dirty="0"/>
            </a:br>
            <a:r>
              <a:rPr lang="cs-CZ" sz="1051" i="1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https://ec.europa.eu/clima/policies/transport/aviation_en</a:t>
            </a:r>
            <a:br>
              <a:rPr lang="cs-CZ" sz="1051" i="1" dirty="0"/>
            </a:br>
            <a:r>
              <a:rPr lang="cs-CZ" sz="1051" dirty="0">
                <a:hlinkClick r:id="rId5"/>
              </a:rPr>
              <a:t>https://www.transportenvironment.org/what-we-do/flying-and-climate-change/aviation-ets</a:t>
            </a:r>
            <a:endParaRPr lang="en" sz="1051" i="1" dirty="0"/>
          </a:p>
          <a:p>
            <a:pPr marL="457189" indent="-355591"/>
            <a:r>
              <a:rPr lang="en" sz="2000" dirty="0"/>
              <a:t>Neplatí se za externality - ekologická zátěž - znečištění ovzduší, emise CO</a:t>
            </a:r>
            <a:r>
              <a:rPr lang="en" sz="2000" baseline="-25000" dirty="0"/>
              <a:t>2</a:t>
            </a:r>
            <a:r>
              <a:rPr lang="en" sz="2000" dirty="0"/>
              <a:t>, obrovské plochy zástavby - letiště, dálnice, atp.</a:t>
            </a:r>
          </a:p>
        </p:txBody>
      </p:sp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D5688136-2AFB-4BD1-81CE-D0BF9345632C}"/>
              </a:ext>
            </a:extLst>
          </p:cNvPr>
          <p:cNvCxnSpPr>
            <a:cxnSpLocks/>
          </p:cNvCxnSpPr>
          <p:nvPr/>
        </p:nvCxnSpPr>
        <p:spPr>
          <a:xfrm>
            <a:off x="611560" y="2132856"/>
            <a:ext cx="0" cy="648072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56711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Letecká doprava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sz="1000" i="1" dirty="0"/>
              <a:t>Zdroj: </a:t>
            </a:r>
            <a:r>
              <a:rPr lang="cs-CZ" sz="1000" i="1" dirty="0" err="1"/>
              <a:t>Airlines</a:t>
            </a:r>
            <a:r>
              <a:rPr lang="cs-CZ" sz="1000" i="1" dirty="0"/>
              <a:t> </a:t>
            </a:r>
            <a:r>
              <a:rPr lang="cs-CZ" sz="1000" i="1" dirty="0" err="1"/>
              <a:t>for</a:t>
            </a:r>
            <a:r>
              <a:rPr lang="cs-CZ" sz="1000" i="1" dirty="0"/>
              <a:t> </a:t>
            </a:r>
            <a:r>
              <a:rPr lang="cs-CZ" sz="1000" i="1" dirty="0" err="1"/>
              <a:t>America</a:t>
            </a:r>
            <a:r>
              <a:rPr lang="cs-CZ" sz="1000" i="1" dirty="0"/>
              <a:t> In </a:t>
            </a:r>
            <a:r>
              <a:rPr lang="cs-CZ" sz="1000" i="1" dirty="0" err="1">
                <a:hlinkClick r:id="rId2"/>
              </a:rPr>
              <a:t>The</a:t>
            </a:r>
            <a:r>
              <a:rPr lang="cs-CZ" sz="1000" i="1" dirty="0">
                <a:hlinkClick r:id="rId2"/>
              </a:rPr>
              <a:t> </a:t>
            </a:r>
            <a:r>
              <a:rPr lang="cs-CZ" sz="1000" i="1" dirty="0" err="1">
                <a:hlinkClick r:id="rId2"/>
              </a:rPr>
              <a:t>Geography</a:t>
            </a:r>
            <a:r>
              <a:rPr lang="cs-CZ" sz="1000" i="1" dirty="0">
                <a:hlinkClick r:id="rId2"/>
              </a:rPr>
              <a:t> </a:t>
            </a:r>
            <a:r>
              <a:rPr lang="cs-CZ" sz="1000" i="1" dirty="0" err="1">
                <a:hlinkClick r:id="rId2"/>
              </a:rPr>
              <a:t>of</a:t>
            </a:r>
            <a:r>
              <a:rPr lang="cs-CZ" sz="1000" i="1" dirty="0">
                <a:hlinkClick r:id="rId2"/>
              </a:rPr>
              <a:t> Transport </a:t>
            </a:r>
            <a:r>
              <a:rPr lang="cs-CZ" sz="1000" i="1" dirty="0" err="1">
                <a:hlinkClick r:id="rId2"/>
              </a:rPr>
              <a:t>Systems</a:t>
            </a:r>
            <a:endParaRPr lang="cs-CZ" sz="1000" i="1" dirty="0"/>
          </a:p>
        </p:txBody>
      </p:sp>
      <p:pic>
        <p:nvPicPr>
          <p:cNvPr id="4" name="Obrázek 3" descr="air_traffic_glob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43051"/>
            <a:ext cx="9144000" cy="40782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002"/>
    </mc:Choice>
    <mc:Fallback xmlns="">
      <p:transition spd="slow" advTm="119002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title"/>
          </p:nvPr>
        </p:nvSpPr>
        <p:spPr>
          <a:xfrm>
            <a:off x="311700" y="571480"/>
            <a:ext cx="8520600" cy="796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cs-CZ" dirty="0"/>
              <a:t>Modelování a predikce</a:t>
            </a:r>
            <a:endParaRPr lang="en" dirty="0"/>
          </a:p>
        </p:txBody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311700" y="1555167"/>
            <a:ext cx="8520600" cy="5187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189" indent="-355591">
              <a:buClr>
                <a:schemeClr val="dk1"/>
              </a:buClr>
            </a:pPr>
            <a:r>
              <a:rPr lang="cs-CZ" sz="2000" dirty="0" err="1">
                <a:solidFill>
                  <a:schemeClr val="dk1"/>
                </a:solidFill>
              </a:rPr>
              <a:t>World</a:t>
            </a:r>
            <a:r>
              <a:rPr lang="cs-CZ" sz="2000" dirty="0">
                <a:solidFill>
                  <a:schemeClr val="dk1"/>
                </a:solidFill>
              </a:rPr>
              <a:t> </a:t>
            </a:r>
            <a:r>
              <a:rPr lang="cs-CZ" sz="2000" dirty="0" err="1">
                <a:solidFill>
                  <a:schemeClr val="dk1"/>
                </a:solidFill>
              </a:rPr>
              <a:t>Energy</a:t>
            </a:r>
            <a:r>
              <a:rPr lang="cs-CZ" sz="2000" dirty="0">
                <a:solidFill>
                  <a:schemeClr val="dk1"/>
                </a:solidFill>
              </a:rPr>
              <a:t> Outlook 2018 „</a:t>
            </a:r>
            <a:r>
              <a:rPr lang="cs-CZ" sz="2000" dirty="0" err="1">
                <a:solidFill>
                  <a:schemeClr val="dk1"/>
                </a:solidFill>
              </a:rPr>
              <a:t>The</a:t>
            </a:r>
            <a:r>
              <a:rPr lang="cs-CZ" sz="2000" dirty="0">
                <a:solidFill>
                  <a:schemeClr val="dk1"/>
                </a:solidFill>
              </a:rPr>
              <a:t> </a:t>
            </a:r>
            <a:r>
              <a:rPr lang="cs-CZ" sz="2000" dirty="0" err="1">
                <a:solidFill>
                  <a:schemeClr val="dk1"/>
                </a:solidFill>
              </a:rPr>
              <a:t>gold</a:t>
            </a:r>
            <a:r>
              <a:rPr lang="cs-CZ" sz="2000" dirty="0">
                <a:solidFill>
                  <a:schemeClr val="dk1"/>
                </a:solidFill>
              </a:rPr>
              <a:t> standard </a:t>
            </a:r>
            <a:r>
              <a:rPr lang="cs-CZ" sz="2000" dirty="0" err="1">
                <a:solidFill>
                  <a:schemeClr val="dk1"/>
                </a:solidFill>
              </a:rPr>
              <a:t>of</a:t>
            </a:r>
            <a:r>
              <a:rPr lang="cs-CZ" sz="2000" dirty="0">
                <a:solidFill>
                  <a:schemeClr val="dk1"/>
                </a:solidFill>
              </a:rPr>
              <a:t> </a:t>
            </a:r>
            <a:r>
              <a:rPr lang="cs-CZ" sz="2000" dirty="0" err="1">
                <a:solidFill>
                  <a:schemeClr val="dk1"/>
                </a:solidFill>
              </a:rPr>
              <a:t>energy</a:t>
            </a:r>
            <a:r>
              <a:rPr lang="cs-CZ" sz="2000" dirty="0">
                <a:solidFill>
                  <a:schemeClr val="dk1"/>
                </a:solidFill>
              </a:rPr>
              <a:t> </a:t>
            </a:r>
            <a:r>
              <a:rPr lang="cs-CZ" sz="2000" dirty="0" err="1">
                <a:solidFill>
                  <a:schemeClr val="dk1"/>
                </a:solidFill>
              </a:rPr>
              <a:t>analysis</a:t>
            </a:r>
            <a:r>
              <a:rPr lang="cs-CZ" sz="2000" dirty="0">
                <a:solidFill>
                  <a:schemeClr val="dk1"/>
                </a:solidFill>
              </a:rPr>
              <a:t>“</a:t>
            </a:r>
          </a:p>
          <a:p>
            <a:pPr marL="457189" indent="-355591">
              <a:buClr>
                <a:schemeClr val="dk1"/>
              </a:buClr>
            </a:pPr>
            <a:r>
              <a:rPr lang="cs-CZ" sz="2000" dirty="0">
                <a:hlinkClick r:id="rId3"/>
              </a:rPr>
              <a:t>https://www.iea.org/weo2018/</a:t>
            </a:r>
            <a:endParaRPr lang="cs-CZ" sz="2000" dirty="0"/>
          </a:p>
          <a:p>
            <a:pPr marL="457189" indent="-355591">
              <a:buClr>
                <a:schemeClr val="dk1"/>
              </a:buClr>
            </a:pPr>
            <a:endParaRPr lang="cs-CZ" sz="2000" dirty="0">
              <a:solidFill>
                <a:schemeClr val="dk1"/>
              </a:solidFill>
            </a:endParaRPr>
          </a:p>
          <a:p>
            <a:pPr marL="457189" indent="-355591">
              <a:buClr>
                <a:schemeClr val="dk1"/>
              </a:buClr>
            </a:pPr>
            <a:r>
              <a:rPr lang="cs-CZ" sz="2000" dirty="0">
                <a:solidFill>
                  <a:schemeClr val="dk1"/>
                </a:solidFill>
              </a:rPr>
              <a:t>Systémové predikce – např. MEDEAS model</a:t>
            </a:r>
          </a:p>
          <a:p>
            <a:pPr marL="457189" indent="-355591">
              <a:buClr>
                <a:schemeClr val="dk1"/>
              </a:buClr>
            </a:pPr>
            <a:r>
              <a:rPr lang="cs-CZ" sz="2000" dirty="0">
                <a:hlinkClick r:id="rId4"/>
              </a:rPr>
              <a:t>https://www.medeas.eu/news/medeas-documentary-now-released</a:t>
            </a:r>
            <a:endParaRPr lang="cs-CZ" sz="2000" dirty="0"/>
          </a:p>
          <a:p>
            <a:pPr marL="457189" indent="-355591">
              <a:buClr>
                <a:schemeClr val="dk1"/>
              </a:buClr>
            </a:pPr>
            <a:endParaRPr lang="cs-CZ" sz="2000" dirty="0"/>
          </a:p>
          <a:p>
            <a:pPr marL="457189" indent="-355591">
              <a:buClr>
                <a:schemeClr val="dk1"/>
              </a:buClr>
            </a:pPr>
            <a:endParaRPr lang="cs-CZ" sz="2000" dirty="0"/>
          </a:p>
          <a:p>
            <a:pPr marL="457189" indent="-355591">
              <a:buClr>
                <a:schemeClr val="dk1"/>
              </a:buClr>
            </a:pPr>
            <a:r>
              <a:rPr lang="cs-CZ" sz="2000" dirty="0">
                <a:solidFill>
                  <a:srgbClr val="FF0000"/>
                </a:solidFill>
              </a:rPr>
              <a:t>POZOR: Predikce se často liší a vždy to budou jen predikce!!!</a:t>
            </a:r>
          </a:p>
          <a:p>
            <a:pPr marL="457189" indent="-355591">
              <a:buClr>
                <a:schemeClr val="dk1"/>
              </a:buClr>
            </a:pPr>
            <a:br>
              <a:rPr lang="cs-CZ" sz="2000" dirty="0">
                <a:solidFill>
                  <a:schemeClr val="dk1"/>
                </a:solidFill>
              </a:rPr>
            </a:br>
            <a:endParaRPr lang="en" sz="2000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p:transition spd="slow" advTm="104100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Shape 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617" y="0"/>
            <a:ext cx="864275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D4738C52-4761-46B8-AFBC-754D6B93FC49}"/>
              </a:ext>
            </a:extLst>
          </p:cNvPr>
          <p:cNvSpPr/>
          <p:nvPr/>
        </p:nvSpPr>
        <p:spPr>
          <a:xfrm>
            <a:off x="6515322" y="4833595"/>
            <a:ext cx="2233141" cy="195327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Shape 91"/>
          <p:cNvSpPr txBox="1"/>
          <p:nvPr/>
        </p:nvSpPr>
        <p:spPr>
          <a:xfrm>
            <a:off x="5652120" y="35565"/>
            <a:ext cx="3096344" cy="57606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000" i="1" dirty="0"/>
              <a:t>Zdroj: BP, 2012 In Moldan, (2015:73)</a:t>
            </a:r>
            <a:r>
              <a:rPr lang="cs-CZ" sz="1000" i="1" dirty="0"/>
              <a:t>, </a:t>
            </a:r>
            <a:r>
              <a:rPr lang="cs-CZ" sz="1800" i="1" u="sng" dirty="0">
                <a:solidFill>
                  <a:srgbClr val="FF0000"/>
                </a:solidFill>
              </a:rPr>
              <a:t>nejnovější data zde</a:t>
            </a:r>
            <a:r>
              <a:rPr lang="cs-CZ" sz="1800" i="1" dirty="0">
                <a:solidFill>
                  <a:srgbClr val="FF0000"/>
                </a:solidFill>
              </a:rPr>
              <a:t>:</a:t>
            </a:r>
            <a:r>
              <a:rPr lang="cs-CZ" sz="1000" i="1" dirty="0"/>
              <a:t> </a:t>
            </a:r>
            <a:r>
              <a:rPr lang="cs-CZ" sz="1000" i="1" dirty="0">
                <a:hlinkClick r:id="rId4"/>
              </a:rPr>
              <a:t>https://ourworldindata.org/grapher/years-of-fossil-fuel-reserves-left</a:t>
            </a:r>
            <a:r>
              <a:rPr lang="cs-CZ" sz="1000" i="1" dirty="0"/>
              <a:t> </a:t>
            </a:r>
            <a:endParaRPr lang="en" sz="1000" i="1" dirty="0"/>
          </a:p>
        </p:txBody>
      </p:sp>
      <p:sp>
        <p:nvSpPr>
          <p:cNvPr id="3" name="Ovál 2">
            <a:extLst>
              <a:ext uri="{FF2B5EF4-FFF2-40B4-BE49-F238E27FC236}">
                <a16:creationId xmlns:a16="http://schemas.microsoft.com/office/drawing/2014/main" id="{05C9631D-2536-4BCD-88BD-065AA1D5D4F7}"/>
              </a:ext>
            </a:extLst>
          </p:cNvPr>
          <p:cNvSpPr/>
          <p:nvPr/>
        </p:nvSpPr>
        <p:spPr>
          <a:xfrm>
            <a:off x="4427984" y="35568"/>
            <a:ext cx="648072" cy="4411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Spojnice: pravoúhlá 4">
            <a:extLst>
              <a:ext uri="{FF2B5EF4-FFF2-40B4-BE49-F238E27FC236}">
                <a16:creationId xmlns:a16="http://schemas.microsoft.com/office/drawing/2014/main" id="{E5FE736B-A32C-4874-9CE0-63DDD75F4484}"/>
              </a:ext>
            </a:extLst>
          </p:cNvPr>
          <p:cNvCxnSpPr>
            <a:cxnSpLocks/>
          </p:cNvCxnSpPr>
          <p:nvPr/>
        </p:nvCxnSpPr>
        <p:spPr>
          <a:xfrm>
            <a:off x="4788027" y="548683"/>
            <a:ext cx="804009" cy="99391"/>
          </a:xfrm>
          <a:prstGeom prst="bentConnector3">
            <a:avLst>
              <a:gd name="adj1" fmla="val -741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85613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Shape 120"/>
          <p:cNvPicPr preferRelativeResize="0"/>
          <p:nvPr/>
        </p:nvPicPr>
        <p:blipFill rotWithShape="1">
          <a:blip r:embed="rId3">
            <a:alphaModFix/>
          </a:blip>
          <a:srcRect l="18053" t="13180" r="29933" b="17336"/>
          <a:stretch/>
        </p:blipFill>
        <p:spPr>
          <a:xfrm rot="170485">
            <a:off x="1213264" y="-291892"/>
            <a:ext cx="6933498" cy="7016785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Shape 121"/>
          <p:cNvSpPr txBox="1"/>
          <p:nvPr/>
        </p:nvSpPr>
        <p:spPr>
          <a:xfrm>
            <a:off x="6089001" y="6554000"/>
            <a:ext cx="1839900" cy="30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700" i="1"/>
              <a:t>Zdroj: OECD, 2012 In Moldan, (2015:96)</a:t>
            </a:r>
          </a:p>
        </p:txBody>
      </p:sp>
    </p:spTree>
  </p:cSld>
  <p:clrMapOvr>
    <a:masterClrMapping/>
  </p:clrMapOvr>
  <p:transition spd="slow" advTm="75673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B59520-8171-42AE-A3D9-48E2A6ED7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Kam směřujeme?</a:t>
            </a:r>
            <a:endParaRPr lang="en-GB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34BA180-C416-4BC9-B0A8-DF14EBF8D2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i="0" cap="all" dirty="0">
                <a:solidFill>
                  <a:srgbClr val="192E41"/>
                </a:solidFill>
                <a:effectLst/>
                <a:latin typeface="montserrat"/>
                <a:hlinkClick r:id="rId2"/>
              </a:rPr>
              <a:t>EUROPE HALFWAY TO CLOSING ALL ITS COAL PLANTS BY 2030</a:t>
            </a:r>
            <a:endParaRPr lang="cs-CZ" b="1" i="0" cap="all" dirty="0">
              <a:solidFill>
                <a:srgbClr val="192E41"/>
              </a:solidFill>
              <a:effectLst/>
              <a:latin typeface="montserrat"/>
            </a:endParaRPr>
          </a:p>
          <a:p>
            <a:r>
              <a:rPr lang="en-GB" b="1" cap="all" dirty="0">
                <a:solidFill>
                  <a:srgbClr val="192E41"/>
                </a:solidFill>
                <a:latin typeface="montserrat"/>
                <a:hlinkClick r:id="rId3"/>
              </a:rPr>
              <a:t>World's biggest coal company bets on solar power</a:t>
            </a:r>
            <a:endParaRPr lang="en-GB" b="1" cap="all" dirty="0">
              <a:solidFill>
                <a:srgbClr val="192E41"/>
              </a:solidFill>
              <a:latin typeface="montserrat"/>
            </a:endParaRPr>
          </a:p>
          <a:p>
            <a:r>
              <a:rPr lang="en-US" b="1" cap="all" dirty="0">
                <a:solidFill>
                  <a:srgbClr val="192E41"/>
                </a:solidFill>
                <a:latin typeface="montserrat"/>
                <a:hlinkClick r:id="rId4"/>
              </a:rPr>
              <a:t>HOW PUTIN MADE THE GREEN NEW DEAL GREAT AGAIN</a:t>
            </a:r>
            <a:endParaRPr lang="cs-CZ" b="1" cap="all" dirty="0">
              <a:solidFill>
                <a:srgbClr val="192E41"/>
              </a:solidFill>
              <a:latin typeface="montserrat"/>
            </a:endParaRPr>
          </a:p>
          <a:p>
            <a:r>
              <a:rPr lang="en-US" b="1" cap="all" dirty="0">
                <a:solidFill>
                  <a:srgbClr val="192E41"/>
                </a:solidFill>
                <a:latin typeface="montserrat"/>
                <a:hlinkClick r:id="rId5"/>
              </a:rPr>
              <a:t>EU ‘coal rebound’ in 2022 less significant than feared: Report</a:t>
            </a:r>
            <a:endParaRPr lang="en-US" b="1" cap="all" dirty="0">
              <a:solidFill>
                <a:srgbClr val="192E41"/>
              </a:solidFill>
              <a:latin typeface="montserrat"/>
            </a:endParaRPr>
          </a:p>
          <a:p>
            <a:endParaRPr lang="en-GB" b="1" cap="all" dirty="0">
              <a:solidFill>
                <a:srgbClr val="192E41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9294827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Shape 126"/>
          <p:cNvPicPr preferRelativeResize="0"/>
          <p:nvPr/>
        </p:nvPicPr>
        <p:blipFill rotWithShape="1">
          <a:blip r:embed="rId3">
            <a:alphaModFix/>
          </a:blip>
          <a:srcRect l="29915" t="7306" r="14594" b="26573"/>
          <a:stretch/>
        </p:blipFill>
        <p:spPr>
          <a:xfrm>
            <a:off x="733138" y="4"/>
            <a:ext cx="767773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Shape 127"/>
          <p:cNvSpPr txBox="1"/>
          <p:nvPr/>
        </p:nvSpPr>
        <p:spPr>
          <a:xfrm>
            <a:off x="6422175" y="6554000"/>
            <a:ext cx="1988700" cy="30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700" i="1"/>
              <a:t>Zdroj: Randers, 2012 In Moldan, (2015:101)</a:t>
            </a:r>
          </a:p>
        </p:txBody>
      </p:sp>
    </p:spTree>
  </p:cSld>
  <p:clrMapOvr>
    <a:masterClrMapping/>
  </p:clrMapOvr>
  <p:transition spd="slow" advTm="41917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Shape 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6787"/>
            <a:ext cx="9144000" cy="6704429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Shape 145"/>
          <p:cNvSpPr txBox="1"/>
          <p:nvPr/>
        </p:nvSpPr>
        <p:spPr>
          <a:xfrm>
            <a:off x="3918925" y="6333600"/>
            <a:ext cx="1704600" cy="42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800" i="1"/>
              <a:t>Zdroj: Hnutí Duha</a:t>
            </a:r>
          </a:p>
        </p:txBody>
      </p:sp>
    </p:spTree>
  </p:cSld>
  <p:clrMapOvr>
    <a:masterClrMapping/>
  </p:clrMapOvr>
  <p:transition spd="slow" advTm="13999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F2AD2E3-D8A5-4855-950D-769F70CF2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889" y="0"/>
            <a:ext cx="44402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5681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title"/>
          </p:nvPr>
        </p:nvSpPr>
        <p:spPr>
          <a:xfrm>
            <a:off x="311700" y="571480"/>
            <a:ext cx="8520600" cy="796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/>
              <a:t>Zdroje obecně</a:t>
            </a:r>
          </a:p>
        </p:txBody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311700" y="1555167"/>
            <a:ext cx="8520600" cy="5187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189" indent="-355591">
              <a:buClr>
                <a:schemeClr val="dk1"/>
              </a:buClr>
              <a:buAutoNum type="alphaUcPeriod"/>
            </a:pPr>
            <a:r>
              <a:rPr lang="en" sz="2000" dirty="0">
                <a:solidFill>
                  <a:schemeClr val="dk1"/>
                </a:solidFill>
              </a:rPr>
              <a:t>Je potřeba energie k získání energie - těžit, transportovat, zpracovat, distribuovat</a:t>
            </a:r>
          </a:p>
          <a:p>
            <a:pPr marL="457189" indent="-355591">
              <a:buClr>
                <a:schemeClr val="dk1"/>
              </a:buClr>
              <a:buAutoNum type="alphaUcPeriod"/>
            </a:pPr>
            <a:r>
              <a:rPr lang="en" sz="2000" dirty="0">
                <a:solidFill>
                  <a:schemeClr val="dk1"/>
                </a:solidFill>
              </a:rPr>
              <a:t>2. zákon termodynamiky - každá změna energie (např. chemická na pohybovou) vytváří teplo - degraduje se určité množství energie - např. obyčejná žárovka účinnost pouze 5-10% - zbytek až 95 % tepelné ztráty</a:t>
            </a:r>
          </a:p>
          <a:p>
            <a:pPr indent="457189"/>
            <a:r>
              <a:rPr lang="en" sz="2000" dirty="0">
                <a:solidFill>
                  <a:schemeClr val="dk1"/>
                </a:solidFill>
              </a:rPr>
              <a:t>→ po odečtení A) a B) - čistý energetický výnos daného zdroje</a:t>
            </a:r>
          </a:p>
          <a:p>
            <a:pPr marL="457189" indent="-355591">
              <a:buClr>
                <a:schemeClr val="dk1"/>
              </a:buClr>
              <a:buChar char="-"/>
            </a:pPr>
            <a:r>
              <a:rPr lang="en" sz="2000" dirty="0">
                <a:solidFill>
                  <a:schemeClr val="dk1"/>
                </a:solidFill>
              </a:rPr>
              <a:t>Př. V USA 84 % energie vyplýtváno → 41 % degradací na energii nižšího řádu, 43 % je prostě vyplýtváno ve výrobě i spotřebě</a:t>
            </a:r>
          </a:p>
        </p:txBody>
      </p:sp>
    </p:spTree>
  </p:cSld>
  <p:clrMapOvr>
    <a:masterClrMapping/>
  </p:clrMapOvr>
  <p:transition spd="slow" advTm="74254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/>
              <a:t>Neobnovitelné zdroje</a:t>
            </a:r>
          </a:p>
        </p:txBody>
      </p:sp>
    </p:spTree>
  </p:cSld>
  <p:clrMapOvr>
    <a:masterClrMapping/>
  </p:clrMapOvr>
  <p:transition spd="slow" advTm="1943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96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/>
              <a:t>Obecně</a:t>
            </a:r>
          </a:p>
        </p:txBody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311700" y="1555167"/>
            <a:ext cx="8520600" cy="5187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189" indent="-355591"/>
            <a:r>
              <a:rPr lang="en" sz="2000" dirty="0"/>
              <a:t>Nejsou obnovitelné v lidském časovém horizontu</a:t>
            </a:r>
          </a:p>
          <a:p>
            <a:pPr marL="457189" indent="-355591"/>
            <a:r>
              <a:rPr lang="cs-CZ" sz="2000" dirty="0"/>
              <a:t>Cca </a:t>
            </a:r>
            <a:r>
              <a:rPr lang="en" sz="2000" dirty="0">
                <a:hlinkClick r:id="rId3"/>
              </a:rPr>
              <a:t>8</a:t>
            </a:r>
            <a:r>
              <a:rPr lang="cs-CZ" sz="2000" dirty="0">
                <a:hlinkClick r:id="rId3"/>
              </a:rPr>
              <a:t>0</a:t>
            </a:r>
            <a:r>
              <a:rPr lang="en" sz="2000" dirty="0">
                <a:hlinkClick r:id="rId3"/>
              </a:rPr>
              <a:t> % </a:t>
            </a:r>
            <a:r>
              <a:rPr lang="en" sz="2000" dirty="0"/>
              <a:t>tržní energetiky světa</a:t>
            </a:r>
          </a:p>
          <a:p>
            <a:pPr marL="457189" indent="-355591"/>
            <a:r>
              <a:rPr lang="cs-CZ" sz="2000" dirty="0">
                <a:hlinkClick r:id="rId4"/>
              </a:rPr>
              <a:t>800 tis</a:t>
            </a:r>
            <a:r>
              <a:rPr lang="en" sz="2000" dirty="0">
                <a:hlinkClick r:id="rId4"/>
              </a:rPr>
              <a:t>. lidí </a:t>
            </a:r>
            <a:r>
              <a:rPr lang="en" sz="2000" dirty="0"/>
              <a:t>ročně zemře na následky znečištění ovzduší</a:t>
            </a:r>
          </a:p>
          <a:p>
            <a:pPr marL="457189" indent="-355591"/>
            <a:r>
              <a:rPr lang="en" sz="2000" dirty="0"/>
              <a:t>Do ceny fosilních paliv nejsou započteny environmentální a zdravotní rizika</a:t>
            </a:r>
          </a:p>
          <a:p>
            <a:pPr marL="457189" indent="-355591"/>
            <a:r>
              <a:rPr lang="en" sz="2000" dirty="0"/>
              <a:t>I když se o tom tolik nemluví, fosilní paliva jsou dotována energetickou politikou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C2FFD26C-6ADF-4CA3-8992-E8BE30020E3D}"/>
              </a:ext>
            </a:extLst>
          </p:cNvPr>
          <p:cNvSpPr/>
          <p:nvPr/>
        </p:nvSpPr>
        <p:spPr>
          <a:xfrm>
            <a:off x="311700" y="1555167"/>
            <a:ext cx="8520600" cy="3600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 spd="slow" advTm="70851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Shape 167"/>
          <p:cNvPicPr preferRelativeResize="0"/>
          <p:nvPr/>
        </p:nvPicPr>
        <p:blipFill rotWithShape="1">
          <a:blip r:embed="rId3">
            <a:alphaModFix/>
          </a:blip>
          <a:srcRect l="33274" t="45478" r="14919" b="11158"/>
          <a:stretch/>
        </p:blipFill>
        <p:spPr>
          <a:xfrm>
            <a:off x="25936" y="0"/>
            <a:ext cx="5967452" cy="3744416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Shape 168"/>
          <p:cNvSpPr txBox="1">
            <a:spLocks noGrp="1"/>
          </p:cNvSpPr>
          <p:nvPr>
            <p:ph type="title"/>
          </p:nvPr>
        </p:nvSpPr>
        <p:spPr>
          <a:xfrm>
            <a:off x="6715141" y="0"/>
            <a:ext cx="2428860" cy="1007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" sz="2000" dirty="0"/>
              <a:t>Peak Oil / Peak everything</a:t>
            </a:r>
          </a:p>
        </p:txBody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5868144" y="1124744"/>
            <a:ext cx="2500299" cy="4239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 i="1" dirty="0"/>
              <a:t>Zdroje: RWE (2006), Witze (2006), Knoema (2013). In Moldan (2015:97)</a:t>
            </a:r>
            <a:br>
              <a:rPr lang="cs-CZ" i="1" dirty="0"/>
            </a:br>
            <a:br>
              <a:rPr lang="cs-CZ" i="1" dirty="0"/>
            </a:br>
            <a:br>
              <a:rPr lang="cs-CZ" i="1" dirty="0"/>
            </a:br>
            <a:endParaRPr lang="cs-CZ" i="1" dirty="0"/>
          </a:p>
          <a:p>
            <a:endParaRPr lang="cs-CZ" i="1" dirty="0"/>
          </a:p>
          <a:p>
            <a:br>
              <a:rPr lang="cs-CZ" i="1" dirty="0"/>
            </a:br>
            <a:endParaRPr lang="en" i="1" dirty="0"/>
          </a:p>
        </p:txBody>
      </p:sp>
      <p:pic>
        <p:nvPicPr>
          <p:cNvPr id="5" name="Obrázek 4" descr="the-oil-age-a-game-of-two-halves-490x30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1510" y="2520416"/>
            <a:ext cx="3958811" cy="2448000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FDC2A922-0A97-4F1B-A69B-0BBD3F2645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787" t="14804" r="9838" b="19200"/>
          <a:stretch/>
        </p:blipFill>
        <p:spPr>
          <a:xfrm>
            <a:off x="413066" y="3706924"/>
            <a:ext cx="3600400" cy="3394484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AE0BD147-476D-42EB-81EC-1D4C3813EB01}"/>
              </a:ext>
            </a:extLst>
          </p:cNvPr>
          <p:cNvSpPr/>
          <p:nvPr/>
        </p:nvSpPr>
        <p:spPr>
          <a:xfrm>
            <a:off x="4588321" y="4869160"/>
            <a:ext cx="4572000" cy="57708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cs-CZ" sz="1050" i="1" dirty="0"/>
            </a:br>
            <a:r>
              <a:rPr lang="cs-CZ" sz="1050" i="1" dirty="0"/>
              <a:t>Zdroj: </a:t>
            </a:r>
            <a:r>
              <a:rPr lang="cs-CZ" sz="1050" dirty="0">
                <a:hlinkClick r:id="rId6"/>
              </a:rPr>
              <a:t>https://integralpermaculture.files.wordpress.com/2012/07/the-oil-age-a-game-of-two-halves-490x303.jpg</a:t>
            </a:r>
            <a:endParaRPr lang="cs-CZ" sz="1050" dirty="0"/>
          </a:p>
        </p:txBody>
      </p:sp>
    </p:spTree>
  </p:cSld>
  <p:clrMapOvr>
    <a:masterClrMapping/>
  </p:clrMapOvr>
  <p:transition spd="slow" advTm="129114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title"/>
          </p:nvPr>
        </p:nvSpPr>
        <p:spPr>
          <a:xfrm>
            <a:off x="285720" y="0"/>
            <a:ext cx="8520600" cy="796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/>
              <a:t>Ropa</a:t>
            </a:r>
          </a:p>
        </p:txBody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214283" y="1000108"/>
            <a:ext cx="8520600" cy="5187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189" indent="-355591"/>
            <a:r>
              <a:rPr lang="en" sz="2000" dirty="0"/>
              <a:t>Nejdůležitější energetický zdroj - zejména pro dopravu - např. V ČR 70</a:t>
            </a:r>
            <a:r>
              <a:rPr lang="cs-CZ" sz="2000" dirty="0"/>
              <a:t> </a:t>
            </a:r>
            <a:r>
              <a:rPr lang="en" sz="2000" dirty="0"/>
              <a:t>% dovozu primárních surovin, 22 % spotřeby energie</a:t>
            </a:r>
            <a:endParaRPr lang="cs-CZ" sz="2000" dirty="0"/>
          </a:p>
          <a:p>
            <a:pPr marL="457189" indent="-355591"/>
            <a:r>
              <a:rPr lang="cs-CZ" sz="2000" dirty="0"/>
              <a:t>Třetina globálních emisí CO2</a:t>
            </a:r>
            <a:endParaRPr lang="en" sz="2000" dirty="0"/>
          </a:p>
          <a:p>
            <a:pPr marL="457189" indent="-355591"/>
            <a:r>
              <a:rPr lang="en" sz="2000" dirty="0"/>
              <a:t>Světové trhy jsou silně závislé na cenách ropy - ropné krize 1973, 1979, atd. Důsledky - např. růst cen potravin - potravinová krize 2008</a:t>
            </a:r>
          </a:p>
          <a:p>
            <a:pPr marL="457189" indent="-355591"/>
            <a:r>
              <a:rPr lang="en" sz="2000" dirty="0"/>
              <a:t>Různá cena po světě (proč např. v USA se používají auta s vyšší spotřebou?)</a:t>
            </a:r>
          </a:p>
          <a:p>
            <a:pPr marL="457189" indent="-355591"/>
            <a:r>
              <a:rPr lang="en" sz="2000" dirty="0"/>
              <a:t>V roce 201</a:t>
            </a:r>
            <a:r>
              <a:rPr lang="cs-CZ" sz="2000" dirty="0"/>
              <a:t>7</a:t>
            </a:r>
            <a:r>
              <a:rPr lang="en" sz="2000" dirty="0"/>
              <a:t> mělo 12 zemí OPEC </a:t>
            </a:r>
            <a:r>
              <a:rPr lang="cs-CZ" sz="2000" dirty="0">
                <a:hlinkClick r:id="rId3"/>
              </a:rPr>
              <a:t>82</a:t>
            </a:r>
            <a:r>
              <a:rPr lang="en" sz="2000" dirty="0">
                <a:hlinkClick r:id="rId3"/>
              </a:rPr>
              <a:t> % </a:t>
            </a:r>
            <a:r>
              <a:rPr lang="en" sz="2000" dirty="0"/>
              <a:t>rezerv konvenční ropy</a:t>
            </a:r>
            <a:endParaRPr lang="cs-CZ" sz="2000" dirty="0"/>
          </a:p>
          <a:p>
            <a:pPr marL="457189" indent="-355591"/>
            <a:r>
              <a:rPr lang="cs-CZ" sz="2000" dirty="0">
                <a:solidFill>
                  <a:srgbClr val="FF0000"/>
                </a:solidFill>
              </a:rPr>
              <a:t>ČR více než 50 % dovozu z Ruska (ČSÚ)</a:t>
            </a:r>
            <a:endParaRPr lang="en" sz="2000" dirty="0">
              <a:solidFill>
                <a:srgbClr val="FF0000"/>
              </a:solidFill>
            </a:endParaRPr>
          </a:p>
          <a:p>
            <a:pPr marL="457189" indent="-355591"/>
            <a:r>
              <a:rPr lang="en" sz="2000" dirty="0"/>
              <a:t>Ropný zlom (není potvrzené zda již nastal, záleží na metodice, zájmech). Optimisté - zvýšená cena dovolí vrátit se k dnes opuštěným ložiskům. Realisté - nová ložiska tzv. sekundárních zdrojů mají stále menší energetický výnos </a:t>
            </a:r>
          </a:p>
        </p:txBody>
      </p:sp>
    </p:spTree>
  </p:cSld>
  <p:clrMapOvr>
    <a:masterClrMapping/>
  </p:clrMapOvr>
  <p:transition spd="slow" advTm="10270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Shape 1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" y="4"/>
            <a:ext cx="9144007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0" y="927833"/>
            <a:ext cx="1399200" cy="4239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194" name="Shape 194"/>
          <p:cNvSpPr txBox="1">
            <a:spLocks noGrp="1"/>
          </p:cNvSpPr>
          <p:nvPr>
            <p:ph type="title"/>
          </p:nvPr>
        </p:nvSpPr>
        <p:spPr>
          <a:xfrm>
            <a:off x="1" y="0"/>
            <a:ext cx="4320900" cy="726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"/>
              <a:t>Peak oil konkrétních zemí</a:t>
            </a:r>
          </a:p>
        </p:txBody>
      </p:sp>
    </p:spTree>
  </p:cSld>
  <p:clrMapOvr>
    <a:masterClrMapping/>
  </p:clrMapOvr>
  <p:transition spd="slow" advTm="25389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96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/>
              <a:t>Ropa</a:t>
            </a:r>
          </a:p>
        </p:txBody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311700" y="1555167"/>
            <a:ext cx="8520600" cy="5187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189" indent="-355591"/>
            <a:r>
              <a:rPr lang="en" sz="2000" b="1" dirty="0"/>
              <a:t>Z konvenčních ložisek</a:t>
            </a:r>
          </a:p>
          <a:p>
            <a:pPr marL="914377" lvl="1" indent="-355591"/>
            <a:r>
              <a:rPr lang="en" sz="2000" u="sng" dirty="0"/>
              <a:t>pevninské vrty</a:t>
            </a:r>
          </a:p>
          <a:p>
            <a:pPr marL="914377" lvl="1" indent="-355591"/>
            <a:r>
              <a:rPr lang="en" sz="2000" u="sng" dirty="0"/>
              <a:t>hlubokomořské vrty</a:t>
            </a:r>
          </a:p>
          <a:p>
            <a:pPr marL="914377" lvl="1" indent="-355591"/>
            <a:r>
              <a:rPr lang="en" sz="2000" u="sng" dirty="0"/>
              <a:t>fracking </a:t>
            </a:r>
            <a:r>
              <a:rPr lang="en" sz="2000" dirty="0"/>
              <a:t>- horizontální pumpování mezivrstev horninové podloží</a:t>
            </a:r>
          </a:p>
          <a:p>
            <a:pPr marL="457189" indent="-355591"/>
            <a:r>
              <a:rPr lang="en" sz="2000" b="1" dirty="0"/>
              <a:t>Ze sekundárních zdrojů:</a:t>
            </a:r>
          </a:p>
          <a:p>
            <a:pPr marL="914377" lvl="1" indent="-355591"/>
            <a:r>
              <a:rPr lang="en" sz="2000" dirty="0"/>
              <a:t>Bitumen v </a:t>
            </a:r>
            <a:r>
              <a:rPr lang="en" sz="2000" u="sng" dirty="0"/>
              <a:t>dehtových píscích</a:t>
            </a:r>
            <a:r>
              <a:rPr lang="en" sz="2000" dirty="0"/>
              <a:t> - ¾ v Albertě, Kanada</a:t>
            </a:r>
          </a:p>
          <a:p>
            <a:pPr marL="914377" lvl="1" indent="-355591"/>
            <a:r>
              <a:rPr lang="en" sz="2000" dirty="0"/>
              <a:t>Kerogen v </a:t>
            </a:r>
            <a:r>
              <a:rPr lang="en" sz="2000" u="sng" dirty="0"/>
              <a:t>ropných břidlicích</a:t>
            </a:r>
            <a:r>
              <a:rPr lang="en" sz="2000" dirty="0"/>
              <a:t> – </a:t>
            </a:r>
            <a:r>
              <a:rPr lang="cs-CZ" sz="2000" dirty="0"/>
              <a:t>Rusko, USA, Chile </a:t>
            </a:r>
            <a:r>
              <a:rPr lang="en" sz="2000" dirty="0"/>
              <a:t>- asi 11x více než kanadských písků a 4x více než konvenční ropy v Saudské Arábii</a:t>
            </a:r>
          </a:p>
        </p:txBody>
      </p:sp>
    </p:spTree>
  </p:cSld>
  <p:clrMapOvr>
    <a:masterClrMapping/>
  </p:clrMapOvr>
  <p:transition spd="slow" advTm="31066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 txBox="1">
            <a:spLocks noGrp="1"/>
          </p:cNvSpPr>
          <p:nvPr>
            <p:ph type="body" idx="1"/>
          </p:nvPr>
        </p:nvSpPr>
        <p:spPr>
          <a:xfrm>
            <a:off x="311699" y="1555167"/>
            <a:ext cx="8520591" cy="5187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sz="14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15FF1B1-5CD5-4428-8ED7-ABB386F43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28"/>
            <a:ext cx="4824536" cy="684234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DD5BB06-92E3-488D-9729-F01BDE5C5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6" y="-9808"/>
            <a:ext cx="4824536" cy="684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320592"/>
      </p:ext>
    </p:extLst>
  </p:cSld>
  <p:clrMapOvr>
    <a:masterClrMapping/>
  </p:clrMapOvr>
  <p:transition spd="slow" advTm="40212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96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/>
              <a:t>Ropa - environmentální problémy</a:t>
            </a:r>
          </a:p>
        </p:txBody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311700" y="1555167"/>
            <a:ext cx="8520600" cy="5187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189" indent="-355591"/>
            <a:r>
              <a:rPr lang="en" sz="2000"/>
              <a:t>Spalování - znečištění ovzduší - smog + kyselé deště</a:t>
            </a:r>
          </a:p>
          <a:p>
            <a:pPr marL="457189" indent="-355591"/>
            <a:r>
              <a:rPr lang="en" sz="2000"/>
              <a:t>Větší hloubky vrtů v oceánech (až 10 km) → riziko havárií</a:t>
            </a:r>
          </a:p>
          <a:p>
            <a:pPr marL="914377" lvl="1" indent="-323843"/>
            <a:r>
              <a:rPr lang="en" sz="1500"/>
              <a:t>Př. katastrofa plošiny Deepwater Horizon v Mexickém zálivu (r. 2011). Uniklo 10x více ropy, než ze ztroskotaného tankeru Exxon Valdez (r. 1989). Větší problémy však činí tisíce malých úniků spojených s nedbalostí, sabotážemi, zastaralostí techniky.</a:t>
            </a:r>
          </a:p>
          <a:p>
            <a:pPr marL="457189" indent="-355591"/>
            <a:r>
              <a:rPr lang="en" sz="2000"/>
              <a:t>Dehtové písky - odlesnění, odklon řek, povrchová těžba, znečištění vod, </a:t>
            </a:r>
            <a:r>
              <a:rPr lang="en" sz="2000">
                <a:solidFill>
                  <a:schemeClr val="dk1"/>
                </a:solidFill>
              </a:rPr>
              <a:t>hodně energie (zemního plynu) je použito k „uvaření“ finálního ropného produktu</a:t>
            </a:r>
            <a:r>
              <a:rPr lang="en" sz="2000"/>
              <a:t>, o 82 % větší emise CO</a:t>
            </a:r>
            <a:r>
              <a:rPr lang="en" sz="2000" baseline="-25000"/>
              <a:t>2</a:t>
            </a:r>
            <a:r>
              <a:rPr lang="en" sz="2000"/>
              <a:t> než u konvenční ropy</a:t>
            </a:r>
          </a:p>
          <a:p>
            <a:pPr marL="457189" indent="-355591"/>
            <a:r>
              <a:rPr lang="en" sz="2000"/>
              <a:t>Ropné břidlice - ještě horší, nižší energetický výnos, velká spotřeba vody při produkci -  nedostatek vody v nalezištích, emise </a:t>
            </a:r>
            <a:r>
              <a:rPr lang="en" sz="2000">
                <a:solidFill>
                  <a:schemeClr val="dk1"/>
                </a:solidFill>
              </a:rPr>
              <a:t>CO</a:t>
            </a:r>
            <a:r>
              <a:rPr lang="en" sz="2000" baseline="-25000">
                <a:solidFill>
                  <a:schemeClr val="dk1"/>
                </a:solidFill>
              </a:rPr>
              <a:t>2 </a:t>
            </a:r>
            <a:r>
              <a:rPr lang="en" sz="2000"/>
              <a:t>o 50 % vyšší</a:t>
            </a:r>
          </a:p>
        </p:txBody>
      </p:sp>
    </p:spTree>
  </p:cSld>
  <p:clrMapOvr>
    <a:masterClrMapping/>
  </p:clrMapOvr>
  <p:transition spd="slow" advTm="10654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Shape 199"/>
          <p:cNvPicPr preferRelativeResize="0"/>
          <p:nvPr/>
        </p:nvPicPr>
        <p:blipFill rotWithShape="1">
          <a:blip r:embed="rId3">
            <a:alphaModFix/>
          </a:blip>
          <a:srcRect l="30560" t="8844" r="14276" b="8264"/>
          <a:stretch/>
        </p:blipFill>
        <p:spPr>
          <a:xfrm>
            <a:off x="3055496" y="4"/>
            <a:ext cx="608850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Shape 200"/>
          <p:cNvSpPr txBox="1">
            <a:spLocks noGrp="1"/>
          </p:cNvSpPr>
          <p:nvPr>
            <p:ph type="title"/>
          </p:nvPr>
        </p:nvSpPr>
        <p:spPr>
          <a:xfrm>
            <a:off x="0" y="66067"/>
            <a:ext cx="3010800" cy="779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" sz="2600"/>
              <a:t>Produkce ropy</a:t>
            </a:r>
          </a:p>
        </p:txBody>
      </p:sp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0" y="1309400"/>
            <a:ext cx="3010800" cy="4239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 i="1"/>
              <a:t>Zdroj: </a:t>
            </a:r>
            <a:br>
              <a:rPr lang="en" i="1"/>
            </a:br>
            <a:r>
              <a:rPr lang="en" i="1"/>
              <a:t>Randers (2012) In Moldan (2015:99)</a:t>
            </a:r>
          </a:p>
        </p:txBody>
      </p:sp>
    </p:spTree>
  </p:cSld>
  <p:clrMapOvr>
    <a:masterClrMapping/>
  </p:clrMapOvr>
  <p:transition spd="slow" advTm="48566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Shape 2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446" y="1904551"/>
            <a:ext cx="4202427" cy="406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Shape 2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0320" y="1916832"/>
            <a:ext cx="4624904" cy="4126832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Shape 208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96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/>
              <a:t>Opakování - ropa </a:t>
            </a:r>
            <a:r>
              <a:rPr lang="en" sz="1600" i="1"/>
              <a:t>(Myers, Spoolman, 2014)</a:t>
            </a:r>
          </a:p>
        </p:txBody>
      </p:sp>
    </p:spTree>
  </p:cSld>
  <p:clrMapOvr>
    <a:masterClrMapping/>
  </p:clrMapOvr>
  <p:transition spd="slow" advTm="30539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96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/>
              <a:t>Zemní plyn</a:t>
            </a:r>
          </a:p>
        </p:txBody>
      </p:sp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311700" y="1555167"/>
            <a:ext cx="8520600" cy="5187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189" indent="-355591"/>
            <a:r>
              <a:rPr lang="en" sz="2000" dirty="0"/>
              <a:t>Často v místech nalezišť ropy</a:t>
            </a:r>
          </a:p>
          <a:p>
            <a:pPr marL="457189" indent="-355591">
              <a:buClr>
                <a:schemeClr val="dk1"/>
              </a:buClr>
            </a:pPr>
            <a:r>
              <a:rPr lang="en" sz="2000" dirty="0">
                <a:solidFill>
                  <a:schemeClr val="dk1"/>
                </a:solidFill>
              </a:rPr>
              <a:t>Střední Východ</a:t>
            </a:r>
            <a:r>
              <a:rPr lang="cs-CZ" sz="2000" dirty="0">
                <a:solidFill>
                  <a:schemeClr val="dk1"/>
                </a:solidFill>
              </a:rPr>
              <a:t> (Írán)</a:t>
            </a:r>
            <a:r>
              <a:rPr lang="en" sz="2000" dirty="0">
                <a:solidFill>
                  <a:schemeClr val="dk1"/>
                </a:solidFill>
              </a:rPr>
              <a:t> a Rusko - 35 % těžby</a:t>
            </a:r>
          </a:p>
          <a:p>
            <a:pPr marL="914377" lvl="1" indent="-323843">
              <a:buClr>
                <a:schemeClr val="dk1"/>
              </a:buClr>
            </a:pPr>
            <a:r>
              <a:rPr lang="en" sz="1500" dirty="0">
                <a:solidFill>
                  <a:schemeClr val="dk1"/>
                </a:solidFill>
              </a:rPr>
              <a:t>ČR závislá na importu z Ruska - 70%</a:t>
            </a:r>
          </a:p>
          <a:p>
            <a:pPr marL="457189" indent="-355591"/>
            <a:r>
              <a:rPr lang="en" sz="2000" dirty="0"/>
              <a:t>Dnes také fracking - břidlicový plyn (USA) - těžba z geologických formací až 3 km pod povrchem</a:t>
            </a:r>
          </a:p>
          <a:p>
            <a:pPr marL="457189" indent="-355591"/>
            <a:r>
              <a:rPr lang="en" sz="2000" dirty="0">
                <a:solidFill>
                  <a:schemeClr val="dk1"/>
                </a:solidFill>
              </a:rPr>
              <a:t>Obecně nejmenší environmentální dopady, nejmenší emise z fosilních pali</a:t>
            </a:r>
            <a:r>
              <a:rPr lang="cs-CZ" sz="2000" dirty="0">
                <a:solidFill>
                  <a:schemeClr val="dk1"/>
                </a:solidFill>
              </a:rPr>
              <a:t>v (celkově ale 18% světových emisí CO2), </a:t>
            </a:r>
            <a:r>
              <a:rPr lang="en" sz="2000" dirty="0">
                <a:solidFill>
                  <a:schemeClr val="dk1"/>
                </a:solidFill>
              </a:rPr>
              <a:t>menší znečištění při těžbě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6EB614FB-0E7D-40DA-B0D6-B78DAA9E9D4B}"/>
              </a:ext>
            </a:extLst>
          </p:cNvPr>
          <p:cNvSpPr/>
          <p:nvPr/>
        </p:nvSpPr>
        <p:spPr>
          <a:xfrm>
            <a:off x="311700" y="4077072"/>
            <a:ext cx="8520600" cy="11537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 spd="slow" advTm="4944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96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/>
              <a:t>Zemní plyn - problémy</a:t>
            </a:r>
          </a:p>
        </p:txBody>
      </p:sp>
      <p:sp>
        <p:nvSpPr>
          <p:cNvPr id="220" name="Shape 220"/>
          <p:cNvSpPr txBox="1">
            <a:spLocks noGrp="1"/>
          </p:cNvSpPr>
          <p:nvPr>
            <p:ph type="body" idx="1"/>
          </p:nvPr>
        </p:nvSpPr>
        <p:spPr>
          <a:xfrm>
            <a:off x="311700" y="1555167"/>
            <a:ext cx="8520600" cy="5187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189" indent="-355591"/>
            <a:r>
              <a:rPr lang="en" sz="2000"/>
              <a:t>Úniky plynu a znečištění vod (hlavně při metodě fracking)</a:t>
            </a:r>
          </a:p>
          <a:p>
            <a:pPr marL="457189" indent="-355591"/>
            <a:r>
              <a:rPr lang="en" sz="2000"/>
              <a:t>Devastace krajiny a nebezpeční vyvolání zemětřesení při frackingu</a:t>
            </a:r>
          </a:p>
          <a:p>
            <a:pPr marL="457189" indent="-355591"/>
            <a:r>
              <a:rPr lang="en" sz="2000"/>
              <a:t>Hoření plynu v ropných ložiscích (emise CO</a:t>
            </a:r>
            <a:r>
              <a:rPr lang="en" sz="2000" baseline="-25000"/>
              <a:t>2</a:t>
            </a:r>
            <a:r>
              <a:rPr lang="en" sz="2000"/>
              <a:t>, palivo není využito)</a:t>
            </a:r>
          </a:p>
          <a:p>
            <a:pPr marL="457189" indent="-355591"/>
            <a:r>
              <a:rPr lang="en" sz="2000"/>
              <a:t>Distribuce ve formě LPG (liquified petroleum gas) nebo LNG (liquified natural gas) - pod velkým tlakem a nízké teplotě - vysoce hořlavý, energeticky náročný proces - ⅓ energie se spotřebuje na mezikontinentální přepravu, riziko sabotáží</a:t>
            </a:r>
          </a:p>
        </p:txBody>
      </p:sp>
    </p:spTree>
  </p:cSld>
  <p:clrMapOvr>
    <a:masterClrMapping/>
  </p:clrMapOvr>
  <p:transition spd="slow" advTm="46764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96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/>
              <a:t>Uhlí</a:t>
            </a:r>
          </a:p>
        </p:txBody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311700" y="1555167"/>
            <a:ext cx="8520600" cy="5187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189" indent="-355591"/>
            <a:r>
              <a:rPr lang="en" sz="2000" dirty="0"/>
              <a:t>Největší zásoby mezi fosilními palivy. Může vydržet i stovky let.</a:t>
            </a:r>
          </a:p>
          <a:p>
            <a:pPr marL="457189" indent="-355591"/>
            <a:r>
              <a:rPr lang="en" sz="2000" dirty="0"/>
              <a:t>Rezervy - 2</a:t>
            </a:r>
            <a:r>
              <a:rPr lang="cs-CZ" sz="2000" dirty="0"/>
              <a:t>7</a:t>
            </a:r>
            <a:r>
              <a:rPr lang="en" sz="2000" dirty="0"/>
              <a:t> % USA, Rusko 1</a:t>
            </a:r>
            <a:r>
              <a:rPr lang="cs-CZ" sz="2000" dirty="0"/>
              <a:t>7</a:t>
            </a:r>
            <a:r>
              <a:rPr lang="en" sz="2000" dirty="0"/>
              <a:t> %, Čína 13 %</a:t>
            </a:r>
            <a:r>
              <a:rPr lang="cs-CZ" sz="2000" dirty="0"/>
              <a:t> (ČR 0,6%)</a:t>
            </a:r>
          </a:p>
          <a:p>
            <a:pPr marL="457189" indent="-355591"/>
            <a:r>
              <a:rPr lang="en" sz="2000" dirty="0"/>
              <a:t>Čína - </a:t>
            </a:r>
            <a:r>
              <a:rPr lang="cs-CZ" sz="2000" dirty="0"/>
              <a:t>50</a:t>
            </a:r>
            <a:r>
              <a:rPr lang="en" sz="2000" dirty="0"/>
              <a:t> % těžby v roce 20</a:t>
            </a:r>
            <a:r>
              <a:rPr lang="cs-CZ" sz="2000" dirty="0"/>
              <a:t>13</a:t>
            </a:r>
          </a:p>
          <a:p>
            <a:pPr marL="457189" indent="-355591"/>
            <a:r>
              <a:rPr lang="cs-CZ" sz="1400" i="1" dirty="0"/>
              <a:t>(Zdroj: BP)</a:t>
            </a:r>
            <a:endParaRPr lang="en" sz="2000" dirty="0"/>
          </a:p>
          <a:p>
            <a:pPr marL="457189" indent="-355591"/>
            <a:r>
              <a:rPr lang="en" sz="2000" dirty="0"/>
              <a:t>45 % tepelné energie v USA, 80 % v Číně</a:t>
            </a:r>
          </a:p>
          <a:p>
            <a:pPr marL="457189" indent="-355591"/>
            <a:r>
              <a:rPr lang="en" sz="2000" dirty="0"/>
              <a:t>V ČR polovina emisí, účinnost elektráren pouze 33 % (svět 40-45%)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F648C8A3-372B-4CC9-909D-BB8EE3961104}"/>
              </a:ext>
            </a:extLst>
          </p:cNvPr>
          <p:cNvSpPr/>
          <p:nvPr/>
        </p:nvSpPr>
        <p:spPr>
          <a:xfrm>
            <a:off x="311700" y="1555167"/>
            <a:ext cx="8520600" cy="57768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 spd="slow" advTm="99999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96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/>
              <a:t>Uhlí - problémy</a:t>
            </a:r>
          </a:p>
        </p:txBody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311700" y="1555167"/>
            <a:ext cx="8520600" cy="5187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189" indent="-355591"/>
            <a:r>
              <a:rPr lang="en" sz="2000" dirty="0"/>
              <a:t>“Nejšpinavější” zdroj (</a:t>
            </a:r>
            <a:r>
              <a:rPr lang="cs-CZ" sz="2000" dirty="0"/>
              <a:t>42</a:t>
            </a:r>
            <a:r>
              <a:rPr lang="en" sz="2000" dirty="0"/>
              <a:t> % emisí CO</a:t>
            </a:r>
            <a:r>
              <a:rPr lang="en" sz="2000" baseline="-25000" dirty="0"/>
              <a:t>2</a:t>
            </a:r>
            <a:r>
              <a:rPr lang="en" sz="2000" dirty="0"/>
              <a:t> je ze spalování uhlí). </a:t>
            </a:r>
            <a:r>
              <a:rPr lang="en" sz="2000" dirty="0">
                <a:solidFill>
                  <a:schemeClr val="dk1"/>
                </a:solidFill>
              </a:rPr>
              <a:t>CO</a:t>
            </a:r>
            <a:r>
              <a:rPr lang="en" sz="2000" baseline="-25000" dirty="0">
                <a:solidFill>
                  <a:schemeClr val="dk1"/>
                </a:solidFill>
              </a:rPr>
              <a:t>2</a:t>
            </a:r>
            <a:r>
              <a:rPr lang="en" sz="2000" dirty="0">
                <a:solidFill>
                  <a:schemeClr val="dk1"/>
                </a:solidFill>
              </a:rPr>
              <a:t> </a:t>
            </a:r>
            <a:r>
              <a:rPr lang="cs-CZ" sz="2000" dirty="0">
                <a:solidFill>
                  <a:schemeClr val="dk1"/>
                </a:solidFill>
              </a:rPr>
              <a:t>na jednotku </a:t>
            </a:r>
            <a:r>
              <a:rPr lang="en" sz="2000" dirty="0">
                <a:solidFill>
                  <a:schemeClr val="dk1"/>
                </a:solidFill>
              </a:rPr>
              <a:t>3x více než ropa, 5x než zemní plyn, 17 x než jádro.</a:t>
            </a:r>
          </a:p>
          <a:p>
            <a:pPr indent="457189"/>
            <a:r>
              <a:rPr lang="en" sz="2000" dirty="0">
                <a:solidFill>
                  <a:schemeClr val="dk1"/>
                </a:solidFill>
              </a:rPr>
              <a:t>→ pokud bychom zahrnuli do ceny → nejdražší palivo</a:t>
            </a:r>
          </a:p>
          <a:p>
            <a:pPr marL="457189" indent="-355591"/>
            <a:r>
              <a:rPr lang="en" sz="2000" dirty="0"/>
              <a:t>Totální devastace krajiny při povrchové těžbě - doly, haldy s hlušinou. → Kontroverzní rekultivační projekty</a:t>
            </a:r>
          </a:p>
          <a:p>
            <a:pPr marL="457189" indent="-355591"/>
            <a:r>
              <a:rPr lang="en" sz="2000" dirty="0"/>
              <a:t>Propady zemského povrchu při hlubinné těžbě</a:t>
            </a:r>
          </a:p>
          <a:p>
            <a:pPr marL="457189" indent="-355591"/>
            <a:r>
              <a:rPr lang="en" sz="2000" dirty="0"/>
              <a:t>Kaly - tekutá forma toxických zbytků vzniklých spalováním uhlí - kontaminace půd a vod</a:t>
            </a:r>
          </a:p>
          <a:p>
            <a:pPr marL="457189" indent="-355591"/>
            <a:r>
              <a:rPr lang="en" sz="2000" dirty="0"/>
              <a:t>Zdravotní rizika - horníci, obyvatelé - zabíjí ročně stovky tisíc lidí</a:t>
            </a:r>
          </a:p>
          <a:p>
            <a:pPr marL="457189" indent="-355591"/>
            <a:r>
              <a:rPr lang="en" sz="2000" dirty="0"/>
              <a:t>Sociální rizika spojená s ukončením těžby v konkrétních regionech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8C600CA7-CDA9-44EC-A42A-3B6720B23D76}"/>
              </a:ext>
            </a:extLst>
          </p:cNvPr>
          <p:cNvSpPr/>
          <p:nvPr/>
        </p:nvSpPr>
        <p:spPr>
          <a:xfrm>
            <a:off x="395536" y="1555167"/>
            <a:ext cx="8436764" cy="14417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 spd="slow" advTm="46771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Shape 2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" y="51403"/>
            <a:ext cx="9143999" cy="6755196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5886700" y="211400"/>
            <a:ext cx="3050400" cy="1259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"/>
              <a:t>Je produkce uhlí v ČR potřeba?</a:t>
            </a:r>
          </a:p>
        </p:txBody>
      </p:sp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5886701" y="1642800"/>
            <a:ext cx="2961300" cy="4239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r>
              <a:rPr lang="en" i="1"/>
              <a:t> </a:t>
            </a:r>
          </a:p>
        </p:txBody>
      </p:sp>
      <p:sp>
        <p:nvSpPr>
          <p:cNvPr id="240" name="Shape 240"/>
          <p:cNvSpPr txBox="1"/>
          <p:nvPr/>
        </p:nvSpPr>
        <p:spPr>
          <a:xfrm>
            <a:off x="4727275" y="6289733"/>
            <a:ext cx="2001900" cy="43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/>
              <a:t>In Hnutí Duha</a:t>
            </a:r>
          </a:p>
        </p:txBody>
      </p:sp>
    </p:spTree>
  </p:cSld>
  <p:clrMapOvr>
    <a:masterClrMapping/>
  </p:clrMapOvr>
  <p:transition spd="slow" advTm="93632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Shape 2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4941" y="2128670"/>
            <a:ext cx="4027363" cy="3751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Shape 2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4" y="2302603"/>
            <a:ext cx="4135475" cy="3577567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Shape 24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96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/>
              <a:t>Opakování - zemní plyn a uhlí</a:t>
            </a:r>
          </a:p>
        </p:txBody>
      </p:sp>
    </p:spTree>
  </p:cSld>
  <p:clrMapOvr>
    <a:masterClrMapping/>
  </p:clrMapOvr>
  <p:transition spd="slow" advTm="8732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96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/>
              <a:t>Jaderná energie</a:t>
            </a:r>
          </a:p>
        </p:txBody>
      </p:sp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311700" y="1555167"/>
            <a:ext cx="8520600" cy="5187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189" indent="-355591"/>
            <a:r>
              <a:rPr lang="en" sz="2000" dirty="0"/>
              <a:t>Štepením jader radioaktivních prvků - primární zdroj uranová ruda</a:t>
            </a:r>
          </a:p>
          <a:p>
            <a:pPr marL="914377" lvl="1" indent="-355591"/>
            <a:r>
              <a:rPr lang="en" sz="2000" dirty="0"/>
              <a:t>60 000 tun ročně → Kazachstán, Kanada, </a:t>
            </a:r>
            <a:r>
              <a:rPr lang="cs-CZ" sz="2000" dirty="0"/>
              <a:t>Austrálie, </a:t>
            </a:r>
            <a:r>
              <a:rPr lang="en" sz="2000" dirty="0"/>
              <a:t>Niger, </a:t>
            </a:r>
            <a:r>
              <a:rPr lang="cs-CZ" sz="2000" dirty="0" err="1"/>
              <a:t>Namíbie</a:t>
            </a:r>
            <a:r>
              <a:rPr lang="en" sz="2000" dirty="0"/>
              <a:t>, Rusko</a:t>
            </a:r>
            <a:r>
              <a:rPr lang="cs-CZ" sz="2000" dirty="0"/>
              <a:t> </a:t>
            </a:r>
          </a:p>
          <a:p>
            <a:pPr marL="914377" lvl="1" indent="-355591"/>
            <a:r>
              <a:rPr lang="cs-CZ" sz="2000" dirty="0"/>
              <a:t>Největší zásoby Austrálie 30%, Kazachstán 14%, Kanada 8%, Rusko 8%</a:t>
            </a:r>
            <a:endParaRPr lang="en" sz="2000" dirty="0"/>
          </a:p>
          <a:p>
            <a:pPr marL="914377" lvl="1" indent="-355591"/>
            <a:r>
              <a:rPr lang="en" sz="2000" dirty="0"/>
              <a:t>ČR závislá na importu - především z Ruska</a:t>
            </a:r>
          </a:p>
          <a:p>
            <a:pPr marL="457189" indent="-355591">
              <a:buClr>
                <a:srgbClr val="000000"/>
              </a:buClr>
              <a:buFont typeface="Arial"/>
            </a:pPr>
            <a:r>
              <a:rPr lang="en" sz="2000" dirty="0"/>
              <a:t>Jaderné elektrárny – </a:t>
            </a:r>
            <a:r>
              <a:rPr lang="cs-CZ" sz="2000" dirty="0">
                <a:hlinkClick r:id="rId3"/>
              </a:rPr>
              <a:t>441 </a:t>
            </a:r>
            <a:r>
              <a:rPr lang="en" sz="2000" dirty="0">
                <a:hlinkClick r:id="rId3"/>
              </a:rPr>
              <a:t>v roce 20</a:t>
            </a:r>
            <a:r>
              <a:rPr lang="cs-CZ" sz="2000" dirty="0">
                <a:hlinkClick r:id="rId3"/>
              </a:rPr>
              <a:t>20</a:t>
            </a:r>
            <a:r>
              <a:rPr lang="en" sz="2000" dirty="0">
                <a:hlinkClick r:id="rId3"/>
              </a:rPr>
              <a:t>, </a:t>
            </a:r>
            <a:r>
              <a:rPr lang="cs-CZ" sz="2000" dirty="0">
                <a:hlinkClick r:id="rId3"/>
              </a:rPr>
              <a:t>10</a:t>
            </a:r>
            <a:r>
              <a:rPr lang="en" sz="2000" dirty="0">
                <a:hlinkClick r:id="rId3"/>
              </a:rPr>
              <a:t> % tržní </a:t>
            </a:r>
            <a:r>
              <a:rPr lang="cs-CZ" sz="2000" dirty="0">
                <a:hlinkClick r:id="rId3"/>
              </a:rPr>
              <a:t>elektřiny </a:t>
            </a:r>
            <a:r>
              <a:rPr lang="en" sz="2000" dirty="0"/>
              <a:t>(očekávání byla ale mnohem větší). Nově budované reaktory v budoucích letech ani nestihnou nahradit ty odstavené</a:t>
            </a:r>
          </a:p>
          <a:p>
            <a:pPr marL="457189" indent="-355591"/>
            <a:r>
              <a:rPr lang="en" sz="2000" dirty="0"/>
              <a:t>Nízký energetický výnos - až 82 % je ztraceno jako odpadní teplo, navíc další energie je potřeba vložit do demontace elektráren a ukládání radioaktivního odpadu</a:t>
            </a:r>
          </a:p>
        </p:txBody>
      </p:sp>
    </p:spTree>
  </p:cSld>
  <p:clrMapOvr>
    <a:masterClrMapping/>
  </p:clrMapOvr>
  <p:transition spd="slow" advTm="87816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Shape 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7095" y="5"/>
            <a:ext cx="7318615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1" y="0"/>
            <a:ext cx="2210100" cy="1968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cs-CZ" dirty="0"/>
              <a:t>Integrovaný energetický systém</a:t>
            </a:r>
            <a:r>
              <a:rPr lang="en" dirty="0"/>
              <a:t> </a:t>
            </a:r>
            <a:r>
              <a:rPr lang="en" sz="1800" i="1" dirty="0"/>
              <a:t>(Spoolman, Myers, 2014)</a:t>
            </a:r>
          </a:p>
        </p:txBody>
      </p:sp>
    </p:spTree>
    <p:extLst>
      <p:ext uri="{BB962C8B-B14F-4D97-AF65-F5344CB8AC3E}">
        <p14:creationId xmlns:p14="http://schemas.microsoft.com/office/powerpoint/2010/main" val="2259137220"/>
      </p:ext>
    </p:extLst>
  </p:cSld>
  <p:clrMapOvr>
    <a:masterClrMapping/>
  </p:clrMapOvr>
  <p:transition spd="slow" advTm="97253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1702" y="593367"/>
            <a:ext cx="4188863" cy="796000"/>
          </a:xfrm>
        </p:spPr>
        <p:txBody>
          <a:bodyPr/>
          <a:lstStyle/>
          <a:p>
            <a:r>
              <a:rPr lang="cs-CZ" dirty="0"/>
              <a:t>Jaderná propaganda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11700" y="1555167"/>
            <a:ext cx="4176522" cy="5187600"/>
          </a:xfrm>
        </p:spPr>
        <p:txBody>
          <a:bodyPr/>
          <a:lstStyle/>
          <a:p>
            <a:r>
              <a:rPr lang="cs-CZ" dirty="0"/>
              <a:t>Pozorujte mediální rámec v ČR spojený s rozšiřováním Dukovan.</a:t>
            </a:r>
          </a:p>
        </p:txBody>
      </p:sp>
      <p:pic>
        <p:nvPicPr>
          <p:cNvPr id="4" name="Obrázek 3" descr="propagan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8222" y="0"/>
            <a:ext cx="465578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469"/>
    </mc:Choice>
    <mc:Fallback xmlns="">
      <p:transition spd="slow" advTm="76469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96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/>
              <a:t>Jaderná energie - problémy</a:t>
            </a:r>
          </a:p>
        </p:txBody>
      </p:sp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311700" y="1555167"/>
            <a:ext cx="8520600" cy="5187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189" indent="-355591"/>
            <a:r>
              <a:rPr lang="en" sz="2000"/>
              <a:t>Bezpečnost - Černobyl, Fukušima a mnoho dalších příkladů úniků radioaktivních prvků</a:t>
            </a:r>
          </a:p>
          <a:p>
            <a:pPr marL="457189" indent="-355591"/>
            <a:r>
              <a:rPr lang="en" sz="2000"/>
              <a:t>Ekonomická náročnost provozu včetně náročnosti výstavby infrastruktury (a monitoringu) úložišť odpadu</a:t>
            </a:r>
          </a:p>
          <a:p>
            <a:pPr marL="457189" indent="-355591"/>
            <a:r>
              <a:rPr lang="en" sz="2000">
                <a:solidFill>
                  <a:schemeClr val="dk1"/>
                </a:solidFill>
              </a:rPr>
              <a:t>Radioaktivní odpad vzniká již při samotné těžbě - odkalovací nádrže</a:t>
            </a:r>
          </a:p>
          <a:p>
            <a:pPr marL="457189" indent="-355591">
              <a:buClr>
                <a:schemeClr val="dk1"/>
              </a:buClr>
            </a:pPr>
            <a:r>
              <a:rPr lang="en" sz="2000">
                <a:solidFill>
                  <a:schemeClr val="dk1"/>
                </a:solidFill>
              </a:rPr>
              <a:t>Tepelné znečištění - ochlazování reaktoru vodou - odváděna buď zpět do blízkého toku nebo do atmosféry - chladící věže</a:t>
            </a:r>
          </a:p>
        </p:txBody>
      </p:sp>
    </p:spTree>
  </p:cSld>
  <p:clrMapOvr>
    <a:masterClrMapping/>
  </p:clrMapOvr>
  <p:transition spd="slow" advTm="39248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96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/>
              <a:t>Jaderná energie - řešení?</a:t>
            </a:r>
          </a:p>
        </p:txBody>
      </p:sp>
      <p:sp>
        <p:nvSpPr>
          <p:cNvPr id="265" name="Shape 265"/>
          <p:cNvSpPr txBox="1">
            <a:spLocks noGrp="1"/>
          </p:cNvSpPr>
          <p:nvPr>
            <p:ph type="body" idx="1"/>
          </p:nvPr>
        </p:nvSpPr>
        <p:spPr>
          <a:xfrm>
            <a:off x="311700" y="1555167"/>
            <a:ext cx="8520600" cy="5187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189" indent="-355591"/>
            <a:r>
              <a:rPr lang="en" sz="2000" b="1"/>
              <a:t>Jaderná fúze</a:t>
            </a:r>
            <a:r>
              <a:rPr lang="en" sz="2000"/>
              <a:t> - bezpečné, nevytváří odpad, velké množství energie, za 60 let výzkumu a mnoha miliard USD se nepodařilo technologicky zajistit, aby dávalo více energie, než je vloženo</a:t>
            </a:r>
          </a:p>
        </p:txBody>
      </p:sp>
    </p:spTree>
  </p:cSld>
  <p:clrMapOvr>
    <a:masterClrMapping/>
  </p:clrMapOvr>
  <p:transition spd="slow" advTm="50780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3976800" cy="796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/>
              <a:t>Radioaktivní odpad</a:t>
            </a:r>
          </a:p>
        </p:txBody>
      </p:sp>
      <p:sp>
        <p:nvSpPr>
          <p:cNvPr id="271" name="Shape 271"/>
          <p:cNvSpPr txBox="1">
            <a:spLocks noGrp="1"/>
          </p:cNvSpPr>
          <p:nvPr>
            <p:ph type="body" idx="1"/>
          </p:nvPr>
        </p:nvSpPr>
        <p:spPr>
          <a:xfrm>
            <a:off x="311700" y="1555167"/>
            <a:ext cx="3976800" cy="5187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189" indent="-355591"/>
            <a:r>
              <a:rPr lang="en" sz="2000" dirty="0"/>
              <a:t>Nízkoaktivní odpad</a:t>
            </a:r>
          </a:p>
          <a:p>
            <a:pPr marL="914377" lvl="1" indent="-323843"/>
            <a:r>
              <a:rPr lang="en" sz="1500" dirty="0"/>
              <a:t>Opuštěné doly, štoly (i v ČR)</a:t>
            </a:r>
          </a:p>
          <a:p>
            <a:pPr marL="457189" indent="-355591"/>
            <a:r>
              <a:rPr lang="en" sz="2000" dirty="0"/>
              <a:t>Středněaktivní odpad</a:t>
            </a:r>
          </a:p>
          <a:p>
            <a:pPr marL="914377" lvl="1" indent="-323843"/>
            <a:r>
              <a:rPr lang="en" sz="1500" dirty="0"/>
              <a:t>Hlouběji - např. bývalý solný důl Gorleben</a:t>
            </a:r>
          </a:p>
          <a:p>
            <a:pPr marL="457189" indent="-355591"/>
            <a:r>
              <a:rPr lang="en" sz="2000" dirty="0"/>
              <a:t>Vysokoaktivní odpad</a:t>
            </a:r>
          </a:p>
          <a:p>
            <a:pPr marL="914377" lvl="1" indent="-323843"/>
            <a:r>
              <a:rPr lang="en" sz="1500" dirty="0">
                <a:solidFill>
                  <a:schemeClr val="dk1"/>
                </a:solidFill>
              </a:rPr>
              <a:t>Komplexní systémy uskladňující odpad na 10</a:t>
            </a:r>
            <a:r>
              <a:rPr lang="cs-CZ" sz="1500" dirty="0">
                <a:solidFill>
                  <a:schemeClr val="dk1"/>
                </a:solidFill>
              </a:rPr>
              <a:t>0</a:t>
            </a:r>
            <a:r>
              <a:rPr lang="en" sz="1500" dirty="0">
                <a:solidFill>
                  <a:schemeClr val="dk1"/>
                </a:solidFill>
              </a:rPr>
              <a:t> 000 let - ve fázi budování - Francie, Švédsko, Finsko. V ČR ve fázi vytipování lokalit. Nejprve potřeba ochladit → přesun dočasná úložiště → přesun trvalá úložiště</a:t>
            </a:r>
          </a:p>
        </p:txBody>
      </p:sp>
      <p:pic>
        <p:nvPicPr>
          <p:cNvPr id="272" name="Shape 2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8551" y="593365"/>
            <a:ext cx="4543751" cy="4043432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Shape 273"/>
          <p:cNvSpPr txBox="1"/>
          <p:nvPr/>
        </p:nvSpPr>
        <p:spPr>
          <a:xfrm>
            <a:off x="4288625" y="4832167"/>
            <a:ext cx="4543800" cy="59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>
              <a:lnSpc>
                <a:spcPct val="115000"/>
              </a:lnSpc>
              <a:spcAft>
                <a:spcPts val="1600"/>
              </a:spcAft>
            </a:pPr>
            <a:r>
              <a:rPr lang="en" sz="1500">
                <a:solidFill>
                  <a:schemeClr val="dk1"/>
                </a:solidFill>
              </a:rPr>
              <a:t>Obr. 1 rok provozu JE Temelín</a:t>
            </a:r>
            <a:br>
              <a:rPr lang="en" sz="1500">
                <a:solidFill>
                  <a:schemeClr val="dk1"/>
                </a:solidFill>
              </a:rPr>
            </a:br>
            <a:r>
              <a:rPr lang="en" sz="1500" i="1">
                <a:solidFill>
                  <a:schemeClr val="dk1"/>
                </a:solidFill>
              </a:rPr>
              <a:t>Zdroj: Dostál (2011)</a:t>
            </a:r>
          </a:p>
        </p:txBody>
      </p:sp>
    </p:spTree>
  </p:cSld>
  <p:clrMapOvr>
    <a:masterClrMapping/>
  </p:clrMapOvr>
  <p:transition spd="slow" advTm="55329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Shape 2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7927" y="1609338"/>
            <a:ext cx="5868148" cy="5142967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Shape 279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96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/>
              <a:t>Opakování - jádro</a:t>
            </a:r>
          </a:p>
        </p:txBody>
      </p:sp>
    </p:spTree>
  </p:cSld>
  <p:clrMapOvr>
    <a:masterClrMapping/>
  </p:clrMapOvr>
  <p:transition spd="slow" advTm="4892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/>
              <a:t>Obnovitelné zdroje</a:t>
            </a:r>
          </a:p>
        </p:txBody>
      </p:sp>
    </p:spTree>
  </p:cSld>
  <p:clrMapOvr>
    <a:masterClrMapping/>
  </p:clrMapOvr>
  <p:transition spd="slow" advTm="3536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96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/>
              <a:t>Vodní energie</a:t>
            </a:r>
          </a:p>
        </p:txBody>
      </p:sp>
      <p:sp>
        <p:nvSpPr>
          <p:cNvPr id="290" name="Shape 290"/>
          <p:cNvSpPr txBox="1">
            <a:spLocks noGrp="1"/>
          </p:cNvSpPr>
          <p:nvPr>
            <p:ph type="body" idx="1"/>
          </p:nvPr>
        </p:nvSpPr>
        <p:spPr>
          <a:xfrm>
            <a:off x="285720" y="1357299"/>
            <a:ext cx="8520600" cy="5187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189" indent="-355591"/>
            <a:r>
              <a:rPr lang="en" sz="2000" dirty="0"/>
              <a:t>Nejvíce používaný obnovitelný zdroj - zejména velká vodní díla + přečerpávací elektrárny</a:t>
            </a:r>
          </a:p>
          <a:p>
            <a:pPr marL="914377" lvl="1" indent="-323843"/>
            <a:r>
              <a:rPr lang="en" sz="1500" dirty="0"/>
              <a:t>Čína, Brazílie, Kanada, USA, Rusko, 99 % energie v Norsku</a:t>
            </a:r>
          </a:p>
          <a:p>
            <a:pPr marL="914377" lvl="1" indent="-323843"/>
            <a:r>
              <a:rPr lang="en" sz="1500" dirty="0"/>
              <a:t>Dle OSN</a:t>
            </a:r>
            <a:r>
              <a:rPr lang="cs-CZ" sz="1500" dirty="0"/>
              <a:t> je využito</a:t>
            </a:r>
            <a:r>
              <a:rPr lang="en" sz="1500" dirty="0"/>
              <a:t> pouze 13 % potenciálu</a:t>
            </a:r>
            <a:r>
              <a:rPr lang="cs-CZ" sz="1500" dirty="0"/>
              <a:t> vodní energie</a:t>
            </a:r>
            <a:endParaRPr lang="en" sz="1500" dirty="0"/>
          </a:p>
          <a:p>
            <a:pPr marL="914377" lvl="1" indent="-323843"/>
            <a:r>
              <a:rPr lang="en" sz="1500" dirty="0"/>
              <a:t>Čína chce zdvojnásobit, USA je na max kapacitě</a:t>
            </a:r>
          </a:p>
          <a:p>
            <a:pPr marL="457189" indent="-355591"/>
            <a:r>
              <a:rPr lang="en" sz="2000" dirty="0"/>
              <a:t>Environmentální a sociální dopady výstavby vodních děl</a:t>
            </a:r>
          </a:p>
          <a:p>
            <a:pPr marL="914377" lvl="1" indent="-323843"/>
            <a:r>
              <a:rPr lang="en" sz="1500" dirty="0"/>
              <a:t>Velké změny v krajině (klimatické dopady, vliv na vodní koloběh a biodiverzitu - může být i pozitivní)</a:t>
            </a:r>
          </a:p>
          <a:p>
            <a:pPr marL="914377" lvl="1" indent="-323843"/>
            <a:r>
              <a:rPr lang="en" sz="1500" dirty="0"/>
              <a:t>Přesídlení místních komunit</a:t>
            </a:r>
          </a:p>
          <a:p>
            <a:pPr marL="914377" lvl="1" indent="-323843"/>
            <a:r>
              <a:rPr lang="en" sz="1500" dirty="0"/>
              <a:t>Není navždy - vodní nádrže se postupně usazují</a:t>
            </a:r>
          </a:p>
          <a:p>
            <a:pPr marL="457189" indent="-355591"/>
            <a:r>
              <a:rPr lang="en" sz="2000" dirty="0"/>
              <a:t>Možnosti - mikrořešení - malé vodní elektrárny</a:t>
            </a:r>
          </a:p>
          <a:p>
            <a:pPr marL="457189" indent="-355591"/>
            <a:r>
              <a:rPr lang="en" sz="2000" dirty="0"/>
              <a:t>Přílivové elektrárny</a:t>
            </a:r>
          </a:p>
        </p:txBody>
      </p:sp>
    </p:spTree>
  </p:cSld>
  <p:clrMapOvr>
    <a:masterClrMapping/>
  </p:clrMapOvr>
  <p:transition spd="slow" advTm="43489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96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/>
              <a:t>Solární energie</a:t>
            </a:r>
          </a:p>
        </p:txBody>
      </p:sp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311700" y="1555167"/>
            <a:ext cx="8520600" cy="5187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189" indent="-355591"/>
            <a:r>
              <a:rPr lang="en" sz="2000"/>
              <a:t>Na vaření, ohřev vody, na výrobu elektřiny</a:t>
            </a:r>
          </a:p>
          <a:p>
            <a:pPr marL="457189" indent="-355591"/>
            <a:r>
              <a:rPr lang="en" sz="2000" b="1"/>
              <a:t>Pasivní tepelné systémy domů</a:t>
            </a:r>
            <a:r>
              <a:rPr lang="en" sz="2000"/>
              <a:t> - absorpce tepla přes den</a:t>
            </a:r>
          </a:p>
          <a:p>
            <a:pPr marL="457189" indent="-355591"/>
            <a:r>
              <a:rPr lang="en" sz="2000" b="1"/>
              <a:t>Aktivní tepelné systémy domů</a:t>
            </a:r>
            <a:r>
              <a:rPr lang="en" sz="2000"/>
              <a:t> - cirkulující voda ohřev topení</a:t>
            </a:r>
          </a:p>
          <a:p>
            <a:pPr marL="457189" indent="-355591"/>
            <a:r>
              <a:rPr lang="en" sz="2000" b="1"/>
              <a:t>Termální systémy</a:t>
            </a:r>
            <a:r>
              <a:rPr lang="en" sz="2000"/>
              <a:t> - zrcadla - ohřev vody na 100 stupňů</a:t>
            </a:r>
          </a:p>
          <a:p>
            <a:pPr marL="457189" indent="-355591"/>
            <a:r>
              <a:rPr lang="en" sz="2000" b="1"/>
              <a:t>Fotovoltaické panely</a:t>
            </a:r>
            <a:r>
              <a:rPr lang="en" sz="2000"/>
              <a:t> - pohyb elektronů křemíků - elektřina</a:t>
            </a:r>
          </a:p>
          <a:p>
            <a:pPr marL="457189" indent="-355591">
              <a:buClr>
                <a:schemeClr val="dk1"/>
              </a:buClr>
            </a:pPr>
            <a:r>
              <a:rPr lang="en" sz="2000">
                <a:solidFill>
                  <a:schemeClr val="dk1"/>
                </a:solidFill>
              </a:rPr>
              <a:t>Nárůst solární energie globálně o 55 % ročně v posledních 10 letech</a:t>
            </a:r>
          </a:p>
          <a:p>
            <a:pPr marL="457189" indent="-355591">
              <a:buClr>
                <a:schemeClr val="dk1"/>
              </a:buClr>
            </a:pPr>
            <a:r>
              <a:rPr lang="en" sz="2000">
                <a:solidFill>
                  <a:schemeClr val="dk1"/>
                </a:solidFill>
              </a:rPr>
              <a:t>Energetický výnos solární energie není vysoký + sluneční energie je nepravidelně rozmístěna (ALE: solární energie je nejtrvalejší)</a:t>
            </a:r>
          </a:p>
        </p:txBody>
      </p:sp>
    </p:spTree>
  </p:cSld>
  <p:clrMapOvr>
    <a:masterClrMapping/>
  </p:clrMapOvr>
  <p:transition spd="slow" advTm="44298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Shape 3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421788"/>
            <a:ext cx="9144003" cy="60144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18521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E125EBAC-9428-492A-9A8C-573083CB5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459" y="0"/>
            <a:ext cx="6657082" cy="6858000"/>
          </a:xfrm>
          <a:prstGeom prst="rect">
            <a:avLst/>
          </a:prstGeom>
        </p:spPr>
      </p:pic>
    </p:spTree>
  </p:cSld>
  <p:clrMapOvr>
    <a:masterClrMapping/>
  </p:clrMapOvr>
  <p:transition spd="slow" advTm="90487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kt 14" hidden="1">
            <a:extLst>
              <a:ext uri="{FF2B5EF4-FFF2-40B4-BE49-F238E27FC236}">
                <a16:creationId xmlns:a16="http://schemas.microsoft.com/office/drawing/2014/main" id="{462EA077-BDB5-4AA2-B72D-A3E19184A78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228478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think-cell Slide" r:id="rId4" imgW="352" imgH="321" progId="TCLayout.ActiveDocument.1">
                  <p:embed/>
                </p:oleObj>
              </mc:Choice>
              <mc:Fallback>
                <p:oleObj name="think-cell Slide" r:id="rId4" imgW="352" imgH="32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Obrázek 16">
            <a:extLst>
              <a:ext uri="{FF2B5EF4-FFF2-40B4-BE49-F238E27FC236}">
                <a16:creationId xmlns:a16="http://schemas.microsoft.com/office/drawing/2014/main" id="{96042A79-7073-49C0-9D66-4C2C238EE2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3928" y="2079487"/>
            <a:ext cx="4756558" cy="2448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7B0C933-6ED1-46D7-A40E-88F86013FE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008" y="2079487"/>
            <a:ext cx="4779959" cy="244827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5DA480B-CDB8-40E8-B8D6-2AE8C2C70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cs-CZ" dirty="0"/>
              <a:t>Kde ve skutečnosti jsme?</a:t>
            </a:r>
            <a:endParaRPr lang="en-GB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0F0E11D-5CDD-4B4B-B30D-9F5A3276C4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400" y="1389367"/>
            <a:ext cx="8520600" cy="5187600"/>
          </a:xfrm>
        </p:spPr>
        <p:txBody>
          <a:bodyPr/>
          <a:lstStyle/>
          <a:p>
            <a:r>
              <a:rPr lang="en-GB" b="1" i="0" dirty="0">
                <a:solidFill>
                  <a:srgbClr val="0067A1"/>
                </a:solidFill>
                <a:effectLst/>
                <a:latin typeface="CaputMCCbold"/>
                <a:hlinkClick r:id="rId8"/>
              </a:rPr>
              <a:t>That’s how fast the carbon clock is ticking</a:t>
            </a:r>
            <a:endParaRPr lang="cs-CZ" b="1" i="0" dirty="0">
              <a:solidFill>
                <a:srgbClr val="0067A1"/>
              </a:solidFill>
              <a:effectLst/>
              <a:latin typeface="CaputMCCbold"/>
            </a:endParaRPr>
          </a:p>
          <a:p>
            <a:endParaRPr lang="cs-CZ" b="1" dirty="0">
              <a:solidFill>
                <a:srgbClr val="0067A1"/>
              </a:solidFill>
              <a:latin typeface="CaputMCCbold"/>
            </a:endParaRPr>
          </a:p>
          <a:p>
            <a:endParaRPr lang="cs-CZ" b="1" i="0" dirty="0">
              <a:solidFill>
                <a:srgbClr val="0067A1"/>
              </a:solidFill>
              <a:effectLst/>
              <a:latin typeface="CaputMCCbold"/>
            </a:endParaRPr>
          </a:p>
          <a:p>
            <a:endParaRPr lang="cs-CZ" b="1" dirty="0">
              <a:solidFill>
                <a:srgbClr val="0067A1"/>
              </a:solidFill>
              <a:latin typeface="CaputMCCbold"/>
            </a:endParaRPr>
          </a:p>
          <a:p>
            <a:br>
              <a:rPr lang="cs-CZ" sz="1200" b="1" i="1" dirty="0">
                <a:solidFill>
                  <a:srgbClr val="0067A1"/>
                </a:solidFill>
                <a:latin typeface="CaputMCCbold"/>
              </a:rPr>
            </a:br>
            <a:br>
              <a:rPr lang="cs-CZ" sz="1200" b="1" i="1" dirty="0">
                <a:solidFill>
                  <a:srgbClr val="0067A1"/>
                </a:solidFill>
                <a:latin typeface="CaputMCCbold"/>
              </a:rPr>
            </a:br>
            <a:r>
              <a:rPr lang="cs-CZ" sz="1200" b="1" i="1" dirty="0">
                <a:solidFill>
                  <a:srgbClr val="0067A1"/>
                </a:solidFill>
                <a:latin typeface="CaputMCCbold"/>
              </a:rPr>
              <a:t>Zdroj: </a:t>
            </a:r>
            <a:r>
              <a:rPr lang="cs-CZ" sz="1200" b="1" i="1" dirty="0" err="1">
                <a:solidFill>
                  <a:srgbClr val="0067A1"/>
                </a:solidFill>
                <a:latin typeface="CaputMCCbold"/>
              </a:rPr>
              <a:t>Mercator</a:t>
            </a:r>
            <a:r>
              <a:rPr lang="cs-CZ" sz="1200" b="1" i="1" dirty="0">
                <a:solidFill>
                  <a:srgbClr val="0067A1"/>
                </a:solidFill>
                <a:latin typeface="CaputMCCbold"/>
              </a:rPr>
              <a:t> </a:t>
            </a:r>
            <a:r>
              <a:rPr lang="cs-CZ" sz="1200" b="1" i="1" dirty="0" err="1">
                <a:solidFill>
                  <a:srgbClr val="0067A1"/>
                </a:solidFill>
                <a:latin typeface="CaputMCCbold"/>
              </a:rPr>
              <a:t>Research</a:t>
            </a:r>
            <a:r>
              <a:rPr lang="cs-CZ" sz="1200" b="1" i="1" dirty="0">
                <a:solidFill>
                  <a:srgbClr val="0067A1"/>
                </a:solidFill>
                <a:latin typeface="CaputMCCbold"/>
              </a:rPr>
              <a:t> Institute on </a:t>
            </a:r>
            <a:r>
              <a:rPr lang="cs-CZ" sz="1200" b="1" i="1" dirty="0" err="1">
                <a:solidFill>
                  <a:srgbClr val="0067A1"/>
                </a:solidFill>
                <a:latin typeface="CaputMCCbold"/>
              </a:rPr>
              <a:t>Global</a:t>
            </a:r>
            <a:r>
              <a:rPr lang="cs-CZ" sz="1200" b="1" i="1" dirty="0">
                <a:solidFill>
                  <a:srgbClr val="0067A1"/>
                </a:solidFill>
                <a:latin typeface="CaputMCCbold"/>
              </a:rPr>
              <a:t> </a:t>
            </a:r>
            <a:r>
              <a:rPr lang="cs-CZ" sz="1200" b="1" i="1" dirty="0" err="1">
                <a:solidFill>
                  <a:srgbClr val="0067A1"/>
                </a:solidFill>
                <a:latin typeface="CaputMCCbold"/>
              </a:rPr>
              <a:t>Commons</a:t>
            </a:r>
            <a:r>
              <a:rPr lang="cs-CZ" sz="1200" b="1" i="1" dirty="0">
                <a:solidFill>
                  <a:srgbClr val="0067A1"/>
                </a:solidFill>
                <a:latin typeface="CaputMCCbold"/>
              </a:rPr>
              <a:t> and </a:t>
            </a:r>
            <a:r>
              <a:rPr lang="cs-CZ" sz="1200" b="1" i="1" dirty="0" err="1">
                <a:solidFill>
                  <a:srgbClr val="0067A1"/>
                </a:solidFill>
                <a:latin typeface="CaputMCCbold"/>
              </a:rPr>
              <a:t>Climate</a:t>
            </a:r>
            <a:r>
              <a:rPr lang="cs-CZ" sz="1200" b="1" i="1" dirty="0">
                <a:solidFill>
                  <a:srgbClr val="0067A1"/>
                </a:solidFill>
                <a:latin typeface="CaputMCCbold"/>
              </a:rPr>
              <a:t> </a:t>
            </a:r>
            <a:r>
              <a:rPr lang="cs-CZ" sz="1200" b="1" i="1" dirty="0" err="1">
                <a:solidFill>
                  <a:srgbClr val="0067A1"/>
                </a:solidFill>
                <a:latin typeface="CaputMCCbold"/>
              </a:rPr>
              <a:t>Change</a:t>
            </a:r>
            <a:endParaRPr lang="en-GB" sz="1200" b="1" i="1" dirty="0">
              <a:solidFill>
                <a:srgbClr val="0067A1"/>
              </a:solidFill>
              <a:effectLst/>
              <a:latin typeface="CaputMCCbold"/>
            </a:endParaRPr>
          </a:p>
          <a:p>
            <a:endParaRPr lang="en-GB" dirty="0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6CADF979-CAA1-4E26-B636-D9EDE55F4F93}"/>
              </a:ext>
            </a:extLst>
          </p:cNvPr>
          <p:cNvSpPr/>
          <p:nvPr/>
        </p:nvSpPr>
        <p:spPr>
          <a:xfrm>
            <a:off x="1475656" y="2996952"/>
            <a:ext cx="936104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2C742C23-2E68-44D0-9F5A-0FF8255CD823}"/>
              </a:ext>
            </a:extLst>
          </p:cNvPr>
          <p:cNvSpPr/>
          <p:nvPr/>
        </p:nvSpPr>
        <p:spPr>
          <a:xfrm>
            <a:off x="179512" y="2031236"/>
            <a:ext cx="1091948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id="{90F640B6-831B-4AAF-8F95-410AA531DF8C}"/>
              </a:ext>
            </a:extLst>
          </p:cNvPr>
          <p:cNvSpPr/>
          <p:nvPr/>
        </p:nvSpPr>
        <p:spPr>
          <a:xfrm>
            <a:off x="7588538" y="2004079"/>
            <a:ext cx="1091948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ál 19">
            <a:extLst>
              <a:ext uri="{FF2B5EF4-FFF2-40B4-BE49-F238E27FC236}">
                <a16:creationId xmlns:a16="http://schemas.microsoft.com/office/drawing/2014/main" id="{F11ABF9B-12E2-4AFD-94ED-97413B0D627A}"/>
              </a:ext>
            </a:extLst>
          </p:cNvPr>
          <p:cNvSpPr/>
          <p:nvPr/>
        </p:nvSpPr>
        <p:spPr>
          <a:xfrm>
            <a:off x="5064228" y="2989049"/>
            <a:ext cx="1091948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55304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96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/>
              <a:t>Solární energie - ČR</a:t>
            </a:r>
          </a:p>
        </p:txBody>
      </p:sp>
      <p:sp>
        <p:nvSpPr>
          <p:cNvPr id="313" name="Shape 313"/>
          <p:cNvSpPr txBox="1">
            <a:spLocks noGrp="1"/>
          </p:cNvSpPr>
          <p:nvPr>
            <p:ph type="body" idx="1"/>
          </p:nvPr>
        </p:nvSpPr>
        <p:spPr>
          <a:xfrm>
            <a:off x="71407" y="2527681"/>
            <a:ext cx="2889300" cy="275870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189" indent="-355591">
              <a:buClr>
                <a:schemeClr val="dk1"/>
              </a:buClr>
            </a:pPr>
            <a:r>
              <a:rPr lang="cs-CZ" sz="2000" dirty="0">
                <a:solidFill>
                  <a:schemeClr val="dk1"/>
                </a:solidFill>
              </a:rPr>
              <a:t>	</a:t>
            </a:r>
            <a:r>
              <a:rPr lang="en" sz="2000" dirty="0">
                <a:solidFill>
                  <a:schemeClr val="dk1"/>
                </a:solidFill>
              </a:rPr>
              <a:t>Pokud využijeme </a:t>
            </a:r>
            <a:r>
              <a:rPr lang="cs-CZ" sz="2000" dirty="0">
                <a:solidFill>
                  <a:schemeClr val="dk1"/>
                </a:solidFill>
              </a:rPr>
              <a:t>v</a:t>
            </a:r>
            <a:r>
              <a:rPr lang="en" sz="2000" dirty="0">
                <a:solidFill>
                  <a:schemeClr val="dk1"/>
                </a:solidFill>
              </a:rPr>
              <a:t>šechny střechy k výrobě energie ze slunce, pokryjeme více než 40% naší celkové spotřeby</a:t>
            </a:r>
          </a:p>
          <a:p>
            <a:endParaRPr/>
          </a:p>
        </p:txBody>
      </p:sp>
      <p:pic>
        <p:nvPicPr>
          <p:cNvPr id="314" name="Shape 3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8930" y="1555167"/>
            <a:ext cx="6215073" cy="492760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Shape 315"/>
          <p:cNvSpPr txBox="1"/>
          <p:nvPr/>
        </p:nvSpPr>
        <p:spPr>
          <a:xfrm>
            <a:off x="5595325" y="6435200"/>
            <a:ext cx="1704600" cy="42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800" i="1"/>
              <a:t>Zdroj: Hnutí Duha</a:t>
            </a:r>
          </a:p>
        </p:txBody>
      </p:sp>
    </p:spTree>
  </p:cSld>
  <p:clrMapOvr>
    <a:masterClrMapping/>
  </p:clrMapOvr>
  <p:transition spd="slow" advTm="37766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Shape 3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8379" y="5"/>
            <a:ext cx="3855623" cy="3446785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Shape 321"/>
          <p:cNvSpPr txBox="1">
            <a:spLocks noGrp="1"/>
          </p:cNvSpPr>
          <p:nvPr>
            <p:ph type="title"/>
          </p:nvPr>
        </p:nvSpPr>
        <p:spPr>
          <a:xfrm>
            <a:off x="311700" y="157300"/>
            <a:ext cx="4257000" cy="1362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/>
              <a:t>Opakování - vodní a solární energie</a:t>
            </a:r>
          </a:p>
        </p:txBody>
      </p:sp>
      <p:pic>
        <p:nvPicPr>
          <p:cNvPr id="322" name="Shape 3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2" y="1838603"/>
            <a:ext cx="4256999" cy="3672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Shape 3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97347" y="3411199"/>
            <a:ext cx="3646655" cy="344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2881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96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/>
              <a:t>Větrná energie</a:t>
            </a:r>
          </a:p>
        </p:txBody>
      </p:sp>
      <p:sp>
        <p:nvSpPr>
          <p:cNvPr id="329" name="Shape 329"/>
          <p:cNvSpPr txBox="1">
            <a:spLocks noGrp="1"/>
          </p:cNvSpPr>
          <p:nvPr>
            <p:ph type="body" idx="1"/>
          </p:nvPr>
        </p:nvSpPr>
        <p:spPr>
          <a:xfrm>
            <a:off x="311700" y="1555167"/>
            <a:ext cx="8520600" cy="5187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189" indent="-355591">
              <a:buClr>
                <a:schemeClr val="dk1"/>
              </a:buClr>
            </a:pPr>
            <a:r>
              <a:rPr lang="en" sz="2000">
                <a:solidFill>
                  <a:schemeClr val="dk1"/>
                </a:solidFill>
              </a:rPr>
              <a:t>Nejlevnější obnovitelný zdroj</a:t>
            </a:r>
          </a:p>
          <a:p>
            <a:pPr marL="457189" indent="-355591">
              <a:buClr>
                <a:schemeClr val="dk1"/>
              </a:buClr>
            </a:pPr>
            <a:r>
              <a:rPr lang="en" sz="2000">
                <a:solidFill>
                  <a:schemeClr val="dk1"/>
                </a:solidFill>
              </a:rPr>
              <a:t>Turbíny velikosti až 40 patrových budov - vyšší stálejší a silnější</a:t>
            </a:r>
          </a:p>
          <a:p>
            <a:pPr marL="457189" indent="-355591">
              <a:buClr>
                <a:schemeClr val="dk1"/>
              </a:buClr>
            </a:pPr>
            <a:r>
              <a:rPr lang="en" sz="2000">
                <a:solidFill>
                  <a:schemeClr val="dk1"/>
                </a:solidFill>
              </a:rPr>
              <a:t>Problémy - nepravidelnost větru, potřeba velkých generátorů pro distribuci do sítě, síťové pokrytí z míst, kde fouká (hory, pole) do měst/obcí</a:t>
            </a:r>
          </a:p>
          <a:p>
            <a:pPr marL="457189" indent="-355591">
              <a:buClr>
                <a:schemeClr val="dk1"/>
              </a:buClr>
            </a:pPr>
            <a:r>
              <a:rPr lang="en" sz="2000">
                <a:solidFill>
                  <a:schemeClr val="dk1"/>
                </a:solidFill>
              </a:rPr>
              <a:t>Mikrořešení - větrníky na střechách domů</a:t>
            </a:r>
          </a:p>
        </p:txBody>
      </p:sp>
    </p:spTree>
  </p:cSld>
  <p:clrMapOvr>
    <a:masterClrMapping/>
  </p:clrMapOvr>
  <p:transition spd="slow" advTm="213255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96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/>
              <a:t>Větrná energie - ČR</a:t>
            </a:r>
          </a:p>
        </p:txBody>
      </p:sp>
      <p:sp>
        <p:nvSpPr>
          <p:cNvPr id="335" name="Shape 335"/>
          <p:cNvSpPr txBox="1">
            <a:spLocks noGrp="1"/>
          </p:cNvSpPr>
          <p:nvPr>
            <p:ph type="body" idx="1"/>
          </p:nvPr>
        </p:nvSpPr>
        <p:spPr>
          <a:xfrm>
            <a:off x="390979" y="1389367"/>
            <a:ext cx="3395207" cy="5187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189" indent="-355591"/>
            <a:r>
              <a:rPr lang="en" sz="2000" dirty="0">
                <a:solidFill>
                  <a:schemeClr val="dk1"/>
                </a:solidFill>
              </a:rPr>
              <a:t>Potenciál 2750 MW = ročně cca 6000 GWh (cca jeden temelínský reaktor) </a:t>
            </a:r>
            <a:r>
              <a:rPr lang="en" sz="2000" dirty="0"/>
              <a:t> </a:t>
            </a:r>
          </a:p>
        </p:txBody>
      </p:sp>
      <p:pic>
        <p:nvPicPr>
          <p:cNvPr id="336" name="Shape 3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9316" y="1489100"/>
            <a:ext cx="4752975" cy="73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Shape 3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14678" y="2346302"/>
            <a:ext cx="5929323" cy="4410100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Shape 338"/>
          <p:cNvSpPr txBox="1"/>
          <p:nvPr/>
        </p:nvSpPr>
        <p:spPr>
          <a:xfrm>
            <a:off x="4778051" y="6435200"/>
            <a:ext cx="1704600" cy="42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800" i="1"/>
              <a:t>Zdroj: Hnutí Duha</a:t>
            </a:r>
          </a:p>
        </p:txBody>
      </p:sp>
    </p:spTree>
  </p:cSld>
  <p:clrMapOvr>
    <a:masterClrMapping/>
  </p:clrMapOvr>
  <p:transition spd="slow" advTm="42433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96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/>
              <a:t>Biomasa - biopaliva</a:t>
            </a:r>
          </a:p>
        </p:txBody>
      </p:sp>
      <p:sp>
        <p:nvSpPr>
          <p:cNvPr id="344" name="Shape 344"/>
          <p:cNvSpPr txBox="1">
            <a:spLocks noGrp="1"/>
          </p:cNvSpPr>
          <p:nvPr>
            <p:ph type="body" idx="1"/>
          </p:nvPr>
        </p:nvSpPr>
        <p:spPr>
          <a:xfrm>
            <a:off x="311700" y="1555167"/>
            <a:ext cx="8520600" cy="5187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189" indent="-355591">
              <a:spcBef>
                <a:spcPts val="700"/>
              </a:spcBef>
              <a:spcAft>
                <a:spcPts val="0"/>
              </a:spcAft>
            </a:pPr>
            <a:r>
              <a:rPr lang="en" sz="2000" dirty="0">
                <a:solidFill>
                  <a:schemeClr val="dk1"/>
                </a:solidFill>
              </a:rPr>
              <a:t>Chemická energie - vaření, ohřev vody, elektřina, pohonné hmoty, bioplyn</a:t>
            </a:r>
          </a:p>
          <a:p>
            <a:pPr marL="457189" indent="-355591">
              <a:spcBef>
                <a:spcPts val="700"/>
              </a:spcBef>
              <a:spcAft>
                <a:spcPts val="0"/>
              </a:spcAft>
            </a:pPr>
            <a:r>
              <a:rPr lang="en" sz="2000" dirty="0">
                <a:solidFill>
                  <a:schemeClr val="dk1"/>
                </a:solidFill>
              </a:rPr>
              <a:t>Zdroj s největším potenciálem</a:t>
            </a:r>
          </a:p>
          <a:p>
            <a:pPr marL="457189" indent="-355591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</a:pPr>
            <a:r>
              <a:rPr lang="en" sz="2000" dirty="0">
                <a:solidFill>
                  <a:schemeClr val="dk1"/>
                </a:solidFill>
              </a:rPr>
              <a:t>Zdroj s velkými environmentálními dopady, pokud se biomasa pěstuje ve velkém na plantážích, navíc není CO</a:t>
            </a:r>
            <a:r>
              <a:rPr lang="en" sz="2000" baseline="-25000" dirty="0">
                <a:solidFill>
                  <a:schemeClr val="dk1"/>
                </a:solidFill>
              </a:rPr>
              <a:t>2</a:t>
            </a:r>
            <a:r>
              <a:rPr lang="en" sz="2000" dirty="0">
                <a:solidFill>
                  <a:schemeClr val="dk1"/>
                </a:solidFill>
              </a:rPr>
              <a:t> neutrální pokud se používají chemická hnojiva</a:t>
            </a:r>
          </a:p>
          <a:p>
            <a:pPr marL="457189" indent="-355591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</a:pPr>
            <a:r>
              <a:rPr lang="en" sz="2000" dirty="0">
                <a:solidFill>
                  <a:schemeClr val="dk1"/>
                </a:solidFill>
              </a:rPr>
              <a:t>Biopaliva 1., 2. a 3. generace</a:t>
            </a:r>
          </a:p>
        </p:txBody>
      </p:sp>
    </p:spTree>
  </p:cSld>
  <p:clrMapOvr>
    <a:masterClrMapping/>
  </p:clrMapOvr>
  <p:transition spd="slow" advTm="75427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96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/>
              <a:t>Biomasa - ČR</a:t>
            </a:r>
          </a:p>
        </p:txBody>
      </p:sp>
      <p:sp>
        <p:nvSpPr>
          <p:cNvPr id="350" name="Shape 350"/>
          <p:cNvSpPr txBox="1">
            <a:spLocks noGrp="1"/>
          </p:cNvSpPr>
          <p:nvPr>
            <p:ph type="body" idx="1"/>
          </p:nvPr>
        </p:nvSpPr>
        <p:spPr>
          <a:xfrm>
            <a:off x="311700" y="1555167"/>
            <a:ext cx="8520600" cy="5187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189" indent="-355591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</a:pPr>
            <a:r>
              <a:rPr lang="en" sz="2000" dirty="0">
                <a:solidFill>
                  <a:schemeClr val="dk1"/>
                </a:solidFill>
              </a:rPr>
              <a:t>Celková energie v biomase 276 PJ, možnosti:</a:t>
            </a:r>
          </a:p>
          <a:p>
            <a:pPr marL="457189" indent="-355591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</a:pPr>
            <a:r>
              <a:rPr lang="cs-CZ" sz="2000" dirty="0">
                <a:solidFill>
                  <a:schemeClr val="dk1"/>
                </a:solidFill>
              </a:rPr>
              <a:t>	</a:t>
            </a:r>
            <a:r>
              <a:rPr lang="en" sz="2000" dirty="0">
                <a:solidFill>
                  <a:schemeClr val="dk1"/>
                </a:solidFill>
              </a:rPr>
              <a:t>zemědělství: pěstování dřevin, bylin a sláma (70 %)</a:t>
            </a:r>
          </a:p>
          <a:p>
            <a:pPr marL="457189" indent="-355591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</a:pPr>
            <a:r>
              <a:rPr lang="cs-CZ" sz="2000" dirty="0">
                <a:solidFill>
                  <a:schemeClr val="dk1"/>
                </a:solidFill>
              </a:rPr>
              <a:t>	</a:t>
            </a:r>
            <a:r>
              <a:rPr lang="en" sz="2000" dirty="0">
                <a:solidFill>
                  <a:schemeClr val="dk1"/>
                </a:solidFill>
              </a:rPr>
              <a:t>lesní biomasa (18 %)</a:t>
            </a:r>
          </a:p>
          <a:p>
            <a:pPr marL="457189" indent="-355591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</a:pPr>
            <a:r>
              <a:rPr lang="cs-CZ" sz="2000" dirty="0">
                <a:solidFill>
                  <a:schemeClr val="dk1"/>
                </a:solidFill>
              </a:rPr>
              <a:t>	</a:t>
            </a:r>
            <a:r>
              <a:rPr lang="en" sz="2000" dirty="0">
                <a:solidFill>
                  <a:schemeClr val="dk1"/>
                </a:solidFill>
              </a:rPr>
              <a:t>zbytková biomasa (12 %)</a:t>
            </a:r>
          </a:p>
          <a:p>
            <a:pPr marL="457189" indent="-355591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</a:pPr>
            <a:endParaRPr lang="cs-CZ" sz="2000" dirty="0">
              <a:solidFill>
                <a:schemeClr val="dk1"/>
              </a:solidFill>
            </a:endParaRPr>
          </a:p>
          <a:p>
            <a:pPr marL="457189" indent="-355591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</a:pPr>
            <a:r>
              <a:rPr lang="en" sz="2000" dirty="0">
                <a:solidFill>
                  <a:schemeClr val="dk1"/>
                </a:solidFill>
              </a:rPr>
              <a:t>Možnosti odpovídají kombinaci:</a:t>
            </a:r>
          </a:p>
          <a:p>
            <a:pPr marL="457189" indent="-355591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</a:pPr>
            <a:r>
              <a:rPr lang="cs-CZ" sz="2000" dirty="0">
                <a:solidFill>
                  <a:schemeClr val="dk1"/>
                </a:solidFill>
              </a:rPr>
              <a:t>	</a:t>
            </a:r>
            <a:r>
              <a:rPr lang="en" sz="2000" dirty="0">
                <a:solidFill>
                  <a:schemeClr val="dk1"/>
                </a:solidFill>
              </a:rPr>
              <a:t>13 TWh elektřiny (roční výroba Temelína)</a:t>
            </a:r>
          </a:p>
          <a:p>
            <a:pPr marL="457189" indent="-355591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</a:pPr>
            <a:r>
              <a:rPr lang="cs-CZ" sz="2000" dirty="0">
                <a:solidFill>
                  <a:schemeClr val="dk1"/>
                </a:solidFill>
              </a:rPr>
              <a:t>	</a:t>
            </a:r>
            <a:r>
              <a:rPr lang="en" sz="2000" dirty="0">
                <a:solidFill>
                  <a:schemeClr val="dk1"/>
                </a:solidFill>
              </a:rPr>
              <a:t>150 PJ teplo</a:t>
            </a:r>
          </a:p>
          <a:p>
            <a:endParaRPr/>
          </a:p>
        </p:txBody>
      </p:sp>
    </p:spTree>
  </p:cSld>
  <p:clrMapOvr>
    <a:masterClrMapping/>
  </p:clrMapOvr>
  <p:transition spd="slow" advTm="120418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Shape 3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3920" y="2259570"/>
            <a:ext cx="4531151" cy="3805599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Shape 35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96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/>
              <a:t>Opakování - větrná energie + biopaliva</a:t>
            </a:r>
          </a:p>
        </p:txBody>
      </p:sp>
      <p:pic>
        <p:nvPicPr>
          <p:cNvPr id="357" name="Shape 3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692" y="2259571"/>
            <a:ext cx="4075315" cy="3805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3471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96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/>
              <a:t>Geotermální energie</a:t>
            </a:r>
          </a:p>
        </p:txBody>
      </p:sp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311700" y="1555167"/>
            <a:ext cx="8520600" cy="5187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189" indent="-355591">
              <a:spcAft>
                <a:spcPts val="0"/>
              </a:spcAft>
              <a:buClr>
                <a:schemeClr val="dk1"/>
              </a:buClr>
            </a:pPr>
            <a:r>
              <a:rPr lang="en" sz="2000">
                <a:solidFill>
                  <a:schemeClr val="dk1"/>
                </a:solidFill>
              </a:rPr>
              <a:t>Ohřívá a chladí domy - speciální pumpy - potrubí v pozemku → využívá rozdílů teplot těsně pod povrchem a několik decimetrů níže. Problém - potřeba velké plochy pozemku</a:t>
            </a:r>
          </a:p>
          <a:p>
            <a:pPr marL="457189" indent="-355591">
              <a:spcAft>
                <a:spcPts val="0"/>
              </a:spcAft>
              <a:buClr>
                <a:schemeClr val="dk1"/>
              </a:buClr>
            </a:pPr>
            <a:r>
              <a:rPr lang="en" sz="2000">
                <a:solidFill>
                  <a:schemeClr val="dk1"/>
                </a:solidFill>
              </a:rPr>
              <a:t>Teplé (horké) prameny - pára - turbína - elektřina</a:t>
            </a:r>
          </a:p>
          <a:p>
            <a:pPr marL="457189" indent="-355591">
              <a:spcAft>
                <a:spcPts val="0"/>
              </a:spcAft>
              <a:buClr>
                <a:schemeClr val="dk1"/>
              </a:buClr>
            </a:pPr>
            <a:r>
              <a:rPr lang="en" sz="2000">
                <a:solidFill>
                  <a:schemeClr val="dk1"/>
                </a:solidFill>
              </a:rPr>
              <a:t>Obojí zejména v severských zemích</a:t>
            </a:r>
          </a:p>
          <a:p>
            <a:pPr marL="457189" indent="-355591">
              <a:spcAft>
                <a:spcPts val="0"/>
              </a:spcAft>
              <a:buClr>
                <a:schemeClr val="dk1"/>
              </a:buClr>
            </a:pPr>
            <a:r>
              <a:rPr lang="en" sz="2000">
                <a:solidFill>
                  <a:schemeClr val="dk1"/>
                </a:solidFill>
              </a:rPr>
              <a:t>Potenciál - snaha využít teplo hornin pod povrchem - 3-5 km. Otázka, jaké bude mít geologické důsledky</a:t>
            </a:r>
          </a:p>
        </p:txBody>
      </p:sp>
    </p:spTree>
  </p:cSld>
  <p:clrMapOvr>
    <a:masterClrMapping/>
  </p:clrMapOvr>
  <p:transition spd="slow" advTm="164674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96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/>
              <a:t>Geotermální energie - ČR</a:t>
            </a:r>
          </a:p>
        </p:txBody>
      </p:sp>
      <p:sp>
        <p:nvSpPr>
          <p:cNvPr id="369" name="Shape 369"/>
          <p:cNvSpPr txBox="1">
            <a:spLocks noGrp="1"/>
          </p:cNvSpPr>
          <p:nvPr>
            <p:ph type="body" idx="1"/>
          </p:nvPr>
        </p:nvSpPr>
        <p:spPr>
          <a:xfrm>
            <a:off x="311701" y="1555169"/>
            <a:ext cx="8546580" cy="873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189" indent="-355591">
              <a:spcAft>
                <a:spcPts val="0"/>
              </a:spcAft>
              <a:buClr>
                <a:schemeClr val="dk1"/>
              </a:buClr>
            </a:pPr>
            <a:r>
              <a:rPr lang="en" sz="2000" dirty="0">
                <a:solidFill>
                  <a:schemeClr val="dk1"/>
                </a:solidFill>
              </a:rPr>
              <a:t>Potenciál 10 TWh elektřiny a 26,9 PJ tepla</a:t>
            </a:r>
          </a:p>
          <a:p>
            <a:pPr marL="457189" indent="-355591">
              <a:spcAft>
                <a:spcPts val="0"/>
              </a:spcAft>
              <a:buClr>
                <a:schemeClr val="dk1"/>
              </a:buClr>
            </a:pPr>
            <a:r>
              <a:rPr lang="en" sz="2000" dirty="0">
                <a:solidFill>
                  <a:schemeClr val="dk1"/>
                </a:solidFill>
              </a:rPr>
              <a:t>Dosud není v Česku provozu žádná elektrárna</a:t>
            </a:r>
          </a:p>
        </p:txBody>
      </p:sp>
      <p:pic>
        <p:nvPicPr>
          <p:cNvPr id="370" name="Shape 3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8779" y="2643206"/>
            <a:ext cx="5786447" cy="4214819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Shape 371"/>
          <p:cNvSpPr txBox="1"/>
          <p:nvPr/>
        </p:nvSpPr>
        <p:spPr>
          <a:xfrm>
            <a:off x="5790025" y="5589267"/>
            <a:ext cx="1704600" cy="42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800" i="1"/>
              <a:t>Zdroj: Hnutí Duha</a:t>
            </a:r>
          </a:p>
        </p:txBody>
      </p:sp>
    </p:spTree>
  </p:cSld>
  <p:clrMapOvr>
    <a:masterClrMapping/>
  </p:clrMapOvr>
  <p:transition spd="slow" advTm="19451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96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/>
              <a:t>Hydrogen - vodíková energie</a:t>
            </a:r>
          </a:p>
        </p:txBody>
      </p:sp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311700" y="1555167"/>
            <a:ext cx="8520600" cy="5187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189" indent="-355591"/>
            <a:r>
              <a:rPr lang="en" sz="2000" dirty="0"/>
              <a:t>Není zatím technicky možné s kladným energetickým výnosem</a:t>
            </a:r>
          </a:p>
          <a:p>
            <a:pPr marL="457189" indent="-355591"/>
            <a:r>
              <a:rPr lang="en" sz="2000" dirty="0"/>
              <a:t>Potenciál - bezemisní palivo - pouze vodní pára</a:t>
            </a:r>
            <a:endParaRPr lang="cs-CZ" sz="2000" dirty="0"/>
          </a:p>
          <a:p>
            <a:pPr marL="457189" indent="-355591"/>
            <a:r>
              <a:rPr lang="cs-CZ" sz="2000" dirty="0"/>
              <a:t>Použití v dopravě – již možné</a:t>
            </a:r>
            <a:endParaRPr lang="en" sz="2000" dirty="0"/>
          </a:p>
        </p:txBody>
      </p:sp>
    </p:spTree>
  </p:cSld>
  <p:clrMapOvr>
    <a:masterClrMapping/>
  </p:clrMapOvr>
  <p:transition spd="slow" advTm="21729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>
            <a:extLst>
              <a:ext uri="{FF2B5EF4-FFF2-40B4-BE49-F238E27FC236}">
                <a16:creationId xmlns:a16="http://schemas.microsoft.com/office/drawing/2014/main" id="{642125F1-0019-4788-846E-0CC7EDA0AF9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068404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think-cell Slide" r:id="rId4" imgW="352" imgH="321" progId="TCLayout.ActiveDocument.1">
                  <p:embed/>
                </p:oleObj>
              </mc:Choice>
              <mc:Fallback>
                <p:oleObj name="think-cell Slide" r:id="rId4" imgW="352" imgH="32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Obrázek 7">
            <a:extLst>
              <a:ext uri="{FF2B5EF4-FFF2-40B4-BE49-F238E27FC236}">
                <a16:creationId xmlns:a16="http://schemas.microsoft.com/office/drawing/2014/main" id="{48FC8F77-6C66-4DD3-B264-D263A12C04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924" y="1411377"/>
            <a:ext cx="7596336" cy="536211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DB3B67C-D769-49D2-A3B1-3F8E5D522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cs-CZ" dirty="0"/>
              <a:t>Kde ve skutečnosti jsme?</a:t>
            </a:r>
            <a:endParaRPr lang="en-GB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9D7B84D7-6B38-40DA-A38F-8DD3A5ABC043}"/>
              </a:ext>
            </a:extLst>
          </p:cNvPr>
          <p:cNvSpPr/>
          <p:nvPr/>
        </p:nvSpPr>
        <p:spPr>
          <a:xfrm>
            <a:off x="6600052" y="2419488"/>
            <a:ext cx="576064" cy="13681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6C66A38-EBA7-4AD8-9144-D228F7564232}"/>
              </a:ext>
            </a:extLst>
          </p:cNvPr>
          <p:cNvSpPr txBox="1"/>
          <p:nvPr/>
        </p:nvSpPr>
        <p:spPr>
          <a:xfrm>
            <a:off x="2567604" y="2995553"/>
            <a:ext cx="4132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Nárůst spotřeby energie v průběhu vašeho života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3988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96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/>
              <a:t>Energetický mix ČR</a:t>
            </a:r>
          </a:p>
        </p:txBody>
      </p:sp>
      <p:sp>
        <p:nvSpPr>
          <p:cNvPr id="383" name="Shape 383"/>
          <p:cNvSpPr txBox="1">
            <a:spLocks noGrp="1"/>
          </p:cNvSpPr>
          <p:nvPr>
            <p:ph type="body" idx="1"/>
          </p:nvPr>
        </p:nvSpPr>
        <p:spPr>
          <a:xfrm>
            <a:off x="311700" y="1555167"/>
            <a:ext cx="4491600" cy="5187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 sz="2000"/>
              <a:t>Celkový potenciál obnovitelných zdrojů, až 50TWh - 69 % současné spotřeby</a:t>
            </a:r>
          </a:p>
          <a:p>
            <a:endParaRPr sz="2000"/>
          </a:p>
        </p:txBody>
      </p:sp>
      <p:pic>
        <p:nvPicPr>
          <p:cNvPr id="384" name="Shape 3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3216" y="1389367"/>
            <a:ext cx="4029075" cy="5435600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Shape 385"/>
          <p:cNvSpPr txBox="1"/>
          <p:nvPr/>
        </p:nvSpPr>
        <p:spPr>
          <a:xfrm>
            <a:off x="3385525" y="6435200"/>
            <a:ext cx="1704600" cy="42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800" i="1"/>
              <a:t>Zdroj: Hnutí Duha</a:t>
            </a:r>
          </a:p>
        </p:txBody>
      </p:sp>
    </p:spTree>
  </p:cSld>
  <p:clrMapOvr>
    <a:masterClrMapping/>
  </p:clrMapOvr>
  <p:transition spd="slow" advTm="40212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96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/>
              <a:t>Zdroje</a:t>
            </a:r>
          </a:p>
        </p:txBody>
      </p:sp>
      <p:sp>
        <p:nvSpPr>
          <p:cNvPr id="391" name="Shape 391"/>
          <p:cNvSpPr txBox="1">
            <a:spLocks noGrp="1"/>
          </p:cNvSpPr>
          <p:nvPr>
            <p:ph type="body" idx="1"/>
          </p:nvPr>
        </p:nvSpPr>
        <p:spPr>
          <a:xfrm>
            <a:off x="311700" y="1555167"/>
            <a:ext cx="8520600" cy="5187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189" indent="-298443">
              <a:spcAft>
                <a:spcPts val="0"/>
              </a:spcAft>
              <a:buClr>
                <a:srgbClr val="212063"/>
              </a:buClr>
            </a:pPr>
            <a:r>
              <a:rPr lang="en" sz="1100" dirty="0">
                <a:solidFill>
                  <a:srgbClr val="212063"/>
                </a:solidFill>
              </a:rPr>
              <a:t>MOLDAN, Bedřich. </a:t>
            </a:r>
            <a:r>
              <a:rPr lang="en" sz="1100" i="1" dirty="0">
                <a:solidFill>
                  <a:srgbClr val="212063"/>
                </a:solidFill>
              </a:rPr>
              <a:t>Podmaněná planeta</a:t>
            </a:r>
            <a:r>
              <a:rPr lang="en" sz="1100" dirty="0">
                <a:solidFill>
                  <a:srgbClr val="212063"/>
                </a:solidFill>
              </a:rPr>
              <a:t>. 2015, </a:t>
            </a:r>
            <a:endParaRPr lang="cs-CZ" sz="1100" dirty="0">
              <a:solidFill>
                <a:srgbClr val="212063"/>
              </a:solidFill>
            </a:endParaRPr>
          </a:p>
          <a:p>
            <a:pPr marL="457189" indent="-298443">
              <a:spcAft>
                <a:spcPts val="0"/>
              </a:spcAft>
              <a:buClr>
                <a:srgbClr val="212063"/>
              </a:buClr>
            </a:pPr>
            <a:r>
              <a:rPr lang="en" sz="1100" dirty="0">
                <a:solidFill>
                  <a:srgbClr val="212063"/>
                </a:solidFill>
              </a:rPr>
              <a:t>MYERS, Norman a Scott SPOOLMAN. 2014. </a:t>
            </a:r>
            <a:r>
              <a:rPr lang="en" sz="1100" i="1" dirty="0">
                <a:solidFill>
                  <a:srgbClr val="212063"/>
                </a:solidFill>
              </a:rPr>
              <a:t>Environmental issues &amp; solutions: a modular approach</a:t>
            </a:r>
            <a:r>
              <a:rPr lang="en" sz="1100" dirty="0">
                <a:solidFill>
                  <a:srgbClr val="212063"/>
                </a:solidFill>
              </a:rPr>
              <a:t>. Kap. 5 a 6</a:t>
            </a:r>
          </a:p>
          <a:p>
            <a:pPr marL="457189" indent="-298443">
              <a:spcAft>
                <a:spcPts val="0"/>
              </a:spcAft>
              <a:buClr>
                <a:srgbClr val="212063"/>
              </a:buClr>
            </a:pPr>
            <a:r>
              <a:rPr lang="en" sz="1100" dirty="0">
                <a:solidFill>
                  <a:srgbClr val="212063"/>
                </a:solidFill>
              </a:rPr>
              <a:t>SEDLÁK, Martin. </a:t>
            </a:r>
            <a:r>
              <a:rPr lang="en" sz="1100" i="1" dirty="0">
                <a:solidFill>
                  <a:srgbClr val="212063"/>
                </a:solidFill>
              </a:rPr>
              <a:t>Zelená energie: šance pro modernizaci energetiky. </a:t>
            </a:r>
            <a:r>
              <a:rPr lang="en" sz="1100" dirty="0">
                <a:solidFill>
                  <a:srgbClr val="212063"/>
                </a:solidFill>
              </a:rPr>
              <a:t>Hnutí Duha. Přednáška FSS MU, 13. 4. 2011</a:t>
            </a:r>
          </a:p>
          <a:p>
            <a:pPr marL="457189" indent="-298443">
              <a:spcAft>
                <a:spcPts val="0"/>
              </a:spcAft>
              <a:buClr>
                <a:srgbClr val="212063"/>
              </a:buClr>
            </a:pPr>
            <a:r>
              <a:rPr lang="en" sz="1100" dirty="0">
                <a:solidFill>
                  <a:srgbClr val="212063"/>
                </a:solidFill>
              </a:rPr>
              <a:t>DOSTÁL, Václav. </a:t>
            </a:r>
            <a:r>
              <a:rPr lang="en" sz="1100" i="1" dirty="0">
                <a:solidFill>
                  <a:srgbClr val="212063"/>
                </a:solidFill>
              </a:rPr>
              <a:t>Environmentální aspekty JE. </a:t>
            </a:r>
            <a:r>
              <a:rPr lang="en" sz="1100" dirty="0">
                <a:solidFill>
                  <a:srgbClr val="212063"/>
                </a:solidFill>
              </a:rPr>
              <a:t>Přednáška FSS MU, 2011</a:t>
            </a:r>
            <a:endParaRPr lang="cs-CZ" sz="1100" dirty="0">
              <a:solidFill>
                <a:srgbClr val="212063"/>
              </a:solidFill>
            </a:endParaRPr>
          </a:p>
          <a:p>
            <a:pPr marL="457189" indent="-298443">
              <a:spcAft>
                <a:spcPts val="0"/>
              </a:spcAft>
              <a:buClr>
                <a:srgbClr val="212063"/>
              </a:buClr>
            </a:pPr>
            <a:r>
              <a:rPr lang="cs-CZ" sz="1100" dirty="0" err="1">
                <a:solidFill>
                  <a:srgbClr val="212063"/>
                </a:solidFill>
              </a:rPr>
              <a:t>Renewable</a:t>
            </a:r>
            <a:r>
              <a:rPr lang="cs-CZ" sz="1100" dirty="0">
                <a:solidFill>
                  <a:srgbClr val="212063"/>
                </a:solidFill>
              </a:rPr>
              <a:t> </a:t>
            </a:r>
            <a:r>
              <a:rPr lang="cs-CZ" sz="1100" dirty="0" err="1">
                <a:solidFill>
                  <a:srgbClr val="212063"/>
                </a:solidFill>
              </a:rPr>
              <a:t>Energy</a:t>
            </a:r>
            <a:r>
              <a:rPr lang="cs-CZ" sz="1100" dirty="0">
                <a:solidFill>
                  <a:srgbClr val="212063"/>
                </a:solidFill>
              </a:rPr>
              <a:t> in </a:t>
            </a:r>
            <a:r>
              <a:rPr lang="cs-CZ" sz="1100" dirty="0" err="1">
                <a:solidFill>
                  <a:srgbClr val="212063"/>
                </a:solidFill>
              </a:rPr>
              <a:t>Cities</a:t>
            </a:r>
            <a:r>
              <a:rPr lang="cs-CZ" sz="1100" dirty="0">
                <a:solidFill>
                  <a:srgbClr val="212063"/>
                </a:solidFill>
              </a:rPr>
              <a:t>, International </a:t>
            </a:r>
            <a:r>
              <a:rPr lang="cs-CZ" sz="1100" dirty="0" err="1">
                <a:solidFill>
                  <a:srgbClr val="212063"/>
                </a:solidFill>
              </a:rPr>
              <a:t>Renewable</a:t>
            </a:r>
            <a:r>
              <a:rPr lang="cs-CZ" sz="1100" dirty="0">
                <a:solidFill>
                  <a:srgbClr val="212063"/>
                </a:solidFill>
              </a:rPr>
              <a:t> </a:t>
            </a:r>
            <a:r>
              <a:rPr lang="cs-CZ" sz="1100" dirty="0" err="1">
                <a:solidFill>
                  <a:srgbClr val="212063"/>
                </a:solidFill>
              </a:rPr>
              <a:t>Energy</a:t>
            </a:r>
            <a:r>
              <a:rPr lang="cs-CZ" sz="1100" dirty="0">
                <a:solidFill>
                  <a:srgbClr val="212063"/>
                </a:solidFill>
              </a:rPr>
              <a:t> </a:t>
            </a:r>
            <a:r>
              <a:rPr lang="cs-CZ" sz="1100" dirty="0" err="1">
                <a:solidFill>
                  <a:srgbClr val="212063"/>
                </a:solidFill>
              </a:rPr>
              <a:t>Agency</a:t>
            </a:r>
            <a:r>
              <a:rPr lang="cs-CZ" sz="1100" dirty="0">
                <a:solidFill>
                  <a:srgbClr val="212063"/>
                </a:solidFill>
              </a:rPr>
              <a:t> (IRENA), </a:t>
            </a:r>
            <a:r>
              <a:rPr lang="cs-CZ" sz="1100" dirty="0" err="1">
                <a:solidFill>
                  <a:srgbClr val="212063"/>
                </a:solidFill>
              </a:rPr>
              <a:t>October</a:t>
            </a:r>
            <a:r>
              <a:rPr lang="cs-CZ" sz="1100" dirty="0">
                <a:solidFill>
                  <a:srgbClr val="212063"/>
                </a:solidFill>
              </a:rPr>
              <a:t> 2016 &lt;</a:t>
            </a:r>
            <a:r>
              <a:rPr lang="cs-CZ" sz="1100" dirty="0">
                <a:solidFill>
                  <a:srgbClr val="21206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https://www.irena.org/</a:t>
            </a:r>
            <a:r>
              <a:rPr lang="cs-CZ" sz="1100" dirty="0" err="1">
                <a:solidFill>
                  <a:srgbClr val="21206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publications</a:t>
            </a:r>
            <a:r>
              <a:rPr lang="cs-CZ" sz="1100" dirty="0">
                <a:solidFill>
                  <a:srgbClr val="21206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/2016/</a:t>
            </a:r>
            <a:r>
              <a:rPr lang="cs-CZ" sz="1100" dirty="0" err="1">
                <a:solidFill>
                  <a:srgbClr val="21206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Oct</a:t>
            </a:r>
            <a:r>
              <a:rPr lang="cs-CZ" sz="1100" dirty="0">
                <a:solidFill>
                  <a:srgbClr val="21206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cs-CZ" sz="1100" dirty="0" err="1">
                <a:solidFill>
                  <a:srgbClr val="21206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Renewable</a:t>
            </a:r>
            <a:r>
              <a:rPr lang="cs-CZ" sz="1100" dirty="0">
                <a:solidFill>
                  <a:srgbClr val="21206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</a:t>
            </a:r>
            <a:r>
              <a:rPr lang="cs-CZ" sz="1100" dirty="0" err="1">
                <a:solidFill>
                  <a:srgbClr val="21206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Energy</a:t>
            </a:r>
            <a:r>
              <a:rPr lang="cs-CZ" sz="1100" dirty="0">
                <a:solidFill>
                  <a:srgbClr val="21206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-in-</a:t>
            </a:r>
            <a:r>
              <a:rPr lang="cs-CZ" sz="1100" dirty="0" err="1">
                <a:solidFill>
                  <a:srgbClr val="21206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Cities</a:t>
            </a:r>
            <a:r>
              <a:rPr lang="cs-CZ" sz="1100" dirty="0">
                <a:solidFill>
                  <a:srgbClr val="212063"/>
                </a:solidFill>
              </a:rPr>
              <a:t>&gt; </a:t>
            </a:r>
          </a:p>
          <a:p>
            <a:pPr marL="457189" indent="-298443">
              <a:spcAft>
                <a:spcPts val="0"/>
              </a:spcAft>
              <a:buClr>
                <a:srgbClr val="212063"/>
              </a:buClr>
            </a:pPr>
            <a:r>
              <a:rPr lang="cs-CZ" sz="1100" dirty="0">
                <a:solidFill>
                  <a:srgbClr val="212063"/>
                </a:solidFill>
              </a:rPr>
              <a:t>Připojte se k výzvě na podporu komunitní energetiky. Frank </a:t>
            </a:r>
            <a:r>
              <a:rPr lang="cs-CZ" sz="1100" dirty="0" err="1">
                <a:solidFill>
                  <a:srgbClr val="212063"/>
                </a:solidFill>
              </a:rPr>
              <a:t>Bold</a:t>
            </a:r>
            <a:r>
              <a:rPr lang="cs-CZ" sz="1100" dirty="0">
                <a:solidFill>
                  <a:srgbClr val="212063"/>
                </a:solidFill>
              </a:rPr>
              <a:t> </a:t>
            </a:r>
            <a:r>
              <a:rPr lang="cs-CZ" sz="1100" dirty="0">
                <a:solidFill>
                  <a:srgbClr val="212063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https://frankbold.org/pripojte-se-k-vyzve-na-podporu-komunitni-energetiky/</a:t>
            </a:r>
            <a:endParaRPr lang="cs-CZ" sz="1100" dirty="0">
              <a:solidFill>
                <a:srgbClr val="212063"/>
              </a:solidFill>
            </a:endParaRPr>
          </a:p>
          <a:p>
            <a:pPr marL="457189" indent="-298443">
              <a:spcAft>
                <a:spcPts val="0"/>
              </a:spcAft>
              <a:buClr>
                <a:srgbClr val="212063"/>
              </a:buClr>
            </a:pPr>
            <a:r>
              <a:rPr lang="cs-CZ" sz="1100" dirty="0" err="1">
                <a:solidFill>
                  <a:srgbClr val="212063"/>
                </a:solidFill>
              </a:rPr>
              <a:t>European</a:t>
            </a:r>
            <a:r>
              <a:rPr lang="cs-CZ" sz="1100" dirty="0">
                <a:solidFill>
                  <a:srgbClr val="212063"/>
                </a:solidFill>
              </a:rPr>
              <a:t> Environment </a:t>
            </a:r>
            <a:r>
              <a:rPr lang="cs-CZ" sz="1100" dirty="0" err="1">
                <a:solidFill>
                  <a:srgbClr val="212063"/>
                </a:solidFill>
              </a:rPr>
              <a:t>Agency</a:t>
            </a:r>
            <a:r>
              <a:rPr lang="cs-CZ" sz="1100" dirty="0">
                <a:solidFill>
                  <a:srgbClr val="212063"/>
                </a:solidFill>
              </a:rPr>
              <a:t> </a:t>
            </a:r>
            <a:r>
              <a:rPr lang="cs-CZ" sz="1100" dirty="0">
                <a:solidFill>
                  <a:srgbClr val="212063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https://www.eea.europa.eu/data-and-maps</a:t>
            </a:r>
            <a:endParaRPr lang="cs-CZ" sz="1100" dirty="0">
              <a:solidFill>
                <a:srgbClr val="212063"/>
              </a:solidFill>
            </a:endParaRPr>
          </a:p>
          <a:p>
            <a:pPr marL="457189" indent="-298443">
              <a:spcAft>
                <a:spcPts val="0"/>
              </a:spcAft>
              <a:buClr>
                <a:srgbClr val="212063"/>
              </a:buClr>
            </a:pPr>
            <a:r>
              <a:rPr lang="cs-CZ" sz="1100" dirty="0">
                <a:solidFill>
                  <a:srgbClr val="212063"/>
                </a:solidFill>
              </a:rPr>
              <a:t>International </a:t>
            </a:r>
            <a:r>
              <a:rPr lang="cs-CZ" sz="1100" dirty="0" err="1">
                <a:solidFill>
                  <a:srgbClr val="212063"/>
                </a:solidFill>
              </a:rPr>
              <a:t>Energy</a:t>
            </a:r>
            <a:r>
              <a:rPr lang="cs-CZ" sz="1100" dirty="0">
                <a:solidFill>
                  <a:srgbClr val="212063"/>
                </a:solidFill>
              </a:rPr>
              <a:t> </a:t>
            </a:r>
            <a:r>
              <a:rPr lang="cs-CZ" sz="1100" dirty="0" err="1">
                <a:solidFill>
                  <a:srgbClr val="212063"/>
                </a:solidFill>
              </a:rPr>
              <a:t>Agency</a:t>
            </a:r>
            <a:r>
              <a:rPr lang="cs-CZ" sz="1100" dirty="0">
                <a:solidFill>
                  <a:srgbClr val="212063"/>
                </a:solidFill>
              </a:rPr>
              <a:t> </a:t>
            </a:r>
            <a:r>
              <a:rPr lang="cs-CZ" sz="1100" dirty="0">
                <a:solidFill>
                  <a:srgbClr val="212063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https://www.iea.org/statistics/</a:t>
            </a:r>
            <a:endParaRPr lang="cs-CZ" sz="1100" dirty="0">
              <a:solidFill>
                <a:srgbClr val="212063"/>
              </a:solidFill>
            </a:endParaRPr>
          </a:p>
          <a:p>
            <a:pPr marL="457189" indent="-298443">
              <a:spcAft>
                <a:spcPts val="0"/>
              </a:spcAft>
              <a:buClr>
                <a:srgbClr val="212063"/>
              </a:buClr>
            </a:pPr>
            <a:r>
              <a:rPr lang="cs-CZ" sz="1100" dirty="0">
                <a:solidFill>
                  <a:srgbClr val="212063"/>
                </a:solidFill>
              </a:rPr>
              <a:t>U.S. </a:t>
            </a:r>
            <a:r>
              <a:rPr lang="cs-CZ" sz="1100" dirty="0" err="1">
                <a:solidFill>
                  <a:srgbClr val="212063"/>
                </a:solidFill>
              </a:rPr>
              <a:t>Energy</a:t>
            </a:r>
            <a:r>
              <a:rPr lang="cs-CZ" sz="1100" dirty="0">
                <a:solidFill>
                  <a:srgbClr val="212063"/>
                </a:solidFill>
              </a:rPr>
              <a:t> </a:t>
            </a:r>
            <a:r>
              <a:rPr lang="cs-CZ" sz="1100" dirty="0" err="1">
                <a:solidFill>
                  <a:srgbClr val="212063"/>
                </a:solidFill>
              </a:rPr>
              <a:t>Information</a:t>
            </a:r>
            <a:r>
              <a:rPr lang="cs-CZ" sz="1100" dirty="0">
                <a:solidFill>
                  <a:srgbClr val="212063"/>
                </a:solidFill>
              </a:rPr>
              <a:t> </a:t>
            </a:r>
            <a:r>
              <a:rPr lang="cs-CZ" sz="1100" dirty="0" err="1">
                <a:solidFill>
                  <a:srgbClr val="212063"/>
                </a:solidFill>
              </a:rPr>
              <a:t>Administration</a:t>
            </a:r>
            <a:r>
              <a:rPr lang="cs-CZ" sz="1100" dirty="0">
                <a:solidFill>
                  <a:srgbClr val="212063"/>
                </a:solidFill>
              </a:rPr>
              <a:t> </a:t>
            </a:r>
            <a:r>
              <a:rPr lang="cs-CZ" sz="1100" dirty="0">
                <a:solidFill>
                  <a:srgbClr val="212063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https://www.eia.gov/</a:t>
            </a:r>
            <a:endParaRPr lang="cs-CZ" sz="1100" dirty="0">
              <a:solidFill>
                <a:srgbClr val="212063"/>
              </a:solidFill>
            </a:endParaRPr>
          </a:p>
          <a:p>
            <a:pPr marL="457189" indent="-298443">
              <a:spcAft>
                <a:spcPts val="0"/>
              </a:spcAft>
              <a:buClr>
                <a:srgbClr val="212063"/>
              </a:buClr>
            </a:pPr>
            <a:r>
              <a:rPr lang="cs-CZ" sz="1100" dirty="0" err="1">
                <a:solidFill>
                  <a:srgbClr val="212063"/>
                </a:solidFill>
              </a:rPr>
              <a:t>Europe</a:t>
            </a:r>
            <a:r>
              <a:rPr lang="cs-CZ" sz="1100" dirty="0">
                <a:solidFill>
                  <a:srgbClr val="212063"/>
                </a:solidFill>
              </a:rPr>
              <a:t> </a:t>
            </a:r>
            <a:r>
              <a:rPr lang="cs-CZ" sz="1100" dirty="0" err="1">
                <a:solidFill>
                  <a:srgbClr val="212063"/>
                </a:solidFill>
              </a:rPr>
              <a:t>Beyond</a:t>
            </a:r>
            <a:r>
              <a:rPr lang="cs-CZ" sz="1100" dirty="0">
                <a:solidFill>
                  <a:srgbClr val="212063"/>
                </a:solidFill>
              </a:rPr>
              <a:t> </a:t>
            </a:r>
            <a:r>
              <a:rPr lang="cs-CZ" sz="1100" dirty="0" err="1">
                <a:solidFill>
                  <a:srgbClr val="212063"/>
                </a:solidFill>
              </a:rPr>
              <a:t>Coal</a:t>
            </a:r>
            <a:r>
              <a:rPr lang="cs-CZ" sz="1100" dirty="0">
                <a:solidFill>
                  <a:srgbClr val="212063"/>
                </a:solidFill>
              </a:rPr>
              <a:t> </a:t>
            </a:r>
            <a:r>
              <a:rPr lang="cs-CZ" sz="1100" dirty="0">
                <a:solidFill>
                  <a:srgbClr val="212063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https://beyond-coal.eu/data/</a:t>
            </a:r>
            <a:endParaRPr lang="cs-CZ" sz="1100" dirty="0">
              <a:solidFill>
                <a:srgbClr val="212063"/>
              </a:solidFill>
            </a:endParaRPr>
          </a:p>
          <a:p>
            <a:pPr marL="457189" indent="-298443">
              <a:spcAft>
                <a:spcPts val="0"/>
              </a:spcAft>
              <a:buClr>
                <a:srgbClr val="212063"/>
              </a:buClr>
            </a:pPr>
            <a:r>
              <a:rPr lang="cs-CZ" sz="1100" dirty="0" err="1">
                <a:solidFill>
                  <a:srgbClr val="212063"/>
                </a:solidFill>
              </a:rPr>
              <a:t>Our</a:t>
            </a:r>
            <a:r>
              <a:rPr lang="cs-CZ" sz="1100" dirty="0">
                <a:solidFill>
                  <a:srgbClr val="212063"/>
                </a:solidFill>
              </a:rPr>
              <a:t> </a:t>
            </a:r>
            <a:r>
              <a:rPr lang="cs-CZ" sz="1100" dirty="0" err="1">
                <a:solidFill>
                  <a:srgbClr val="212063"/>
                </a:solidFill>
              </a:rPr>
              <a:t>World</a:t>
            </a:r>
            <a:r>
              <a:rPr lang="cs-CZ" sz="1100" dirty="0">
                <a:solidFill>
                  <a:srgbClr val="212063"/>
                </a:solidFill>
              </a:rPr>
              <a:t> in Data </a:t>
            </a:r>
            <a:r>
              <a:rPr lang="cs-CZ" sz="1100" dirty="0">
                <a:solidFill>
                  <a:srgbClr val="212063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https://ourworldindata.org/co2-and-other-greenhouse-gas-emissions</a:t>
            </a:r>
            <a:endParaRPr lang="cs-CZ" sz="1100" dirty="0">
              <a:solidFill>
                <a:srgbClr val="212063"/>
              </a:solidFill>
            </a:endParaRPr>
          </a:p>
          <a:p>
            <a:pPr marL="457189" indent="-298443">
              <a:spcAft>
                <a:spcPts val="0"/>
              </a:spcAft>
              <a:buClr>
                <a:srgbClr val="212063"/>
              </a:buClr>
            </a:pPr>
            <a:endParaRPr lang="cs-CZ" sz="1100" dirty="0">
              <a:solidFill>
                <a:srgbClr val="212063"/>
              </a:solidFill>
            </a:endParaRPr>
          </a:p>
          <a:p>
            <a:pPr marL="457189" indent="-298443">
              <a:spcAft>
                <a:spcPts val="0"/>
              </a:spcAft>
              <a:buClr>
                <a:srgbClr val="212063"/>
              </a:buClr>
            </a:pPr>
            <a:endParaRPr lang="cs-CZ" sz="1100" dirty="0">
              <a:solidFill>
                <a:srgbClr val="212063"/>
              </a:solidFill>
            </a:endParaRPr>
          </a:p>
          <a:p>
            <a:pPr marL="457189" indent="-298443">
              <a:spcAft>
                <a:spcPts val="0"/>
              </a:spcAft>
              <a:buClr>
                <a:srgbClr val="212063"/>
              </a:buClr>
            </a:pPr>
            <a:endParaRPr lang="en" sz="1100" dirty="0">
              <a:solidFill>
                <a:srgbClr val="212063"/>
              </a:solidFill>
            </a:endParaRPr>
          </a:p>
        </p:txBody>
      </p:sp>
    </p:spTree>
  </p:cSld>
  <p:clrMapOvr>
    <a:masterClrMapping/>
  </p:clrMapOvr>
  <p:transition spd="slow" advTm="5672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04CEB7-8642-44CB-9CF5-4CCD109A8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Kde ve skutečnosti jsme?</a:t>
            </a:r>
            <a:endParaRPr lang="en-GB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B9F3678-48C7-477A-A4CA-7BB38F16A9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DE5C865-271B-4D20-8C59-A7DB81BFF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848" y="1602976"/>
            <a:ext cx="7308304" cy="515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610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96469D-20BC-4B8D-B604-D96013997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Kde ve skutečnosti jsme?</a:t>
            </a:r>
            <a:endParaRPr lang="en-GB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45BC4FDE-22C4-4D9F-B026-8E75BBAAE4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21916F9-90BB-4B08-930F-B0E747509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720" y="1555167"/>
            <a:ext cx="7326560" cy="517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65438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3566</TotalTime>
  <Words>2957</Words>
  <Application>Microsoft Office PowerPoint</Application>
  <PresentationFormat>Předvádění na obrazovce (4:3)</PresentationFormat>
  <Paragraphs>292</Paragraphs>
  <Slides>71</Slides>
  <Notes>53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71</vt:i4>
      </vt:variant>
    </vt:vector>
  </HeadingPairs>
  <TitlesOfParts>
    <vt:vector size="78" baseType="lpstr">
      <vt:lpstr>Arial</vt:lpstr>
      <vt:lpstr>CaputMCCbold</vt:lpstr>
      <vt:lpstr>Georgia</vt:lpstr>
      <vt:lpstr>montserrat</vt:lpstr>
      <vt:lpstr>Wingdings</vt:lpstr>
      <vt:lpstr>simple-light-2</vt:lpstr>
      <vt:lpstr>think-cell Slide</vt:lpstr>
      <vt:lpstr>Energetika</vt:lpstr>
      <vt:lpstr>Využití energetických zdrojů od paleolitu do antropocénu</vt:lpstr>
      <vt:lpstr>Kam směřujeme?</vt:lpstr>
      <vt:lpstr>Prezentace aplikace PowerPoint</vt:lpstr>
      <vt:lpstr>Integrovaný energetický systém (Spoolman, Myers, 2014)</vt:lpstr>
      <vt:lpstr>Kde ve skutečnosti jsme?</vt:lpstr>
      <vt:lpstr>Kde ve skutečnosti jsme?</vt:lpstr>
      <vt:lpstr>Kde ve skutečnosti jsme?</vt:lpstr>
      <vt:lpstr>Kde ve skutečnosti jsme?</vt:lpstr>
      <vt:lpstr>Prezentace aplikace PowerPoint</vt:lpstr>
      <vt:lpstr>Prezentace aplikace PowerPoint</vt:lpstr>
      <vt:lpstr>Co je důležité mít na paměti</vt:lpstr>
      <vt:lpstr>Energetická politika</vt:lpstr>
      <vt:lpstr>Implementace ekonomických nástrojů ve světě</vt:lpstr>
      <vt:lpstr>Energetická bezpečnost</vt:lpstr>
      <vt:lpstr>Cena evropských emisních povolenek</vt:lpstr>
      <vt:lpstr>Cena ropy</vt:lpstr>
      <vt:lpstr>Cena elektřiny a plynu</vt:lpstr>
      <vt:lpstr>Nejnovější statistiky</vt:lpstr>
      <vt:lpstr>Celosvětově spotřeba energie roste o 1-3 % ročně → potřeba stále nacházet nové zdroje, aby pokrylo navýšení. </vt:lpstr>
      <vt:lpstr>Energetická chudoba a emise C02</vt:lpstr>
      <vt:lpstr>Spotřeba energie v Evropě </vt:lpstr>
      <vt:lpstr>Klesá spotřeba energie v Evropě?</vt:lpstr>
      <vt:lpstr>„More efficient, safer, eco-friendly and accessible transport systems - the future of road transport“ (Zdroj: EU) </vt:lpstr>
      <vt:lpstr>Spotřeba energie v dopravě</vt:lpstr>
      <vt:lpstr>Letecká doprava</vt:lpstr>
      <vt:lpstr>Modelování a predikce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Zdroje obecně</vt:lpstr>
      <vt:lpstr>Neobnovitelné zdroje</vt:lpstr>
      <vt:lpstr>Obecně</vt:lpstr>
      <vt:lpstr>Peak Oil / Peak everything</vt:lpstr>
      <vt:lpstr>Ropa</vt:lpstr>
      <vt:lpstr>Peak oil konkrétních zemí</vt:lpstr>
      <vt:lpstr>Ropa</vt:lpstr>
      <vt:lpstr>Ropa - environmentální problémy</vt:lpstr>
      <vt:lpstr>Produkce ropy</vt:lpstr>
      <vt:lpstr>Opakování - ropa (Myers, Spoolman, 2014)</vt:lpstr>
      <vt:lpstr>Zemní plyn</vt:lpstr>
      <vt:lpstr>Zemní plyn - problémy</vt:lpstr>
      <vt:lpstr>Uhlí</vt:lpstr>
      <vt:lpstr>Uhlí - problémy</vt:lpstr>
      <vt:lpstr>Je produkce uhlí v ČR potřeba?</vt:lpstr>
      <vt:lpstr>Opakování - zemní plyn a uhlí</vt:lpstr>
      <vt:lpstr>Jaderná energie</vt:lpstr>
      <vt:lpstr>Jaderná propaganda</vt:lpstr>
      <vt:lpstr>Jaderná energie - problémy</vt:lpstr>
      <vt:lpstr>Jaderná energie - řešení?</vt:lpstr>
      <vt:lpstr>Radioaktivní odpad</vt:lpstr>
      <vt:lpstr>Opakování - jádro</vt:lpstr>
      <vt:lpstr>Obnovitelné zdroje</vt:lpstr>
      <vt:lpstr>Vodní energie</vt:lpstr>
      <vt:lpstr>Solární energie</vt:lpstr>
      <vt:lpstr>Prezentace aplikace PowerPoint</vt:lpstr>
      <vt:lpstr>Prezentace aplikace PowerPoint</vt:lpstr>
      <vt:lpstr>Solární energie - ČR</vt:lpstr>
      <vt:lpstr>Opakování - vodní a solární energie</vt:lpstr>
      <vt:lpstr>Větrná energie</vt:lpstr>
      <vt:lpstr>Větrná energie - ČR</vt:lpstr>
      <vt:lpstr>Biomasa - biopaliva</vt:lpstr>
      <vt:lpstr>Biomasa - ČR</vt:lpstr>
      <vt:lpstr>Opakování - větrná energie + biopaliva</vt:lpstr>
      <vt:lpstr>Geotermální energie</vt:lpstr>
      <vt:lpstr>Geotermální energie - ČR</vt:lpstr>
      <vt:lpstr>Hydrogen - vodíková energie</vt:lpstr>
      <vt:lpstr>Energetický mix ČR</vt:lpstr>
      <vt:lpstr>Zdroje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Energetika</dc:title>
  <dc:creator>jan</dc:creator>
  <cp:lastModifiedBy>Jan Malý Blažek</cp:lastModifiedBy>
  <cp:revision>70</cp:revision>
  <dcterms:modified xsi:type="dcterms:W3CDTF">2023-03-14T10:09:49Z</dcterms:modified>
</cp:coreProperties>
</file>